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7" r:id="rId4"/>
    <p:sldId id="260" r:id="rId5"/>
    <p:sldId id="259" r:id="rId6"/>
    <p:sldId id="261" r:id="rId7"/>
    <p:sldId id="262" r:id="rId8"/>
    <p:sldId id="263" r:id="rId9"/>
    <p:sldId id="264" r:id="rId10"/>
    <p:sldId id="265" r:id="rId11"/>
    <p:sldId id="266" r:id="rId1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A311ED-3AF7-488D-BAD0-0F5C27BB41FC}" v="14" dt="2025-03-20T18:29:23.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ne Liu" userId="pjoXZl45Tb5nQsFbWH3m6bWoKvECnyoicp2gOiOx5fE=" providerId="None" clId="Web-{02CCDA65-F7D9-4C39-9ED1-36A4E6D6DDB2}"/>
    <pc:docChg chg="addSld modSld">
      <pc:chgData name="Joanne Liu" userId="pjoXZl45Tb5nQsFbWH3m6bWoKvECnyoicp2gOiOx5fE=" providerId="None" clId="Web-{02CCDA65-F7D9-4C39-9ED1-36A4E6D6DDB2}" dt="2024-10-31T20:15:06.447" v="6"/>
      <pc:docMkLst>
        <pc:docMk/>
      </pc:docMkLst>
      <pc:sldChg chg="delSp modSp add replId">
        <pc:chgData name="Joanne Liu" userId="pjoXZl45Tb5nQsFbWH3m6bWoKvECnyoicp2gOiOx5fE=" providerId="None" clId="Web-{02CCDA65-F7D9-4C39-9ED1-36A4E6D6DDB2}" dt="2024-10-31T20:15:06.447" v="6"/>
        <pc:sldMkLst>
          <pc:docMk/>
          <pc:sldMk cId="323039547" sldId="262"/>
        </pc:sldMkLst>
        <pc:spChg chg="del">
          <ac:chgData name="Joanne Liu" userId="pjoXZl45Tb5nQsFbWH3m6bWoKvECnyoicp2gOiOx5fE=" providerId="None" clId="Web-{02CCDA65-F7D9-4C39-9ED1-36A4E6D6DDB2}" dt="2024-10-31T20:15:04.197" v="5"/>
          <ac:spMkLst>
            <pc:docMk/>
            <pc:sldMk cId="323039547" sldId="262"/>
            <ac:spMk id="49" creationId="{1FC34458-D590-857A-4E14-638486315076}"/>
          </ac:spMkLst>
        </pc:spChg>
        <pc:spChg chg="del">
          <ac:chgData name="Joanne Liu" userId="pjoXZl45Tb5nQsFbWH3m6bWoKvECnyoicp2gOiOx5fE=" providerId="None" clId="Web-{02CCDA65-F7D9-4C39-9ED1-36A4E6D6DDB2}" dt="2024-10-31T20:15:04.197" v="4"/>
          <ac:spMkLst>
            <pc:docMk/>
            <pc:sldMk cId="323039547" sldId="262"/>
            <ac:spMk id="54" creationId="{2DB697BA-0744-C013-BA8B-CC0AA3633B95}"/>
          </ac:spMkLst>
        </pc:spChg>
        <pc:spChg chg="del mod">
          <ac:chgData name="Joanne Liu" userId="pjoXZl45Tb5nQsFbWH3m6bWoKvECnyoicp2gOiOx5fE=" providerId="None" clId="Web-{02CCDA65-F7D9-4C39-9ED1-36A4E6D6DDB2}" dt="2024-10-31T20:15:04.197" v="3"/>
          <ac:spMkLst>
            <pc:docMk/>
            <pc:sldMk cId="323039547" sldId="262"/>
            <ac:spMk id="55" creationId="{DF56928F-B02C-DA6A-E86E-F5CCFF5470FB}"/>
          </ac:spMkLst>
        </pc:spChg>
        <pc:cxnChg chg="del">
          <ac:chgData name="Joanne Liu" userId="pjoXZl45Tb5nQsFbWH3m6bWoKvECnyoicp2gOiOx5fE=" providerId="None" clId="Web-{02CCDA65-F7D9-4C39-9ED1-36A4E6D6DDB2}" dt="2024-10-31T20:15:06.447" v="6"/>
          <ac:cxnSpMkLst>
            <pc:docMk/>
            <pc:sldMk cId="323039547" sldId="262"/>
            <ac:cxnSpMk id="48" creationId="{360ADABC-064A-50F0-A212-6F75CCBA0270}"/>
          </ac:cxnSpMkLst>
        </pc:cxnChg>
        <pc:cxnChg chg="del">
          <ac:chgData name="Joanne Liu" userId="pjoXZl45Tb5nQsFbWH3m6bWoKvECnyoicp2gOiOx5fE=" providerId="None" clId="Web-{02CCDA65-F7D9-4C39-9ED1-36A4E6D6DDB2}" dt="2024-10-31T20:15:04.197" v="2"/>
          <ac:cxnSpMkLst>
            <pc:docMk/>
            <pc:sldMk cId="323039547" sldId="262"/>
            <ac:cxnSpMk id="80" creationId="{DD38CEC8-41FD-15AD-DAA5-760401454B68}"/>
          </ac:cxnSpMkLst>
        </pc:cxnChg>
      </pc:sldChg>
    </pc:docChg>
  </pc:docChgLst>
  <pc:docChgLst>
    <pc:chgData name="Joanne Liu" userId="pjoXZl45Tb5nQsFbWH3m6bWoKvECnyoicp2gOiOx5fE=" providerId="None" clId="Web-{A2F3EB45-8848-4AED-8501-7C9E548F864D}"/>
    <pc:docChg chg="modSld">
      <pc:chgData name="Joanne Liu" userId="pjoXZl45Tb5nQsFbWH3m6bWoKvECnyoicp2gOiOx5fE=" providerId="None" clId="Web-{A2F3EB45-8848-4AED-8501-7C9E548F864D}" dt="2024-10-02T16:47:19.619" v="1" actId="20577"/>
      <pc:docMkLst>
        <pc:docMk/>
      </pc:docMkLst>
      <pc:sldChg chg="modSp">
        <pc:chgData name="Joanne Liu" userId="pjoXZl45Tb5nQsFbWH3m6bWoKvECnyoicp2gOiOx5fE=" providerId="None" clId="Web-{A2F3EB45-8848-4AED-8501-7C9E548F864D}" dt="2024-10-02T16:47:19.619" v="1" actId="20577"/>
        <pc:sldMkLst>
          <pc:docMk/>
          <pc:sldMk cId="2333445368" sldId="259"/>
        </pc:sldMkLst>
        <pc:spChg chg="mod">
          <ac:chgData name="Joanne Liu" userId="pjoXZl45Tb5nQsFbWH3m6bWoKvECnyoicp2gOiOx5fE=" providerId="None" clId="Web-{A2F3EB45-8848-4AED-8501-7C9E548F864D}" dt="2024-10-02T16:47:19.619" v="1" actId="20577"/>
          <ac:spMkLst>
            <pc:docMk/>
            <pc:sldMk cId="2333445368" sldId="259"/>
            <ac:spMk id="32" creationId="{FEB09ADE-6BFD-452B-BE88-8AD53DC343CD}"/>
          </ac:spMkLst>
        </pc:spChg>
      </pc:sldChg>
    </pc:docChg>
  </pc:docChgLst>
  <pc:docChgLst>
    <pc:chgData name="Joanne Liu" userId="pjoXZl45Tb5nQsFbWH3m6bWoKvECnyoicp2gOiOx5fE=" providerId="None" clId="Web-{CEB1F447-D1A4-44BB-B7E9-7A21FA7A2A65}"/>
    <pc:docChg chg="addSld modSld">
      <pc:chgData name="Joanne Liu" userId="pjoXZl45Tb5nQsFbWH3m6bWoKvECnyoicp2gOiOx5fE=" providerId="None" clId="Web-{CEB1F447-D1A4-44BB-B7E9-7A21FA7A2A65}" dt="2024-10-10T23:02:13.582" v="1043" actId="20577"/>
      <pc:docMkLst>
        <pc:docMk/>
      </pc:docMkLst>
      <pc:sldChg chg="addSp delSp modSp">
        <pc:chgData name="Joanne Liu" userId="pjoXZl45Tb5nQsFbWH3m6bWoKvECnyoicp2gOiOx5fE=" providerId="None" clId="Web-{CEB1F447-D1A4-44BB-B7E9-7A21FA7A2A65}" dt="2024-10-10T21:24:15.871" v="3"/>
        <pc:sldMkLst>
          <pc:docMk/>
          <pc:sldMk cId="2333445368" sldId="259"/>
        </pc:sldMkLst>
        <pc:spChg chg="add del mod">
          <ac:chgData name="Joanne Liu" userId="pjoXZl45Tb5nQsFbWH3m6bWoKvECnyoicp2gOiOx5fE=" providerId="None" clId="Web-{CEB1F447-D1A4-44BB-B7E9-7A21FA7A2A65}" dt="2024-10-10T21:24:15.871" v="3"/>
          <ac:spMkLst>
            <pc:docMk/>
            <pc:sldMk cId="2333445368" sldId="259"/>
            <ac:spMk id="22" creationId="{FF8DE8A4-6781-53A4-D780-EFA0D40DB83A}"/>
          </ac:spMkLst>
        </pc:spChg>
      </pc:sldChg>
      <pc:sldChg chg="addSp delSp modSp add replId">
        <pc:chgData name="Joanne Liu" userId="pjoXZl45Tb5nQsFbWH3m6bWoKvECnyoicp2gOiOx5fE=" providerId="None" clId="Web-{CEB1F447-D1A4-44BB-B7E9-7A21FA7A2A65}" dt="2024-10-10T23:02:13.582" v="1043" actId="20577"/>
        <pc:sldMkLst>
          <pc:docMk/>
          <pc:sldMk cId="450951987" sldId="261"/>
        </pc:sldMkLst>
        <pc:spChg chg="mod">
          <ac:chgData name="Joanne Liu" userId="pjoXZl45Tb5nQsFbWH3m6bWoKvECnyoicp2gOiOx5fE=" providerId="None" clId="Web-{CEB1F447-D1A4-44BB-B7E9-7A21FA7A2A65}" dt="2024-10-10T21:37:41.767" v="493" actId="1076"/>
          <ac:spMkLst>
            <pc:docMk/>
            <pc:sldMk cId="450951987" sldId="261"/>
            <ac:spMk id="2" creationId="{7D2BB401-B866-51AE-9919-9562C2D8E6BF}"/>
          </ac:spMkLst>
        </pc:spChg>
        <pc:spChg chg="mod">
          <ac:chgData name="Joanne Liu" userId="pjoXZl45Tb5nQsFbWH3m6bWoKvECnyoicp2gOiOx5fE=" providerId="None" clId="Web-{CEB1F447-D1A4-44BB-B7E9-7A21FA7A2A65}" dt="2024-10-10T21:37:36.423" v="491" actId="1076"/>
          <ac:spMkLst>
            <pc:docMk/>
            <pc:sldMk cId="450951987" sldId="261"/>
            <ac:spMk id="3" creationId="{8D0410B0-9019-27BF-B47F-6659E6BFE9B6}"/>
          </ac:spMkLst>
        </pc:spChg>
        <pc:spChg chg="del">
          <ac:chgData name="Joanne Liu" userId="pjoXZl45Tb5nQsFbWH3m6bWoKvECnyoicp2gOiOx5fE=" providerId="None" clId="Web-{CEB1F447-D1A4-44BB-B7E9-7A21FA7A2A65}" dt="2024-10-10T21:24:25.355" v="11"/>
          <ac:spMkLst>
            <pc:docMk/>
            <pc:sldMk cId="450951987" sldId="261"/>
            <ac:spMk id="4" creationId="{8CBE96BB-2DE1-71FA-3572-B5ECDA52E560}"/>
          </ac:spMkLst>
        </pc:spChg>
        <pc:spChg chg="mod">
          <ac:chgData name="Joanne Liu" userId="pjoXZl45Tb5nQsFbWH3m6bWoKvECnyoicp2gOiOx5fE=" providerId="None" clId="Web-{CEB1F447-D1A4-44BB-B7E9-7A21FA7A2A65}" dt="2024-10-10T22:33:51.176" v="999" actId="1076"/>
          <ac:spMkLst>
            <pc:docMk/>
            <pc:sldMk cId="450951987" sldId="261"/>
            <ac:spMk id="5" creationId="{E6A23E08-01BB-31C7-E93D-5B079AA1A6A8}"/>
          </ac:spMkLst>
        </pc:spChg>
        <pc:spChg chg="mod">
          <ac:chgData name="Joanne Liu" userId="pjoXZl45Tb5nQsFbWH3m6bWoKvECnyoicp2gOiOx5fE=" providerId="None" clId="Web-{CEB1F447-D1A4-44BB-B7E9-7A21FA7A2A65}" dt="2024-10-10T21:41:33.664" v="554" actId="1076"/>
          <ac:spMkLst>
            <pc:docMk/>
            <pc:sldMk cId="450951987" sldId="261"/>
            <ac:spMk id="6" creationId="{E5502FE3-901F-C1DB-46D2-C49647B1487D}"/>
          </ac:spMkLst>
        </pc:spChg>
        <pc:spChg chg="del mod">
          <ac:chgData name="Joanne Liu" userId="pjoXZl45Tb5nQsFbWH3m6bWoKvECnyoicp2gOiOx5fE=" providerId="None" clId="Web-{CEB1F447-D1A4-44BB-B7E9-7A21FA7A2A65}" dt="2024-10-10T21:24:37.809" v="15"/>
          <ac:spMkLst>
            <pc:docMk/>
            <pc:sldMk cId="450951987" sldId="261"/>
            <ac:spMk id="7" creationId="{C322A024-7AE1-0893-1507-2DFFCB452663}"/>
          </ac:spMkLst>
        </pc:spChg>
        <pc:spChg chg="add mod">
          <ac:chgData name="Joanne Liu" userId="pjoXZl45Tb5nQsFbWH3m6bWoKvECnyoicp2gOiOx5fE=" providerId="None" clId="Web-{CEB1F447-D1A4-44BB-B7E9-7A21FA7A2A65}" dt="2024-10-10T21:41:50.446" v="557" actId="1076"/>
          <ac:spMkLst>
            <pc:docMk/>
            <pc:sldMk cId="450951987" sldId="261"/>
            <ac:spMk id="8" creationId="{74DAE550-AEFE-0611-A761-662EB8324DA5}"/>
          </ac:spMkLst>
        </pc:spChg>
        <pc:spChg chg="mod">
          <ac:chgData name="Joanne Liu" userId="pjoXZl45Tb5nQsFbWH3m6bWoKvECnyoicp2gOiOx5fE=" providerId="None" clId="Web-{CEB1F447-D1A4-44BB-B7E9-7A21FA7A2A65}" dt="2024-10-10T21:37:58.690" v="518" actId="1076"/>
          <ac:spMkLst>
            <pc:docMk/>
            <pc:sldMk cId="450951987" sldId="261"/>
            <ac:spMk id="9" creationId="{428B5A01-18F3-3EE4-1E9D-74802436C490}"/>
          </ac:spMkLst>
        </pc:spChg>
        <pc:spChg chg="mod">
          <ac:chgData name="Joanne Liu" userId="pjoXZl45Tb5nQsFbWH3m6bWoKvECnyoicp2gOiOx5fE=" providerId="None" clId="Web-{CEB1F447-D1A4-44BB-B7E9-7A21FA7A2A65}" dt="2024-10-10T22:11:20.978" v="742" actId="1076"/>
          <ac:spMkLst>
            <pc:docMk/>
            <pc:sldMk cId="450951987" sldId="261"/>
            <ac:spMk id="11" creationId="{AE34421F-1EC5-8EDD-B073-B85B8A0CDF84}"/>
          </ac:spMkLst>
        </pc:spChg>
        <pc:spChg chg="add mod">
          <ac:chgData name="Joanne Liu" userId="pjoXZl45Tb5nQsFbWH3m6bWoKvECnyoicp2gOiOx5fE=" providerId="None" clId="Web-{CEB1F447-D1A4-44BB-B7E9-7A21FA7A2A65}" dt="2024-10-10T21:37:45.424" v="494" actId="1076"/>
          <ac:spMkLst>
            <pc:docMk/>
            <pc:sldMk cId="450951987" sldId="261"/>
            <ac:spMk id="12" creationId="{FCFC0958-BD98-5B3E-480C-92D50BF58E4E}"/>
          </ac:spMkLst>
        </pc:spChg>
        <pc:spChg chg="del mod">
          <ac:chgData name="Joanne Liu" userId="pjoXZl45Tb5nQsFbWH3m6bWoKvECnyoicp2gOiOx5fE=" providerId="None" clId="Web-{CEB1F447-D1A4-44BB-B7E9-7A21FA7A2A65}" dt="2024-10-10T21:36:52.453" v="353"/>
          <ac:spMkLst>
            <pc:docMk/>
            <pc:sldMk cId="450951987" sldId="261"/>
            <ac:spMk id="18" creationId="{20FE471D-C9B0-ADB0-60D7-7A1A07CB0EBC}"/>
          </ac:spMkLst>
        </pc:spChg>
        <pc:spChg chg="del mod">
          <ac:chgData name="Joanne Liu" userId="pjoXZl45Tb5nQsFbWH3m6bWoKvECnyoicp2gOiOx5fE=" providerId="None" clId="Web-{CEB1F447-D1A4-44BB-B7E9-7A21FA7A2A65}" dt="2024-10-10T21:36:52.453" v="352"/>
          <ac:spMkLst>
            <pc:docMk/>
            <pc:sldMk cId="450951987" sldId="261"/>
            <ac:spMk id="19" creationId="{9B7732FB-1616-B5FE-0665-669273C48260}"/>
          </ac:spMkLst>
        </pc:spChg>
        <pc:spChg chg="del mod">
          <ac:chgData name="Joanne Liu" userId="pjoXZl45Tb5nQsFbWH3m6bWoKvECnyoicp2gOiOx5fE=" providerId="None" clId="Web-{CEB1F447-D1A4-44BB-B7E9-7A21FA7A2A65}" dt="2024-10-10T21:36:52.453" v="351"/>
          <ac:spMkLst>
            <pc:docMk/>
            <pc:sldMk cId="450951987" sldId="261"/>
            <ac:spMk id="20" creationId="{93F9E284-E3E4-F7B0-A676-AA82230D35CD}"/>
          </ac:spMkLst>
        </pc:spChg>
        <pc:spChg chg="add mod">
          <ac:chgData name="Joanne Liu" userId="pjoXZl45Tb5nQsFbWH3m6bWoKvECnyoicp2gOiOx5fE=" providerId="None" clId="Web-{CEB1F447-D1A4-44BB-B7E9-7A21FA7A2A65}" dt="2024-10-10T22:32:13.267" v="861" actId="20577"/>
          <ac:spMkLst>
            <pc:docMk/>
            <pc:sldMk cId="450951987" sldId="261"/>
            <ac:spMk id="21" creationId="{75ACFBA3-9928-F0C6-0269-33D3151FC448}"/>
          </ac:spMkLst>
        </pc:spChg>
        <pc:spChg chg="add del mod">
          <ac:chgData name="Joanne Liu" userId="pjoXZl45Tb5nQsFbWH3m6bWoKvECnyoicp2gOiOx5fE=" providerId="None" clId="Web-{CEB1F447-D1A4-44BB-B7E9-7A21FA7A2A65}" dt="2024-10-10T21:36:17.343" v="334"/>
          <ac:spMkLst>
            <pc:docMk/>
            <pc:sldMk cId="450951987" sldId="261"/>
            <ac:spMk id="25" creationId="{97C899E0-447D-F380-D477-70DCCC8A5112}"/>
          </ac:spMkLst>
        </pc:spChg>
        <pc:spChg chg="add del mod">
          <ac:chgData name="Joanne Liu" userId="pjoXZl45Tb5nQsFbWH3m6bWoKvECnyoicp2gOiOx5fE=" providerId="None" clId="Web-{CEB1F447-D1A4-44BB-B7E9-7A21FA7A2A65}" dt="2024-10-10T21:36:17.343" v="333"/>
          <ac:spMkLst>
            <pc:docMk/>
            <pc:sldMk cId="450951987" sldId="261"/>
            <ac:spMk id="28" creationId="{BE2E7C2E-375D-4003-F055-3DA6D3684A70}"/>
          </ac:spMkLst>
        </pc:spChg>
        <pc:spChg chg="add del mod">
          <ac:chgData name="Joanne Liu" userId="pjoXZl45Tb5nQsFbWH3m6bWoKvECnyoicp2gOiOx5fE=" providerId="None" clId="Web-{CEB1F447-D1A4-44BB-B7E9-7A21FA7A2A65}" dt="2024-10-10T22:10:27.727" v="693"/>
          <ac:spMkLst>
            <pc:docMk/>
            <pc:sldMk cId="450951987" sldId="261"/>
            <ac:spMk id="30" creationId="{0DC4FA92-0133-2974-3333-3629552CB3A8}"/>
          </ac:spMkLst>
        </pc:spChg>
        <pc:spChg chg="add del mod">
          <ac:chgData name="Joanne Liu" userId="pjoXZl45Tb5nQsFbWH3m6bWoKvECnyoicp2gOiOx5fE=" providerId="None" clId="Web-{CEB1F447-D1A4-44BB-B7E9-7A21FA7A2A65}" dt="2024-10-10T22:10:27.727" v="692"/>
          <ac:spMkLst>
            <pc:docMk/>
            <pc:sldMk cId="450951987" sldId="261"/>
            <ac:spMk id="31" creationId="{69032ABB-82E5-2A2E-93FF-4E1A632CD930}"/>
          </ac:spMkLst>
        </pc:spChg>
        <pc:spChg chg="add mod">
          <ac:chgData name="Joanne Liu" userId="pjoXZl45Tb5nQsFbWH3m6bWoKvECnyoicp2gOiOx5fE=" providerId="None" clId="Web-{CEB1F447-D1A4-44BB-B7E9-7A21FA7A2A65}" dt="2024-10-10T22:10:02.492" v="680" actId="1076"/>
          <ac:spMkLst>
            <pc:docMk/>
            <pc:sldMk cId="450951987" sldId="261"/>
            <ac:spMk id="32" creationId="{20FE471D-C9B0-ADB0-60D7-7A1A07CB0EBC}"/>
          </ac:spMkLst>
        </pc:spChg>
        <pc:spChg chg="add del mod">
          <ac:chgData name="Joanne Liu" userId="pjoXZl45Tb5nQsFbWH3m6bWoKvECnyoicp2gOiOx5fE=" providerId="None" clId="Web-{CEB1F447-D1A4-44BB-B7E9-7A21FA7A2A65}" dt="2024-10-10T22:10:21.367" v="687"/>
          <ac:spMkLst>
            <pc:docMk/>
            <pc:sldMk cId="450951987" sldId="261"/>
            <ac:spMk id="34" creationId="{9B7732FB-1616-B5FE-0665-669273C48260}"/>
          </ac:spMkLst>
        </pc:spChg>
        <pc:spChg chg="add del mod">
          <ac:chgData name="Joanne Liu" userId="pjoXZl45Tb5nQsFbWH3m6bWoKvECnyoicp2gOiOx5fE=" providerId="None" clId="Web-{CEB1F447-D1A4-44BB-B7E9-7A21FA7A2A65}" dt="2024-10-10T22:10:27.727" v="691"/>
          <ac:spMkLst>
            <pc:docMk/>
            <pc:sldMk cId="450951987" sldId="261"/>
            <ac:spMk id="35" creationId="{93F9E284-E3E4-F7B0-A676-AA82230D35CD}"/>
          </ac:spMkLst>
        </pc:spChg>
        <pc:spChg chg="mod">
          <ac:chgData name="Joanne Liu" userId="pjoXZl45Tb5nQsFbWH3m6bWoKvECnyoicp2gOiOx5fE=" providerId="None" clId="Web-{CEB1F447-D1A4-44BB-B7E9-7A21FA7A2A65}" dt="2024-10-10T22:23:03.877" v="778" actId="1076"/>
          <ac:spMkLst>
            <pc:docMk/>
            <pc:sldMk cId="450951987" sldId="261"/>
            <ac:spMk id="38" creationId="{FA7F5C7E-8A09-43AA-9901-04C8B700E923}"/>
          </ac:spMkLst>
        </pc:spChg>
        <pc:spChg chg="del mod">
          <ac:chgData name="Joanne Liu" userId="pjoXZl45Tb5nQsFbWH3m6bWoKvECnyoicp2gOiOx5fE=" providerId="None" clId="Web-{CEB1F447-D1A4-44BB-B7E9-7A21FA7A2A65}" dt="2024-10-10T21:36:17.343" v="338"/>
          <ac:spMkLst>
            <pc:docMk/>
            <pc:sldMk cId="450951987" sldId="261"/>
            <ac:spMk id="39" creationId="{039F4EA6-52C7-42CE-97AB-5F9085647014}"/>
          </ac:spMkLst>
        </pc:spChg>
        <pc:spChg chg="del mod">
          <ac:chgData name="Joanne Liu" userId="pjoXZl45Tb5nQsFbWH3m6bWoKvECnyoicp2gOiOx5fE=" providerId="None" clId="Web-{CEB1F447-D1A4-44BB-B7E9-7A21FA7A2A65}" dt="2024-10-10T21:36:17.343" v="337"/>
          <ac:spMkLst>
            <pc:docMk/>
            <pc:sldMk cId="450951987" sldId="261"/>
            <ac:spMk id="40" creationId="{6BD160E6-BB7E-49FD-AD21-060072AD7768}"/>
          </ac:spMkLst>
        </pc:spChg>
        <pc:spChg chg="add mod">
          <ac:chgData name="Joanne Liu" userId="pjoXZl45Tb5nQsFbWH3m6bWoKvECnyoicp2gOiOx5fE=" providerId="None" clId="Web-{CEB1F447-D1A4-44BB-B7E9-7A21FA7A2A65}" dt="2024-10-10T22:15:26.787" v="774" actId="20577"/>
          <ac:spMkLst>
            <pc:docMk/>
            <pc:sldMk cId="450951987" sldId="261"/>
            <ac:spMk id="49" creationId="{1FC34458-D590-857A-4E14-638486315076}"/>
          </ac:spMkLst>
        </pc:spChg>
        <pc:spChg chg="add mod">
          <ac:chgData name="Joanne Liu" userId="pjoXZl45Tb5nQsFbWH3m6bWoKvECnyoicp2gOiOx5fE=" providerId="None" clId="Web-{CEB1F447-D1A4-44BB-B7E9-7A21FA7A2A65}" dt="2024-10-10T21:46:34.813" v="597" actId="1076"/>
          <ac:spMkLst>
            <pc:docMk/>
            <pc:sldMk cId="450951987" sldId="261"/>
            <ac:spMk id="54" creationId="{2DB697BA-0744-C013-BA8B-CC0AA3633B95}"/>
          </ac:spMkLst>
        </pc:spChg>
        <pc:spChg chg="add mod">
          <ac:chgData name="Joanne Liu" userId="pjoXZl45Tb5nQsFbWH3m6bWoKvECnyoicp2gOiOx5fE=" providerId="None" clId="Web-{CEB1F447-D1A4-44BB-B7E9-7A21FA7A2A65}" dt="2024-10-10T21:46:47.705" v="608" actId="1076"/>
          <ac:spMkLst>
            <pc:docMk/>
            <pc:sldMk cId="450951987" sldId="261"/>
            <ac:spMk id="55" creationId="{DF56928F-B02C-DA6A-E86E-F5CCFF5470FB}"/>
          </ac:spMkLst>
        </pc:spChg>
        <pc:spChg chg="add del mod">
          <ac:chgData name="Joanne Liu" userId="pjoXZl45Tb5nQsFbWH3m6bWoKvECnyoicp2gOiOx5fE=" providerId="None" clId="Web-{CEB1F447-D1A4-44BB-B7E9-7A21FA7A2A65}" dt="2024-10-10T22:15:03.786" v="753"/>
          <ac:spMkLst>
            <pc:docMk/>
            <pc:sldMk cId="450951987" sldId="261"/>
            <ac:spMk id="57" creationId="{215D76EA-328C-270E-5AD7-3B0525D70C03}"/>
          </ac:spMkLst>
        </pc:spChg>
        <pc:spChg chg="add del">
          <ac:chgData name="Joanne Liu" userId="pjoXZl45Tb5nQsFbWH3m6bWoKvECnyoicp2gOiOx5fE=" providerId="None" clId="Web-{CEB1F447-D1A4-44BB-B7E9-7A21FA7A2A65}" dt="2024-10-10T22:09:40.053" v="664"/>
          <ac:spMkLst>
            <pc:docMk/>
            <pc:sldMk cId="450951987" sldId="261"/>
            <ac:spMk id="60" creationId="{FE4A942A-668C-D3E1-F5E4-708E55B0F7AE}"/>
          </ac:spMkLst>
        </pc:spChg>
        <pc:spChg chg="add del mod">
          <ac:chgData name="Joanne Liu" userId="pjoXZl45Tb5nQsFbWH3m6bWoKvECnyoicp2gOiOx5fE=" providerId="None" clId="Web-{CEB1F447-D1A4-44BB-B7E9-7A21FA7A2A65}" dt="2024-10-10T22:22:52.752" v="775"/>
          <ac:spMkLst>
            <pc:docMk/>
            <pc:sldMk cId="450951987" sldId="261"/>
            <ac:spMk id="61" creationId="{271BD64C-8A7E-D19C-7C14-FFBAFDD9CE68}"/>
          </ac:spMkLst>
        </pc:spChg>
        <pc:spChg chg="add mod">
          <ac:chgData name="Joanne Liu" userId="pjoXZl45Tb5nQsFbWH3m6bWoKvECnyoicp2gOiOx5fE=" providerId="None" clId="Web-{CEB1F447-D1A4-44BB-B7E9-7A21FA7A2A65}" dt="2024-10-10T22:11:06.978" v="728" actId="1076"/>
          <ac:spMkLst>
            <pc:docMk/>
            <pc:sldMk cId="450951987" sldId="261"/>
            <ac:spMk id="64" creationId="{F13160E2-A32D-6721-BFF1-1A30F4E3785E}"/>
          </ac:spMkLst>
        </pc:spChg>
        <pc:spChg chg="add mod">
          <ac:chgData name="Joanne Liu" userId="pjoXZl45Tb5nQsFbWH3m6bWoKvECnyoicp2gOiOx5fE=" providerId="None" clId="Web-{CEB1F447-D1A4-44BB-B7E9-7A21FA7A2A65}" dt="2024-10-10T22:14:25.848" v="748" actId="1076"/>
          <ac:spMkLst>
            <pc:docMk/>
            <pc:sldMk cId="450951987" sldId="261"/>
            <ac:spMk id="67" creationId="{5734B7DF-B611-416A-4B40-DD069ED09F0F}"/>
          </ac:spMkLst>
        </pc:spChg>
        <pc:spChg chg="mod">
          <ac:chgData name="Joanne Liu" userId="pjoXZl45Tb5nQsFbWH3m6bWoKvECnyoicp2gOiOx5fE=" providerId="None" clId="Web-{CEB1F447-D1A4-44BB-B7E9-7A21FA7A2A65}" dt="2024-10-10T21:44:08.653" v="571" actId="1076"/>
          <ac:spMkLst>
            <pc:docMk/>
            <pc:sldMk cId="450951987" sldId="261"/>
            <ac:spMk id="68" creationId="{E31B209E-FEB4-4C65-B2B8-E48ACA06746A}"/>
          </ac:spMkLst>
        </pc:spChg>
        <pc:spChg chg="mod">
          <ac:chgData name="Joanne Liu" userId="pjoXZl45Tb5nQsFbWH3m6bWoKvECnyoicp2gOiOx5fE=" providerId="None" clId="Web-{CEB1F447-D1A4-44BB-B7E9-7A21FA7A2A65}" dt="2024-10-10T22:32:00.704" v="845" actId="1076"/>
          <ac:spMkLst>
            <pc:docMk/>
            <pc:sldMk cId="450951987" sldId="261"/>
            <ac:spMk id="69" creationId="{E4297C28-8C51-445C-B21F-AD74E536C42D}"/>
          </ac:spMkLst>
        </pc:spChg>
        <pc:spChg chg="add del mod">
          <ac:chgData name="Joanne Liu" userId="pjoXZl45Tb5nQsFbWH3m6bWoKvECnyoicp2gOiOx5fE=" providerId="None" clId="Web-{CEB1F447-D1A4-44BB-B7E9-7A21FA7A2A65}" dt="2024-10-10T21:27:08.641" v="21"/>
          <ac:spMkLst>
            <pc:docMk/>
            <pc:sldMk cId="450951987" sldId="261"/>
            <ac:spMk id="70" creationId="{C345403C-AFAF-49FE-A1DB-31FB3C128F7D}"/>
          </ac:spMkLst>
        </pc:spChg>
        <pc:spChg chg="add del mod">
          <ac:chgData name="Joanne Liu" userId="pjoXZl45Tb5nQsFbWH3m6bWoKvECnyoicp2gOiOx5fE=" providerId="None" clId="Web-{CEB1F447-D1A4-44BB-B7E9-7A21FA7A2A65}" dt="2024-10-10T22:23:10.096" v="781"/>
          <ac:spMkLst>
            <pc:docMk/>
            <pc:sldMk cId="450951987" sldId="261"/>
            <ac:spMk id="73" creationId="{2AE08CAD-67CD-B642-48C7-693D0AF3EC20}"/>
          </ac:spMkLst>
        </pc:spChg>
        <pc:spChg chg="add mod">
          <ac:chgData name="Joanne Liu" userId="pjoXZl45Tb5nQsFbWH3m6bWoKvECnyoicp2gOiOx5fE=" providerId="None" clId="Web-{CEB1F447-D1A4-44BB-B7E9-7A21FA7A2A65}" dt="2024-10-10T22:23:32.847" v="787" actId="1076"/>
          <ac:spMkLst>
            <pc:docMk/>
            <pc:sldMk cId="450951987" sldId="261"/>
            <ac:spMk id="75" creationId="{6A66F3B3-2175-3F48-1A6A-D42D6B68BBCC}"/>
          </ac:spMkLst>
        </pc:spChg>
        <pc:spChg chg="add mod">
          <ac:chgData name="Joanne Liu" userId="pjoXZl45Tb5nQsFbWH3m6bWoKvECnyoicp2gOiOx5fE=" providerId="None" clId="Web-{CEB1F447-D1A4-44BB-B7E9-7A21FA7A2A65}" dt="2024-10-10T22:23:39.988" v="790" actId="1076"/>
          <ac:spMkLst>
            <pc:docMk/>
            <pc:sldMk cId="450951987" sldId="261"/>
            <ac:spMk id="76" creationId="{C6313F4B-1B77-A655-5F63-320CBF60278F}"/>
          </ac:spMkLst>
        </pc:spChg>
        <pc:spChg chg="add del mod">
          <ac:chgData name="Joanne Liu" userId="pjoXZl45Tb5nQsFbWH3m6bWoKvECnyoicp2gOiOx5fE=" providerId="None" clId="Web-{CEB1F447-D1A4-44BB-B7E9-7A21FA7A2A65}" dt="2024-10-10T22:23:10.096" v="779"/>
          <ac:spMkLst>
            <pc:docMk/>
            <pc:sldMk cId="450951987" sldId="261"/>
            <ac:spMk id="79" creationId="{3F650270-C0AE-ABDE-884E-5E6A8B06ACE3}"/>
          </ac:spMkLst>
        </pc:spChg>
        <pc:spChg chg="add mod">
          <ac:chgData name="Joanne Liu" userId="pjoXZl45Tb5nQsFbWH3m6bWoKvECnyoicp2gOiOx5fE=" providerId="None" clId="Web-{CEB1F447-D1A4-44BB-B7E9-7A21FA7A2A65}" dt="2024-10-10T23:02:13.582" v="1043" actId="20577"/>
          <ac:spMkLst>
            <pc:docMk/>
            <pc:sldMk cId="450951987" sldId="261"/>
            <ac:spMk id="81" creationId="{108A5DF4-F6E3-9E85-AB8C-0A563BD5A537}"/>
          </ac:spMkLst>
        </pc:spChg>
        <pc:spChg chg="add del">
          <ac:chgData name="Joanne Liu" userId="pjoXZl45Tb5nQsFbWH3m6bWoKvECnyoicp2gOiOx5fE=" providerId="None" clId="Web-{CEB1F447-D1A4-44BB-B7E9-7A21FA7A2A65}" dt="2024-10-10T22:33:36.598" v="994"/>
          <ac:spMkLst>
            <pc:docMk/>
            <pc:sldMk cId="450951987" sldId="261"/>
            <ac:spMk id="82" creationId="{15DB5121-4F38-61A8-09B6-C88DA6812B04}"/>
          </ac:spMkLst>
        </pc:spChg>
        <pc:cxnChg chg="add mod">
          <ac:chgData name="Joanne Liu" userId="pjoXZl45Tb5nQsFbWH3m6bWoKvECnyoicp2gOiOx5fE=" providerId="None" clId="Web-{CEB1F447-D1A4-44BB-B7E9-7A21FA7A2A65}" dt="2024-10-10T21:37:39.048" v="492" actId="1076"/>
          <ac:cxnSpMkLst>
            <pc:docMk/>
            <pc:sldMk cId="450951987" sldId="261"/>
            <ac:cxnSpMk id="10" creationId="{69676CFB-B318-0793-EE3F-678A9B03E221}"/>
          </ac:cxnSpMkLst>
        </pc:cxnChg>
        <pc:cxnChg chg="add mod">
          <ac:chgData name="Joanne Liu" userId="pjoXZl45Tb5nQsFbWH3m6bWoKvECnyoicp2gOiOx5fE=" providerId="None" clId="Web-{CEB1F447-D1A4-44BB-B7E9-7A21FA7A2A65}" dt="2024-10-10T21:37:50.955" v="505" actId="1076"/>
          <ac:cxnSpMkLst>
            <pc:docMk/>
            <pc:sldMk cId="450951987" sldId="261"/>
            <ac:cxnSpMk id="13" creationId="{96E0A39B-87A1-97B2-A0AB-F68477226846}"/>
          </ac:cxnSpMkLst>
        </pc:cxnChg>
        <pc:cxnChg chg="mod">
          <ac:chgData name="Joanne Liu" userId="pjoXZl45Tb5nQsFbWH3m6bWoKvECnyoicp2gOiOx5fE=" providerId="None" clId="Web-{CEB1F447-D1A4-44BB-B7E9-7A21FA7A2A65}" dt="2024-10-10T22:23:01.956" v="777" actId="1076"/>
          <ac:cxnSpMkLst>
            <pc:docMk/>
            <pc:sldMk cId="450951987" sldId="261"/>
            <ac:cxnSpMk id="14" creationId="{7D28B8F7-6434-743F-500D-B9B06A230257}"/>
          </ac:cxnSpMkLst>
        </pc:cxnChg>
        <pc:cxnChg chg="del mod">
          <ac:chgData name="Joanne Liu" userId="pjoXZl45Tb5nQsFbWH3m6bWoKvECnyoicp2gOiOx5fE=" providerId="None" clId="Web-{CEB1F447-D1A4-44BB-B7E9-7A21FA7A2A65}" dt="2024-10-10T22:10:33.336" v="695"/>
          <ac:cxnSpMkLst>
            <pc:docMk/>
            <pc:sldMk cId="450951987" sldId="261"/>
            <ac:cxnSpMk id="16" creationId="{F6EA02D5-2BFF-F68D-BF07-3FE862F2C63C}"/>
          </ac:cxnSpMkLst>
        </pc:cxnChg>
        <pc:cxnChg chg="del mod">
          <ac:chgData name="Joanne Liu" userId="pjoXZl45Tb5nQsFbWH3m6bWoKvECnyoicp2gOiOx5fE=" providerId="None" clId="Web-{CEB1F447-D1A4-44BB-B7E9-7A21FA7A2A65}" dt="2024-10-10T22:10:33.336" v="694"/>
          <ac:cxnSpMkLst>
            <pc:docMk/>
            <pc:sldMk cId="450951987" sldId="261"/>
            <ac:cxnSpMk id="17" creationId="{231B0846-1947-302B-7996-B9C04527D1CE}"/>
          </ac:cxnSpMkLst>
        </pc:cxnChg>
        <pc:cxnChg chg="add mod">
          <ac:chgData name="Joanne Liu" userId="pjoXZl45Tb5nQsFbWH3m6bWoKvECnyoicp2gOiOx5fE=" providerId="None" clId="Web-{CEB1F447-D1A4-44BB-B7E9-7A21FA7A2A65}" dt="2024-10-10T21:41:27.992" v="552" actId="1076"/>
          <ac:cxnSpMkLst>
            <pc:docMk/>
            <pc:sldMk cId="450951987" sldId="261"/>
            <ac:cxnSpMk id="22" creationId="{FCB23585-4D58-DA7B-9FDD-9345FAB35700}"/>
          </ac:cxnSpMkLst>
        </pc:cxnChg>
        <pc:cxnChg chg="add mod">
          <ac:chgData name="Joanne Liu" userId="pjoXZl45Tb5nQsFbWH3m6bWoKvECnyoicp2gOiOx5fE=" providerId="None" clId="Web-{CEB1F447-D1A4-44BB-B7E9-7A21FA7A2A65}" dt="2024-10-10T21:41:42.821" v="556" actId="14100"/>
          <ac:cxnSpMkLst>
            <pc:docMk/>
            <pc:sldMk cId="450951987" sldId="261"/>
            <ac:cxnSpMk id="23" creationId="{F8C2D063-E13F-D36C-08CB-63FEB3266F35}"/>
          </ac:cxnSpMkLst>
        </pc:cxnChg>
        <pc:cxnChg chg="add mod">
          <ac:chgData name="Joanne Liu" userId="pjoXZl45Tb5nQsFbWH3m6bWoKvECnyoicp2gOiOx5fE=" providerId="None" clId="Web-{CEB1F447-D1A4-44BB-B7E9-7A21FA7A2A65}" dt="2024-10-10T21:41:17.101" v="550" actId="1076"/>
          <ac:cxnSpMkLst>
            <pc:docMk/>
            <pc:sldMk cId="450951987" sldId="261"/>
            <ac:cxnSpMk id="24" creationId="{777865A1-6F59-3D25-77F6-F65A1E02C908}"/>
          </ac:cxnSpMkLst>
        </pc:cxnChg>
        <pc:cxnChg chg="add del mod">
          <ac:chgData name="Joanne Liu" userId="pjoXZl45Tb5nQsFbWH3m6bWoKvECnyoicp2gOiOx5fE=" providerId="None" clId="Web-{CEB1F447-D1A4-44BB-B7E9-7A21FA7A2A65}" dt="2024-10-10T21:36:52.453" v="349"/>
          <ac:cxnSpMkLst>
            <pc:docMk/>
            <pc:sldMk cId="450951987" sldId="261"/>
            <ac:cxnSpMk id="26" creationId="{8DDD496E-3635-8ACD-923C-AF429F98877B}"/>
          </ac:cxnSpMkLst>
        </pc:cxnChg>
        <pc:cxnChg chg="add del mod">
          <ac:chgData name="Joanne Liu" userId="pjoXZl45Tb5nQsFbWH3m6bWoKvECnyoicp2gOiOx5fE=" providerId="None" clId="Web-{CEB1F447-D1A4-44BB-B7E9-7A21FA7A2A65}" dt="2024-10-10T21:36:52.438" v="348"/>
          <ac:cxnSpMkLst>
            <pc:docMk/>
            <pc:sldMk cId="450951987" sldId="261"/>
            <ac:cxnSpMk id="29" creationId="{82EC5FFD-6F53-E7BA-8776-1F79ACACF5B7}"/>
          </ac:cxnSpMkLst>
        </pc:cxnChg>
        <pc:cxnChg chg="mod">
          <ac:chgData name="Joanne Liu" userId="pjoXZl45Tb5nQsFbWH3m6bWoKvECnyoicp2gOiOx5fE=" providerId="None" clId="Web-{CEB1F447-D1A4-44BB-B7E9-7A21FA7A2A65}" dt="2024-10-10T21:37:36.408" v="490" actId="1076"/>
          <ac:cxnSpMkLst>
            <pc:docMk/>
            <pc:sldMk cId="450951987" sldId="261"/>
            <ac:cxnSpMk id="33" creationId="{0642226D-F4E0-7F36-FFE9-4416B8CDB6C7}"/>
          </ac:cxnSpMkLst>
        </pc:cxnChg>
        <pc:cxnChg chg="add mod">
          <ac:chgData name="Joanne Liu" userId="pjoXZl45Tb5nQsFbWH3m6bWoKvECnyoicp2gOiOx5fE=" providerId="None" clId="Web-{CEB1F447-D1A4-44BB-B7E9-7A21FA7A2A65}" dt="2024-10-10T22:10:00.132" v="679" actId="1076"/>
          <ac:cxnSpMkLst>
            <pc:docMk/>
            <pc:sldMk cId="450951987" sldId="261"/>
            <ac:cxnSpMk id="36" creationId="{A576B07B-A818-4702-A8C6-80E3F470F08F}"/>
          </ac:cxnSpMkLst>
        </pc:cxnChg>
        <pc:cxnChg chg="add del mod">
          <ac:chgData name="Joanne Liu" userId="pjoXZl45Tb5nQsFbWH3m6bWoKvECnyoicp2gOiOx5fE=" providerId="None" clId="Web-{CEB1F447-D1A4-44BB-B7E9-7A21FA7A2A65}" dt="2024-10-10T22:10:27.727" v="690"/>
          <ac:cxnSpMkLst>
            <pc:docMk/>
            <pc:sldMk cId="450951987" sldId="261"/>
            <ac:cxnSpMk id="37" creationId="{8DDD496E-3635-8ACD-923C-AF429F98877B}"/>
          </ac:cxnSpMkLst>
        </pc:cxnChg>
        <pc:cxnChg chg="del mod">
          <ac:chgData name="Joanne Liu" userId="pjoXZl45Tb5nQsFbWH3m6bWoKvECnyoicp2gOiOx5fE=" providerId="None" clId="Web-{CEB1F447-D1A4-44BB-B7E9-7A21FA7A2A65}" dt="2024-10-10T21:36:52.453" v="350"/>
          <ac:cxnSpMkLst>
            <pc:docMk/>
            <pc:sldMk cId="450951987" sldId="261"/>
            <ac:cxnSpMk id="41" creationId="{A576B07B-A818-4702-A8C6-80E3F470F08F}"/>
          </ac:cxnSpMkLst>
        </pc:cxnChg>
        <pc:cxnChg chg="del mod">
          <ac:chgData name="Joanne Liu" userId="pjoXZl45Tb5nQsFbWH3m6bWoKvECnyoicp2gOiOx5fE=" providerId="None" clId="Web-{CEB1F447-D1A4-44BB-B7E9-7A21FA7A2A65}" dt="2024-10-10T21:36:17.343" v="336"/>
          <ac:cxnSpMkLst>
            <pc:docMk/>
            <pc:sldMk cId="450951987" sldId="261"/>
            <ac:cxnSpMk id="42" creationId="{CD861A17-91A7-4069-A1C8-E78925A01467}"/>
          </ac:cxnSpMkLst>
        </pc:cxnChg>
        <pc:cxnChg chg="del mod">
          <ac:chgData name="Joanne Liu" userId="pjoXZl45Tb5nQsFbWH3m6bWoKvECnyoicp2gOiOx5fE=" providerId="None" clId="Web-{CEB1F447-D1A4-44BB-B7E9-7A21FA7A2A65}" dt="2024-10-10T21:36:17.343" v="335"/>
          <ac:cxnSpMkLst>
            <pc:docMk/>
            <pc:sldMk cId="450951987" sldId="261"/>
            <ac:cxnSpMk id="43" creationId="{009B9D9F-AD25-49A9-88F1-1C7D567E8509}"/>
          </ac:cxnSpMkLst>
        </pc:cxnChg>
        <pc:cxnChg chg="add del mod">
          <ac:chgData name="Joanne Liu" userId="pjoXZl45Tb5nQsFbWH3m6bWoKvECnyoicp2gOiOx5fE=" providerId="None" clId="Web-{CEB1F447-D1A4-44BB-B7E9-7A21FA7A2A65}" dt="2024-10-10T22:10:27.727" v="689"/>
          <ac:cxnSpMkLst>
            <pc:docMk/>
            <pc:sldMk cId="450951987" sldId="261"/>
            <ac:cxnSpMk id="44" creationId="{82EC5FFD-6F53-E7BA-8776-1F79ACACF5B7}"/>
          </ac:cxnSpMkLst>
        </pc:cxnChg>
        <pc:cxnChg chg="add del mod">
          <ac:chgData name="Joanne Liu" userId="pjoXZl45Tb5nQsFbWH3m6bWoKvECnyoicp2gOiOx5fE=" providerId="None" clId="Web-{CEB1F447-D1A4-44BB-B7E9-7A21FA7A2A65}" dt="2024-10-10T21:42:09.868" v="568"/>
          <ac:cxnSpMkLst>
            <pc:docMk/>
            <pc:sldMk cId="450951987" sldId="261"/>
            <ac:cxnSpMk id="45" creationId="{AFDDF999-FBE2-1A8C-6087-7DC64035E246}"/>
          </ac:cxnSpMkLst>
        </pc:cxnChg>
        <pc:cxnChg chg="add del mod">
          <ac:chgData name="Joanne Liu" userId="pjoXZl45Tb5nQsFbWH3m6bWoKvECnyoicp2gOiOx5fE=" providerId="None" clId="Web-{CEB1F447-D1A4-44BB-B7E9-7A21FA7A2A65}" dt="2024-10-10T21:42:09.868" v="567"/>
          <ac:cxnSpMkLst>
            <pc:docMk/>
            <pc:sldMk cId="450951987" sldId="261"/>
            <ac:cxnSpMk id="46" creationId="{22030E2F-4074-8BF6-440E-C359E1BCAADC}"/>
          </ac:cxnSpMkLst>
        </pc:cxnChg>
        <pc:cxnChg chg="add del mod">
          <ac:chgData name="Joanne Liu" userId="pjoXZl45Tb5nQsFbWH3m6bWoKvECnyoicp2gOiOx5fE=" providerId="None" clId="Web-{CEB1F447-D1A4-44BB-B7E9-7A21FA7A2A65}" dt="2024-10-10T21:42:09.868" v="566"/>
          <ac:cxnSpMkLst>
            <pc:docMk/>
            <pc:sldMk cId="450951987" sldId="261"/>
            <ac:cxnSpMk id="47" creationId="{57A67DDF-A3A6-5B12-BB03-2986FEC8D9B6}"/>
          </ac:cxnSpMkLst>
        </pc:cxnChg>
        <pc:cxnChg chg="add mod">
          <ac:chgData name="Joanne Liu" userId="pjoXZl45Tb5nQsFbWH3m6bWoKvECnyoicp2gOiOx5fE=" providerId="None" clId="Web-{CEB1F447-D1A4-44BB-B7E9-7A21FA7A2A65}" dt="2024-10-10T22:15:21.271" v="768" actId="14100"/>
          <ac:cxnSpMkLst>
            <pc:docMk/>
            <pc:sldMk cId="450951987" sldId="261"/>
            <ac:cxnSpMk id="48" creationId="{360ADABC-064A-50F0-A212-6F75CCBA0270}"/>
          </ac:cxnSpMkLst>
        </pc:cxnChg>
        <pc:cxnChg chg="add del mod">
          <ac:chgData name="Joanne Liu" userId="pjoXZl45Tb5nQsFbWH3m6bWoKvECnyoicp2gOiOx5fE=" providerId="None" clId="Web-{CEB1F447-D1A4-44BB-B7E9-7A21FA7A2A65}" dt="2024-10-10T22:10:21.367" v="686"/>
          <ac:cxnSpMkLst>
            <pc:docMk/>
            <pc:sldMk cId="450951987" sldId="261"/>
            <ac:cxnSpMk id="50" creationId="{6020BD90-E47E-6B7C-52C9-AFA3C1B1E647}"/>
          </ac:cxnSpMkLst>
        </pc:cxnChg>
        <pc:cxnChg chg="add del mod">
          <ac:chgData name="Joanne Liu" userId="pjoXZl45Tb5nQsFbWH3m6bWoKvECnyoicp2gOiOx5fE=" providerId="None" clId="Web-{CEB1F447-D1A4-44BB-B7E9-7A21FA7A2A65}" dt="2024-10-10T21:55:02.733" v="636"/>
          <ac:cxnSpMkLst>
            <pc:docMk/>
            <pc:sldMk cId="450951987" sldId="261"/>
            <ac:cxnSpMk id="51" creationId="{7E18C156-E94A-B337-03DE-33E4A4AF8EAD}"/>
          </ac:cxnSpMkLst>
        </pc:cxnChg>
        <pc:cxnChg chg="add del mod">
          <ac:chgData name="Joanne Liu" userId="pjoXZl45Tb5nQsFbWH3m6bWoKvECnyoicp2gOiOx5fE=" providerId="None" clId="Web-{CEB1F447-D1A4-44BB-B7E9-7A21FA7A2A65}" dt="2024-10-10T21:45:25.920" v="587"/>
          <ac:cxnSpMkLst>
            <pc:docMk/>
            <pc:sldMk cId="450951987" sldId="261"/>
            <ac:cxnSpMk id="52" creationId="{79781B99-4D7B-E15F-81D0-AB09DF82FB6B}"/>
          </ac:cxnSpMkLst>
        </pc:cxnChg>
        <pc:cxnChg chg="add del mod">
          <ac:chgData name="Joanne Liu" userId="pjoXZl45Tb5nQsFbWH3m6bWoKvECnyoicp2gOiOx5fE=" providerId="None" clId="Web-{CEB1F447-D1A4-44BB-B7E9-7A21FA7A2A65}" dt="2024-10-10T21:45:49.796" v="592"/>
          <ac:cxnSpMkLst>
            <pc:docMk/>
            <pc:sldMk cId="450951987" sldId="261"/>
            <ac:cxnSpMk id="53" creationId="{1FB51109-AA2F-5BF9-FED4-1311C84F3488}"/>
          </ac:cxnSpMkLst>
        </pc:cxnChg>
        <pc:cxnChg chg="del mod">
          <ac:chgData name="Joanne Liu" userId="pjoXZl45Tb5nQsFbWH3m6bWoKvECnyoicp2gOiOx5fE=" providerId="None" clId="Web-{CEB1F447-D1A4-44BB-B7E9-7A21FA7A2A65}" dt="2024-10-10T21:28:30.299" v="72"/>
          <ac:cxnSpMkLst>
            <pc:docMk/>
            <pc:sldMk cId="450951987" sldId="261"/>
            <ac:cxnSpMk id="56" creationId="{D4C26E4C-197A-439F-ACD7-5B6DB26F6746}"/>
          </ac:cxnSpMkLst>
        </pc:cxnChg>
        <pc:cxnChg chg="add del mod">
          <ac:chgData name="Joanne Liu" userId="pjoXZl45Tb5nQsFbWH3m6bWoKvECnyoicp2gOiOx5fE=" providerId="None" clId="Web-{CEB1F447-D1A4-44BB-B7E9-7A21FA7A2A65}" dt="2024-10-10T22:22:54.955" v="776"/>
          <ac:cxnSpMkLst>
            <pc:docMk/>
            <pc:sldMk cId="450951987" sldId="261"/>
            <ac:cxnSpMk id="58" creationId="{FFC10B86-1EDF-35A0-9F39-16D82248EA32}"/>
          </ac:cxnSpMkLst>
        </pc:cxnChg>
        <pc:cxnChg chg="del mod">
          <ac:chgData name="Joanne Liu" userId="pjoXZl45Tb5nQsFbWH3m6bWoKvECnyoicp2gOiOx5fE=" providerId="None" clId="Web-{CEB1F447-D1A4-44BB-B7E9-7A21FA7A2A65}" dt="2024-10-10T21:28:33.737" v="73"/>
          <ac:cxnSpMkLst>
            <pc:docMk/>
            <pc:sldMk cId="450951987" sldId="261"/>
            <ac:cxnSpMk id="59" creationId="{E09FCC21-78D4-4C94-A62A-EF73CC99F620}"/>
          </ac:cxnSpMkLst>
        </pc:cxnChg>
        <pc:cxnChg chg="add mod">
          <ac:chgData name="Joanne Liu" userId="pjoXZl45Tb5nQsFbWH3m6bWoKvECnyoicp2gOiOx5fE=" providerId="None" clId="Web-{CEB1F447-D1A4-44BB-B7E9-7A21FA7A2A65}" dt="2024-10-10T22:47:53.230" v="1002" actId="14100"/>
          <ac:cxnSpMkLst>
            <pc:docMk/>
            <pc:sldMk cId="450951987" sldId="261"/>
            <ac:cxnSpMk id="62" creationId="{161C3E26-1346-0685-D962-2A7008BE37B9}"/>
          </ac:cxnSpMkLst>
        </pc:cxnChg>
        <pc:cxnChg chg="del mod">
          <ac:chgData name="Joanne Liu" userId="pjoXZl45Tb5nQsFbWH3m6bWoKvECnyoicp2gOiOx5fE=" providerId="None" clId="Web-{CEB1F447-D1A4-44BB-B7E9-7A21FA7A2A65}" dt="2024-10-10T21:30:39.584" v="135"/>
          <ac:cxnSpMkLst>
            <pc:docMk/>
            <pc:sldMk cId="450951987" sldId="261"/>
            <ac:cxnSpMk id="63" creationId="{5626649B-1811-4CE5-B33E-D49860086754}"/>
          </ac:cxnSpMkLst>
        </pc:cxnChg>
        <pc:cxnChg chg="del mod">
          <ac:chgData name="Joanne Liu" userId="pjoXZl45Tb5nQsFbWH3m6bWoKvECnyoicp2gOiOx5fE=" providerId="None" clId="Web-{CEB1F447-D1A4-44BB-B7E9-7A21FA7A2A65}" dt="2024-10-10T21:30:37.365" v="134"/>
          <ac:cxnSpMkLst>
            <pc:docMk/>
            <pc:sldMk cId="450951987" sldId="261"/>
            <ac:cxnSpMk id="65" creationId="{28922B48-E9DA-473B-9E1D-DF6168189EA9}"/>
          </ac:cxnSpMkLst>
        </pc:cxnChg>
        <pc:cxnChg chg="del mod">
          <ac:chgData name="Joanne Liu" userId="pjoXZl45Tb5nQsFbWH3m6bWoKvECnyoicp2gOiOx5fE=" providerId="None" clId="Web-{CEB1F447-D1A4-44BB-B7E9-7A21FA7A2A65}" dt="2024-10-10T21:30:34.162" v="133"/>
          <ac:cxnSpMkLst>
            <pc:docMk/>
            <pc:sldMk cId="450951987" sldId="261"/>
            <ac:cxnSpMk id="66" creationId="{FCA2307B-8E32-48F1-B393-FB7FB5113FDF}"/>
          </ac:cxnSpMkLst>
        </pc:cxnChg>
        <pc:cxnChg chg="add mod">
          <ac:chgData name="Joanne Liu" userId="pjoXZl45Tb5nQsFbWH3m6bWoKvECnyoicp2gOiOx5fE=" providerId="None" clId="Web-{CEB1F447-D1A4-44BB-B7E9-7A21FA7A2A65}" dt="2024-10-10T22:11:06.993" v="730" actId="1076"/>
          <ac:cxnSpMkLst>
            <pc:docMk/>
            <pc:sldMk cId="450951987" sldId="261"/>
            <ac:cxnSpMk id="71" creationId="{E3CE14E7-84C8-FF08-ADAC-2C7892954BB0}"/>
          </ac:cxnSpMkLst>
        </pc:cxnChg>
        <pc:cxnChg chg="add del mod">
          <ac:chgData name="Joanne Liu" userId="pjoXZl45Tb5nQsFbWH3m6bWoKvECnyoicp2gOiOx5fE=" providerId="None" clId="Web-{CEB1F447-D1A4-44BB-B7E9-7A21FA7A2A65}" dt="2024-10-10T22:23:10.096" v="782"/>
          <ac:cxnSpMkLst>
            <pc:docMk/>
            <pc:sldMk cId="450951987" sldId="261"/>
            <ac:cxnSpMk id="72" creationId="{DD73B102-D095-023A-1B89-EFAA705CBC29}"/>
          </ac:cxnSpMkLst>
        </pc:cxnChg>
        <pc:cxnChg chg="add mod">
          <ac:chgData name="Joanne Liu" userId="pjoXZl45Tb5nQsFbWH3m6bWoKvECnyoicp2gOiOx5fE=" providerId="None" clId="Web-{CEB1F447-D1A4-44BB-B7E9-7A21FA7A2A65}" dt="2024-10-10T22:23:30.925" v="786" actId="1076"/>
          <ac:cxnSpMkLst>
            <pc:docMk/>
            <pc:sldMk cId="450951987" sldId="261"/>
            <ac:cxnSpMk id="74" creationId="{A914310E-84CE-06C6-2B2A-5BC6757B4BF6}"/>
          </ac:cxnSpMkLst>
        </pc:cxnChg>
        <pc:cxnChg chg="add mod">
          <ac:chgData name="Joanne Liu" userId="pjoXZl45Tb5nQsFbWH3m6bWoKvECnyoicp2gOiOx5fE=" providerId="None" clId="Web-{CEB1F447-D1A4-44BB-B7E9-7A21FA7A2A65}" dt="2024-10-10T22:23:37.691" v="789" actId="1076"/>
          <ac:cxnSpMkLst>
            <pc:docMk/>
            <pc:sldMk cId="450951987" sldId="261"/>
            <ac:cxnSpMk id="77" creationId="{C785B0A5-149F-4894-4279-266C886C94D7}"/>
          </ac:cxnSpMkLst>
        </pc:cxnChg>
        <pc:cxnChg chg="add del mod">
          <ac:chgData name="Joanne Liu" userId="pjoXZl45Tb5nQsFbWH3m6bWoKvECnyoicp2gOiOx5fE=" providerId="None" clId="Web-{CEB1F447-D1A4-44BB-B7E9-7A21FA7A2A65}" dt="2024-10-10T22:23:10.096" v="780"/>
          <ac:cxnSpMkLst>
            <pc:docMk/>
            <pc:sldMk cId="450951987" sldId="261"/>
            <ac:cxnSpMk id="78" creationId="{FB251BB3-C476-D259-1AD1-E94D10F2D409}"/>
          </ac:cxnSpMkLst>
        </pc:cxnChg>
        <pc:cxnChg chg="add mod">
          <ac:chgData name="Joanne Liu" userId="pjoXZl45Tb5nQsFbWH3m6bWoKvECnyoicp2gOiOx5fE=" providerId="None" clId="Web-{CEB1F447-D1A4-44BB-B7E9-7A21FA7A2A65}" dt="2024-10-10T22:14:51.474" v="751" actId="14100"/>
          <ac:cxnSpMkLst>
            <pc:docMk/>
            <pc:sldMk cId="450951987" sldId="261"/>
            <ac:cxnSpMk id="80" creationId="{DD38CEC8-41FD-15AD-DAA5-760401454B68}"/>
          </ac:cxnSpMkLst>
        </pc:cxnChg>
      </pc:sldChg>
    </pc:docChg>
  </pc:docChgLst>
  <pc:docChgLst>
    <pc:chgData name="Joanne Liu" userId="pjoXZl45Tb5nQsFbWH3m6bWoKvECnyoicp2gOiOx5fE=" providerId="None" clId="Web-{60A311ED-3AF7-488D-BAD0-0F5C27BB41FC}"/>
    <pc:docChg chg="modSld">
      <pc:chgData name="Joanne Liu" userId="pjoXZl45Tb5nQsFbWH3m6bWoKvECnyoicp2gOiOx5fE=" providerId="None" clId="Web-{60A311ED-3AF7-488D-BAD0-0F5C27BB41FC}" dt="2025-03-20T18:29:22.488" v="8" actId="20577"/>
      <pc:docMkLst>
        <pc:docMk/>
      </pc:docMkLst>
      <pc:sldChg chg="modSp">
        <pc:chgData name="Joanne Liu" userId="pjoXZl45Tb5nQsFbWH3m6bWoKvECnyoicp2gOiOx5fE=" providerId="None" clId="Web-{60A311ED-3AF7-488D-BAD0-0F5C27BB41FC}" dt="2025-03-20T18:29:22.488" v="8" actId="20577"/>
        <pc:sldMkLst>
          <pc:docMk/>
          <pc:sldMk cId="2984861849" sldId="264"/>
        </pc:sldMkLst>
        <pc:spChg chg="mod">
          <ac:chgData name="Joanne Liu" userId="pjoXZl45Tb5nQsFbWH3m6bWoKvECnyoicp2gOiOx5fE=" providerId="None" clId="Web-{60A311ED-3AF7-488D-BAD0-0F5C27BB41FC}" dt="2025-03-20T18:29:22.488" v="8" actId="20577"/>
          <ac:spMkLst>
            <pc:docMk/>
            <pc:sldMk cId="2984861849" sldId="264"/>
            <ac:spMk id="21" creationId="{75ACFBA3-9928-F0C6-0269-33D3151FC448}"/>
          </ac:spMkLst>
        </pc:spChg>
        <pc:cxnChg chg="mod">
          <ac:chgData name="Joanne Liu" userId="pjoXZl45Tb5nQsFbWH3m6bWoKvECnyoicp2gOiOx5fE=" providerId="None" clId="Web-{60A311ED-3AF7-488D-BAD0-0F5C27BB41FC}" dt="2025-03-20T18:29:07.284" v="4" actId="20577"/>
          <ac:cxnSpMkLst>
            <pc:docMk/>
            <pc:sldMk cId="2984861849" sldId="264"/>
            <ac:cxnSpMk id="29" creationId="{6E645752-1175-401F-8B9C-661BD1D9F31B}"/>
          </ac:cxnSpMkLst>
        </pc:cxnChg>
        <pc:cxnChg chg="mod">
          <ac:chgData name="Joanne Liu" userId="pjoXZl45Tb5nQsFbWH3m6bWoKvECnyoicp2gOiOx5fE=" providerId="None" clId="Web-{60A311ED-3AF7-488D-BAD0-0F5C27BB41FC}" dt="2025-03-20T18:29:18.378" v="5" actId="1076"/>
          <ac:cxnSpMkLst>
            <pc:docMk/>
            <pc:sldMk cId="2984861849" sldId="264"/>
            <ac:cxnSpMk id="50" creationId="{3DB9ED68-3BDD-4FF6-81E5-5ACE8E2E4C04}"/>
          </ac:cxnSpMkLst>
        </pc:cxnChg>
        <pc:cxnChg chg="mod">
          <ac:chgData name="Joanne Liu" userId="pjoXZl45Tb5nQsFbWH3m6bWoKvECnyoicp2gOiOx5fE=" providerId="None" clId="Web-{60A311ED-3AF7-488D-BAD0-0F5C27BB41FC}" dt="2025-03-20T18:29:18.409" v="6" actId="1076"/>
          <ac:cxnSpMkLst>
            <pc:docMk/>
            <pc:sldMk cId="2984861849" sldId="264"/>
            <ac:cxnSpMk id="53" creationId="{5220ECD5-29C4-4971-879C-3E057842D89D}"/>
          </ac:cxnSpMkLst>
        </pc:cxnChg>
        <pc:cxnChg chg="mod">
          <ac:chgData name="Joanne Liu" userId="pjoXZl45Tb5nQsFbWH3m6bWoKvECnyoicp2gOiOx5fE=" providerId="None" clId="Web-{60A311ED-3AF7-488D-BAD0-0F5C27BB41FC}" dt="2025-03-20T18:29:07.284" v="4" actId="20577"/>
          <ac:cxnSpMkLst>
            <pc:docMk/>
            <pc:sldMk cId="2984861849" sldId="264"/>
            <ac:cxnSpMk id="61" creationId="{58A636AE-659B-4E87-9D59-1062541E77B9}"/>
          </ac:cxnSpMkLst>
        </pc:cxnChg>
        <pc:cxnChg chg="mod">
          <ac:chgData name="Joanne Liu" userId="pjoXZl45Tb5nQsFbWH3m6bWoKvECnyoicp2gOiOx5fE=" providerId="None" clId="Web-{60A311ED-3AF7-488D-BAD0-0F5C27BB41FC}" dt="2025-03-20T18:29:07.284" v="4" actId="20577"/>
          <ac:cxnSpMkLst>
            <pc:docMk/>
            <pc:sldMk cId="2984861849" sldId="264"/>
            <ac:cxnSpMk id="65" creationId="{05FDF662-AF5F-4534-862A-6AFB890008F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3FE27156-4D6C-4C1B-A984-B61B8760CC82}" type="datetimeFigureOut">
              <a:t>3/20/2025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E41AF34A-E3F7-4DE7-B126-AAA646C70ADF}" type="slidenum">
              <a:t>‹#›</a:t>
            </a:fld>
            <a:endParaRPr lang="en-US"/>
          </a:p>
        </p:txBody>
      </p:sp>
    </p:spTree>
    <p:extLst>
      <p:ext uri="{BB962C8B-B14F-4D97-AF65-F5344CB8AC3E}">
        <p14:creationId xmlns:p14="http://schemas.microsoft.com/office/powerpoint/2010/main" val="156741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map is for patients with MASLD who don't have a diagnosis for cirrhosis (includes people with cirrhosis but just weren't diagnosed)</a:t>
            </a:r>
          </a:p>
          <a:p>
            <a:endParaRPr lang="en-US">
              <a:cs typeface="Calibri"/>
            </a:endParaRPr>
          </a:p>
        </p:txBody>
      </p:sp>
      <p:sp>
        <p:nvSpPr>
          <p:cNvPr id="4" name="Slide Number Placeholder 3"/>
          <p:cNvSpPr>
            <a:spLocks noGrp="1"/>
          </p:cNvSpPr>
          <p:nvPr>
            <p:ph type="sldNum" sz="quarter" idx="5"/>
          </p:nvPr>
        </p:nvSpPr>
        <p:spPr/>
        <p:txBody>
          <a:bodyPr/>
          <a:lstStyle/>
          <a:p>
            <a:fld id="{E41AF34A-E3F7-4DE7-B126-AAA646C70ADF}" type="slidenum">
              <a:t>1</a:t>
            </a:fld>
            <a:endParaRPr lang="en-US"/>
          </a:p>
        </p:txBody>
      </p:sp>
    </p:spTree>
    <p:extLst>
      <p:ext uri="{BB962C8B-B14F-4D97-AF65-F5344CB8AC3E}">
        <p14:creationId xmlns:p14="http://schemas.microsoft.com/office/powerpoint/2010/main" val="3325154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41AF34A-E3F7-4DE7-B126-AAA646C70ADF}" type="slidenum">
              <a:t>10</a:t>
            </a:fld>
            <a:endParaRPr lang="en-US"/>
          </a:p>
        </p:txBody>
      </p:sp>
    </p:spTree>
    <p:extLst>
      <p:ext uri="{BB962C8B-B14F-4D97-AF65-F5344CB8AC3E}">
        <p14:creationId xmlns:p14="http://schemas.microsoft.com/office/powerpoint/2010/main" val="105500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41AF34A-E3F7-4DE7-B126-AAA646C70ADF}" type="slidenum">
              <a:t>11</a:t>
            </a:fld>
            <a:endParaRPr lang="en-US"/>
          </a:p>
        </p:txBody>
      </p:sp>
    </p:spTree>
    <p:extLst>
      <p:ext uri="{BB962C8B-B14F-4D97-AF65-F5344CB8AC3E}">
        <p14:creationId xmlns:p14="http://schemas.microsoft.com/office/powerpoint/2010/main" val="110542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is for patients with MASLD who don't have a diagnosis for cirrhosis (includes people with cirrhosis but just weren't diagnosed)</a:t>
            </a:r>
          </a:p>
          <a:p>
            <a:endParaRPr lang="en-US">
              <a:cs typeface="Calibri"/>
            </a:endParaRPr>
          </a:p>
        </p:txBody>
      </p:sp>
      <p:sp>
        <p:nvSpPr>
          <p:cNvPr id="4" name="Slide Number Placeholder 3"/>
          <p:cNvSpPr>
            <a:spLocks noGrp="1"/>
          </p:cNvSpPr>
          <p:nvPr>
            <p:ph type="sldNum" sz="quarter" idx="5"/>
          </p:nvPr>
        </p:nvSpPr>
        <p:spPr/>
        <p:txBody>
          <a:bodyPr/>
          <a:lstStyle/>
          <a:p>
            <a:fld id="{E41AF34A-E3F7-4DE7-B126-AAA646C70ADF}" type="slidenum">
              <a:t>2</a:t>
            </a:fld>
            <a:endParaRPr lang="en-US"/>
          </a:p>
        </p:txBody>
      </p:sp>
    </p:spTree>
    <p:extLst>
      <p:ext uri="{BB962C8B-B14F-4D97-AF65-F5344CB8AC3E}">
        <p14:creationId xmlns:p14="http://schemas.microsoft.com/office/powerpoint/2010/main" val="259113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E41AF34A-E3F7-4DE7-B126-AAA646C70ADF}" type="slidenum">
              <a:t>3</a:t>
            </a:fld>
            <a:endParaRPr lang="en-US"/>
          </a:p>
        </p:txBody>
      </p:sp>
    </p:spTree>
    <p:extLst>
      <p:ext uri="{BB962C8B-B14F-4D97-AF65-F5344CB8AC3E}">
        <p14:creationId xmlns:p14="http://schemas.microsoft.com/office/powerpoint/2010/main" val="382589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41AF34A-E3F7-4DE7-B126-AAA646C70ADF}" type="slidenum">
              <a:t>4</a:t>
            </a:fld>
            <a:endParaRPr lang="en-US"/>
          </a:p>
        </p:txBody>
      </p:sp>
    </p:spTree>
    <p:extLst>
      <p:ext uri="{BB962C8B-B14F-4D97-AF65-F5344CB8AC3E}">
        <p14:creationId xmlns:p14="http://schemas.microsoft.com/office/powerpoint/2010/main" val="221138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41AF34A-E3F7-4DE7-B126-AAA646C70ADF}" type="slidenum">
              <a:t>5</a:t>
            </a:fld>
            <a:endParaRPr lang="en-US"/>
          </a:p>
        </p:txBody>
      </p:sp>
    </p:spTree>
    <p:extLst>
      <p:ext uri="{BB962C8B-B14F-4D97-AF65-F5344CB8AC3E}">
        <p14:creationId xmlns:p14="http://schemas.microsoft.com/office/powerpoint/2010/main" val="3803009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41AF34A-E3F7-4DE7-B126-AAA646C70ADF}" type="slidenum">
              <a:t>6</a:t>
            </a:fld>
            <a:endParaRPr lang="en-US"/>
          </a:p>
        </p:txBody>
      </p:sp>
    </p:spTree>
    <p:extLst>
      <p:ext uri="{BB962C8B-B14F-4D97-AF65-F5344CB8AC3E}">
        <p14:creationId xmlns:p14="http://schemas.microsoft.com/office/powerpoint/2010/main" val="408014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41AF34A-E3F7-4DE7-B126-AAA646C70ADF}" type="slidenum">
              <a:t>7</a:t>
            </a:fld>
            <a:endParaRPr lang="en-US"/>
          </a:p>
        </p:txBody>
      </p:sp>
    </p:spTree>
    <p:extLst>
      <p:ext uri="{BB962C8B-B14F-4D97-AF65-F5344CB8AC3E}">
        <p14:creationId xmlns:p14="http://schemas.microsoft.com/office/powerpoint/2010/main" val="285924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41AF34A-E3F7-4DE7-B126-AAA646C70ADF}" type="slidenum">
              <a:t>8</a:t>
            </a:fld>
            <a:endParaRPr lang="en-US"/>
          </a:p>
        </p:txBody>
      </p:sp>
    </p:spTree>
    <p:extLst>
      <p:ext uri="{BB962C8B-B14F-4D97-AF65-F5344CB8AC3E}">
        <p14:creationId xmlns:p14="http://schemas.microsoft.com/office/powerpoint/2010/main" val="3348745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41AF34A-E3F7-4DE7-B126-AAA646C70ADF}" type="slidenum">
              <a:t>9</a:t>
            </a:fld>
            <a:endParaRPr lang="en-US"/>
          </a:p>
        </p:txBody>
      </p:sp>
    </p:spTree>
    <p:extLst>
      <p:ext uri="{BB962C8B-B14F-4D97-AF65-F5344CB8AC3E}">
        <p14:creationId xmlns:p14="http://schemas.microsoft.com/office/powerpoint/2010/main" val="12428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765738" y="2867011"/>
            <a:ext cx="2349334"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Compensated cirrhosis</a:t>
            </a:r>
          </a:p>
        </p:txBody>
      </p:sp>
      <p:sp>
        <p:nvSpPr>
          <p:cNvPr id="4" name="TextBox 3">
            <a:extLst>
              <a:ext uri="{FF2B5EF4-FFF2-40B4-BE49-F238E27FC236}">
                <a16:creationId xmlns:a16="http://schemas.microsoft.com/office/drawing/2014/main" id="{8CBE96BB-2DE1-71FA-3572-B5ECDA52E560}"/>
              </a:ext>
            </a:extLst>
          </p:cNvPr>
          <p:cNvSpPr txBox="1"/>
          <p:nvPr/>
        </p:nvSpPr>
        <p:spPr>
          <a:xfrm>
            <a:off x="3934689" y="4838534"/>
            <a:ext cx="266381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Decompensated 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4285451" y="1427676"/>
            <a:ext cx="162362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No cirrhosis</a:t>
            </a:r>
          </a:p>
        </p:txBody>
      </p:sp>
      <p:sp>
        <p:nvSpPr>
          <p:cNvPr id="6" name="TextBox 5">
            <a:extLst>
              <a:ext uri="{FF2B5EF4-FFF2-40B4-BE49-F238E27FC236}">
                <a16:creationId xmlns:a16="http://schemas.microsoft.com/office/drawing/2014/main" id="{E5502FE3-901F-C1DB-46D2-C49647B1487D}"/>
              </a:ext>
            </a:extLst>
          </p:cNvPr>
          <p:cNvSpPr txBox="1"/>
          <p:nvPr/>
        </p:nvSpPr>
        <p:spPr>
          <a:xfrm>
            <a:off x="7212498" y="2492056"/>
            <a:ext cx="1623620" cy="519351"/>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HCC</a:t>
            </a:r>
          </a:p>
        </p:txBody>
      </p:sp>
      <p:sp>
        <p:nvSpPr>
          <p:cNvPr id="7" name="TextBox 6">
            <a:extLst>
              <a:ext uri="{FF2B5EF4-FFF2-40B4-BE49-F238E27FC236}">
                <a16:creationId xmlns:a16="http://schemas.microsoft.com/office/drawing/2014/main" id="{C322A024-7AE1-0893-1507-2DFFCB452663}"/>
              </a:ext>
            </a:extLst>
          </p:cNvPr>
          <p:cNvSpPr txBox="1"/>
          <p:nvPr/>
        </p:nvSpPr>
        <p:spPr>
          <a:xfrm>
            <a:off x="7212497" y="4197484"/>
            <a:ext cx="1623620" cy="519351"/>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Death</a:t>
            </a:r>
          </a:p>
        </p:txBody>
      </p:sp>
      <p:cxnSp>
        <p:nvCxnSpPr>
          <p:cNvPr id="8" name="Straight Arrow Connector 7">
            <a:extLst>
              <a:ext uri="{FF2B5EF4-FFF2-40B4-BE49-F238E27FC236}">
                <a16:creationId xmlns:a16="http://schemas.microsoft.com/office/drawing/2014/main" id="{6EC8088F-F51E-9711-FF59-913DE156F4D6}"/>
              </a:ext>
            </a:extLst>
          </p:cNvPr>
          <p:cNvCxnSpPr/>
          <p:nvPr/>
        </p:nvCxnSpPr>
        <p:spPr>
          <a:xfrm>
            <a:off x="2358724" y="3816201"/>
            <a:ext cx="1543352" cy="1422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A699ECC9-FEE9-7B30-1D0C-506CA5301140}"/>
              </a:ext>
            </a:extLst>
          </p:cNvPr>
          <p:cNvCxnSpPr/>
          <p:nvPr/>
        </p:nvCxnSpPr>
        <p:spPr>
          <a:xfrm>
            <a:off x="3142646" y="3366407"/>
            <a:ext cx="4071256" cy="102325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FC746D6E-F2D8-ED5D-BE97-8AF24FB7B459}"/>
              </a:ext>
            </a:extLst>
          </p:cNvPr>
          <p:cNvCxnSpPr/>
          <p:nvPr/>
        </p:nvCxnSpPr>
        <p:spPr>
          <a:xfrm flipH="1">
            <a:off x="2337254" y="1936900"/>
            <a:ext cx="1915887" cy="8660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9FCF8B1-131E-D3EE-F6C2-B068F964B842}"/>
              </a:ext>
            </a:extLst>
          </p:cNvPr>
          <p:cNvCxnSpPr/>
          <p:nvPr/>
        </p:nvCxnSpPr>
        <p:spPr>
          <a:xfrm flipH="1">
            <a:off x="5128986" y="2345872"/>
            <a:ext cx="29029" cy="2486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8E37494-0E1C-9EE9-6747-13A0BAFC36FE}"/>
              </a:ext>
            </a:extLst>
          </p:cNvPr>
          <p:cNvCxnSpPr/>
          <p:nvPr/>
        </p:nvCxnSpPr>
        <p:spPr>
          <a:xfrm>
            <a:off x="5954032" y="1932365"/>
            <a:ext cx="1216782" cy="781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93FFC7D-6A2C-7811-F4A0-C3437D10EDD7}"/>
              </a:ext>
            </a:extLst>
          </p:cNvPr>
          <p:cNvCxnSpPr/>
          <p:nvPr/>
        </p:nvCxnSpPr>
        <p:spPr>
          <a:xfrm flipH="1">
            <a:off x="7966832" y="3018670"/>
            <a:ext cx="4836" cy="1180494"/>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A87B537-22DC-4F8A-B4F8-2F17DDEDD602}"/>
              </a:ext>
            </a:extLst>
          </p:cNvPr>
          <p:cNvCxnSpPr/>
          <p:nvPr/>
        </p:nvCxnSpPr>
        <p:spPr>
          <a:xfrm flipV="1">
            <a:off x="6626831" y="4765372"/>
            <a:ext cx="1253065" cy="4765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8AE91CA-C9AD-74FF-47E8-1C9FBAD7EA8A}"/>
              </a:ext>
            </a:extLst>
          </p:cNvPr>
          <p:cNvCxnSpPr>
            <a:cxnSpLocks/>
          </p:cNvCxnSpPr>
          <p:nvPr/>
        </p:nvCxnSpPr>
        <p:spPr>
          <a:xfrm flipV="1">
            <a:off x="3142646" y="2841473"/>
            <a:ext cx="4083351" cy="512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F6F6608-44E8-89DB-D0C3-80A005869900}"/>
              </a:ext>
            </a:extLst>
          </p:cNvPr>
          <p:cNvCxnSpPr/>
          <p:nvPr/>
        </p:nvCxnSpPr>
        <p:spPr>
          <a:xfrm>
            <a:off x="5874658" y="2046515"/>
            <a:ext cx="1337733" cy="2220686"/>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7E579C0-A7DA-5ABC-0375-75E44F844945}"/>
              </a:ext>
            </a:extLst>
          </p:cNvPr>
          <p:cNvCxnSpPr/>
          <p:nvPr/>
        </p:nvCxnSpPr>
        <p:spPr>
          <a:xfrm flipV="1">
            <a:off x="6368295" y="2958647"/>
            <a:ext cx="1192591" cy="2097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859FF49-45BA-CFBA-D45B-8B152F544A42}"/>
              </a:ext>
            </a:extLst>
          </p:cNvPr>
          <p:cNvSpPr txBox="1"/>
          <p:nvPr/>
        </p:nvSpPr>
        <p:spPr>
          <a:xfrm>
            <a:off x="13584272" y="1820662"/>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a:t>
            </a:r>
          </a:p>
        </p:txBody>
      </p:sp>
      <p:sp>
        <p:nvSpPr>
          <p:cNvPr id="19" name="TextBox 18">
            <a:extLst>
              <a:ext uri="{FF2B5EF4-FFF2-40B4-BE49-F238E27FC236}">
                <a16:creationId xmlns:a16="http://schemas.microsoft.com/office/drawing/2014/main" id="{B76B6749-8AD1-2723-D079-640D882CD0BC}"/>
              </a:ext>
            </a:extLst>
          </p:cNvPr>
          <p:cNvSpPr txBox="1"/>
          <p:nvPr/>
        </p:nvSpPr>
        <p:spPr>
          <a:xfrm>
            <a:off x="14963129" y="2497994"/>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t>
            </a:r>
          </a:p>
        </p:txBody>
      </p:sp>
      <p:sp>
        <p:nvSpPr>
          <p:cNvPr id="20" name="TextBox 19">
            <a:extLst>
              <a:ext uri="{FF2B5EF4-FFF2-40B4-BE49-F238E27FC236}">
                <a16:creationId xmlns:a16="http://schemas.microsoft.com/office/drawing/2014/main" id="{B433C995-5997-AB4E-8744-C6947D8FCE53}"/>
              </a:ext>
            </a:extLst>
          </p:cNvPr>
          <p:cNvSpPr txBox="1"/>
          <p:nvPr/>
        </p:nvSpPr>
        <p:spPr>
          <a:xfrm>
            <a:off x="15700937" y="2243993"/>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a:t>
            </a:r>
          </a:p>
        </p:txBody>
      </p:sp>
      <p:sp>
        <p:nvSpPr>
          <p:cNvPr id="21" name="TextBox 20">
            <a:extLst>
              <a:ext uri="{FF2B5EF4-FFF2-40B4-BE49-F238E27FC236}">
                <a16:creationId xmlns:a16="http://schemas.microsoft.com/office/drawing/2014/main" id="{0F0A819E-0493-3766-D2DD-E4F2FE17A1C8}"/>
              </a:ext>
            </a:extLst>
          </p:cNvPr>
          <p:cNvSpPr txBox="1"/>
          <p:nvPr/>
        </p:nvSpPr>
        <p:spPr>
          <a:xfrm>
            <a:off x="16208938" y="1881137"/>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a:t>
            </a:r>
          </a:p>
        </p:txBody>
      </p:sp>
      <p:sp>
        <p:nvSpPr>
          <p:cNvPr id="22" name="TextBox 21">
            <a:extLst>
              <a:ext uri="{FF2B5EF4-FFF2-40B4-BE49-F238E27FC236}">
                <a16:creationId xmlns:a16="http://schemas.microsoft.com/office/drawing/2014/main" id="{9EB7BED5-9F5B-DA63-3D7E-3FA576F151C7}"/>
              </a:ext>
            </a:extLst>
          </p:cNvPr>
          <p:cNvSpPr txBox="1"/>
          <p:nvPr/>
        </p:nvSpPr>
        <p:spPr>
          <a:xfrm>
            <a:off x="13862462" y="3054374"/>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a:t>
            </a:r>
          </a:p>
        </p:txBody>
      </p:sp>
      <p:sp>
        <p:nvSpPr>
          <p:cNvPr id="23" name="TextBox 22">
            <a:extLst>
              <a:ext uri="{FF2B5EF4-FFF2-40B4-BE49-F238E27FC236}">
                <a16:creationId xmlns:a16="http://schemas.microsoft.com/office/drawing/2014/main" id="{E25762B0-DBBC-E5D0-1B5C-F510B79E2F25}"/>
              </a:ext>
            </a:extLst>
          </p:cNvPr>
          <p:cNvSpPr txBox="1"/>
          <p:nvPr/>
        </p:nvSpPr>
        <p:spPr>
          <a:xfrm>
            <a:off x="13729414" y="3707517"/>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f</a:t>
            </a:r>
          </a:p>
        </p:txBody>
      </p:sp>
      <p:sp>
        <p:nvSpPr>
          <p:cNvPr id="24" name="TextBox 23">
            <a:extLst>
              <a:ext uri="{FF2B5EF4-FFF2-40B4-BE49-F238E27FC236}">
                <a16:creationId xmlns:a16="http://schemas.microsoft.com/office/drawing/2014/main" id="{FD85BA48-1BB7-A940-DD7E-0ABCED3B65D4}"/>
              </a:ext>
            </a:extLst>
          </p:cNvPr>
          <p:cNvSpPr txBox="1"/>
          <p:nvPr/>
        </p:nvSpPr>
        <p:spPr>
          <a:xfrm>
            <a:off x="12568272" y="4239708"/>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g</a:t>
            </a:r>
          </a:p>
        </p:txBody>
      </p:sp>
      <p:sp>
        <p:nvSpPr>
          <p:cNvPr id="25" name="TextBox 24">
            <a:extLst>
              <a:ext uri="{FF2B5EF4-FFF2-40B4-BE49-F238E27FC236}">
                <a16:creationId xmlns:a16="http://schemas.microsoft.com/office/drawing/2014/main" id="{7251F192-EEB9-CE9B-8DFA-2FC94090BA33}"/>
              </a:ext>
            </a:extLst>
          </p:cNvPr>
          <p:cNvSpPr txBox="1"/>
          <p:nvPr/>
        </p:nvSpPr>
        <p:spPr>
          <a:xfrm>
            <a:off x="16208939" y="4759804"/>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a:t>
            </a:r>
          </a:p>
        </p:txBody>
      </p:sp>
      <p:sp>
        <p:nvSpPr>
          <p:cNvPr id="26" name="TextBox 25">
            <a:extLst>
              <a:ext uri="{FF2B5EF4-FFF2-40B4-BE49-F238E27FC236}">
                <a16:creationId xmlns:a16="http://schemas.microsoft.com/office/drawing/2014/main" id="{AC62B626-8226-800F-33F6-C50B0C577EF8}"/>
              </a:ext>
            </a:extLst>
          </p:cNvPr>
          <p:cNvSpPr txBox="1"/>
          <p:nvPr/>
        </p:nvSpPr>
        <p:spPr>
          <a:xfrm>
            <a:off x="16668557" y="5400850"/>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i</a:t>
            </a:r>
          </a:p>
        </p:txBody>
      </p: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5773165" y="193960"/>
            <a:ext cx="109143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False positive HCC</a:t>
            </a:r>
          </a:p>
        </p:txBody>
      </p:sp>
      <p:cxnSp>
        <p:nvCxnSpPr>
          <p:cNvPr id="29" name="Straight Arrow Connector 28">
            <a:extLst>
              <a:ext uri="{FF2B5EF4-FFF2-40B4-BE49-F238E27FC236}">
                <a16:creationId xmlns:a16="http://schemas.microsoft.com/office/drawing/2014/main" id="{D3D75584-B88A-3A94-8758-27F6ABE55974}"/>
              </a:ext>
            </a:extLst>
          </p:cNvPr>
          <p:cNvCxnSpPr>
            <a:cxnSpLocks/>
          </p:cNvCxnSpPr>
          <p:nvPr/>
        </p:nvCxnSpPr>
        <p:spPr>
          <a:xfrm flipV="1">
            <a:off x="5107365" y="633336"/>
            <a:ext cx="660400" cy="7910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034D46AD-7F53-7EDC-C342-97DB9781011C}"/>
              </a:ext>
            </a:extLst>
          </p:cNvPr>
          <p:cNvCxnSpPr>
            <a:cxnSpLocks/>
          </p:cNvCxnSpPr>
          <p:nvPr/>
        </p:nvCxnSpPr>
        <p:spPr>
          <a:xfrm flipH="1">
            <a:off x="5586336" y="988934"/>
            <a:ext cx="379789" cy="4547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8267184" y="426406"/>
            <a:ext cx="1625434" cy="562630"/>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3579027" y="145091"/>
            <a:ext cx="2973218" cy="995422"/>
          </a:xfrm>
          <a:prstGeom prst="ellipse">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Non-cirrhotic MASLD</a:t>
            </a:r>
          </a:p>
        </p:txBody>
      </p: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900899" y="145091"/>
            <a:ext cx="1615305" cy="1428214"/>
          </a:xfrm>
          <a:prstGeom prst="ellipse">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False positive HCC</a:t>
            </a:r>
          </a:p>
        </p:txBody>
      </p:sp>
      <p:cxnSp>
        <p:nvCxnSpPr>
          <p:cNvPr id="33" name="Straight Arrow Connector 32">
            <a:extLst>
              <a:ext uri="{FF2B5EF4-FFF2-40B4-BE49-F238E27FC236}">
                <a16:creationId xmlns:a16="http://schemas.microsoft.com/office/drawing/2014/main" id="{0642226D-F4E0-7F36-FFE9-4416B8CDB6C7}"/>
              </a:ext>
            </a:extLst>
          </p:cNvPr>
          <p:cNvCxnSpPr>
            <a:cxnSpLocks/>
            <a:stCxn id="3" idx="6"/>
            <a:endCxn id="5" idx="2"/>
          </p:cNvCxnSpPr>
          <p:nvPr/>
        </p:nvCxnSpPr>
        <p:spPr>
          <a:xfrm flipV="1">
            <a:off x="2516204" y="642802"/>
            <a:ext cx="1062823" cy="21639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4DAE550-AEFE-0611-A761-662EB8324DA5}"/>
              </a:ext>
            </a:extLst>
          </p:cNvPr>
          <p:cNvSpPr txBox="1"/>
          <p:nvPr/>
        </p:nvSpPr>
        <p:spPr>
          <a:xfrm>
            <a:off x="8772383" y="1973975"/>
            <a:ext cx="1625434" cy="562630"/>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Death</a:t>
            </a:r>
          </a:p>
        </p:txBody>
      </p:sp>
      <p:cxnSp>
        <p:nvCxnSpPr>
          <p:cNvPr id="10" name="Straight Arrow Connector 9">
            <a:extLst>
              <a:ext uri="{FF2B5EF4-FFF2-40B4-BE49-F238E27FC236}">
                <a16:creationId xmlns:a16="http://schemas.microsoft.com/office/drawing/2014/main" id="{69676CFB-B318-0793-EE3F-678A9B03E221}"/>
              </a:ext>
            </a:extLst>
          </p:cNvPr>
          <p:cNvCxnSpPr>
            <a:cxnSpLocks/>
            <a:stCxn id="5" idx="6"/>
            <a:endCxn id="2" idx="2"/>
          </p:cNvCxnSpPr>
          <p:nvPr/>
        </p:nvCxnSpPr>
        <p:spPr>
          <a:xfrm>
            <a:off x="6552245" y="642802"/>
            <a:ext cx="1714939" cy="649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CFC0958-BD98-5B3E-480C-92D50BF58E4E}"/>
              </a:ext>
            </a:extLst>
          </p:cNvPr>
          <p:cNvSpPr txBox="1"/>
          <p:nvPr/>
        </p:nvSpPr>
        <p:spPr>
          <a:xfrm>
            <a:off x="7813422" y="989036"/>
            <a:ext cx="2646117" cy="307777"/>
          </a:xfrm>
          <a:prstGeom prst="rect">
            <a:avLst/>
          </a:prstGeom>
          <a:noFill/>
        </p:spPr>
        <p:txBody>
          <a:bodyPr wrap="square" lIns="91440" tIns="45720" rIns="91440" bIns="45720" rtlCol="0" anchor="t">
            <a:spAutoFit/>
          </a:bodyPr>
          <a:lstStyle/>
          <a:p>
            <a:pPr algn="ctr"/>
            <a:r>
              <a:rPr lang="en-US" sz="1400" dirty="0"/>
              <a:t>Censored</a:t>
            </a:r>
            <a:endParaRPr lang="en-US" sz="1600" dirty="0"/>
          </a:p>
        </p:txBody>
      </p:sp>
      <p:cxnSp>
        <p:nvCxnSpPr>
          <p:cNvPr id="13" name="Straight Arrow Connector 12">
            <a:extLst>
              <a:ext uri="{FF2B5EF4-FFF2-40B4-BE49-F238E27FC236}">
                <a16:creationId xmlns:a16="http://schemas.microsoft.com/office/drawing/2014/main" id="{96E0A39B-87A1-97B2-A0AB-F68477226846}"/>
              </a:ext>
            </a:extLst>
          </p:cNvPr>
          <p:cNvCxnSpPr>
            <a:cxnSpLocks/>
            <a:stCxn id="5" idx="4"/>
            <a:endCxn id="21" idx="0"/>
          </p:cNvCxnSpPr>
          <p:nvPr/>
        </p:nvCxnSpPr>
        <p:spPr>
          <a:xfrm>
            <a:off x="5065636" y="1140513"/>
            <a:ext cx="1" cy="5122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5ACFBA3-9928-F0C6-0269-33D3151FC448}"/>
              </a:ext>
            </a:extLst>
          </p:cNvPr>
          <p:cNvSpPr txBox="1"/>
          <p:nvPr/>
        </p:nvSpPr>
        <p:spPr>
          <a:xfrm>
            <a:off x="3066760" y="1652784"/>
            <a:ext cx="3997753" cy="1601331"/>
          </a:xfrm>
          <a:prstGeom prst="ellipse">
            <a:avLst/>
          </a:prstGeom>
          <a:solidFill>
            <a:schemeClr val="accent1">
              <a:lumMod val="20000"/>
              <a:lumOff val="80000"/>
            </a:schemeClr>
          </a:solidFill>
          <a:ln w="12700">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HCC</a:t>
            </a:r>
            <a:r>
              <a:rPr lang="en-US" sz="3200" b="1" dirty="0"/>
              <a:t> </a:t>
            </a:r>
          </a:p>
          <a:p>
            <a:pPr algn="ctr"/>
            <a:endParaRPr lang="en-US" sz="1200" dirty="0"/>
          </a:p>
          <a:p>
            <a:pPr algn="ctr"/>
            <a:endParaRPr lang="en-US" sz="1200" dirty="0"/>
          </a:p>
          <a:p>
            <a:pPr algn="ctr"/>
            <a:endParaRPr lang="en-US" sz="1200" dirty="0"/>
          </a:p>
        </p:txBody>
      </p:sp>
      <p:sp>
        <p:nvSpPr>
          <p:cNvPr id="81" name="TextBox 80">
            <a:extLst>
              <a:ext uri="{FF2B5EF4-FFF2-40B4-BE49-F238E27FC236}">
                <a16:creationId xmlns:a16="http://schemas.microsoft.com/office/drawing/2014/main" id="{108A5DF4-F6E3-9E85-AB8C-0A563BD5A537}"/>
              </a:ext>
            </a:extLst>
          </p:cNvPr>
          <p:cNvSpPr txBox="1"/>
          <p:nvPr/>
        </p:nvSpPr>
        <p:spPr>
          <a:xfrm>
            <a:off x="9312556" y="2937909"/>
            <a:ext cx="357553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A: Transition probability from non-cirrhotic MASLD to HCC and non-cirrhotic MASLD to death is weighed by the rate of undiagnosed cirrhosis, as these transition rates would be impacted by the presence of cirrhosis. </a:t>
            </a:r>
            <a:endParaRPr lang="en-US" sz="2000" dirty="0"/>
          </a:p>
        </p:txBody>
      </p:sp>
      <p:sp>
        <p:nvSpPr>
          <p:cNvPr id="88" name="TextBox 87">
            <a:extLst>
              <a:ext uri="{FF2B5EF4-FFF2-40B4-BE49-F238E27FC236}">
                <a16:creationId xmlns:a16="http://schemas.microsoft.com/office/drawing/2014/main" id="{97D0B7C7-0345-4824-8E0C-E340D6774DEC}"/>
              </a:ext>
            </a:extLst>
          </p:cNvPr>
          <p:cNvSpPr txBox="1"/>
          <p:nvPr/>
        </p:nvSpPr>
        <p:spPr>
          <a:xfrm>
            <a:off x="9312556" y="6343850"/>
            <a:ext cx="35245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E: Patients who reach an age of 100 are automatically transitioned to the death node</a:t>
            </a:r>
            <a:endParaRPr lang="en-US" sz="2000" dirty="0"/>
          </a:p>
        </p:txBody>
      </p:sp>
      <p:sp>
        <p:nvSpPr>
          <p:cNvPr id="93" name="TextBox 92">
            <a:extLst>
              <a:ext uri="{FF2B5EF4-FFF2-40B4-BE49-F238E27FC236}">
                <a16:creationId xmlns:a16="http://schemas.microsoft.com/office/drawing/2014/main" id="{25482A27-1F45-422C-82C3-F50C2DD41EDD}"/>
              </a:ext>
            </a:extLst>
          </p:cNvPr>
          <p:cNvSpPr txBox="1"/>
          <p:nvPr/>
        </p:nvSpPr>
        <p:spPr>
          <a:xfrm>
            <a:off x="9302323" y="4635525"/>
            <a:ext cx="355435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 Transition probability from treated HCC to death is the weighed average of the survival associated with each treatment type listed, by HCC stage.</a:t>
            </a:r>
            <a:endParaRPr lang="en-US" sz="2000" dirty="0"/>
          </a:p>
        </p:txBody>
      </p:sp>
      <p:sp>
        <p:nvSpPr>
          <p:cNvPr id="16" name="Oval 15">
            <a:extLst>
              <a:ext uri="{FF2B5EF4-FFF2-40B4-BE49-F238E27FC236}">
                <a16:creationId xmlns:a16="http://schemas.microsoft.com/office/drawing/2014/main" id="{3699C912-2E23-4C8E-A7B1-2351672DA9F6}"/>
              </a:ext>
            </a:extLst>
          </p:cNvPr>
          <p:cNvSpPr/>
          <p:nvPr/>
        </p:nvSpPr>
        <p:spPr>
          <a:xfrm>
            <a:off x="5705453" y="4829343"/>
            <a:ext cx="2591889" cy="1091403"/>
          </a:xfrm>
          <a:prstGeom prst="ellipse">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prstClr val="black"/>
                </a:solidFill>
                <a:latin typeface="Aptos" panose="020B0004020202020204"/>
              </a:rPr>
              <a:t>Untreated</a:t>
            </a:r>
            <a:r>
              <a:rPr lang="en-US" sz="2000" dirty="0">
                <a:solidFill>
                  <a:prstClr val="black"/>
                </a:solidFill>
                <a:latin typeface="Aptos" panose="020B0004020202020204"/>
              </a:rPr>
              <a:t> </a:t>
            </a:r>
            <a:endParaRPr lang="en-US" sz="2000" dirty="0"/>
          </a:p>
        </p:txBody>
      </p:sp>
      <p:sp>
        <p:nvSpPr>
          <p:cNvPr id="39" name="Oval 38">
            <a:extLst>
              <a:ext uri="{FF2B5EF4-FFF2-40B4-BE49-F238E27FC236}">
                <a16:creationId xmlns:a16="http://schemas.microsoft.com/office/drawing/2014/main" id="{7DB71520-4077-4557-8E8C-07FB7063EA04}"/>
              </a:ext>
            </a:extLst>
          </p:cNvPr>
          <p:cNvSpPr/>
          <p:nvPr/>
        </p:nvSpPr>
        <p:spPr>
          <a:xfrm>
            <a:off x="1417977" y="4424526"/>
            <a:ext cx="2765383" cy="1790672"/>
          </a:xfrm>
          <a:prstGeom prst="ellipse">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Aptos" panose="020B0004020202020204"/>
              </a:rPr>
              <a:t>Treated</a:t>
            </a:r>
            <a:endParaRPr kumimoji="0" lang="en-US" sz="1200" b="1" i="0"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Liver transplant</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Resection</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TACE</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Ablation</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Systemic chemotherapy</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Radiotherapy</a:t>
            </a:r>
          </a:p>
        </p:txBody>
      </p:sp>
      <p:sp>
        <p:nvSpPr>
          <p:cNvPr id="40" name="TextBox 39">
            <a:extLst>
              <a:ext uri="{FF2B5EF4-FFF2-40B4-BE49-F238E27FC236}">
                <a16:creationId xmlns:a16="http://schemas.microsoft.com/office/drawing/2014/main" id="{A9857A5E-34A6-4F22-8F9A-0355A069B4DC}"/>
              </a:ext>
            </a:extLst>
          </p:cNvPr>
          <p:cNvSpPr txBox="1"/>
          <p:nvPr/>
        </p:nvSpPr>
        <p:spPr>
          <a:xfrm>
            <a:off x="3786146" y="2557202"/>
            <a:ext cx="902329" cy="307777"/>
          </a:xfrm>
          <a:prstGeom prst="rect">
            <a:avLst/>
          </a:prstGeom>
          <a:noFill/>
        </p:spPr>
        <p:txBody>
          <a:bodyPr wrap="square" rtlCol="0">
            <a:spAutoFit/>
          </a:bodyPr>
          <a:lstStyle/>
          <a:p>
            <a:r>
              <a:rPr lang="en-US" sz="1400" dirty="0"/>
              <a:t>Early</a:t>
            </a:r>
          </a:p>
        </p:txBody>
      </p:sp>
      <p:sp>
        <p:nvSpPr>
          <p:cNvPr id="57" name="TextBox 56">
            <a:extLst>
              <a:ext uri="{FF2B5EF4-FFF2-40B4-BE49-F238E27FC236}">
                <a16:creationId xmlns:a16="http://schemas.microsoft.com/office/drawing/2014/main" id="{8E1B8780-0D18-444C-9902-558F87D3073F}"/>
              </a:ext>
            </a:extLst>
          </p:cNvPr>
          <p:cNvSpPr txBox="1"/>
          <p:nvPr/>
        </p:nvSpPr>
        <p:spPr>
          <a:xfrm>
            <a:off x="4645908" y="2581704"/>
            <a:ext cx="1173508" cy="307777"/>
          </a:xfrm>
          <a:prstGeom prst="rect">
            <a:avLst/>
          </a:prstGeom>
          <a:noFill/>
        </p:spPr>
        <p:txBody>
          <a:bodyPr wrap="square" rtlCol="0">
            <a:spAutoFit/>
          </a:bodyPr>
          <a:lstStyle/>
          <a:p>
            <a:r>
              <a:rPr lang="en-US" sz="1400" dirty="0"/>
              <a:t>Intermediate</a:t>
            </a:r>
          </a:p>
        </p:txBody>
      </p:sp>
      <p:sp>
        <p:nvSpPr>
          <p:cNvPr id="58" name="TextBox 57">
            <a:extLst>
              <a:ext uri="{FF2B5EF4-FFF2-40B4-BE49-F238E27FC236}">
                <a16:creationId xmlns:a16="http://schemas.microsoft.com/office/drawing/2014/main" id="{EB2DE6C9-2090-4A80-9A01-6CDCF0E2861A}"/>
              </a:ext>
            </a:extLst>
          </p:cNvPr>
          <p:cNvSpPr txBox="1"/>
          <p:nvPr/>
        </p:nvSpPr>
        <p:spPr>
          <a:xfrm>
            <a:off x="6149845" y="2542179"/>
            <a:ext cx="1173508" cy="307777"/>
          </a:xfrm>
          <a:prstGeom prst="rect">
            <a:avLst/>
          </a:prstGeom>
          <a:noFill/>
        </p:spPr>
        <p:txBody>
          <a:bodyPr wrap="square" rtlCol="0">
            <a:spAutoFit/>
          </a:bodyPr>
          <a:lstStyle/>
          <a:p>
            <a:r>
              <a:rPr lang="en-US" sz="1400" dirty="0"/>
              <a:t>Late</a:t>
            </a:r>
          </a:p>
        </p:txBody>
      </p:sp>
      <p:cxnSp>
        <p:nvCxnSpPr>
          <p:cNvPr id="61" name="Straight Arrow Connector 60">
            <a:extLst>
              <a:ext uri="{FF2B5EF4-FFF2-40B4-BE49-F238E27FC236}">
                <a16:creationId xmlns:a16="http://schemas.microsoft.com/office/drawing/2014/main" id="{58A636AE-659B-4E87-9D59-1062541E77B9}"/>
              </a:ext>
            </a:extLst>
          </p:cNvPr>
          <p:cNvCxnSpPr>
            <a:cxnSpLocks/>
            <a:stCxn id="21" idx="4"/>
            <a:endCxn id="39" idx="7"/>
          </p:cNvCxnSpPr>
          <p:nvPr/>
        </p:nvCxnSpPr>
        <p:spPr>
          <a:xfrm flipH="1">
            <a:off x="3778379" y="3254115"/>
            <a:ext cx="1287258" cy="14326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05FDF662-AF5F-4534-862A-6AFB890008F1}"/>
              </a:ext>
            </a:extLst>
          </p:cNvPr>
          <p:cNvCxnSpPr>
            <a:cxnSpLocks/>
            <a:stCxn id="21" idx="4"/>
            <a:endCxn id="16" idx="0"/>
          </p:cNvCxnSpPr>
          <p:nvPr/>
        </p:nvCxnSpPr>
        <p:spPr>
          <a:xfrm>
            <a:off x="5065637" y="3254115"/>
            <a:ext cx="1935761" cy="1575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2D7E4DD1-8CE6-4D99-80C0-F6A6EA6189A0}"/>
              </a:ext>
            </a:extLst>
          </p:cNvPr>
          <p:cNvSpPr txBox="1"/>
          <p:nvPr/>
        </p:nvSpPr>
        <p:spPr>
          <a:xfrm>
            <a:off x="9312556" y="5605186"/>
            <a:ext cx="357553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D: Transition probability from untreated HCC to death is the weighed average of the survival for untreated HCC for each stage.</a:t>
            </a:r>
            <a:endParaRPr lang="en-US" sz="2000" dirty="0"/>
          </a:p>
        </p:txBody>
      </p:sp>
      <p:cxnSp>
        <p:nvCxnSpPr>
          <p:cNvPr id="79" name="Straight Arrow Connector 78">
            <a:extLst>
              <a:ext uri="{FF2B5EF4-FFF2-40B4-BE49-F238E27FC236}">
                <a16:creationId xmlns:a16="http://schemas.microsoft.com/office/drawing/2014/main" id="{BA0B9014-8B6C-4FBC-B1B4-FC914004323B}"/>
              </a:ext>
            </a:extLst>
          </p:cNvPr>
          <p:cNvCxnSpPr>
            <a:cxnSpLocks/>
            <a:stCxn id="5" idx="5"/>
            <a:endCxn id="8" idx="1"/>
          </p:cNvCxnSpPr>
          <p:nvPr/>
        </p:nvCxnSpPr>
        <p:spPr>
          <a:xfrm>
            <a:off x="6116827" y="994737"/>
            <a:ext cx="2893595" cy="1061633"/>
          </a:xfrm>
          <a:prstGeom prst="straightConnector1">
            <a:avLst/>
          </a:prstGeom>
          <a:ln>
            <a:solidFill>
              <a:schemeClr val="bg2">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EA9E56C1-3D76-4759-B06C-2D090BBE085F}"/>
              </a:ext>
            </a:extLst>
          </p:cNvPr>
          <p:cNvCxnSpPr>
            <a:cxnSpLocks/>
            <a:stCxn id="16" idx="7"/>
            <a:endCxn id="8" idx="4"/>
          </p:cNvCxnSpPr>
          <p:nvPr/>
        </p:nvCxnSpPr>
        <p:spPr>
          <a:xfrm flipV="1">
            <a:off x="7917769" y="2536605"/>
            <a:ext cx="1667331" cy="2452570"/>
          </a:xfrm>
          <a:prstGeom prst="straightConnector1">
            <a:avLst/>
          </a:prstGeom>
          <a:ln>
            <a:solidFill>
              <a:schemeClr val="bg2">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9E70EDEB-4B0B-4F4D-B7F5-21A39BF53526}"/>
              </a:ext>
            </a:extLst>
          </p:cNvPr>
          <p:cNvCxnSpPr>
            <a:cxnSpLocks/>
            <a:stCxn id="39" idx="6"/>
            <a:endCxn id="8" idx="3"/>
          </p:cNvCxnSpPr>
          <p:nvPr/>
        </p:nvCxnSpPr>
        <p:spPr>
          <a:xfrm flipV="1">
            <a:off x="4183360" y="2454210"/>
            <a:ext cx="4827062" cy="2865652"/>
          </a:xfrm>
          <a:prstGeom prst="straightConnector1">
            <a:avLst/>
          </a:prstGeom>
          <a:ln>
            <a:solidFill>
              <a:schemeClr val="bg2">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74E788F-E9B3-4523-A694-0A4A32A4336F}"/>
              </a:ext>
            </a:extLst>
          </p:cNvPr>
          <p:cNvSpPr txBox="1"/>
          <p:nvPr/>
        </p:nvSpPr>
        <p:spPr>
          <a:xfrm>
            <a:off x="5006930" y="1206386"/>
            <a:ext cx="320372" cy="369332"/>
          </a:xfrm>
          <a:prstGeom prst="rect">
            <a:avLst/>
          </a:prstGeom>
          <a:noFill/>
        </p:spPr>
        <p:txBody>
          <a:bodyPr wrap="square" rtlCol="0">
            <a:spAutoFit/>
          </a:bodyPr>
          <a:lstStyle/>
          <a:p>
            <a:r>
              <a:rPr lang="en-US" dirty="0"/>
              <a:t>A</a:t>
            </a:r>
          </a:p>
        </p:txBody>
      </p:sp>
      <p:sp>
        <p:nvSpPr>
          <p:cNvPr id="29" name="TextBox 28">
            <a:extLst>
              <a:ext uri="{FF2B5EF4-FFF2-40B4-BE49-F238E27FC236}">
                <a16:creationId xmlns:a16="http://schemas.microsoft.com/office/drawing/2014/main" id="{C79A7674-444B-479B-8D6F-234BB8F2273D}"/>
              </a:ext>
            </a:extLst>
          </p:cNvPr>
          <p:cNvSpPr txBox="1"/>
          <p:nvPr/>
        </p:nvSpPr>
        <p:spPr>
          <a:xfrm>
            <a:off x="7410540" y="1197914"/>
            <a:ext cx="320372" cy="369332"/>
          </a:xfrm>
          <a:prstGeom prst="rect">
            <a:avLst/>
          </a:prstGeom>
          <a:noFill/>
        </p:spPr>
        <p:txBody>
          <a:bodyPr wrap="square" rtlCol="0">
            <a:spAutoFit/>
          </a:bodyPr>
          <a:lstStyle/>
          <a:p>
            <a:r>
              <a:rPr lang="en-US" dirty="0"/>
              <a:t>A</a:t>
            </a:r>
          </a:p>
        </p:txBody>
      </p:sp>
      <p:sp>
        <p:nvSpPr>
          <p:cNvPr id="30" name="TextBox 29">
            <a:extLst>
              <a:ext uri="{FF2B5EF4-FFF2-40B4-BE49-F238E27FC236}">
                <a16:creationId xmlns:a16="http://schemas.microsoft.com/office/drawing/2014/main" id="{07B98F0E-6640-4FFF-9425-7BCF0BF1C9C7}"/>
              </a:ext>
            </a:extLst>
          </p:cNvPr>
          <p:cNvSpPr txBox="1"/>
          <p:nvPr/>
        </p:nvSpPr>
        <p:spPr>
          <a:xfrm>
            <a:off x="4868060" y="4424525"/>
            <a:ext cx="320372" cy="369332"/>
          </a:xfrm>
          <a:prstGeom prst="rect">
            <a:avLst/>
          </a:prstGeom>
          <a:noFill/>
        </p:spPr>
        <p:txBody>
          <a:bodyPr wrap="square" rtlCol="0">
            <a:spAutoFit/>
          </a:bodyPr>
          <a:lstStyle/>
          <a:p>
            <a:r>
              <a:rPr lang="en-US" dirty="0"/>
              <a:t>C</a:t>
            </a:r>
          </a:p>
        </p:txBody>
      </p:sp>
      <p:sp>
        <p:nvSpPr>
          <p:cNvPr id="31" name="TextBox 30">
            <a:extLst>
              <a:ext uri="{FF2B5EF4-FFF2-40B4-BE49-F238E27FC236}">
                <a16:creationId xmlns:a16="http://schemas.microsoft.com/office/drawing/2014/main" id="{CBF4D1FF-96C4-478F-AD27-DE70D1632A79}"/>
              </a:ext>
            </a:extLst>
          </p:cNvPr>
          <p:cNvSpPr txBox="1"/>
          <p:nvPr/>
        </p:nvSpPr>
        <p:spPr>
          <a:xfrm>
            <a:off x="8493848" y="3332512"/>
            <a:ext cx="320372" cy="369332"/>
          </a:xfrm>
          <a:prstGeom prst="rect">
            <a:avLst/>
          </a:prstGeom>
          <a:noFill/>
        </p:spPr>
        <p:txBody>
          <a:bodyPr wrap="square" rtlCol="0">
            <a:spAutoFit/>
          </a:bodyPr>
          <a:lstStyle/>
          <a:p>
            <a:r>
              <a:rPr lang="en-US" dirty="0"/>
              <a:t>D</a:t>
            </a:r>
          </a:p>
        </p:txBody>
      </p:sp>
      <p:sp>
        <p:nvSpPr>
          <p:cNvPr id="35" name="TextBox 34">
            <a:extLst>
              <a:ext uri="{FF2B5EF4-FFF2-40B4-BE49-F238E27FC236}">
                <a16:creationId xmlns:a16="http://schemas.microsoft.com/office/drawing/2014/main" id="{F977A1C9-977A-493B-9AF5-520614239602}"/>
              </a:ext>
            </a:extLst>
          </p:cNvPr>
          <p:cNvSpPr txBox="1"/>
          <p:nvPr/>
        </p:nvSpPr>
        <p:spPr>
          <a:xfrm>
            <a:off x="4304127" y="3517704"/>
            <a:ext cx="320372" cy="369332"/>
          </a:xfrm>
          <a:prstGeom prst="rect">
            <a:avLst/>
          </a:prstGeom>
          <a:noFill/>
        </p:spPr>
        <p:txBody>
          <a:bodyPr wrap="square" rtlCol="0">
            <a:spAutoFit/>
          </a:bodyPr>
          <a:lstStyle/>
          <a:p>
            <a:r>
              <a:rPr lang="en-US" dirty="0"/>
              <a:t>B</a:t>
            </a:r>
          </a:p>
        </p:txBody>
      </p:sp>
      <p:sp>
        <p:nvSpPr>
          <p:cNvPr id="36" name="TextBox 35">
            <a:extLst>
              <a:ext uri="{FF2B5EF4-FFF2-40B4-BE49-F238E27FC236}">
                <a16:creationId xmlns:a16="http://schemas.microsoft.com/office/drawing/2014/main" id="{6B314F07-F715-4568-9203-0C98D0EB4202}"/>
              </a:ext>
            </a:extLst>
          </p:cNvPr>
          <p:cNvSpPr txBox="1"/>
          <p:nvPr/>
        </p:nvSpPr>
        <p:spPr>
          <a:xfrm>
            <a:off x="5716384" y="3550279"/>
            <a:ext cx="320372" cy="369332"/>
          </a:xfrm>
          <a:prstGeom prst="rect">
            <a:avLst/>
          </a:prstGeom>
          <a:noFill/>
        </p:spPr>
        <p:txBody>
          <a:bodyPr wrap="square" rtlCol="0">
            <a:spAutoFit/>
          </a:bodyPr>
          <a:lstStyle/>
          <a:p>
            <a:r>
              <a:rPr lang="en-US" dirty="0"/>
              <a:t>B</a:t>
            </a:r>
          </a:p>
        </p:txBody>
      </p:sp>
      <p:sp>
        <p:nvSpPr>
          <p:cNvPr id="37" name="TextBox 36">
            <a:extLst>
              <a:ext uri="{FF2B5EF4-FFF2-40B4-BE49-F238E27FC236}">
                <a16:creationId xmlns:a16="http://schemas.microsoft.com/office/drawing/2014/main" id="{DE037B94-4832-494C-9D1C-BEC2BDB0A831}"/>
              </a:ext>
            </a:extLst>
          </p:cNvPr>
          <p:cNvSpPr txBox="1"/>
          <p:nvPr/>
        </p:nvSpPr>
        <p:spPr>
          <a:xfrm>
            <a:off x="9316179" y="4123014"/>
            <a:ext cx="35755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B: Transition probability is weighed by the HCC stage  distribution. </a:t>
            </a:r>
            <a:endParaRPr lang="en-US" sz="2000" dirty="0"/>
          </a:p>
        </p:txBody>
      </p:sp>
      <p:sp>
        <p:nvSpPr>
          <p:cNvPr id="38" name="TextBox 37">
            <a:extLst>
              <a:ext uri="{FF2B5EF4-FFF2-40B4-BE49-F238E27FC236}">
                <a16:creationId xmlns:a16="http://schemas.microsoft.com/office/drawing/2014/main" id="{CD5FAA76-061F-439B-B4E0-34ED323CEB2E}"/>
              </a:ext>
            </a:extLst>
          </p:cNvPr>
          <p:cNvSpPr txBox="1"/>
          <p:nvPr/>
        </p:nvSpPr>
        <p:spPr>
          <a:xfrm>
            <a:off x="10397920" y="1960907"/>
            <a:ext cx="320372" cy="369332"/>
          </a:xfrm>
          <a:prstGeom prst="rect">
            <a:avLst/>
          </a:prstGeom>
          <a:noFill/>
        </p:spPr>
        <p:txBody>
          <a:bodyPr wrap="square" rtlCol="0">
            <a:spAutoFit/>
          </a:bodyPr>
          <a:lstStyle/>
          <a:p>
            <a:r>
              <a:rPr lang="en-US" dirty="0"/>
              <a:t>E</a:t>
            </a:r>
          </a:p>
        </p:txBody>
      </p:sp>
    </p:spTree>
    <p:extLst>
      <p:ext uri="{BB962C8B-B14F-4D97-AF65-F5344CB8AC3E}">
        <p14:creationId xmlns:p14="http://schemas.microsoft.com/office/powerpoint/2010/main" val="411687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8267184" y="426406"/>
            <a:ext cx="1625434" cy="562630"/>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3579027" y="145091"/>
            <a:ext cx="2973218" cy="995422"/>
          </a:xfrm>
          <a:prstGeom prst="ellipse">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Non-cirrhotic MASLD</a:t>
            </a:r>
          </a:p>
        </p:txBody>
      </p: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900899" y="145091"/>
            <a:ext cx="1615305" cy="1428214"/>
          </a:xfrm>
          <a:prstGeom prst="ellipse">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False positive HCC</a:t>
            </a:r>
          </a:p>
        </p:txBody>
      </p:sp>
      <p:cxnSp>
        <p:nvCxnSpPr>
          <p:cNvPr id="33" name="Straight Arrow Connector 32">
            <a:extLst>
              <a:ext uri="{FF2B5EF4-FFF2-40B4-BE49-F238E27FC236}">
                <a16:creationId xmlns:a16="http://schemas.microsoft.com/office/drawing/2014/main" id="{0642226D-F4E0-7F36-FFE9-4416B8CDB6C7}"/>
              </a:ext>
            </a:extLst>
          </p:cNvPr>
          <p:cNvCxnSpPr>
            <a:cxnSpLocks/>
            <a:stCxn id="3" idx="6"/>
            <a:endCxn id="5" idx="2"/>
          </p:cNvCxnSpPr>
          <p:nvPr/>
        </p:nvCxnSpPr>
        <p:spPr>
          <a:xfrm flipV="1">
            <a:off x="2516204" y="642802"/>
            <a:ext cx="1062823" cy="21639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4DAE550-AEFE-0611-A761-662EB8324DA5}"/>
              </a:ext>
            </a:extLst>
          </p:cNvPr>
          <p:cNvSpPr txBox="1"/>
          <p:nvPr/>
        </p:nvSpPr>
        <p:spPr>
          <a:xfrm>
            <a:off x="8772383" y="1973975"/>
            <a:ext cx="1625434" cy="562630"/>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Death</a:t>
            </a:r>
          </a:p>
        </p:txBody>
      </p:sp>
      <p:cxnSp>
        <p:nvCxnSpPr>
          <p:cNvPr id="10" name="Straight Arrow Connector 9">
            <a:extLst>
              <a:ext uri="{FF2B5EF4-FFF2-40B4-BE49-F238E27FC236}">
                <a16:creationId xmlns:a16="http://schemas.microsoft.com/office/drawing/2014/main" id="{69676CFB-B318-0793-EE3F-678A9B03E221}"/>
              </a:ext>
            </a:extLst>
          </p:cNvPr>
          <p:cNvCxnSpPr>
            <a:cxnSpLocks/>
            <a:stCxn id="5" idx="6"/>
            <a:endCxn id="2" idx="2"/>
          </p:cNvCxnSpPr>
          <p:nvPr/>
        </p:nvCxnSpPr>
        <p:spPr>
          <a:xfrm>
            <a:off x="6552245" y="642802"/>
            <a:ext cx="1714939" cy="649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CFC0958-BD98-5B3E-480C-92D50BF58E4E}"/>
              </a:ext>
            </a:extLst>
          </p:cNvPr>
          <p:cNvSpPr txBox="1"/>
          <p:nvPr/>
        </p:nvSpPr>
        <p:spPr>
          <a:xfrm>
            <a:off x="7813422" y="989036"/>
            <a:ext cx="2646117" cy="307777"/>
          </a:xfrm>
          <a:prstGeom prst="rect">
            <a:avLst/>
          </a:prstGeom>
          <a:noFill/>
        </p:spPr>
        <p:txBody>
          <a:bodyPr wrap="square" lIns="91440" tIns="45720" rIns="91440" bIns="45720" rtlCol="0" anchor="t">
            <a:spAutoFit/>
          </a:bodyPr>
          <a:lstStyle/>
          <a:p>
            <a:pPr algn="ctr"/>
            <a:r>
              <a:rPr lang="en-US" sz="1400" dirty="0"/>
              <a:t>Censored</a:t>
            </a:r>
            <a:endParaRPr lang="en-US" sz="1600" dirty="0"/>
          </a:p>
        </p:txBody>
      </p:sp>
      <p:cxnSp>
        <p:nvCxnSpPr>
          <p:cNvPr id="13" name="Straight Arrow Connector 12">
            <a:extLst>
              <a:ext uri="{FF2B5EF4-FFF2-40B4-BE49-F238E27FC236}">
                <a16:creationId xmlns:a16="http://schemas.microsoft.com/office/drawing/2014/main" id="{96E0A39B-87A1-97B2-A0AB-F68477226846}"/>
              </a:ext>
            </a:extLst>
          </p:cNvPr>
          <p:cNvCxnSpPr>
            <a:cxnSpLocks/>
            <a:stCxn id="5" idx="4"/>
            <a:endCxn id="21" idx="0"/>
          </p:cNvCxnSpPr>
          <p:nvPr/>
        </p:nvCxnSpPr>
        <p:spPr>
          <a:xfrm>
            <a:off x="5065636" y="1140513"/>
            <a:ext cx="1" cy="5122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5ACFBA3-9928-F0C6-0269-33D3151FC448}"/>
              </a:ext>
            </a:extLst>
          </p:cNvPr>
          <p:cNvSpPr txBox="1"/>
          <p:nvPr/>
        </p:nvSpPr>
        <p:spPr>
          <a:xfrm>
            <a:off x="3066760" y="1652784"/>
            <a:ext cx="3997753" cy="1601331"/>
          </a:xfrm>
          <a:prstGeom prst="ellipse">
            <a:avLst/>
          </a:prstGeom>
          <a:solidFill>
            <a:schemeClr val="accent1">
              <a:lumMod val="20000"/>
              <a:lumOff val="80000"/>
            </a:schemeClr>
          </a:solidFill>
          <a:ln w="12700">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HCC</a:t>
            </a:r>
            <a:r>
              <a:rPr lang="en-US" sz="3200" b="1" dirty="0"/>
              <a:t> </a:t>
            </a:r>
          </a:p>
          <a:p>
            <a:pPr algn="ctr"/>
            <a:endParaRPr lang="en-US" sz="1200" dirty="0"/>
          </a:p>
          <a:p>
            <a:pPr algn="ctr"/>
            <a:endParaRPr lang="en-US" sz="1200" dirty="0"/>
          </a:p>
          <a:p>
            <a:pPr algn="ctr"/>
            <a:endParaRPr lang="en-US" sz="1200" dirty="0"/>
          </a:p>
        </p:txBody>
      </p:sp>
      <p:sp>
        <p:nvSpPr>
          <p:cNvPr id="81" name="TextBox 80">
            <a:extLst>
              <a:ext uri="{FF2B5EF4-FFF2-40B4-BE49-F238E27FC236}">
                <a16:creationId xmlns:a16="http://schemas.microsoft.com/office/drawing/2014/main" id="{108A5DF4-F6E3-9E85-AB8C-0A563BD5A537}"/>
              </a:ext>
            </a:extLst>
          </p:cNvPr>
          <p:cNvSpPr txBox="1"/>
          <p:nvPr/>
        </p:nvSpPr>
        <p:spPr>
          <a:xfrm>
            <a:off x="8585046" y="4399256"/>
            <a:ext cx="35755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A: Weighed by the rate of undiagnosed cirrhosis.</a:t>
            </a:r>
            <a:endParaRPr lang="en-US" sz="2000" dirty="0"/>
          </a:p>
        </p:txBody>
      </p:sp>
      <p:sp>
        <p:nvSpPr>
          <p:cNvPr id="88" name="TextBox 87">
            <a:extLst>
              <a:ext uri="{FF2B5EF4-FFF2-40B4-BE49-F238E27FC236}">
                <a16:creationId xmlns:a16="http://schemas.microsoft.com/office/drawing/2014/main" id="{97D0B7C7-0345-4824-8E0C-E340D6774DEC}"/>
              </a:ext>
            </a:extLst>
          </p:cNvPr>
          <p:cNvSpPr txBox="1"/>
          <p:nvPr/>
        </p:nvSpPr>
        <p:spPr>
          <a:xfrm>
            <a:off x="8616462" y="6309818"/>
            <a:ext cx="35245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E: Patients who reach an age of 100 are automatically transitioned to the death node.</a:t>
            </a:r>
            <a:endParaRPr lang="en-US" sz="2000" dirty="0"/>
          </a:p>
        </p:txBody>
      </p:sp>
      <p:sp>
        <p:nvSpPr>
          <p:cNvPr id="93" name="TextBox 92">
            <a:extLst>
              <a:ext uri="{FF2B5EF4-FFF2-40B4-BE49-F238E27FC236}">
                <a16:creationId xmlns:a16="http://schemas.microsoft.com/office/drawing/2014/main" id="{25482A27-1F45-422C-82C3-F50C2DD41EDD}"/>
              </a:ext>
            </a:extLst>
          </p:cNvPr>
          <p:cNvSpPr txBox="1"/>
          <p:nvPr/>
        </p:nvSpPr>
        <p:spPr>
          <a:xfrm>
            <a:off x="8616462" y="5184086"/>
            <a:ext cx="355435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 Weighed average of the survival associated with each treatment type listed for each HCC stage.</a:t>
            </a:r>
            <a:endParaRPr lang="en-US" sz="2000" dirty="0"/>
          </a:p>
        </p:txBody>
      </p:sp>
      <p:sp>
        <p:nvSpPr>
          <p:cNvPr id="16" name="Oval 15">
            <a:extLst>
              <a:ext uri="{FF2B5EF4-FFF2-40B4-BE49-F238E27FC236}">
                <a16:creationId xmlns:a16="http://schemas.microsoft.com/office/drawing/2014/main" id="{3699C912-2E23-4C8E-A7B1-2351672DA9F6}"/>
              </a:ext>
            </a:extLst>
          </p:cNvPr>
          <p:cNvSpPr/>
          <p:nvPr/>
        </p:nvSpPr>
        <p:spPr>
          <a:xfrm>
            <a:off x="5705453" y="4829343"/>
            <a:ext cx="2591889" cy="1091403"/>
          </a:xfrm>
          <a:prstGeom prst="ellipse">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prstClr val="black"/>
                </a:solidFill>
                <a:latin typeface="Aptos" panose="020B0004020202020204"/>
              </a:rPr>
              <a:t>Untreated</a:t>
            </a:r>
            <a:r>
              <a:rPr lang="en-US" sz="2000" dirty="0">
                <a:solidFill>
                  <a:prstClr val="black"/>
                </a:solidFill>
                <a:latin typeface="Aptos" panose="020B0004020202020204"/>
              </a:rPr>
              <a:t> </a:t>
            </a:r>
            <a:endParaRPr lang="en-US" sz="2000" dirty="0"/>
          </a:p>
        </p:txBody>
      </p:sp>
      <p:sp>
        <p:nvSpPr>
          <p:cNvPr id="39" name="Oval 38">
            <a:extLst>
              <a:ext uri="{FF2B5EF4-FFF2-40B4-BE49-F238E27FC236}">
                <a16:creationId xmlns:a16="http://schemas.microsoft.com/office/drawing/2014/main" id="{7DB71520-4077-4557-8E8C-07FB7063EA04}"/>
              </a:ext>
            </a:extLst>
          </p:cNvPr>
          <p:cNvSpPr/>
          <p:nvPr/>
        </p:nvSpPr>
        <p:spPr>
          <a:xfrm>
            <a:off x="1417977" y="4424526"/>
            <a:ext cx="2765383" cy="1790672"/>
          </a:xfrm>
          <a:prstGeom prst="ellipse">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Aptos" panose="020B0004020202020204"/>
              </a:rPr>
              <a:t>Treated</a:t>
            </a:r>
            <a:endParaRPr kumimoji="0" lang="en-US" sz="1200" b="1" i="0"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Liver transplant</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Resection</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TACE</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Ablation</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Systemic chemotherapy</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Radiotherapy</a:t>
            </a:r>
          </a:p>
        </p:txBody>
      </p:sp>
      <p:sp>
        <p:nvSpPr>
          <p:cNvPr id="40" name="TextBox 39">
            <a:extLst>
              <a:ext uri="{FF2B5EF4-FFF2-40B4-BE49-F238E27FC236}">
                <a16:creationId xmlns:a16="http://schemas.microsoft.com/office/drawing/2014/main" id="{A9857A5E-34A6-4F22-8F9A-0355A069B4DC}"/>
              </a:ext>
            </a:extLst>
          </p:cNvPr>
          <p:cNvSpPr txBox="1"/>
          <p:nvPr/>
        </p:nvSpPr>
        <p:spPr>
          <a:xfrm>
            <a:off x="3786146" y="2557202"/>
            <a:ext cx="902329" cy="307777"/>
          </a:xfrm>
          <a:prstGeom prst="rect">
            <a:avLst/>
          </a:prstGeom>
          <a:noFill/>
        </p:spPr>
        <p:txBody>
          <a:bodyPr wrap="square" rtlCol="0">
            <a:spAutoFit/>
          </a:bodyPr>
          <a:lstStyle/>
          <a:p>
            <a:r>
              <a:rPr lang="en-US" sz="1400" dirty="0"/>
              <a:t>Early</a:t>
            </a:r>
          </a:p>
        </p:txBody>
      </p:sp>
      <p:sp>
        <p:nvSpPr>
          <p:cNvPr id="57" name="TextBox 56">
            <a:extLst>
              <a:ext uri="{FF2B5EF4-FFF2-40B4-BE49-F238E27FC236}">
                <a16:creationId xmlns:a16="http://schemas.microsoft.com/office/drawing/2014/main" id="{8E1B8780-0D18-444C-9902-558F87D3073F}"/>
              </a:ext>
            </a:extLst>
          </p:cNvPr>
          <p:cNvSpPr txBox="1"/>
          <p:nvPr/>
        </p:nvSpPr>
        <p:spPr>
          <a:xfrm>
            <a:off x="4645908" y="2581704"/>
            <a:ext cx="1173508" cy="307777"/>
          </a:xfrm>
          <a:prstGeom prst="rect">
            <a:avLst/>
          </a:prstGeom>
          <a:noFill/>
        </p:spPr>
        <p:txBody>
          <a:bodyPr wrap="square" rtlCol="0">
            <a:spAutoFit/>
          </a:bodyPr>
          <a:lstStyle/>
          <a:p>
            <a:r>
              <a:rPr lang="en-US" sz="1400" dirty="0"/>
              <a:t>Intermediate</a:t>
            </a:r>
          </a:p>
        </p:txBody>
      </p:sp>
      <p:sp>
        <p:nvSpPr>
          <p:cNvPr id="58" name="TextBox 57">
            <a:extLst>
              <a:ext uri="{FF2B5EF4-FFF2-40B4-BE49-F238E27FC236}">
                <a16:creationId xmlns:a16="http://schemas.microsoft.com/office/drawing/2014/main" id="{EB2DE6C9-2090-4A80-9A01-6CDCF0E2861A}"/>
              </a:ext>
            </a:extLst>
          </p:cNvPr>
          <p:cNvSpPr txBox="1"/>
          <p:nvPr/>
        </p:nvSpPr>
        <p:spPr>
          <a:xfrm>
            <a:off x="6149845" y="2542179"/>
            <a:ext cx="1173508" cy="307777"/>
          </a:xfrm>
          <a:prstGeom prst="rect">
            <a:avLst/>
          </a:prstGeom>
          <a:noFill/>
        </p:spPr>
        <p:txBody>
          <a:bodyPr wrap="square" rtlCol="0">
            <a:spAutoFit/>
          </a:bodyPr>
          <a:lstStyle/>
          <a:p>
            <a:r>
              <a:rPr lang="en-US" sz="1400" dirty="0"/>
              <a:t>Late</a:t>
            </a:r>
          </a:p>
        </p:txBody>
      </p:sp>
      <p:cxnSp>
        <p:nvCxnSpPr>
          <p:cNvPr id="61" name="Straight Arrow Connector 60">
            <a:extLst>
              <a:ext uri="{FF2B5EF4-FFF2-40B4-BE49-F238E27FC236}">
                <a16:creationId xmlns:a16="http://schemas.microsoft.com/office/drawing/2014/main" id="{58A636AE-659B-4E87-9D59-1062541E77B9}"/>
              </a:ext>
            </a:extLst>
          </p:cNvPr>
          <p:cNvCxnSpPr>
            <a:cxnSpLocks/>
            <a:stCxn id="21" idx="4"/>
            <a:endCxn id="39" idx="7"/>
          </p:cNvCxnSpPr>
          <p:nvPr/>
        </p:nvCxnSpPr>
        <p:spPr>
          <a:xfrm flipH="1">
            <a:off x="3778379" y="3254115"/>
            <a:ext cx="1287258" cy="14326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05FDF662-AF5F-4534-862A-6AFB890008F1}"/>
              </a:ext>
            </a:extLst>
          </p:cNvPr>
          <p:cNvCxnSpPr>
            <a:cxnSpLocks/>
            <a:stCxn id="21" idx="4"/>
            <a:endCxn id="16" idx="0"/>
          </p:cNvCxnSpPr>
          <p:nvPr/>
        </p:nvCxnSpPr>
        <p:spPr>
          <a:xfrm>
            <a:off x="5065637" y="3254115"/>
            <a:ext cx="1935761" cy="1575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2D7E4DD1-8CE6-4D99-80C0-F6A6EA6189A0}"/>
              </a:ext>
            </a:extLst>
          </p:cNvPr>
          <p:cNvSpPr txBox="1"/>
          <p:nvPr/>
        </p:nvSpPr>
        <p:spPr>
          <a:xfrm>
            <a:off x="8616462" y="5834932"/>
            <a:ext cx="35755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D: Weighed average of the survival for untreated HCC for each stage.</a:t>
            </a:r>
            <a:endParaRPr lang="en-US" sz="2000" dirty="0"/>
          </a:p>
        </p:txBody>
      </p:sp>
      <p:cxnSp>
        <p:nvCxnSpPr>
          <p:cNvPr id="79" name="Straight Arrow Connector 78">
            <a:extLst>
              <a:ext uri="{FF2B5EF4-FFF2-40B4-BE49-F238E27FC236}">
                <a16:creationId xmlns:a16="http://schemas.microsoft.com/office/drawing/2014/main" id="{BA0B9014-8B6C-4FBC-B1B4-FC914004323B}"/>
              </a:ext>
            </a:extLst>
          </p:cNvPr>
          <p:cNvCxnSpPr>
            <a:cxnSpLocks/>
            <a:stCxn id="5" idx="5"/>
            <a:endCxn id="8" idx="1"/>
          </p:cNvCxnSpPr>
          <p:nvPr/>
        </p:nvCxnSpPr>
        <p:spPr>
          <a:xfrm>
            <a:off x="6116827" y="994737"/>
            <a:ext cx="2893595" cy="1061633"/>
          </a:xfrm>
          <a:prstGeom prst="straightConnector1">
            <a:avLst/>
          </a:prstGeom>
          <a:ln>
            <a:solidFill>
              <a:schemeClr val="bg2">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EA9E56C1-3D76-4759-B06C-2D090BBE085F}"/>
              </a:ext>
            </a:extLst>
          </p:cNvPr>
          <p:cNvCxnSpPr>
            <a:cxnSpLocks/>
            <a:stCxn id="16" idx="7"/>
            <a:endCxn id="8" idx="4"/>
          </p:cNvCxnSpPr>
          <p:nvPr/>
        </p:nvCxnSpPr>
        <p:spPr>
          <a:xfrm flipV="1">
            <a:off x="7917769" y="2536605"/>
            <a:ext cx="1667331" cy="2452570"/>
          </a:xfrm>
          <a:prstGeom prst="straightConnector1">
            <a:avLst/>
          </a:prstGeom>
          <a:ln>
            <a:solidFill>
              <a:schemeClr val="bg2">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9E70EDEB-4B0B-4F4D-B7F5-21A39BF53526}"/>
              </a:ext>
            </a:extLst>
          </p:cNvPr>
          <p:cNvCxnSpPr>
            <a:cxnSpLocks/>
            <a:stCxn id="39" idx="6"/>
            <a:endCxn id="8" idx="3"/>
          </p:cNvCxnSpPr>
          <p:nvPr/>
        </p:nvCxnSpPr>
        <p:spPr>
          <a:xfrm flipV="1">
            <a:off x="4183360" y="2454210"/>
            <a:ext cx="4827062" cy="2865652"/>
          </a:xfrm>
          <a:prstGeom prst="straightConnector1">
            <a:avLst/>
          </a:prstGeom>
          <a:ln>
            <a:solidFill>
              <a:schemeClr val="bg2">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74E788F-E9B3-4523-A694-0A4A32A4336F}"/>
              </a:ext>
            </a:extLst>
          </p:cNvPr>
          <p:cNvSpPr txBox="1"/>
          <p:nvPr/>
        </p:nvSpPr>
        <p:spPr>
          <a:xfrm>
            <a:off x="5006930" y="1206386"/>
            <a:ext cx="320372" cy="369332"/>
          </a:xfrm>
          <a:prstGeom prst="rect">
            <a:avLst/>
          </a:prstGeom>
          <a:noFill/>
        </p:spPr>
        <p:txBody>
          <a:bodyPr wrap="square" rtlCol="0">
            <a:spAutoFit/>
          </a:bodyPr>
          <a:lstStyle/>
          <a:p>
            <a:r>
              <a:rPr lang="en-US" dirty="0"/>
              <a:t>A</a:t>
            </a:r>
          </a:p>
        </p:txBody>
      </p:sp>
      <p:sp>
        <p:nvSpPr>
          <p:cNvPr id="29" name="TextBox 28">
            <a:extLst>
              <a:ext uri="{FF2B5EF4-FFF2-40B4-BE49-F238E27FC236}">
                <a16:creationId xmlns:a16="http://schemas.microsoft.com/office/drawing/2014/main" id="{C79A7674-444B-479B-8D6F-234BB8F2273D}"/>
              </a:ext>
            </a:extLst>
          </p:cNvPr>
          <p:cNvSpPr txBox="1"/>
          <p:nvPr/>
        </p:nvSpPr>
        <p:spPr>
          <a:xfrm>
            <a:off x="7410540" y="1197914"/>
            <a:ext cx="320372" cy="369332"/>
          </a:xfrm>
          <a:prstGeom prst="rect">
            <a:avLst/>
          </a:prstGeom>
          <a:noFill/>
        </p:spPr>
        <p:txBody>
          <a:bodyPr wrap="square" rtlCol="0">
            <a:spAutoFit/>
          </a:bodyPr>
          <a:lstStyle/>
          <a:p>
            <a:r>
              <a:rPr lang="en-US" dirty="0"/>
              <a:t>A</a:t>
            </a:r>
          </a:p>
        </p:txBody>
      </p:sp>
      <p:sp>
        <p:nvSpPr>
          <p:cNvPr id="30" name="TextBox 29">
            <a:extLst>
              <a:ext uri="{FF2B5EF4-FFF2-40B4-BE49-F238E27FC236}">
                <a16:creationId xmlns:a16="http://schemas.microsoft.com/office/drawing/2014/main" id="{07B98F0E-6640-4FFF-9425-7BCF0BF1C9C7}"/>
              </a:ext>
            </a:extLst>
          </p:cNvPr>
          <p:cNvSpPr txBox="1"/>
          <p:nvPr/>
        </p:nvSpPr>
        <p:spPr>
          <a:xfrm>
            <a:off x="4868060" y="4424525"/>
            <a:ext cx="320372" cy="369332"/>
          </a:xfrm>
          <a:prstGeom prst="rect">
            <a:avLst/>
          </a:prstGeom>
          <a:noFill/>
        </p:spPr>
        <p:txBody>
          <a:bodyPr wrap="square" rtlCol="0">
            <a:spAutoFit/>
          </a:bodyPr>
          <a:lstStyle/>
          <a:p>
            <a:r>
              <a:rPr lang="en-US" dirty="0"/>
              <a:t>C</a:t>
            </a:r>
          </a:p>
        </p:txBody>
      </p:sp>
      <p:sp>
        <p:nvSpPr>
          <p:cNvPr id="31" name="TextBox 30">
            <a:extLst>
              <a:ext uri="{FF2B5EF4-FFF2-40B4-BE49-F238E27FC236}">
                <a16:creationId xmlns:a16="http://schemas.microsoft.com/office/drawing/2014/main" id="{CBF4D1FF-96C4-478F-AD27-DE70D1632A79}"/>
              </a:ext>
            </a:extLst>
          </p:cNvPr>
          <p:cNvSpPr txBox="1"/>
          <p:nvPr/>
        </p:nvSpPr>
        <p:spPr>
          <a:xfrm>
            <a:off x="8493848" y="3332512"/>
            <a:ext cx="320372" cy="369332"/>
          </a:xfrm>
          <a:prstGeom prst="rect">
            <a:avLst/>
          </a:prstGeom>
          <a:noFill/>
        </p:spPr>
        <p:txBody>
          <a:bodyPr wrap="square" rtlCol="0">
            <a:spAutoFit/>
          </a:bodyPr>
          <a:lstStyle/>
          <a:p>
            <a:r>
              <a:rPr lang="en-US" dirty="0"/>
              <a:t>D</a:t>
            </a:r>
          </a:p>
        </p:txBody>
      </p:sp>
      <p:sp>
        <p:nvSpPr>
          <p:cNvPr id="35" name="TextBox 34">
            <a:extLst>
              <a:ext uri="{FF2B5EF4-FFF2-40B4-BE49-F238E27FC236}">
                <a16:creationId xmlns:a16="http://schemas.microsoft.com/office/drawing/2014/main" id="{F977A1C9-977A-493B-9AF5-520614239602}"/>
              </a:ext>
            </a:extLst>
          </p:cNvPr>
          <p:cNvSpPr txBox="1"/>
          <p:nvPr/>
        </p:nvSpPr>
        <p:spPr>
          <a:xfrm>
            <a:off x="4304127" y="3517704"/>
            <a:ext cx="320372" cy="369332"/>
          </a:xfrm>
          <a:prstGeom prst="rect">
            <a:avLst/>
          </a:prstGeom>
          <a:noFill/>
        </p:spPr>
        <p:txBody>
          <a:bodyPr wrap="square" rtlCol="0">
            <a:spAutoFit/>
          </a:bodyPr>
          <a:lstStyle/>
          <a:p>
            <a:r>
              <a:rPr lang="en-US" dirty="0"/>
              <a:t>B</a:t>
            </a:r>
          </a:p>
        </p:txBody>
      </p:sp>
      <p:sp>
        <p:nvSpPr>
          <p:cNvPr id="36" name="TextBox 35">
            <a:extLst>
              <a:ext uri="{FF2B5EF4-FFF2-40B4-BE49-F238E27FC236}">
                <a16:creationId xmlns:a16="http://schemas.microsoft.com/office/drawing/2014/main" id="{6B314F07-F715-4568-9203-0C98D0EB4202}"/>
              </a:ext>
            </a:extLst>
          </p:cNvPr>
          <p:cNvSpPr txBox="1"/>
          <p:nvPr/>
        </p:nvSpPr>
        <p:spPr>
          <a:xfrm>
            <a:off x="5716384" y="3550279"/>
            <a:ext cx="320372" cy="369332"/>
          </a:xfrm>
          <a:prstGeom prst="rect">
            <a:avLst/>
          </a:prstGeom>
          <a:noFill/>
        </p:spPr>
        <p:txBody>
          <a:bodyPr wrap="square" rtlCol="0">
            <a:spAutoFit/>
          </a:bodyPr>
          <a:lstStyle/>
          <a:p>
            <a:r>
              <a:rPr lang="en-US" dirty="0"/>
              <a:t>B</a:t>
            </a:r>
          </a:p>
        </p:txBody>
      </p:sp>
      <p:sp>
        <p:nvSpPr>
          <p:cNvPr id="37" name="TextBox 36">
            <a:extLst>
              <a:ext uri="{FF2B5EF4-FFF2-40B4-BE49-F238E27FC236}">
                <a16:creationId xmlns:a16="http://schemas.microsoft.com/office/drawing/2014/main" id="{DE037B94-4832-494C-9D1C-BEC2BDB0A831}"/>
              </a:ext>
            </a:extLst>
          </p:cNvPr>
          <p:cNvSpPr txBox="1"/>
          <p:nvPr/>
        </p:nvSpPr>
        <p:spPr>
          <a:xfrm>
            <a:off x="8598902" y="4867232"/>
            <a:ext cx="35755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B: Weighed by the HCC stage  distribution. </a:t>
            </a:r>
            <a:endParaRPr lang="en-US" sz="2000" dirty="0"/>
          </a:p>
        </p:txBody>
      </p:sp>
      <p:sp>
        <p:nvSpPr>
          <p:cNvPr id="38" name="TextBox 37">
            <a:extLst>
              <a:ext uri="{FF2B5EF4-FFF2-40B4-BE49-F238E27FC236}">
                <a16:creationId xmlns:a16="http://schemas.microsoft.com/office/drawing/2014/main" id="{CD5FAA76-061F-439B-B4E0-34ED323CEB2E}"/>
              </a:ext>
            </a:extLst>
          </p:cNvPr>
          <p:cNvSpPr txBox="1"/>
          <p:nvPr/>
        </p:nvSpPr>
        <p:spPr>
          <a:xfrm>
            <a:off x="10397920" y="1960907"/>
            <a:ext cx="320372" cy="369332"/>
          </a:xfrm>
          <a:prstGeom prst="rect">
            <a:avLst/>
          </a:prstGeom>
          <a:noFill/>
        </p:spPr>
        <p:txBody>
          <a:bodyPr wrap="square" rtlCol="0">
            <a:spAutoFit/>
          </a:bodyPr>
          <a:lstStyle/>
          <a:p>
            <a:r>
              <a:rPr lang="en-US" dirty="0"/>
              <a:t>E</a:t>
            </a:r>
          </a:p>
        </p:txBody>
      </p:sp>
    </p:spTree>
    <p:extLst>
      <p:ext uri="{BB962C8B-B14F-4D97-AF65-F5344CB8AC3E}">
        <p14:creationId xmlns:p14="http://schemas.microsoft.com/office/powerpoint/2010/main" val="33722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548024" y="4487772"/>
            <a:ext cx="2349334"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Compensated cirrhosis</a:t>
            </a:r>
          </a:p>
        </p:txBody>
      </p:sp>
      <p:sp>
        <p:nvSpPr>
          <p:cNvPr id="4" name="TextBox 3">
            <a:extLst>
              <a:ext uri="{FF2B5EF4-FFF2-40B4-BE49-F238E27FC236}">
                <a16:creationId xmlns:a16="http://schemas.microsoft.com/office/drawing/2014/main" id="{8CBE96BB-2DE1-71FA-3572-B5ECDA52E560}"/>
              </a:ext>
            </a:extLst>
          </p:cNvPr>
          <p:cNvSpPr txBox="1"/>
          <p:nvPr/>
        </p:nvSpPr>
        <p:spPr>
          <a:xfrm>
            <a:off x="4757166" y="4415200"/>
            <a:ext cx="266381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Decompensated 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1007641" y="955962"/>
            <a:ext cx="1623620" cy="908864"/>
          </a:xfrm>
          <a:prstGeom prst="ellipse">
            <a:avLst/>
          </a:prstGeom>
          <a:solidFill>
            <a:schemeClr val="accent6"/>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No cirrhosis</a:t>
            </a:r>
          </a:p>
        </p:txBody>
      </p:sp>
      <p:sp>
        <p:nvSpPr>
          <p:cNvPr id="6" name="TextBox 5">
            <a:extLst>
              <a:ext uri="{FF2B5EF4-FFF2-40B4-BE49-F238E27FC236}">
                <a16:creationId xmlns:a16="http://schemas.microsoft.com/office/drawing/2014/main" id="{E5502FE3-901F-C1DB-46D2-C49647B1487D}"/>
              </a:ext>
            </a:extLst>
          </p:cNvPr>
          <p:cNvSpPr txBox="1"/>
          <p:nvPr/>
        </p:nvSpPr>
        <p:spPr>
          <a:xfrm>
            <a:off x="5567546" y="1149485"/>
            <a:ext cx="1623620" cy="519351"/>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HCC</a:t>
            </a:r>
          </a:p>
        </p:txBody>
      </p:sp>
      <p:sp>
        <p:nvSpPr>
          <p:cNvPr id="7" name="TextBox 6">
            <a:extLst>
              <a:ext uri="{FF2B5EF4-FFF2-40B4-BE49-F238E27FC236}">
                <a16:creationId xmlns:a16="http://schemas.microsoft.com/office/drawing/2014/main" id="{C322A024-7AE1-0893-1507-2DFFCB452663}"/>
              </a:ext>
            </a:extLst>
          </p:cNvPr>
          <p:cNvSpPr txBox="1"/>
          <p:nvPr/>
        </p:nvSpPr>
        <p:spPr>
          <a:xfrm>
            <a:off x="8760687" y="3084722"/>
            <a:ext cx="1623620" cy="519351"/>
          </a:xfrm>
          <a:prstGeom prst="ellipse">
            <a:avLst/>
          </a:prstGeom>
          <a:solidFill>
            <a:srgbClr val="FFC000"/>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Death</a:t>
            </a:r>
          </a:p>
        </p:txBody>
      </p:sp>
      <p:cxnSp>
        <p:nvCxnSpPr>
          <p:cNvPr id="8" name="Straight Arrow Connector 7">
            <a:extLst>
              <a:ext uri="{FF2B5EF4-FFF2-40B4-BE49-F238E27FC236}">
                <a16:creationId xmlns:a16="http://schemas.microsoft.com/office/drawing/2014/main" id="{6EC8088F-F51E-9711-FF59-913DE156F4D6}"/>
              </a:ext>
            </a:extLst>
          </p:cNvPr>
          <p:cNvCxnSpPr/>
          <p:nvPr/>
        </p:nvCxnSpPr>
        <p:spPr>
          <a:xfrm flipH="1">
            <a:off x="1664457" y="1880963"/>
            <a:ext cx="4839" cy="2607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8AE91CA-C9AD-74FF-47E8-1C9FBAD7EA8A}"/>
              </a:ext>
            </a:extLst>
          </p:cNvPr>
          <p:cNvCxnSpPr>
            <a:cxnSpLocks/>
          </p:cNvCxnSpPr>
          <p:nvPr/>
        </p:nvCxnSpPr>
        <p:spPr>
          <a:xfrm flipV="1">
            <a:off x="8488741" y="7304616"/>
            <a:ext cx="4083351" cy="512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3644403" y="48817"/>
            <a:ext cx="109143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False positive HCC</a:t>
            </a:r>
          </a:p>
        </p:txBody>
      </p:sp>
      <p:cxnSp>
        <p:nvCxnSpPr>
          <p:cNvPr id="28" name="Straight Arrow Connector 27">
            <a:extLst>
              <a:ext uri="{FF2B5EF4-FFF2-40B4-BE49-F238E27FC236}">
                <a16:creationId xmlns:a16="http://schemas.microsoft.com/office/drawing/2014/main" id="{EF69B21F-C4E9-7F89-45D7-D6594D5C2B96}"/>
              </a:ext>
            </a:extLst>
          </p:cNvPr>
          <p:cNvCxnSpPr>
            <a:cxnSpLocks/>
          </p:cNvCxnSpPr>
          <p:nvPr/>
        </p:nvCxnSpPr>
        <p:spPr>
          <a:xfrm>
            <a:off x="2636915" y="1469724"/>
            <a:ext cx="2922208" cy="193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1CA0018-6409-9F8E-FB3F-CB81FEE521B5}"/>
              </a:ext>
            </a:extLst>
          </p:cNvPr>
          <p:cNvCxnSpPr>
            <a:cxnSpLocks/>
          </p:cNvCxnSpPr>
          <p:nvPr/>
        </p:nvCxnSpPr>
        <p:spPr>
          <a:xfrm flipV="1">
            <a:off x="1856013" y="1687890"/>
            <a:ext cx="4204304" cy="2798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642226D-F4E0-7F36-FFE9-4416B8CDB6C7}"/>
              </a:ext>
            </a:extLst>
          </p:cNvPr>
          <p:cNvCxnSpPr/>
          <p:nvPr/>
        </p:nvCxnSpPr>
        <p:spPr>
          <a:xfrm flipV="1">
            <a:off x="2457752" y="668867"/>
            <a:ext cx="1156304" cy="44026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50E6312-AD51-8C8C-B75B-24C4DBEEC672}"/>
              </a:ext>
            </a:extLst>
          </p:cNvPr>
          <p:cNvCxnSpPr>
            <a:cxnSpLocks/>
          </p:cNvCxnSpPr>
          <p:nvPr/>
        </p:nvCxnSpPr>
        <p:spPr>
          <a:xfrm flipH="1">
            <a:off x="6275006" y="1641323"/>
            <a:ext cx="29029" cy="277706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561781C-3993-C533-1911-67AA2A60876C}"/>
              </a:ext>
            </a:extLst>
          </p:cNvPr>
          <p:cNvCxnSpPr/>
          <p:nvPr/>
        </p:nvCxnSpPr>
        <p:spPr>
          <a:xfrm flipV="1">
            <a:off x="2912947" y="4933174"/>
            <a:ext cx="1831276" cy="27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66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C9B9B6-71A7-7814-6AE2-BD8AC77E1380}"/>
              </a:ext>
            </a:extLst>
          </p:cNvPr>
          <p:cNvSpPr txBox="1"/>
          <p:nvPr/>
        </p:nvSpPr>
        <p:spPr>
          <a:xfrm>
            <a:off x="4503167" y="472154"/>
            <a:ext cx="2349334"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Compensated cirrhosis</a:t>
            </a:r>
          </a:p>
        </p:txBody>
      </p:sp>
      <p:sp>
        <p:nvSpPr>
          <p:cNvPr id="8" name="TextBox 7">
            <a:extLst>
              <a:ext uri="{FF2B5EF4-FFF2-40B4-BE49-F238E27FC236}">
                <a16:creationId xmlns:a16="http://schemas.microsoft.com/office/drawing/2014/main" id="{A46BEB3F-33FE-0473-2660-AE653867C252}"/>
              </a:ext>
            </a:extLst>
          </p:cNvPr>
          <p:cNvSpPr txBox="1"/>
          <p:nvPr/>
        </p:nvSpPr>
        <p:spPr>
          <a:xfrm>
            <a:off x="8966308" y="617296"/>
            <a:ext cx="266381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Decompensated cirrhosis</a:t>
            </a:r>
          </a:p>
        </p:txBody>
      </p:sp>
      <p:sp>
        <p:nvSpPr>
          <p:cNvPr id="10" name="TextBox 9">
            <a:extLst>
              <a:ext uri="{FF2B5EF4-FFF2-40B4-BE49-F238E27FC236}">
                <a16:creationId xmlns:a16="http://schemas.microsoft.com/office/drawing/2014/main" id="{4649B894-5A72-9036-3057-E2AAD2E77E84}"/>
              </a:ext>
            </a:extLst>
          </p:cNvPr>
          <p:cNvSpPr txBox="1"/>
          <p:nvPr/>
        </p:nvSpPr>
        <p:spPr>
          <a:xfrm>
            <a:off x="765736" y="472152"/>
            <a:ext cx="162362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No cirrhosis</a:t>
            </a:r>
          </a:p>
        </p:txBody>
      </p:sp>
      <p:sp>
        <p:nvSpPr>
          <p:cNvPr id="12" name="TextBox 11">
            <a:extLst>
              <a:ext uri="{FF2B5EF4-FFF2-40B4-BE49-F238E27FC236}">
                <a16:creationId xmlns:a16="http://schemas.microsoft.com/office/drawing/2014/main" id="{AD68A50A-23AA-6CA7-EA8C-043215B1D5B5}"/>
              </a:ext>
            </a:extLst>
          </p:cNvPr>
          <p:cNvSpPr txBox="1"/>
          <p:nvPr/>
        </p:nvSpPr>
        <p:spPr>
          <a:xfrm>
            <a:off x="5023259" y="5866627"/>
            <a:ext cx="1623620" cy="519351"/>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Death</a:t>
            </a:r>
          </a:p>
        </p:txBody>
      </p:sp>
      <p:sp>
        <p:nvSpPr>
          <p:cNvPr id="13" name="TextBox 12">
            <a:extLst>
              <a:ext uri="{FF2B5EF4-FFF2-40B4-BE49-F238E27FC236}">
                <a16:creationId xmlns:a16="http://schemas.microsoft.com/office/drawing/2014/main" id="{A9E6C0AF-F38F-4466-861A-5A114436D782}"/>
              </a:ext>
            </a:extLst>
          </p:cNvPr>
          <p:cNvSpPr txBox="1"/>
          <p:nvPr/>
        </p:nvSpPr>
        <p:spPr>
          <a:xfrm>
            <a:off x="765735" y="2975865"/>
            <a:ext cx="2264667"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Early-stage HCC</a:t>
            </a:r>
          </a:p>
        </p:txBody>
      </p:sp>
      <p:sp>
        <p:nvSpPr>
          <p:cNvPr id="14" name="TextBox 13">
            <a:extLst>
              <a:ext uri="{FF2B5EF4-FFF2-40B4-BE49-F238E27FC236}">
                <a16:creationId xmlns:a16="http://schemas.microsoft.com/office/drawing/2014/main" id="{CE98DE8A-97D7-BA87-7DB5-D6E3BB3C0FFF}"/>
              </a:ext>
            </a:extLst>
          </p:cNvPr>
          <p:cNvSpPr txBox="1"/>
          <p:nvPr/>
        </p:nvSpPr>
        <p:spPr>
          <a:xfrm>
            <a:off x="4732972" y="2975864"/>
            <a:ext cx="2264667"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Intermediate stage HCC</a:t>
            </a:r>
          </a:p>
        </p:txBody>
      </p:sp>
      <p:sp>
        <p:nvSpPr>
          <p:cNvPr id="15" name="TextBox 14">
            <a:extLst>
              <a:ext uri="{FF2B5EF4-FFF2-40B4-BE49-F238E27FC236}">
                <a16:creationId xmlns:a16="http://schemas.microsoft.com/office/drawing/2014/main" id="{C4431A6A-E561-AFE6-DD43-0ED8DB9A8BE4}"/>
              </a:ext>
            </a:extLst>
          </p:cNvPr>
          <p:cNvSpPr txBox="1"/>
          <p:nvPr/>
        </p:nvSpPr>
        <p:spPr>
          <a:xfrm>
            <a:off x="8966306" y="2975864"/>
            <a:ext cx="2107429"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Advanced stage HCC</a:t>
            </a:r>
          </a:p>
        </p:txBody>
      </p:sp>
      <p:cxnSp>
        <p:nvCxnSpPr>
          <p:cNvPr id="17" name="Straight Arrow Connector 16">
            <a:extLst>
              <a:ext uri="{FF2B5EF4-FFF2-40B4-BE49-F238E27FC236}">
                <a16:creationId xmlns:a16="http://schemas.microsoft.com/office/drawing/2014/main" id="{85747A01-4C56-EE9D-EA4B-0CC34434547A}"/>
              </a:ext>
            </a:extLst>
          </p:cNvPr>
          <p:cNvCxnSpPr/>
          <p:nvPr/>
        </p:nvCxnSpPr>
        <p:spPr>
          <a:xfrm flipH="1">
            <a:off x="1621366" y="1366158"/>
            <a:ext cx="41125" cy="16159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70FE376-F5FD-BB3C-9CED-36AFAE033DFD}"/>
              </a:ext>
            </a:extLst>
          </p:cNvPr>
          <p:cNvCxnSpPr>
            <a:cxnSpLocks/>
          </p:cNvCxnSpPr>
          <p:nvPr/>
        </p:nvCxnSpPr>
        <p:spPr>
          <a:xfrm flipH="1">
            <a:off x="1899559" y="1583870"/>
            <a:ext cx="7963504" cy="1349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FBC2AED-B6B9-76F6-F0C0-55548AD69EFB}"/>
              </a:ext>
            </a:extLst>
          </p:cNvPr>
          <p:cNvCxnSpPr>
            <a:cxnSpLocks/>
          </p:cNvCxnSpPr>
          <p:nvPr/>
        </p:nvCxnSpPr>
        <p:spPr>
          <a:xfrm flipH="1">
            <a:off x="1718129" y="1426632"/>
            <a:ext cx="3899506" cy="150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8CECA9E-BA1B-2FAC-5330-B1790A1EE420}"/>
              </a:ext>
            </a:extLst>
          </p:cNvPr>
          <p:cNvCxnSpPr>
            <a:cxnSpLocks/>
          </p:cNvCxnSpPr>
          <p:nvPr/>
        </p:nvCxnSpPr>
        <p:spPr>
          <a:xfrm>
            <a:off x="2110014" y="3930347"/>
            <a:ext cx="3393922" cy="1894114"/>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67299A2-0FBA-CF16-7F03-C2F8331B434C}"/>
              </a:ext>
            </a:extLst>
          </p:cNvPr>
          <p:cNvCxnSpPr>
            <a:cxnSpLocks/>
          </p:cNvCxnSpPr>
          <p:nvPr/>
        </p:nvCxnSpPr>
        <p:spPr>
          <a:xfrm flipH="1">
            <a:off x="5770032" y="3881967"/>
            <a:ext cx="4839" cy="1966685"/>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98ACD65-D7E1-0259-19C9-743F894A98F0}"/>
              </a:ext>
            </a:extLst>
          </p:cNvPr>
          <p:cNvCxnSpPr>
            <a:cxnSpLocks/>
          </p:cNvCxnSpPr>
          <p:nvPr/>
        </p:nvCxnSpPr>
        <p:spPr>
          <a:xfrm flipH="1">
            <a:off x="6435270" y="3930347"/>
            <a:ext cx="3621317" cy="189411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7BE9865-A7BC-51E9-4B55-97E5D2A59C86}"/>
              </a:ext>
            </a:extLst>
          </p:cNvPr>
          <p:cNvCxnSpPr>
            <a:cxnSpLocks/>
          </p:cNvCxnSpPr>
          <p:nvPr/>
        </p:nvCxnSpPr>
        <p:spPr>
          <a:xfrm>
            <a:off x="6887633" y="979108"/>
            <a:ext cx="2075540" cy="31448"/>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 name="Straight Arrow Connector 1">
            <a:extLst>
              <a:ext uri="{FF2B5EF4-FFF2-40B4-BE49-F238E27FC236}">
                <a16:creationId xmlns:a16="http://schemas.microsoft.com/office/drawing/2014/main" id="{3C0DE1D4-B849-9E23-B982-D2EFD3EC1110}"/>
              </a:ext>
            </a:extLst>
          </p:cNvPr>
          <p:cNvCxnSpPr>
            <a:cxnSpLocks/>
          </p:cNvCxnSpPr>
          <p:nvPr/>
        </p:nvCxnSpPr>
        <p:spPr>
          <a:xfrm flipV="1">
            <a:off x="2400300" y="937986"/>
            <a:ext cx="2099731" cy="411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2F5BC132-8093-9861-1872-1ADD11BFB659}"/>
              </a:ext>
            </a:extLst>
          </p:cNvPr>
          <p:cNvCxnSpPr>
            <a:cxnSpLocks/>
          </p:cNvCxnSpPr>
          <p:nvPr/>
        </p:nvCxnSpPr>
        <p:spPr>
          <a:xfrm flipV="1">
            <a:off x="3053442" y="3417509"/>
            <a:ext cx="1676398" cy="65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23C087DC-87F5-C347-467D-941FE4BD06F6}"/>
              </a:ext>
            </a:extLst>
          </p:cNvPr>
          <p:cNvCxnSpPr>
            <a:cxnSpLocks/>
          </p:cNvCxnSpPr>
          <p:nvPr/>
        </p:nvCxnSpPr>
        <p:spPr>
          <a:xfrm flipV="1">
            <a:off x="7008584" y="3429603"/>
            <a:ext cx="1942493" cy="411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58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8997030" y="1983969"/>
            <a:ext cx="2349334" cy="908864"/>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Compensated cirrhosis</a:t>
            </a:r>
          </a:p>
        </p:txBody>
      </p:sp>
      <p:sp>
        <p:nvSpPr>
          <p:cNvPr id="4" name="TextBox 3">
            <a:extLst>
              <a:ext uri="{FF2B5EF4-FFF2-40B4-BE49-F238E27FC236}">
                <a16:creationId xmlns:a16="http://schemas.microsoft.com/office/drawing/2014/main" id="{8CBE96BB-2DE1-71FA-3572-B5ECDA52E560}"/>
              </a:ext>
            </a:extLst>
          </p:cNvPr>
          <p:cNvSpPr txBox="1"/>
          <p:nvPr/>
        </p:nvSpPr>
        <p:spPr>
          <a:xfrm>
            <a:off x="9143647" y="3245101"/>
            <a:ext cx="2663810" cy="908864"/>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Decompensated 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4313425" y="582929"/>
            <a:ext cx="1623620" cy="908864"/>
          </a:xfrm>
          <a:prstGeom prst="ellipse">
            <a:avLst/>
          </a:prstGeom>
          <a:solidFill>
            <a:schemeClr val="accent6"/>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No cirrhosis</a:t>
            </a:r>
          </a:p>
        </p:txBody>
      </p:sp>
      <p:sp>
        <p:nvSpPr>
          <p:cNvPr id="6" name="TextBox 5">
            <a:extLst>
              <a:ext uri="{FF2B5EF4-FFF2-40B4-BE49-F238E27FC236}">
                <a16:creationId xmlns:a16="http://schemas.microsoft.com/office/drawing/2014/main" id="{E5502FE3-901F-C1DB-46D2-C49647B1487D}"/>
              </a:ext>
            </a:extLst>
          </p:cNvPr>
          <p:cNvSpPr txBox="1"/>
          <p:nvPr/>
        </p:nvSpPr>
        <p:spPr>
          <a:xfrm>
            <a:off x="2320254" y="2919610"/>
            <a:ext cx="1623620"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Early stage HCC</a:t>
            </a:r>
          </a:p>
        </p:txBody>
      </p:sp>
      <p:sp>
        <p:nvSpPr>
          <p:cNvPr id="7" name="TextBox 6">
            <a:extLst>
              <a:ext uri="{FF2B5EF4-FFF2-40B4-BE49-F238E27FC236}">
                <a16:creationId xmlns:a16="http://schemas.microsoft.com/office/drawing/2014/main" id="{C322A024-7AE1-0893-1507-2DFFCB452663}"/>
              </a:ext>
            </a:extLst>
          </p:cNvPr>
          <p:cNvSpPr txBox="1"/>
          <p:nvPr/>
        </p:nvSpPr>
        <p:spPr>
          <a:xfrm>
            <a:off x="9663742" y="4491034"/>
            <a:ext cx="1623620" cy="519351"/>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Death</a:t>
            </a:r>
          </a:p>
        </p:txBody>
      </p:sp>
      <p:cxnSp>
        <p:nvCxnSpPr>
          <p:cNvPr id="15" name="Straight Arrow Connector 14">
            <a:extLst>
              <a:ext uri="{FF2B5EF4-FFF2-40B4-BE49-F238E27FC236}">
                <a16:creationId xmlns:a16="http://schemas.microsoft.com/office/drawing/2014/main" id="{68AE91CA-C9AD-74FF-47E8-1C9FBAD7EA8A}"/>
              </a:ext>
            </a:extLst>
          </p:cNvPr>
          <p:cNvCxnSpPr>
            <a:cxnSpLocks/>
          </p:cNvCxnSpPr>
          <p:nvPr/>
        </p:nvCxnSpPr>
        <p:spPr>
          <a:xfrm flipV="1">
            <a:off x="8488741" y="7304616"/>
            <a:ext cx="4083351" cy="512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6827383" y="61629"/>
            <a:ext cx="109143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False positive HCC</a:t>
            </a:r>
          </a:p>
        </p:txBody>
      </p:sp>
      <p:cxnSp>
        <p:nvCxnSpPr>
          <p:cNvPr id="33" name="Straight Arrow Connector 32">
            <a:extLst>
              <a:ext uri="{FF2B5EF4-FFF2-40B4-BE49-F238E27FC236}">
                <a16:creationId xmlns:a16="http://schemas.microsoft.com/office/drawing/2014/main" id="{0642226D-F4E0-7F36-FFE9-4416B8CDB6C7}"/>
              </a:ext>
            </a:extLst>
          </p:cNvPr>
          <p:cNvCxnSpPr>
            <a:cxnSpLocks/>
          </p:cNvCxnSpPr>
          <p:nvPr/>
        </p:nvCxnSpPr>
        <p:spPr>
          <a:xfrm flipV="1">
            <a:off x="5909506" y="748455"/>
            <a:ext cx="917877" cy="18563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28B5A01-18F3-3EE4-1E9D-74802436C490}"/>
              </a:ext>
            </a:extLst>
          </p:cNvPr>
          <p:cNvSpPr txBox="1"/>
          <p:nvPr/>
        </p:nvSpPr>
        <p:spPr>
          <a:xfrm>
            <a:off x="4313425" y="2993195"/>
            <a:ext cx="1660190" cy="735747"/>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Intermediate stage HCC</a:t>
            </a:r>
          </a:p>
        </p:txBody>
      </p:sp>
      <p:sp>
        <p:nvSpPr>
          <p:cNvPr id="11" name="TextBox 10">
            <a:extLst>
              <a:ext uri="{FF2B5EF4-FFF2-40B4-BE49-F238E27FC236}">
                <a16:creationId xmlns:a16="http://schemas.microsoft.com/office/drawing/2014/main" id="{AE34421F-1EC5-8EDD-B073-B85B8A0CDF84}"/>
              </a:ext>
            </a:extLst>
          </p:cNvPr>
          <p:cNvSpPr txBox="1"/>
          <p:nvPr/>
        </p:nvSpPr>
        <p:spPr>
          <a:xfrm>
            <a:off x="6162072" y="2980720"/>
            <a:ext cx="1623620"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Late stage HCC</a:t>
            </a:r>
          </a:p>
        </p:txBody>
      </p:sp>
      <p:cxnSp>
        <p:nvCxnSpPr>
          <p:cNvPr id="14" name="Straight Arrow Connector 13">
            <a:extLst>
              <a:ext uri="{FF2B5EF4-FFF2-40B4-BE49-F238E27FC236}">
                <a16:creationId xmlns:a16="http://schemas.microsoft.com/office/drawing/2014/main" id="{7D28B8F7-6434-743F-500D-B9B06A230257}"/>
              </a:ext>
            </a:extLst>
          </p:cNvPr>
          <p:cNvCxnSpPr>
            <a:cxnSpLocks/>
          </p:cNvCxnSpPr>
          <p:nvPr/>
        </p:nvCxnSpPr>
        <p:spPr>
          <a:xfrm>
            <a:off x="3102815" y="3771748"/>
            <a:ext cx="7426" cy="431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6EA02D5-2BFF-F68D-BF07-3FE862F2C63C}"/>
              </a:ext>
            </a:extLst>
          </p:cNvPr>
          <p:cNvCxnSpPr>
            <a:cxnSpLocks/>
          </p:cNvCxnSpPr>
          <p:nvPr/>
        </p:nvCxnSpPr>
        <p:spPr>
          <a:xfrm>
            <a:off x="5197175" y="3736389"/>
            <a:ext cx="0" cy="4311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31B0846-1947-302B-7996-B9C04527D1CE}"/>
              </a:ext>
            </a:extLst>
          </p:cNvPr>
          <p:cNvCxnSpPr>
            <a:cxnSpLocks/>
          </p:cNvCxnSpPr>
          <p:nvPr/>
        </p:nvCxnSpPr>
        <p:spPr>
          <a:xfrm>
            <a:off x="6973944" y="3796268"/>
            <a:ext cx="0" cy="468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0FE471D-C9B0-ADB0-60D7-7A1A07CB0EBC}"/>
              </a:ext>
            </a:extLst>
          </p:cNvPr>
          <p:cNvSpPr txBox="1"/>
          <p:nvPr/>
        </p:nvSpPr>
        <p:spPr>
          <a:xfrm>
            <a:off x="2320254" y="4188080"/>
            <a:ext cx="1623620"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Curative treatment</a:t>
            </a:r>
          </a:p>
        </p:txBody>
      </p:sp>
      <p:sp>
        <p:nvSpPr>
          <p:cNvPr id="19" name="TextBox 18">
            <a:extLst>
              <a:ext uri="{FF2B5EF4-FFF2-40B4-BE49-F238E27FC236}">
                <a16:creationId xmlns:a16="http://schemas.microsoft.com/office/drawing/2014/main" id="{9B7732FB-1616-B5FE-0665-669273C48260}"/>
              </a:ext>
            </a:extLst>
          </p:cNvPr>
          <p:cNvSpPr txBox="1"/>
          <p:nvPr/>
        </p:nvSpPr>
        <p:spPr>
          <a:xfrm>
            <a:off x="4421172" y="4150347"/>
            <a:ext cx="1623620" cy="1168539"/>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Curative/</a:t>
            </a:r>
            <a:endParaRPr lang="en-US" dirty="0"/>
          </a:p>
          <a:p>
            <a:pPr algn="ctr"/>
            <a:r>
              <a:rPr lang="en-US" sz="1600" dirty="0"/>
              <a:t>Palliative treatment</a:t>
            </a:r>
            <a:endParaRPr lang="en-US"/>
          </a:p>
        </p:txBody>
      </p:sp>
      <p:sp>
        <p:nvSpPr>
          <p:cNvPr id="20" name="TextBox 19">
            <a:extLst>
              <a:ext uri="{FF2B5EF4-FFF2-40B4-BE49-F238E27FC236}">
                <a16:creationId xmlns:a16="http://schemas.microsoft.com/office/drawing/2014/main" id="{93F9E284-E3E4-F7B0-A676-AA82230D35CD}"/>
              </a:ext>
            </a:extLst>
          </p:cNvPr>
          <p:cNvSpPr txBox="1"/>
          <p:nvPr/>
        </p:nvSpPr>
        <p:spPr>
          <a:xfrm>
            <a:off x="6173551" y="4239825"/>
            <a:ext cx="1623620"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Palliative treatment</a:t>
            </a:r>
          </a:p>
        </p:txBody>
      </p:sp>
      <p:sp>
        <p:nvSpPr>
          <p:cNvPr id="38" name="TextBox 37">
            <a:extLst>
              <a:ext uri="{FF2B5EF4-FFF2-40B4-BE49-F238E27FC236}">
                <a16:creationId xmlns:a16="http://schemas.microsoft.com/office/drawing/2014/main" id="{FA7F5C7E-8A09-43AA-9901-04C8B700E923}"/>
              </a:ext>
            </a:extLst>
          </p:cNvPr>
          <p:cNvSpPr txBox="1"/>
          <p:nvPr/>
        </p:nvSpPr>
        <p:spPr>
          <a:xfrm>
            <a:off x="2526374" y="5395439"/>
            <a:ext cx="1152881" cy="476071"/>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Treated</a:t>
            </a:r>
          </a:p>
        </p:txBody>
      </p:sp>
      <p:sp>
        <p:nvSpPr>
          <p:cNvPr id="39" name="TextBox 38">
            <a:extLst>
              <a:ext uri="{FF2B5EF4-FFF2-40B4-BE49-F238E27FC236}">
                <a16:creationId xmlns:a16="http://schemas.microsoft.com/office/drawing/2014/main" id="{039F4EA6-52C7-42CE-97AB-5F9085647014}"/>
              </a:ext>
            </a:extLst>
          </p:cNvPr>
          <p:cNvSpPr txBox="1"/>
          <p:nvPr/>
        </p:nvSpPr>
        <p:spPr>
          <a:xfrm>
            <a:off x="4756625" y="5780294"/>
            <a:ext cx="1152881" cy="476071"/>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Treated</a:t>
            </a:r>
          </a:p>
        </p:txBody>
      </p:sp>
      <p:sp>
        <p:nvSpPr>
          <p:cNvPr id="40" name="TextBox 39">
            <a:extLst>
              <a:ext uri="{FF2B5EF4-FFF2-40B4-BE49-F238E27FC236}">
                <a16:creationId xmlns:a16="http://schemas.microsoft.com/office/drawing/2014/main" id="{6BD160E6-BB7E-49FD-AD21-060072AD7768}"/>
              </a:ext>
            </a:extLst>
          </p:cNvPr>
          <p:cNvSpPr txBox="1"/>
          <p:nvPr/>
        </p:nvSpPr>
        <p:spPr>
          <a:xfrm>
            <a:off x="6418487" y="5633474"/>
            <a:ext cx="1152881" cy="476071"/>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Treated</a:t>
            </a:r>
          </a:p>
        </p:txBody>
      </p:sp>
      <p:cxnSp>
        <p:nvCxnSpPr>
          <p:cNvPr id="41" name="Straight Arrow Connector 40">
            <a:extLst>
              <a:ext uri="{FF2B5EF4-FFF2-40B4-BE49-F238E27FC236}">
                <a16:creationId xmlns:a16="http://schemas.microsoft.com/office/drawing/2014/main" id="{A576B07B-A818-4702-A8C6-80E3F470F08F}"/>
              </a:ext>
            </a:extLst>
          </p:cNvPr>
          <p:cNvCxnSpPr>
            <a:cxnSpLocks/>
          </p:cNvCxnSpPr>
          <p:nvPr/>
        </p:nvCxnSpPr>
        <p:spPr>
          <a:xfrm>
            <a:off x="3102815" y="5010385"/>
            <a:ext cx="0" cy="3850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D861A17-91A7-4069-A1C8-E78925A01467}"/>
              </a:ext>
            </a:extLst>
          </p:cNvPr>
          <p:cNvCxnSpPr>
            <a:cxnSpLocks/>
          </p:cNvCxnSpPr>
          <p:nvPr/>
        </p:nvCxnSpPr>
        <p:spPr>
          <a:xfrm>
            <a:off x="5228471" y="5318886"/>
            <a:ext cx="0" cy="4614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09B9D9F-AD25-49A9-88F1-1C7D567E8509}"/>
              </a:ext>
            </a:extLst>
          </p:cNvPr>
          <p:cNvCxnSpPr>
            <a:cxnSpLocks/>
          </p:cNvCxnSpPr>
          <p:nvPr/>
        </p:nvCxnSpPr>
        <p:spPr>
          <a:xfrm flipH="1">
            <a:off x="6985361" y="5085448"/>
            <a:ext cx="1" cy="576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4C26E4C-197A-439F-ACD7-5B6DB26F6746}"/>
              </a:ext>
            </a:extLst>
          </p:cNvPr>
          <p:cNvCxnSpPr>
            <a:cxnSpLocks/>
            <a:stCxn id="5" idx="4"/>
          </p:cNvCxnSpPr>
          <p:nvPr/>
        </p:nvCxnSpPr>
        <p:spPr>
          <a:xfrm>
            <a:off x="5125235" y="1491793"/>
            <a:ext cx="0" cy="6108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09FCC21-78D4-4C94-A62A-EF73CC99F620}"/>
              </a:ext>
            </a:extLst>
          </p:cNvPr>
          <p:cNvCxnSpPr>
            <a:cxnSpLocks/>
          </p:cNvCxnSpPr>
          <p:nvPr/>
        </p:nvCxnSpPr>
        <p:spPr>
          <a:xfrm>
            <a:off x="3100634" y="2079180"/>
            <a:ext cx="3873248" cy="15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5626649B-1811-4CE5-B33E-D49860086754}"/>
              </a:ext>
            </a:extLst>
          </p:cNvPr>
          <p:cNvCxnSpPr>
            <a:cxnSpLocks/>
          </p:cNvCxnSpPr>
          <p:nvPr/>
        </p:nvCxnSpPr>
        <p:spPr>
          <a:xfrm>
            <a:off x="6969244" y="2102625"/>
            <a:ext cx="0" cy="890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8922B48-E9DA-473B-9E1D-DF6168189EA9}"/>
              </a:ext>
            </a:extLst>
          </p:cNvPr>
          <p:cNvCxnSpPr>
            <a:cxnSpLocks/>
          </p:cNvCxnSpPr>
          <p:nvPr/>
        </p:nvCxnSpPr>
        <p:spPr>
          <a:xfrm>
            <a:off x="5128723" y="2079180"/>
            <a:ext cx="0" cy="890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FCA2307B-8E32-48F1-B393-FB7FB5113FDF}"/>
              </a:ext>
            </a:extLst>
          </p:cNvPr>
          <p:cNvCxnSpPr>
            <a:cxnSpLocks/>
          </p:cNvCxnSpPr>
          <p:nvPr/>
        </p:nvCxnSpPr>
        <p:spPr>
          <a:xfrm>
            <a:off x="3100634" y="2079181"/>
            <a:ext cx="0" cy="890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E31B209E-FEB4-4C65-B2B8-E48ACA06746A}"/>
              </a:ext>
            </a:extLst>
          </p:cNvPr>
          <p:cNvSpPr txBox="1"/>
          <p:nvPr/>
        </p:nvSpPr>
        <p:spPr>
          <a:xfrm>
            <a:off x="849774" y="3057280"/>
            <a:ext cx="1513309" cy="584775"/>
          </a:xfrm>
          <a:prstGeom prst="rect">
            <a:avLst/>
          </a:prstGeom>
          <a:noFill/>
        </p:spPr>
        <p:txBody>
          <a:bodyPr wrap="square" rtlCol="0">
            <a:spAutoFit/>
          </a:bodyPr>
          <a:lstStyle/>
          <a:p>
            <a:pPr algn="ctr"/>
            <a:r>
              <a:rPr lang="en-US" sz="1600" dirty="0"/>
              <a:t>HCC stage at diagnosis</a:t>
            </a:r>
          </a:p>
        </p:txBody>
      </p:sp>
      <p:sp>
        <p:nvSpPr>
          <p:cNvPr id="69" name="TextBox 68">
            <a:extLst>
              <a:ext uri="{FF2B5EF4-FFF2-40B4-BE49-F238E27FC236}">
                <a16:creationId xmlns:a16="http://schemas.microsoft.com/office/drawing/2014/main" id="{E4297C28-8C51-445C-B21F-AD74E536C42D}"/>
              </a:ext>
            </a:extLst>
          </p:cNvPr>
          <p:cNvSpPr txBox="1"/>
          <p:nvPr/>
        </p:nvSpPr>
        <p:spPr>
          <a:xfrm>
            <a:off x="5085719" y="1672553"/>
            <a:ext cx="2646117" cy="338554"/>
          </a:xfrm>
          <a:prstGeom prst="rect">
            <a:avLst/>
          </a:prstGeom>
          <a:noFill/>
        </p:spPr>
        <p:txBody>
          <a:bodyPr wrap="square" rtlCol="0">
            <a:spAutoFit/>
          </a:bodyPr>
          <a:lstStyle/>
          <a:p>
            <a:pPr algn="ctr"/>
            <a:r>
              <a:rPr lang="en-US" sz="1600" dirty="0"/>
              <a:t>Affected by age, sex</a:t>
            </a:r>
          </a:p>
        </p:txBody>
      </p:sp>
      <p:sp>
        <p:nvSpPr>
          <p:cNvPr id="70" name="TextBox 69">
            <a:extLst>
              <a:ext uri="{FF2B5EF4-FFF2-40B4-BE49-F238E27FC236}">
                <a16:creationId xmlns:a16="http://schemas.microsoft.com/office/drawing/2014/main" id="{C345403C-AFAF-49FE-A1DB-31FB3C128F7D}"/>
              </a:ext>
            </a:extLst>
          </p:cNvPr>
          <p:cNvSpPr txBox="1"/>
          <p:nvPr/>
        </p:nvSpPr>
        <p:spPr>
          <a:xfrm>
            <a:off x="9207357" y="4962526"/>
            <a:ext cx="2646117" cy="338554"/>
          </a:xfrm>
          <a:prstGeom prst="rect">
            <a:avLst/>
          </a:prstGeom>
          <a:noFill/>
        </p:spPr>
        <p:txBody>
          <a:bodyPr wrap="square" rtlCol="0">
            <a:spAutoFit/>
          </a:bodyPr>
          <a:lstStyle/>
          <a:p>
            <a:pPr algn="ctr"/>
            <a:r>
              <a:rPr lang="en-US" sz="1600" dirty="0"/>
              <a:t>Affected by age, sex</a:t>
            </a:r>
          </a:p>
        </p:txBody>
      </p:sp>
    </p:spTree>
    <p:extLst>
      <p:ext uri="{BB962C8B-B14F-4D97-AF65-F5344CB8AC3E}">
        <p14:creationId xmlns:p14="http://schemas.microsoft.com/office/powerpoint/2010/main" val="193443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548024" y="4487772"/>
            <a:ext cx="2349334"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Compensated cirrhosis</a:t>
            </a:r>
          </a:p>
        </p:txBody>
      </p:sp>
      <p:sp>
        <p:nvSpPr>
          <p:cNvPr id="4" name="TextBox 3">
            <a:extLst>
              <a:ext uri="{FF2B5EF4-FFF2-40B4-BE49-F238E27FC236}">
                <a16:creationId xmlns:a16="http://schemas.microsoft.com/office/drawing/2014/main" id="{8CBE96BB-2DE1-71FA-3572-B5ECDA52E560}"/>
              </a:ext>
            </a:extLst>
          </p:cNvPr>
          <p:cNvSpPr txBox="1"/>
          <p:nvPr/>
        </p:nvSpPr>
        <p:spPr>
          <a:xfrm>
            <a:off x="4757166" y="4415200"/>
            <a:ext cx="266381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Decompensated 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1007641" y="955962"/>
            <a:ext cx="1623620" cy="908864"/>
          </a:xfrm>
          <a:prstGeom prst="ellipse">
            <a:avLst/>
          </a:prstGeom>
          <a:solidFill>
            <a:schemeClr val="accent6"/>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No cirrhosis</a:t>
            </a:r>
          </a:p>
        </p:txBody>
      </p:sp>
      <p:sp>
        <p:nvSpPr>
          <p:cNvPr id="6" name="TextBox 5">
            <a:extLst>
              <a:ext uri="{FF2B5EF4-FFF2-40B4-BE49-F238E27FC236}">
                <a16:creationId xmlns:a16="http://schemas.microsoft.com/office/drawing/2014/main" id="{E5502FE3-901F-C1DB-46D2-C49647B1487D}"/>
              </a:ext>
            </a:extLst>
          </p:cNvPr>
          <p:cNvSpPr txBox="1"/>
          <p:nvPr/>
        </p:nvSpPr>
        <p:spPr>
          <a:xfrm>
            <a:off x="5567546" y="762436"/>
            <a:ext cx="1623620"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Early stage HCC</a:t>
            </a:r>
          </a:p>
        </p:txBody>
      </p:sp>
      <p:sp>
        <p:nvSpPr>
          <p:cNvPr id="7" name="TextBox 6">
            <a:extLst>
              <a:ext uri="{FF2B5EF4-FFF2-40B4-BE49-F238E27FC236}">
                <a16:creationId xmlns:a16="http://schemas.microsoft.com/office/drawing/2014/main" id="{C322A024-7AE1-0893-1507-2DFFCB452663}"/>
              </a:ext>
            </a:extLst>
          </p:cNvPr>
          <p:cNvSpPr txBox="1"/>
          <p:nvPr/>
        </p:nvSpPr>
        <p:spPr>
          <a:xfrm>
            <a:off x="8790390" y="5080220"/>
            <a:ext cx="1623620" cy="519351"/>
          </a:xfrm>
          <a:prstGeom prst="ellipse">
            <a:avLst/>
          </a:prstGeom>
          <a:solidFill>
            <a:srgbClr val="FFC000"/>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Death</a:t>
            </a:r>
          </a:p>
        </p:txBody>
      </p:sp>
      <p:cxnSp>
        <p:nvCxnSpPr>
          <p:cNvPr id="8" name="Straight Arrow Connector 7">
            <a:extLst>
              <a:ext uri="{FF2B5EF4-FFF2-40B4-BE49-F238E27FC236}">
                <a16:creationId xmlns:a16="http://schemas.microsoft.com/office/drawing/2014/main" id="{6EC8088F-F51E-9711-FF59-913DE156F4D6}"/>
              </a:ext>
            </a:extLst>
          </p:cNvPr>
          <p:cNvCxnSpPr/>
          <p:nvPr/>
        </p:nvCxnSpPr>
        <p:spPr>
          <a:xfrm flipH="1">
            <a:off x="1664457" y="1880963"/>
            <a:ext cx="4839" cy="2607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8AE91CA-C9AD-74FF-47E8-1C9FBAD7EA8A}"/>
              </a:ext>
            </a:extLst>
          </p:cNvPr>
          <p:cNvCxnSpPr>
            <a:cxnSpLocks/>
            <a:stCxn id="32" idx="6"/>
            <a:endCxn id="36" idx="2"/>
          </p:cNvCxnSpPr>
          <p:nvPr/>
        </p:nvCxnSpPr>
        <p:spPr>
          <a:xfrm flipV="1">
            <a:off x="4757166" y="6178888"/>
            <a:ext cx="1338834" cy="27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3644403" y="48817"/>
            <a:ext cx="1091430" cy="908864"/>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False positive HCC</a:t>
            </a:r>
          </a:p>
        </p:txBody>
      </p:sp>
      <p:cxnSp>
        <p:nvCxnSpPr>
          <p:cNvPr id="28" name="Straight Arrow Connector 27">
            <a:extLst>
              <a:ext uri="{FF2B5EF4-FFF2-40B4-BE49-F238E27FC236}">
                <a16:creationId xmlns:a16="http://schemas.microsoft.com/office/drawing/2014/main" id="{EF69B21F-C4E9-7F89-45D7-D6594D5C2B96}"/>
              </a:ext>
            </a:extLst>
          </p:cNvPr>
          <p:cNvCxnSpPr>
            <a:cxnSpLocks/>
          </p:cNvCxnSpPr>
          <p:nvPr/>
        </p:nvCxnSpPr>
        <p:spPr>
          <a:xfrm flipV="1">
            <a:off x="2636915" y="1461364"/>
            <a:ext cx="2930631" cy="8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1CA0018-6409-9F8E-FB3F-CB81FEE521B5}"/>
              </a:ext>
            </a:extLst>
          </p:cNvPr>
          <p:cNvCxnSpPr>
            <a:cxnSpLocks/>
          </p:cNvCxnSpPr>
          <p:nvPr/>
        </p:nvCxnSpPr>
        <p:spPr>
          <a:xfrm flipV="1">
            <a:off x="1856013" y="1608929"/>
            <a:ext cx="4105565" cy="2877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642226D-F4E0-7F36-FFE9-4416B8CDB6C7}"/>
              </a:ext>
            </a:extLst>
          </p:cNvPr>
          <p:cNvCxnSpPr/>
          <p:nvPr/>
        </p:nvCxnSpPr>
        <p:spPr>
          <a:xfrm flipV="1">
            <a:off x="2457752" y="668867"/>
            <a:ext cx="1156304" cy="44026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561781C-3993-C533-1911-67AA2A60876C}"/>
              </a:ext>
            </a:extLst>
          </p:cNvPr>
          <p:cNvCxnSpPr/>
          <p:nvPr/>
        </p:nvCxnSpPr>
        <p:spPr>
          <a:xfrm flipV="1">
            <a:off x="2912947" y="4933174"/>
            <a:ext cx="1831276" cy="27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28B5A01-18F3-3EE4-1E9D-74802436C490}"/>
              </a:ext>
            </a:extLst>
          </p:cNvPr>
          <p:cNvSpPr txBox="1"/>
          <p:nvPr/>
        </p:nvSpPr>
        <p:spPr>
          <a:xfrm>
            <a:off x="7470170" y="762435"/>
            <a:ext cx="1660190" cy="735747"/>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Intermediate stage HCC</a:t>
            </a:r>
          </a:p>
        </p:txBody>
      </p:sp>
      <p:sp>
        <p:nvSpPr>
          <p:cNvPr id="11" name="TextBox 10">
            <a:extLst>
              <a:ext uri="{FF2B5EF4-FFF2-40B4-BE49-F238E27FC236}">
                <a16:creationId xmlns:a16="http://schemas.microsoft.com/office/drawing/2014/main" id="{AE34421F-1EC5-8EDD-B073-B85B8A0CDF84}"/>
              </a:ext>
            </a:extLst>
          </p:cNvPr>
          <p:cNvSpPr txBox="1"/>
          <p:nvPr/>
        </p:nvSpPr>
        <p:spPr>
          <a:xfrm>
            <a:off x="9409364" y="762435"/>
            <a:ext cx="1623620"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Late stage HCC</a:t>
            </a:r>
          </a:p>
        </p:txBody>
      </p:sp>
      <p:cxnSp>
        <p:nvCxnSpPr>
          <p:cNvPr id="12" name="Straight Arrow Connector 11">
            <a:extLst>
              <a:ext uri="{FF2B5EF4-FFF2-40B4-BE49-F238E27FC236}">
                <a16:creationId xmlns:a16="http://schemas.microsoft.com/office/drawing/2014/main" id="{F63D93CC-B060-EC27-47C8-83A5536A3044}"/>
              </a:ext>
            </a:extLst>
          </p:cNvPr>
          <p:cNvCxnSpPr>
            <a:cxnSpLocks/>
          </p:cNvCxnSpPr>
          <p:nvPr/>
        </p:nvCxnSpPr>
        <p:spPr>
          <a:xfrm flipV="1">
            <a:off x="7208914" y="1162504"/>
            <a:ext cx="261256" cy="4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106581F-E65A-81FD-84F0-DDE343AEBBF1}"/>
              </a:ext>
            </a:extLst>
          </p:cNvPr>
          <p:cNvCxnSpPr>
            <a:cxnSpLocks/>
          </p:cNvCxnSpPr>
          <p:nvPr/>
        </p:nvCxnSpPr>
        <p:spPr>
          <a:xfrm flipV="1">
            <a:off x="9152524" y="1174598"/>
            <a:ext cx="261256" cy="4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D28B8F7-6434-743F-500D-B9B06A230257}"/>
              </a:ext>
            </a:extLst>
          </p:cNvPr>
          <p:cNvCxnSpPr>
            <a:cxnSpLocks/>
          </p:cNvCxnSpPr>
          <p:nvPr/>
        </p:nvCxnSpPr>
        <p:spPr>
          <a:xfrm>
            <a:off x="6809771" y="1518104"/>
            <a:ext cx="345923" cy="46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6EA02D5-2BFF-F68D-BF07-3FE862F2C63C}"/>
              </a:ext>
            </a:extLst>
          </p:cNvPr>
          <p:cNvCxnSpPr>
            <a:cxnSpLocks/>
          </p:cNvCxnSpPr>
          <p:nvPr/>
        </p:nvCxnSpPr>
        <p:spPr>
          <a:xfrm>
            <a:off x="8444467" y="1518104"/>
            <a:ext cx="345923" cy="46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31B0846-1947-302B-7996-B9C04527D1CE}"/>
              </a:ext>
            </a:extLst>
          </p:cNvPr>
          <p:cNvCxnSpPr>
            <a:cxnSpLocks/>
          </p:cNvCxnSpPr>
          <p:nvPr/>
        </p:nvCxnSpPr>
        <p:spPr>
          <a:xfrm>
            <a:off x="10353675" y="1578579"/>
            <a:ext cx="345923" cy="46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0FE471D-C9B0-ADB0-60D7-7A1A07CB0EBC}"/>
              </a:ext>
            </a:extLst>
          </p:cNvPr>
          <p:cNvSpPr txBox="1"/>
          <p:nvPr/>
        </p:nvSpPr>
        <p:spPr>
          <a:xfrm>
            <a:off x="6523069" y="2020340"/>
            <a:ext cx="1623620"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Curative treatment</a:t>
            </a:r>
          </a:p>
        </p:txBody>
      </p:sp>
      <p:sp>
        <p:nvSpPr>
          <p:cNvPr id="19" name="TextBox 18">
            <a:extLst>
              <a:ext uri="{FF2B5EF4-FFF2-40B4-BE49-F238E27FC236}">
                <a16:creationId xmlns:a16="http://schemas.microsoft.com/office/drawing/2014/main" id="{9B7732FB-1616-B5FE-0665-669273C48260}"/>
              </a:ext>
            </a:extLst>
          </p:cNvPr>
          <p:cNvSpPr txBox="1"/>
          <p:nvPr/>
        </p:nvSpPr>
        <p:spPr>
          <a:xfrm>
            <a:off x="8409201" y="1897898"/>
            <a:ext cx="1563867" cy="1168539"/>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Curative/</a:t>
            </a:r>
            <a:endParaRPr lang="en-US" dirty="0"/>
          </a:p>
          <a:p>
            <a:pPr algn="ctr"/>
            <a:r>
              <a:rPr lang="en-US" sz="1600" dirty="0"/>
              <a:t>Palliative treatment</a:t>
            </a:r>
            <a:endParaRPr lang="en-US" dirty="0"/>
          </a:p>
        </p:txBody>
      </p:sp>
      <p:sp>
        <p:nvSpPr>
          <p:cNvPr id="20" name="TextBox 19">
            <a:extLst>
              <a:ext uri="{FF2B5EF4-FFF2-40B4-BE49-F238E27FC236}">
                <a16:creationId xmlns:a16="http://schemas.microsoft.com/office/drawing/2014/main" id="{93F9E284-E3E4-F7B0-A676-AA82230D35CD}"/>
              </a:ext>
            </a:extLst>
          </p:cNvPr>
          <p:cNvSpPr txBox="1"/>
          <p:nvPr/>
        </p:nvSpPr>
        <p:spPr>
          <a:xfrm>
            <a:off x="10091162" y="2020338"/>
            <a:ext cx="1623620"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Palliative treatment</a:t>
            </a:r>
          </a:p>
        </p:txBody>
      </p:sp>
      <p:cxnSp>
        <p:nvCxnSpPr>
          <p:cNvPr id="21" name="Straight Arrow Connector 20">
            <a:extLst>
              <a:ext uri="{FF2B5EF4-FFF2-40B4-BE49-F238E27FC236}">
                <a16:creationId xmlns:a16="http://schemas.microsoft.com/office/drawing/2014/main" id="{69C42D37-3B15-9C4B-86B4-8E65FDD00518}"/>
              </a:ext>
            </a:extLst>
          </p:cNvPr>
          <p:cNvCxnSpPr>
            <a:cxnSpLocks/>
          </p:cNvCxnSpPr>
          <p:nvPr/>
        </p:nvCxnSpPr>
        <p:spPr>
          <a:xfrm flipV="1">
            <a:off x="6294964" y="1699846"/>
            <a:ext cx="47220" cy="27626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EB09ADE-6BFD-452B-BE88-8AD53DC343CD}"/>
              </a:ext>
            </a:extLst>
          </p:cNvPr>
          <p:cNvSpPr txBox="1"/>
          <p:nvPr/>
        </p:nvSpPr>
        <p:spPr>
          <a:xfrm>
            <a:off x="2925890" y="5770510"/>
            <a:ext cx="1831276"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Liver Transplant</a:t>
            </a:r>
          </a:p>
        </p:txBody>
      </p:sp>
      <p:cxnSp>
        <p:nvCxnSpPr>
          <p:cNvPr id="34" name="Straight Arrow Connector 33">
            <a:extLst>
              <a:ext uri="{FF2B5EF4-FFF2-40B4-BE49-F238E27FC236}">
                <a16:creationId xmlns:a16="http://schemas.microsoft.com/office/drawing/2014/main" id="{1954466D-61FC-4AC9-92AF-3B6E697166AE}"/>
              </a:ext>
            </a:extLst>
          </p:cNvPr>
          <p:cNvCxnSpPr>
            <a:cxnSpLocks/>
          </p:cNvCxnSpPr>
          <p:nvPr/>
        </p:nvCxnSpPr>
        <p:spPr>
          <a:xfrm>
            <a:off x="2146455" y="5396636"/>
            <a:ext cx="824402" cy="709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4D211DE-C974-42BF-A6A5-DCE4B5CBDC6F}"/>
              </a:ext>
            </a:extLst>
          </p:cNvPr>
          <p:cNvCxnSpPr>
            <a:cxnSpLocks/>
          </p:cNvCxnSpPr>
          <p:nvPr/>
        </p:nvCxnSpPr>
        <p:spPr>
          <a:xfrm flipH="1">
            <a:off x="4757166" y="5341710"/>
            <a:ext cx="810380" cy="717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FA7F5C7E-8A09-43AA-9901-04C8B700E923}"/>
              </a:ext>
            </a:extLst>
          </p:cNvPr>
          <p:cNvSpPr txBox="1"/>
          <p:nvPr/>
        </p:nvSpPr>
        <p:spPr>
          <a:xfrm>
            <a:off x="7291586" y="3358560"/>
            <a:ext cx="1152881" cy="476071"/>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Treated</a:t>
            </a:r>
          </a:p>
        </p:txBody>
      </p:sp>
      <p:sp>
        <p:nvSpPr>
          <p:cNvPr id="39" name="TextBox 38">
            <a:extLst>
              <a:ext uri="{FF2B5EF4-FFF2-40B4-BE49-F238E27FC236}">
                <a16:creationId xmlns:a16="http://schemas.microsoft.com/office/drawing/2014/main" id="{039F4EA6-52C7-42CE-97AB-5F9085647014}"/>
              </a:ext>
            </a:extLst>
          </p:cNvPr>
          <p:cNvSpPr txBox="1"/>
          <p:nvPr/>
        </p:nvSpPr>
        <p:spPr>
          <a:xfrm>
            <a:off x="9127363" y="3588905"/>
            <a:ext cx="1152881" cy="476071"/>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Treated</a:t>
            </a:r>
          </a:p>
        </p:txBody>
      </p:sp>
      <p:cxnSp>
        <p:nvCxnSpPr>
          <p:cNvPr id="41" name="Straight Arrow Connector 40">
            <a:extLst>
              <a:ext uri="{FF2B5EF4-FFF2-40B4-BE49-F238E27FC236}">
                <a16:creationId xmlns:a16="http://schemas.microsoft.com/office/drawing/2014/main" id="{A576B07B-A818-4702-A8C6-80E3F470F08F}"/>
              </a:ext>
            </a:extLst>
          </p:cNvPr>
          <p:cNvCxnSpPr>
            <a:cxnSpLocks/>
          </p:cNvCxnSpPr>
          <p:nvPr/>
        </p:nvCxnSpPr>
        <p:spPr>
          <a:xfrm>
            <a:off x="7426163" y="2867165"/>
            <a:ext cx="345923" cy="46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D861A17-91A7-4069-A1C8-E78925A01467}"/>
              </a:ext>
            </a:extLst>
          </p:cNvPr>
          <p:cNvCxnSpPr>
            <a:cxnSpLocks/>
          </p:cNvCxnSpPr>
          <p:nvPr/>
        </p:nvCxnSpPr>
        <p:spPr>
          <a:xfrm>
            <a:off x="9220907" y="3090890"/>
            <a:ext cx="345923" cy="46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D4D2A780-0F49-46F3-9D4E-8DC1D336AB24}"/>
              </a:ext>
            </a:extLst>
          </p:cNvPr>
          <p:cNvSpPr txBox="1"/>
          <p:nvPr/>
        </p:nvSpPr>
        <p:spPr>
          <a:xfrm>
            <a:off x="6096000" y="5767735"/>
            <a:ext cx="1538756" cy="822305"/>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Post-transplant</a:t>
            </a:r>
          </a:p>
        </p:txBody>
      </p:sp>
    </p:spTree>
    <p:extLst>
      <p:ext uri="{BB962C8B-B14F-4D97-AF65-F5344CB8AC3E}">
        <p14:creationId xmlns:p14="http://schemas.microsoft.com/office/powerpoint/2010/main" val="233344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10149555" y="593319"/>
            <a:ext cx="1625434" cy="432792"/>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4265800" y="573404"/>
            <a:ext cx="1728395" cy="432792"/>
          </a:xfrm>
          <a:prstGeom prst="ellipse">
            <a:avLst/>
          </a:prstGeom>
          <a:solidFill>
            <a:schemeClr val="accent6"/>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No cirrhosis*</a:t>
            </a:r>
          </a:p>
        </p:txBody>
      </p:sp>
      <p:sp>
        <p:nvSpPr>
          <p:cNvPr id="6" name="TextBox 5">
            <a:extLst>
              <a:ext uri="{FF2B5EF4-FFF2-40B4-BE49-F238E27FC236}">
                <a16:creationId xmlns:a16="http://schemas.microsoft.com/office/drawing/2014/main" id="{E5502FE3-901F-C1DB-46D2-C49647B1487D}"/>
              </a:ext>
            </a:extLst>
          </p:cNvPr>
          <p:cNvSpPr txBox="1"/>
          <p:nvPr/>
        </p:nvSpPr>
        <p:spPr>
          <a:xfrm>
            <a:off x="2110704" y="2329060"/>
            <a:ext cx="1271195" cy="38951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Early </a:t>
            </a:r>
          </a:p>
        </p:txBody>
      </p:sp>
      <p:cxnSp>
        <p:nvCxnSpPr>
          <p:cNvPr id="15" name="Straight Arrow Connector 14">
            <a:extLst>
              <a:ext uri="{FF2B5EF4-FFF2-40B4-BE49-F238E27FC236}">
                <a16:creationId xmlns:a16="http://schemas.microsoft.com/office/drawing/2014/main" id="{68AE91CA-C9AD-74FF-47E8-1C9FBAD7EA8A}"/>
              </a:ext>
            </a:extLst>
          </p:cNvPr>
          <p:cNvCxnSpPr>
            <a:cxnSpLocks/>
          </p:cNvCxnSpPr>
          <p:nvPr/>
        </p:nvCxnSpPr>
        <p:spPr>
          <a:xfrm flipV="1">
            <a:off x="8488741" y="7304616"/>
            <a:ext cx="4083351" cy="512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6922633" y="109254"/>
            <a:ext cx="1615305" cy="584269"/>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dirty="0"/>
              <a:t>False positive HCC</a:t>
            </a:r>
          </a:p>
        </p:txBody>
      </p:sp>
      <p:cxnSp>
        <p:nvCxnSpPr>
          <p:cNvPr id="33" name="Straight Arrow Connector 32">
            <a:extLst>
              <a:ext uri="{FF2B5EF4-FFF2-40B4-BE49-F238E27FC236}">
                <a16:creationId xmlns:a16="http://schemas.microsoft.com/office/drawing/2014/main" id="{0642226D-F4E0-7F36-FFE9-4416B8CDB6C7}"/>
              </a:ext>
            </a:extLst>
          </p:cNvPr>
          <p:cNvCxnSpPr>
            <a:cxnSpLocks/>
          </p:cNvCxnSpPr>
          <p:nvPr/>
        </p:nvCxnSpPr>
        <p:spPr>
          <a:xfrm flipV="1">
            <a:off x="5966656" y="529380"/>
            <a:ext cx="917877" cy="18563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28B5A01-18F3-3EE4-1E9D-74802436C490}"/>
              </a:ext>
            </a:extLst>
          </p:cNvPr>
          <p:cNvSpPr txBox="1"/>
          <p:nvPr/>
        </p:nvSpPr>
        <p:spPr>
          <a:xfrm>
            <a:off x="4465825" y="2316920"/>
            <a:ext cx="1660190" cy="36787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Intermediate</a:t>
            </a:r>
          </a:p>
        </p:txBody>
      </p:sp>
      <p:sp>
        <p:nvSpPr>
          <p:cNvPr id="11" name="TextBox 10">
            <a:extLst>
              <a:ext uri="{FF2B5EF4-FFF2-40B4-BE49-F238E27FC236}">
                <a16:creationId xmlns:a16="http://schemas.microsoft.com/office/drawing/2014/main" id="{AE34421F-1EC5-8EDD-B073-B85B8A0CDF84}"/>
              </a:ext>
            </a:extLst>
          </p:cNvPr>
          <p:cNvSpPr txBox="1"/>
          <p:nvPr/>
        </p:nvSpPr>
        <p:spPr>
          <a:xfrm>
            <a:off x="7228872" y="2180620"/>
            <a:ext cx="1261670" cy="38951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Late</a:t>
            </a:r>
          </a:p>
        </p:txBody>
      </p:sp>
      <p:cxnSp>
        <p:nvCxnSpPr>
          <p:cNvPr id="14" name="Straight Arrow Connector 13">
            <a:extLst>
              <a:ext uri="{FF2B5EF4-FFF2-40B4-BE49-F238E27FC236}">
                <a16:creationId xmlns:a16="http://schemas.microsoft.com/office/drawing/2014/main" id="{7D28B8F7-6434-743F-500D-B9B06A230257}"/>
              </a:ext>
            </a:extLst>
          </p:cNvPr>
          <p:cNvCxnSpPr>
            <a:cxnSpLocks/>
          </p:cNvCxnSpPr>
          <p:nvPr/>
        </p:nvCxnSpPr>
        <p:spPr>
          <a:xfrm flipH="1">
            <a:off x="2510166" y="2704948"/>
            <a:ext cx="192599" cy="507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FA7F5C7E-8A09-43AA-9901-04C8B700E923}"/>
              </a:ext>
            </a:extLst>
          </p:cNvPr>
          <p:cNvSpPr txBox="1"/>
          <p:nvPr/>
        </p:nvSpPr>
        <p:spPr>
          <a:xfrm>
            <a:off x="1145249" y="3214214"/>
            <a:ext cx="1905356" cy="1200329"/>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Liver transplant</a:t>
            </a:r>
            <a:endParaRPr lang="en-US" sz="1400" dirty="0"/>
          </a:p>
          <a:p>
            <a:pPr algn="ctr"/>
            <a:r>
              <a:rPr lang="en-US" sz="1200" dirty="0"/>
              <a:t>Resection</a:t>
            </a:r>
            <a:endParaRPr lang="en-US" sz="1400" dirty="0"/>
          </a:p>
          <a:p>
            <a:pPr algn="ctr"/>
            <a:r>
              <a:rPr lang="en-US" sz="1200" dirty="0"/>
              <a:t>TACE</a:t>
            </a:r>
            <a:endParaRPr lang="en-US" sz="1400" dirty="0"/>
          </a:p>
          <a:p>
            <a:pPr algn="ctr"/>
            <a:r>
              <a:rPr lang="en-US" sz="1200" dirty="0"/>
              <a:t>Ablation</a:t>
            </a:r>
            <a:endParaRPr lang="en-US" sz="1400" dirty="0"/>
          </a:p>
          <a:p>
            <a:pPr algn="ctr"/>
            <a:r>
              <a:rPr lang="en-US" sz="1200" dirty="0"/>
              <a:t>Systemic chemotherapy</a:t>
            </a:r>
            <a:endParaRPr lang="en-US" sz="1400" dirty="0"/>
          </a:p>
          <a:p>
            <a:pPr algn="ctr"/>
            <a:r>
              <a:rPr lang="en-US" sz="1200" dirty="0"/>
              <a:t>Radiotherapy</a:t>
            </a:r>
            <a:endParaRPr lang="en-US" sz="1400" dirty="0"/>
          </a:p>
        </p:txBody>
      </p:sp>
      <p:sp>
        <p:nvSpPr>
          <p:cNvPr id="68" name="TextBox 67">
            <a:extLst>
              <a:ext uri="{FF2B5EF4-FFF2-40B4-BE49-F238E27FC236}">
                <a16:creationId xmlns:a16="http://schemas.microsoft.com/office/drawing/2014/main" id="{E31B209E-FEB4-4C65-B2B8-E48ACA06746A}"/>
              </a:ext>
            </a:extLst>
          </p:cNvPr>
          <p:cNvSpPr txBox="1"/>
          <p:nvPr/>
        </p:nvSpPr>
        <p:spPr>
          <a:xfrm>
            <a:off x="697374" y="2295280"/>
            <a:ext cx="1513309" cy="461665"/>
          </a:xfrm>
          <a:prstGeom prst="rect">
            <a:avLst/>
          </a:prstGeom>
          <a:noFill/>
        </p:spPr>
        <p:txBody>
          <a:bodyPr wrap="square" rtlCol="0">
            <a:spAutoFit/>
          </a:bodyPr>
          <a:lstStyle/>
          <a:p>
            <a:pPr algn="ctr"/>
            <a:r>
              <a:rPr lang="en-US" sz="1200" dirty="0"/>
              <a:t>HCC stage at diagnosis</a:t>
            </a:r>
          </a:p>
        </p:txBody>
      </p:sp>
      <p:sp>
        <p:nvSpPr>
          <p:cNvPr id="69" name="TextBox 68">
            <a:extLst>
              <a:ext uri="{FF2B5EF4-FFF2-40B4-BE49-F238E27FC236}">
                <a16:creationId xmlns:a16="http://schemas.microsoft.com/office/drawing/2014/main" id="{E4297C28-8C51-445C-B21F-AD74E536C42D}"/>
              </a:ext>
            </a:extLst>
          </p:cNvPr>
          <p:cNvSpPr txBox="1"/>
          <p:nvPr/>
        </p:nvSpPr>
        <p:spPr>
          <a:xfrm>
            <a:off x="3047369" y="1167728"/>
            <a:ext cx="2541342" cy="276999"/>
          </a:xfrm>
          <a:prstGeom prst="rect">
            <a:avLst/>
          </a:prstGeom>
          <a:noFill/>
        </p:spPr>
        <p:txBody>
          <a:bodyPr wrap="square" lIns="91440" tIns="45720" rIns="91440" bIns="45720" rtlCol="0" anchor="t">
            <a:spAutoFit/>
          </a:bodyPr>
          <a:lstStyle/>
          <a:p>
            <a:pPr algn="ctr"/>
            <a:r>
              <a:rPr lang="en-US" sz="1200" dirty="0"/>
              <a:t>Affected by age and sex. </a:t>
            </a:r>
          </a:p>
        </p:txBody>
      </p:sp>
      <p:sp>
        <p:nvSpPr>
          <p:cNvPr id="8" name="TextBox 7">
            <a:extLst>
              <a:ext uri="{FF2B5EF4-FFF2-40B4-BE49-F238E27FC236}">
                <a16:creationId xmlns:a16="http://schemas.microsoft.com/office/drawing/2014/main" id="{74DAE550-AEFE-0611-A761-662EB8324DA5}"/>
              </a:ext>
            </a:extLst>
          </p:cNvPr>
          <p:cNvSpPr txBox="1"/>
          <p:nvPr/>
        </p:nvSpPr>
        <p:spPr>
          <a:xfrm>
            <a:off x="4663155" y="6270219"/>
            <a:ext cx="1625434" cy="432792"/>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Death</a:t>
            </a:r>
          </a:p>
        </p:txBody>
      </p:sp>
      <p:cxnSp>
        <p:nvCxnSpPr>
          <p:cNvPr id="10" name="Straight Arrow Connector 9">
            <a:extLst>
              <a:ext uri="{FF2B5EF4-FFF2-40B4-BE49-F238E27FC236}">
                <a16:creationId xmlns:a16="http://schemas.microsoft.com/office/drawing/2014/main" id="{69676CFB-B318-0793-EE3F-678A9B03E221}"/>
              </a:ext>
            </a:extLst>
          </p:cNvPr>
          <p:cNvCxnSpPr>
            <a:cxnSpLocks/>
          </p:cNvCxnSpPr>
          <p:nvPr/>
        </p:nvCxnSpPr>
        <p:spPr>
          <a:xfrm flipV="1">
            <a:off x="5938348" y="864724"/>
            <a:ext cx="4095750" cy="4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CFC0958-BD98-5B3E-480C-92D50BF58E4E}"/>
              </a:ext>
            </a:extLst>
          </p:cNvPr>
          <p:cNvSpPr txBox="1"/>
          <p:nvPr/>
        </p:nvSpPr>
        <p:spPr>
          <a:xfrm>
            <a:off x="9638668" y="1034378"/>
            <a:ext cx="2646117" cy="276999"/>
          </a:xfrm>
          <a:prstGeom prst="rect">
            <a:avLst/>
          </a:prstGeom>
          <a:noFill/>
        </p:spPr>
        <p:txBody>
          <a:bodyPr wrap="square" lIns="91440" tIns="45720" rIns="91440" bIns="45720" rtlCol="0" anchor="t">
            <a:spAutoFit/>
          </a:bodyPr>
          <a:lstStyle/>
          <a:p>
            <a:pPr algn="ctr"/>
            <a:r>
              <a:rPr lang="en-US" sz="1200" dirty="0"/>
              <a:t>Censored</a:t>
            </a:r>
            <a:endParaRPr lang="en-US" sz="1400" dirty="0"/>
          </a:p>
        </p:txBody>
      </p:sp>
      <p:cxnSp>
        <p:nvCxnSpPr>
          <p:cNvPr id="13" name="Straight Arrow Connector 12">
            <a:extLst>
              <a:ext uri="{FF2B5EF4-FFF2-40B4-BE49-F238E27FC236}">
                <a16:creationId xmlns:a16="http://schemas.microsoft.com/office/drawing/2014/main" id="{96E0A39B-87A1-97B2-A0AB-F68477226846}"/>
              </a:ext>
            </a:extLst>
          </p:cNvPr>
          <p:cNvCxnSpPr>
            <a:cxnSpLocks/>
          </p:cNvCxnSpPr>
          <p:nvPr/>
        </p:nvCxnSpPr>
        <p:spPr>
          <a:xfrm>
            <a:off x="5176348" y="1031429"/>
            <a:ext cx="0" cy="5762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5ACFBA3-9928-F0C6-0269-33D3151FC448}"/>
              </a:ext>
            </a:extLst>
          </p:cNvPr>
          <p:cNvSpPr txBox="1"/>
          <p:nvPr/>
        </p:nvSpPr>
        <p:spPr>
          <a:xfrm>
            <a:off x="3129878" y="1652784"/>
            <a:ext cx="3871520" cy="38951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HCC (weighted by stage)</a:t>
            </a:r>
            <a:endParaRPr lang="en-US" sz="1400" dirty="0"/>
          </a:p>
        </p:txBody>
      </p:sp>
      <p:cxnSp>
        <p:nvCxnSpPr>
          <p:cNvPr id="22" name="Straight Arrow Connector 21">
            <a:extLst>
              <a:ext uri="{FF2B5EF4-FFF2-40B4-BE49-F238E27FC236}">
                <a16:creationId xmlns:a16="http://schemas.microsoft.com/office/drawing/2014/main" id="{FCB23585-4D58-DA7B-9FDD-9345FAB35700}"/>
              </a:ext>
            </a:extLst>
          </p:cNvPr>
          <p:cNvCxnSpPr/>
          <p:nvPr/>
        </p:nvCxnSpPr>
        <p:spPr>
          <a:xfrm flipH="1">
            <a:off x="3076575" y="1990725"/>
            <a:ext cx="381000" cy="304800"/>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8C2D063-E13F-D36C-08CB-63FEB3266F35}"/>
              </a:ext>
            </a:extLst>
          </p:cNvPr>
          <p:cNvCxnSpPr>
            <a:cxnSpLocks/>
          </p:cNvCxnSpPr>
          <p:nvPr/>
        </p:nvCxnSpPr>
        <p:spPr>
          <a:xfrm>
            <a:off x="5219700" y="2038349"/>
            <a:ext cx="9525" cy="276225"/>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77865A1-6F59-3D25-77F6-F65A1E02C908}"/>
              </a:ext>
            </a:extLst>
          </p:cNvPr>
          <p:cNvCxnSpPr>
            <a:cxnSpLocks/>
          </p:cNvCxnSpPr>
          <p:nvPr/>
        </p:nvCxnSpPr>
        <p:spPr>
          <a:xfrm>
            <a:off x="6924675" y="1962149"/>
            <a:ext cx="485775" cy="323850"/>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sp>
        <p:nvSpPr>
          <p:cNvPr id="32" name="TextBox 17">
            <a:extLst>
              <a:ext uri="{FF2B5EF4-FFF2-40B4-BE49-F238E27FC236}">
                <a16:creationId xmlns:a16="http://schemas.microsoft.com/office/drawing/2014/main" id="{20FE471D-C9B0-ADB0-60D7-7A1A07CB0EBC}"/>
              </a:ext>
            </a:extLst>
          </p:cNvPr>
          <p:cNvSpPr txBox="1"/>
          <p:nvPr/>
        </p:nvSpPr>
        <p:spPr>
          <a:xfrm>
            <a:off x="1396329" y="4845305"/>
            <a:ext cx="985445" cy="389513"/>
          </a:xfrm>
          <a:prstGeom prst="ellipse">
            <a:avLst/>
          </a:prstGeom>
          <a:noFill/>
          <a:ln w="12700">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Treated</a:t>
            </a:r>
            <a:endParaRPr lang="en-US" sz="1400" dirty="0"/>
          </a:p>
        </p:txBody>
      </p:sp>
      <p:cxnSp>
        <p:nvCxnSpPr>
          <p:cNvPr id="36" name="Straight Arrow Connector 35">
            <a:extLst>
              <a:ext uri="{FF2B5EF4-FFF2-40B4-BE49-F238E27FC236}">
                <a16:creationId xmlns:a16="http://schemas.microsoft.com/office/drawing/2014/main" id="{A576B07B-A818-4702-A8C6-80E3F470F08F}"/>
              </a:ext>
            </a:extLst>
          </p:cNvPr>
          <p:cNvCxnSpPr>
            <a:cxnSpLocks/>
          </p:cNvCxnSpPr>
          <p:nvPr/>
        </p:nvCxnSpPr>
        <p:spPr>
          <a:xfrm>
            <a:off x="1883615" y="4410310"/>
            <a:ext cx="0" cy="3850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360ADABC-064A-50F0-A212-6F75CCBA0270}"/>
              </a:ext>
            </a:extLst>
          </p:cNvPr>
          <p:cNvCxnSpPr>
            <a:cxnSpLocks/>
          </p:cNvCxnSpPr>
          <p:nvPr/>
        </p:nvCxnSpPr>
        <p:spPr>
          <a:xfrm flipH="1">
            <a:off x="1550240" y="5238984"/>
            <a:ext cx="171450" cy="4422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17">
            <a:extLst>
              <a:ext uri="{FF2B5EF4-FFF2-40B4-BE49-F238E27FC236}">
                <a16:creationId xmlns:a16="http://schemas.microsoft.com/office/drawing/2014/main" id="{1FC34458-D590-857A-4E14-638486315076}"/>
              </a:ext>
            </a:extLst>
          </p:cNvPr>
          <p:cNvSpPr txBox="1"/>
          <p:nvPr/>
        </p:nvSpPr>
        <p:spPr>
          <a:xfrm>
            <a:off x="386678" y="5693030"/>
            <a:ext cx="1566470" cy="908864"/>
          </a:xfrm>
          <a:prstGeom prst="ellipse">
            <a:avLst/>
          </a:prstGeom>
          <a:noFill/>
          <a:ln w="12700">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Recurrence after curative treatment</a:t>
            </a:r>
          </a:p>
        </p:txBody>
      </p:sp>
      <p:sp>
        <p:nvSpPr>
          <p:cNvPr id="54" name="Arrow: Circular 53">
            <a:extLst>
              <a:ext uri="{FF2B5EF4-FFF2-40B4-BE49-F238E27FC236}">
                <a16:creationId xmlns:a16="http://schemas.microsoft.com/office/drawing/2014/main" id="{2DB697BA-0744-C013-BA8B-CC0AA3633B95}"/>
              </a:ext>
            </a:extLst>
          </p:cNvPr>
          <p:cNvSpPr/>
          <p:nvPr/>
        </p:nvSpPr>
        <p:spPr>
          <a:xfrm rot="-5100000">
            <a:off x="19795" y="5352932"/>
            <a:ext cx="739286" cy="687998"/>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DF56928F-B02C-DA6A-E86E-F5CCFF5470FB}"/>
              </a:ext>
            </a:extLst>
          </p:cNvPr>
          <p:cNvSpPr txBox="1"/>
          <p:nvPr/>
        </p:nvSpPr>
        <p:spPr>
          <a:xfrm>
            <a:off x="106824" y="5276605"/>
            <a:ext cx="1513309" cy="276999"/>
          </a:xfrm>
          <a:prstGeom prst="rect">
            <a:avLst/>
          </a:prstGeom>
          <a:noFill/>
        </p:spPr>
        <p:txBody>
          <a:bodyPr wrap="square" lIns="91440" tIns="45720" rIns="91440" bIns="45720" rtlCol="0" anchor="t">
            <a:spAutoFit/>
          </a:bodyPr>
          <a:lstStyle/>
          <a:p>
            <a:pPr algn="ctr"/>
            <a:r>
              <a:rPr lang="en-US" sz="1200" dirty="0"/>
              <a:t>Back to HCC</a:t>
            </a:r>
            <a:endParaRPr lang="en-US" dirty="0"/>
          </a:p>
        </p:txBody>
      </p:sp>
      <p:cxnSp>
        <p:nvCxnSpPr>
          <p:cNvPr id="62" name="Straight Arrow Connector 61">
            <a:extLst>
              <a:ext uri="{FF2B5EF4-FFF2-40B4-BE49-F238E27FC236}">
                <a16:creationId xmlns:a16="http://schemas.microsoft.com/office/drawing/2014/main" id="{161C3E26-1346-0685-D962-2A7008BE37B9}"/>
              </a:ext>
            </a:extLst>
          </p:cNvPr>
          <p:cNvCxnSpPr>
            <a:cxnSpLocks/>
          </p:cNvCxnSpPr>
          <p:nvPr/>
        </p:nvCxnSpPr>
        <p:spPr>
          <a:xfrm>
            <a:off x="5245940" y="2685897"/>
            <a:ext cx="7426" cy="5362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F13160E2-A32D-6721-BFF1-1A30F4E3785E}"/>
              </a:ext>
            </a:extLst>
          </p:cNvPr>
          <p:cNvSpPr txBox="1"/>
          <p:nvPr/>
        </p:nvSpPr>
        <p:spPr>
          <a:xfrm>
            <a:off x="4002749" y="3242789"/>
            <a:ext cx="1905356" cy="1200329"/>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Liver transplant</a:t>
            </a:r>
            <a:endParaRPr lang="en-US" sz="1400" dirty="0"/>
          </a:p>
          <a:p>
            <a:pPr algn="ctr"/>
            <a:r>
              <a:rPr lang="en-US" sz="1200" dirty="0"/>
              <a:t>Resection</a:t>
            </a:r>
            <a:endParaRPr lang="en-US" sz="1400" dirty="0"/>
          </a:p>
          <a:p>
            <a:pPr algn="ctr"/>
            <a:r>
              <a:rPr lang="en-US" sz="1200" dirty="0"/>
              <a:t>TACE</a:t>
            </a:r>
            <a:endParaRPr lang="en-US" sz="1400" dirty="0"/>
          </a:p>
          <a:p>
            <a:pPr algn="ctr"/>
            <a:r>
              <a:rPr lang="en-US" sz="1200" dirty="0"/>
              <a:t>Ablation</a:t>
            </a:r>
            <a:endParaRPr lang="en-US" sz="1400" dirty="0"/>
          </a:p>
          <a:p>
            <a:pPr algn="ctr"/>
            <a:r>
              <a:rPr lang="en-US" sz="1200" dirty="0"/>
              <a:t>Systemic chemotherapy</a:t>
            </a:r>
            <a:endParaRPr lang="en-US" sz="1400" dirty="0"/>
          </a:p>
          <a:p>
            <a:pPr algn="ctr"/>
            <a:r>
              <a:rPr lang="en-US" sz="1200" dirty="0"/>
              <a:t>Radiotherapy</a:t>
            </a:r>
            <a:endParaRPr lang="en-US" sz="1400" dirty="0"/>
          </a:p>
        </p:txBody>
      </p:sp>
      <p:sp>
        <p:nvSpPr>
          <p:cNvPr id="67" name="TextBox 17">
            <a:extLst>
              <a:ext uri="{FF2B5EF4-FFF2-40B4-BE49-F238E27FC236}">
                <a16:creationId xmlns:a16="http://schemas.microsoft.com/office/drawing/2014/main" id="{5734B7DF-B611-416A-4B40-DD069ED09F0F}"/>
              </a:ext>
            </a:extLst>
          </p:cNvPr>
          <p:cNvSpPr txBox="1"/>
          <p:nvPr/>
        </p:nvSpPr>
        <p:spPr>
          <a:xfrm>
            <a:off x="4491953" y="4816730"/>
            <a:ext cx="985445" cy="389513"/>
          </a:xfrm>
          <a:prstGeom prst="ellipse">
            <a:avLst/>
          </a:prstGeom>
          <a:noFill/>
          <a:ln w="12700">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Treated</a:t>
            </a:r>
            <a:endParaRPr lang="en-US" sz="1400" dirty="0"/>
          </a:p>
        </p:txBody>
      </p:sp>
      <p:cxnSp>
        <p:nvCxnSpPr>
          <p:cNvPr id="71" name="Straight Arrow Connector 70">
            <a:extLst>
              <a:ext uri="{FF2B5EF4-FFF2-40B4-BE49-F238E27FC236}">
                <a16:creationId xmlns:a16="http://schemas.microsoft.com/office/drawing/2014/main" id="{E3CE14E7-84C8-FF08-ADAC-2C7892954BB0}"/>
              </a:ext>
            </a:extLst>
          </p:cNvPr>
          <p:cNvCxnSpPr>
            <a:cxnSpLocks/>
          </p:cNvCxnSpPr>
          <p:nvPr/>
        </p:nvCxnSpPr>
        <p:spPr>
          <a:xfrm>
            <a:off x="4979240" y="4438884"/>
            <a:ext cx="0" cy="3850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A914310E-84CE-06C6-2B2A-5BC6757B4BF6}"/>
              </a:ext>
            </a:extLst>
          </p:cNvPr>
          <p:cNvCxnSpPr>
            <a:cxnSpLocks/>
          </p:cNvCxnSpPr>
          <p:nvPr/>
        </p:nvCxnSpPr>
        <p:spPr>
          <a:xfrm flipH="1">
            <a:off x="7929891" y="2571597"/>
            <a:ext cx="11624" cy="698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6A66F3B3-2175-3F48-1A6A-D42D6B68BBCC}"/>
              </a:ext>
            </a:extLst>
          </p:cNvPr>
          <p:cNvSpPr txBox="1"/>
          <p:nvPr/>
        </p:nvSpPr>
        <p:spPr>
          <a:xfrm>
            <a:off x="6993599" y="3242789"/>
            <a:ext cx="1905356" cy="1200329"/>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strike="sngStrike" dirty="0"/>
              <a:t>Liver transplant</a:t>
            </a:r>
            <a:endParaRPr lang="en-US" sz="1400" strike="sngStrike"/>
          </a:p>
          <a:p>
            <a:pPr algn="ctr"/>
            <a:r>
              <a:rPr lang="en-US" sz="1200" strike="sngStrike" dirty="0"/>
              <a:t>Resection</a:t>
            </a:r>
            <a:endParaRPr lang="en-US" sz="1400" strike="sngStrike" dirty="0"/>
          </a:p>
          <a:p>
            <a:pPr algn="ctr"/>
            <a:r>
              <a:rPr lang="en-US" sz="1200" dirty="0"/>
              <a:t>TACE</a:t>
            </a:r>
            <a:endParaRPr lang="en-US" sz="1400" dirty="0"/>
          </a:p>
          <a:p>
            <a:pPr algn="ctr"/>
            <a:r>
              <a:rPr lang="en-US" sz="1200" dirty="0"/>
              <a:t>Ablation</a:t>
            </a:r>
            <a:endParaRPr lang="en-US" sz="1400" dirty="0"/>
          </a:p>
          <a:p>
            <a:pPr algn="ctr"/>
            <a:r>
              <a:rPr lang="en-US" sz="1200" dirty="0"/>
              <a:t>Systemic chemotherapy</a:t>
            </a:r>
            <a:endParaRPr lang="en-US" sz="1400" dirty="0"/>
          </a:p>
          <a:p>
            <a:pPr algn="ctr"/>
            <a:r>
              <a:rPr lang="en-US" sz="1200" dirty="0"/>
              <a:t>Radiotherapy</a:t>
            </a:r>
            <a:endParaRPr lang="en-US" sz="1400" dirty="0"/>
          </a:p>
        </p:txBody>
      </p:sp>
      <p:sp>
        <p:nvSpPr>
          <p:cNvPr id="76" name="TextBox 17">
            <a:extLst>
              <a:ext uri="{FF2B5EF4-FFF2-40B4-BE49-F238E27FC236}">
                <a16:creationId xmlns:a16="http://schemas.microsoft.com/office/drawing/2014/main" id="{C6313F4B-1B77-A655-5F63-320CBF60278F}"/>
              </a:ext>
            </a:extLst>
          </p:cNvPr>
          <p:cNvSpPr txBox="1"/>
          <p:nvPr/>
        </p:nvSpPr>
        <p:spPr>
          <a:xfrm>
            <a:off x="7473278" y="4788155"/>
            <a:ext cx="985445" cy="389513"/>
          </a:xfrm>
          <a:prstGeom prst="ellipse">
            <a:avLst/>
          </a:prstGeom>
          <a:noFill/>
          <a:ln w="12700">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Treated</a:t>
            </a:r>
            <a:endParaRPr lang="en-US" sz="1400" dirty="0"/>
          </a:p>
        </p:txBody>
      </p:sp>
      <p:cxnSp>
        <p:nvCxnSpPr>
          <p:cNvPr id="77" name="Straight Arrow Connector 76">
            <a:extLst>
              <a:ext uri="{FF2B5EF4-FFF2-40B4-BE49-F238E27FC236}">
                <a16:creationId xmlns:a16="http://schemas.microsoft.com/office/drawing/2014/main" id="{C785B0A5-149F-4894-4279-266C886C94D7}"/>
              </a:ext>
            </a:extLst>
          </p:cNvPr>
          <p:cNvCxnSpPr>
            <a:cxnSpLocks/>
          </p:cNvCxnSpPr>
          <p:nvPr/>
        </p:nvCxnSpPr>
        <p:spPr>
          <a:xfrm>
            <a:off x="7960565" y="4429359"/>
            <a:ext cx="0" cy="3850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D38CEC8-41FD-15AD-DAA5-760401454B68}"/>
              </a:ext>
            </a:extLst>
          </p:cNvPr>
          <p:cNvCxnSpPr>
            <a:cxnSpLocks/>
          </p:cNvCxnSpPr>
          <p:nvPr/>
        </p:nvCxnSpPr>
        <p:spPr>
          <a:xfrm flipH="1">
            <a:off x="1950290" y="5115159"/>
            <a:ext cx="2609850" cy="8232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108A5DF4-F6E3-9E85-AB8C-0A563BD5A537}"/>
              </a:ext>
            </a:extLst>
          </p:cNvPr>
          <p:cNvSpPr txBox="1"/>
          <p:nvPr/>
        </p:nvSpPr>
        <p:spPr>
          <a:xfrm>
            <a:off x="66675" y="147271"/>
            <a:ext cx="32040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*Transition rate from </a:t>
            </a:r>
            <a:r>
              <a:rPr lang="en-US" sz="1200" u="sng" dirty="0"/>
              <a:t>no cirrhosis to HCC </a:t>
            </a:r>
            <a:r>
              <a:rPr lang="en-US" sz="1200" dirty="0"/>
              <a:t>and </a:t>
            </a:r>
            <a:r>
              <a:rPr lang="en-US" sz="1200" u="sng" dirty="0"/>
              <a:t>no cirrhosis to death </a:t>
            </a:r>
            <a:r>
              <a:rPr lang="en-US" sz="1200" dirty="0"/>
              <a:t>is weighed by the rate of undiagnosed cirrhosis, as these transition rates would be impacted by the presence of cirrhosis. </a:t>
            </a:r>
            <a:endParaRPr lang="en-US" dirty="0"/>
          </a:p>
        </p:txBody>
      </p:sp>
    </p:spTree>
    <p:extLst>
      <p:ext uri="{BB962C8B-B14F-4D97-AF65-F5344CB8AC3E}">
        <p14:creationId xmlns:p14="http://schemas.microsoft.com/office/powerpoint/2010/main" val="45095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9590243" y="613349"/>
            <a:ext cx="1625434" cy="432792"/>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4209953" y="611956"/>
            <a:ext cx="1728395" cy="432792"/>
          </a:xfrm>
          <a:prstGeom prst="ellipse">
            <a:avLst/>
          </a:prstGeom>
          <a:solidFill>
            <a:schemeClr val="accent6"/>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No cirrhosis*</a:t>
            </a:r>
          </a:p>
        </p:txBody>
      </p:sp>
      <p:sp>
        <p:nvSpPr>
          <p:cNvPr id="6" name="TextBox 5">
            <a:extLst>
              <a:ext uri="{FF2B5EF4-FFF2-40B4-BE49-F238E27FC236}">
                <a16:creationId xmlns:a16="http://schemas.microsoft.com/office/drawing/2014/main" id="{E5502FE3-901F-C1DB-46D2-C49647B1487D}"/>
              </a:ext>
            </a:extLst>
          </p:cNvPr>
          <p:cNvSpPr txBox="1"/>
          <p:nvPr/>
        </p:nvSpPr>
        <p:spPr>
          <a:xfrm>
            <a:off x="1852410" y="2329060"/>
            <a:ext cx="1271195" cy="38951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Early </a:t>
            </a:r>
          </a:p>
        </p:txBody>
      </p:sp>
      <p:cxnSp>
        <p:nvCxnSpPr>
          <p:cNvPr id="15" name="Straight Arrow Connector 14">
            <a:extLst>
              <a:ext uri="{FF2B5EF4-FFF2-40B4-BE49-F238E27FC236}">
                <a16:creationId xmlns:a16="http://schemas.microsoft.com/office/drawing/2014/main" id="{68AE91CA-C9AD-74FF-47E8-1C9FBAD7EA8A}"/>
              </a:ext>
            </a:extLst>
          </p:cNvPr>
          <p:cNvCxnSpPr>
            <a:cxnSpLocks/>
          </p:cNvCxnSpPr>
          <p:nvPr/>
        </p:nvCxnSpPr>
        <p:spPr>
          <a:xfrm flipV="1">
            <a:off x="8488741" y="7304616"/>
            <a:ext cx="4083351" cy="512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6922633" y="109254"/>
            <a:ext cx="1615305" cy="584269"/>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dirty="0"/>
              <a:t>False positive HCC</a:t>
            </a:r>
          </a:p>
        </p:txBody>
      </p:sp>
      <p:cxnSp>
        <p:nvCxnSpPr>
          <p:cNvPr id="33" name="Straight Arrow Connector 32">
            <a:extLst>
              <a:ext uri="{FF2B5EF4-FFF2-40B4-BE49-F238E27FC236}">
                <a16:creationId xmlns:a16="http://schemas.microsoft.com/office/drawing/2014/main" id="{0642226D-F4E0-7F36-FFE9-4416B8CDB6C7}"/>
              </a:ext>
            </a:extLst>
          </p:cNvPr>
          <p:cNvCxnSpPr>
            <a:cxnSpLocks/>
          </p:cNvCxnSpPr>
          <p:nvPr/>
        </p:nvCxnSpPr>
        <p:spPr>
          <a:xfrm flipV="1">
            <a:off x="5895733" y="463536"/>
            <a:ext cx="969171" cy="2264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28B5A01-18F3-3EE4-1E9D-74802436C490}"/>
              </a:ext>
            </a:extLst>
          </p:cNvPr>
          <p:cNvSpPr txBox="1"/>
          <p:nvPr/>
        </p:nvSpPr>
        <p:spPr>
          <a:xfrm>
            <a:off x="4235543" y="2329060"/>
            <a:ext cx="1660190" cy="36787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Intermediate</a:t>
            </a:r>
          </a:p>
        </p:txBody>
      </p:sp>
      <p:sp>
        <p:nvSpPr>
          <p:cNvPr id="11" name="TextBox 10">
            <a:extLst>
              <a:ext uri="{FF2B5EF4-FFF2-40B4-BE49-F238E27FC236}">
                <a16:creationId xmlns:a16="http://schemas.microsoft.com/office/drawing/2014/main" id="{AE34421F-1EC5-8EDD-B073-B85B8A0CDF84}"/>
              </a:ext>
            </a:extLst>
          </p:cNvPr>
          <p:cNvSpPr txBox="1"/>
          <p:nvPr/>
        </p:nvSpPr>
        <p:spPr>
          <a:xfrm>
            <a:off x="7228871" y="2331047"/>
            <a:ext cx="1261670" cy="38951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Late</a:t>
            </a:r>
          </a:p>
        </p:txBody>
      </p:sp>
      <p:cxnSp>
        <p:nvCxnSpPr>
          <p:cNvPr id="14" name="Straight Arrow Connector 13">
            <a:extLst>
              <a:ext uri="{FF2B5EF4-FFF2-40B4-BE49-F238E27FC236}">
                <a16:creationId xmlns:a16="http://schemas.microsoft.com/office/drawing/2014/main" id="{7D28B8F7-6434-743F-500D-B9B06A230257}"/>
              </a:ext>
            </a:extLst>
          </p:cNvPr>
          <p:cNvCxnSpPr>
            <a:cxnSpLocks/>
            <a:stCxn id="6" idx="4"/>
            <a:endCxn id="38" idx="0"/>
          </p:cNvCxnSpPr>
          <p:nvPr/>
        </p:nvCxnSpPr>
        <p:spPr>
          <a:xfrm>
            <a:off x="2488008" y="2718573"/>
            <a:ext cx="1" cy="5605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FA7F5C7E-8A09-43AA-9901-04C8B700E923}"/>
              </a:ext>
            </a:extLst>
          </p:cNvPr>
          <p:cNvSpPr txBox="1"/>
          <p:nvPr/>
        </p:nvSpPr>
        <p:spPr>
          <a:xfrm>
            <a:off x="1535331" y="3279138"/>
            <a:ext cx="1905356" cy="1200329"/>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Liver transplant</a:t>
            </a:r>
            <a:endParaRPr lang="en-US" sz="1400" dirty="0"/>
          </a:p>
          <a:p>
            <a:pPr algn="ctr"/>
            <a:r>
              <a:rPr lang="en-US" sz="1200" dirty="0"/>
              <a:t>Resection</a:t>
            </a:r>
            <a:endParaRPr lang="en-US" sz="1400" dirty="0"/>
          </a:p>
          <a:p>
            <a:pPr algn="ctr"/>
            <a:r>
              <a:rPr lang="en-US" sz="1200" dirty="0"/>
              <a:t>TACE</a:t>
            </a:r>
            <a:endParaRPr lang="en-US" sz="1400" dirty="0"/>
          </a:p>
          <a:p>
            <a:pPr algn="ctr"/>
            <a:r>
              <a:rPr lang="en-US" sz="1200" dirty="0"/>
              <a:t>Ablation</a:t>
            </a:r>
            <a:endParaRPr lang="en-US" sz="1400" dirty="0"/>
          </a:p>
          <a:p>
            <a:pPr algn="ctr"/>
            <a:r>
              <a:rPr lang="en-US" sz="1200" dirty="0"/>
              <a:t>Systemic chemotherapy</a:t>
            </a:r>
            <a:endParaRPr lang="en-US" sz="1400" dirty="0"/>
          </a:p>
          <a:p>
            <a:pPr algn="ctr"/>
            <a:r>
              <a:rPr lang="en-US" sz="1200" dirty="0"/>
              <a:t>Radiotherapy</a:t>
            </a:r>
            <a:endParaRPr lang="en-US" sz="1400" dirty="0"/>
          </a:p>
        </p:txBody>
      </p:sp>
      <p:sp>
        <p:nvSpPr>
          <p:cNvPr id="68" name="TextBox 67">
            <a:extLst>
              <a:ext uri="{FF2B5EF4-FFF2-40B4-BE49-F238E27FC236}">
                <a16:creationId xmlns:a16="http://schemas.microsoft.com/office/drawing/2014/main" id="{E31B209E-FEB4-4C65-B2B8-E48ACA06746A}"/>
              </a:ext>
            </a:extLst>
          </p:cNvPr>
          <p:cNvSpPr txBox="1"/>
          <p:nvPr/>
        </p:nvSpPr>
        <p:spPr>
          <a:xfrm>
            <a:off x="552248" y="2293081"/>
            <a:ext cx="1513309" cy="461665"/>
          </a:xfrm>
          <a:prstGeom prst="rect">
            <a:avLst/>
          </a:prstGeom>
          <a:noFill/>
        </p:spPr>
        <p:txBody>
          <a:bodyPr wrap="square" rtlCol="0">
            <a:spAutoFit/>
          </a:bodyPr>
          <a:lstStyle/>
          <a:p>
            <a:pPr algn="ctr"/>
            <a:r>
              <a:rPr lang="en-US" sz="1200" dirty="0"/>
              <a:t>HCC stage at diagnosis</a:t>
            </a:r>
          </a:p>
        </p:txBody>
      </p:sp>
      <p:sp>
        <p:nvSpPr>
          <p:cNvPr id="8" name="TextBox 7">
            <a:extLst>
              <a:ext uri="{FF2B5EF4-FFF2-40B4-BE49-F238E27FC236}">
                <a16:creationId xmlns:a16="http://schemas.microsoft.com/office/drawing/2014/main" id="{74DAE550-AEFE-0611-A761-662EB8324DA5}"/>
              </a:ext>
            </a:extLst>
          </p:cNvPr>
          <p:cNvSpPr txBox="1"/>
          <p:nvPr/>
        </p:nvSpPr>
        <p:spPr>
          <a:xfrm>
            <a:off x="4261433" y="5723535"/>
            <a:ext cx="1625434" cy="432792"/>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Death</a:t>
            </a:r>
          </a:p>
        </p:txBody>
      </p:sp>
      <p:cxnSp>
        <p:nvCxnSpPr>
          <p:cNvPr id="10" name="Straight Arrow Connector 9">
            <a:extLst>
              <a:ext uri="{FF2B5EF4-FFF2-40B4-BE49-F238E27FC236}">
                <a16:creationId xmlns:a16="http://schemas.microsoft.com/office/drawing/2014/main" id="{69676CFB-B318-0793-EE3F-678A9B03E221}"/>
              </a:ext>
            </a:extLst>
          </p:cNvPr>
          <p:cNvCxnSpPr>
            <a:cxnSpLocks/>
            <a:stCxn id="5" idx="6"/>
            <a:endCxn id="2" idx="2"/>
          </p:cNvCxnSpPr>
          <p:nvPr/>
        </p:nvCxnSpPr>
        <p:spPr>
          <a:xfrm>
            <a:off x="5938348" y="828352"/>
            <a:ext cx="3651895" cy="13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CFC0958-BD98-5B3E-480C-92D50BF58E4E}"/>
              </a:ext>
            </a:extLst>
          </p:cNvPr>
          <p:cNvSpPr txBox="1"/>
          <p:nvPr/>
        </p:nvSpPr>
        <p:spPr>
          <a:xfrm>
            <a:off x="9079901" y="1036631"/>
            <a:ext cx="2646117" cy="276999"/>
          </a:xfrm>
          <a:prstGeom prst="rect">
            <a:avLst/>
          </a:prstGeom>
          <a:noFill/>
        </p:spPr>
        <p:txBody>
          <a:bodyPr wrap="square" lIns="91440" tIns="45720" rIns="91440" bIns="45720" rtlCol="0" anchor="t">
            <a:spAutoFit/>
          </a:bodyPr>
          <a:lstStyle/>
          <a:p>
            <a:pPr algn="ctr"/>
            <a:r>
              <a:rPr lang="en-US" sz="1200" dirty="0"/>
              <a:t>Censored</a:t>
            </a:r>
            <a:endParaRPr lang="en-US" sz="1400" dirty="0"/>
          </a:p>
        </p:txBody>
      </p:sp>
      <p:cxnSp>
        <p:nvCxnSpPr>
          <p:cNvPr id="13" name="Straight Arrow Connector 12">
            <a:extLst>
              <a:ext uri="{FF2B5EF4-FFF2-40B4-BE49-F238E27FC236}">
                <a16:creationId xmlns:a16="http://schemas.microsoft.com/office/drawing/2014/main" id="{96E0A39B-87A1-97B2-A0AB-F68477226846}"/>
              </a:ext>
            </a:extLst>
          </p:cNvPr>
          <p:cNvCxnSpPr>
            <a:cxnSpLocks/>
            <a:stCxn id="5" idx="4"/>
            <a:endCxn id="21" idx="0"/>
          </p:cNvCxnSpPr>
          <p:nvPr/>
        </p:nvCxnSpPr>
        <p:spPr>
          <a:xfrm flipH="1">
            <a:off x="5065638" y="1044748"/>
            <a:ext cx="8513" cy="6080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5ACFBA3-9928-F0C6-0269-33D3151FC448}"/>
              </a:ext>
            </a:extLst>
          </p:cNvPr>
          <p:cNvSpPr txBox="1"/>
          <p:nvPr/>
        </p:nvSpPr>
        <p:spPr>
          <a:xfrm>
            <a:off x="3129878" y="1652784"/>
            <a:ext cx="3871520" cy="38951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HCC (weighted by stage)</a:t>
            </a:r>
            <a:endParaRPr lang="en-US" sz="1400" dirty="0"/>
          </a:p>
        </p:txBody>
      </p:sp>
      <p:cxnSp>
        <p:nvCxnSpPr>
          <p:cNvPr id="22" name="Straight Arrow Connector 21">
            <a:extLst>
              <a:ext uri="{FF2B5EF4-FFF2-40B4-BE49-F238E27FC236}">
                <a16:creationId xmlns:a16="http://schemas.microsoft.com/office/drawing/2014/main" id="{FCB23585-4D58-DA7B-9FDD-9345FAB35700}"/>
              </a:ext>
            </a:extLst>
          </p:cNvPr>
          <p:cNvCxnSpPr>
            <a:cxnSpLocks/>
            <a:stCxn id="21" idx="2"/>
            <a:endCxn id="6" idx="0"/>
          </p:cNvCxnSpPr>
          <p:nvPr/>
        </p:nvCxnSpPr>
        <p:spPr>
          <a:xfrm flipH="1">
            <a:off x="2488008" y="1847541"/>
            <a:ext cx="641870" cy="481519"/>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8C2D063-E13F-D36C-08CB-63FEB3266F35}"/>
              </a:ext>
            </a:extLst>
          </p:cNvPr>
          <p:cNvCxnSpPr>
            <a:cxnSpLocks/>
            <a:stCxn id="21" idx="4"/>
            <a:endCxn id="9" idx="0"/>
          </p:cNvCxnSpPr>
          <p:nvPr/>
        </p:nvCxnSpPr>
        <p:spPr>
          <a:xfrm>
            <a:off x="5065638" y="2042297"/>
            <a:ext cx="0" cy="286763"/>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77865A1-6F59-3D25-77F6-F65A1E02C908}"/>
              </a:ext>
            </a:extLst>
          </p:cNvPr>
          <p:cNvCxnSpPr>
            <a:cxnSpLocks/>
            <a:stCxn id="21" idx="6"/>
            <a:endCxn id="11" idx="0"/>
          </p:cNvCxnSpPr>
          <p:nvPr/>
        </p:nvCxnSpPr>
        <p:spPr>
          <a:xfrm>
            <a:off x="7001398" y="1847541"/>
            <a:ext cx="858308" cy="483506"/>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sp>
        <p:nvSpPr>
          <p:cNvPr id="32" name="TextBox 17">
            <a:extLst>
              <a:ext uri="{FF2B5EF4-FFF2-40B4-BE49-F238E27FC236}">
                <a16:creationId xmlns:a16="http://schemas.microsoft.com/office/drawing/2014/main" id="{20FE471D-C9B0-ADB0-60D7-7A1A07CB0EBC}"/>
              </a:ext>
            </a:extLst>
          </p:cNvPr>
          <p:cNvSpPr txBox="1"/>
          <p:nvPr/>
        </p:nvSpPr>
        <p:spPr>
          <a:xfrm>
            <a:off x="1995286" y="4886600"/>
            <a:ext cx="985445" cy="389513"/>
          </a:xfrm>
          <a:prstGeom prst="ellipse">
            <a:avLst/>
          </a:prstGeom>
          <a:noFill/>
          <a:ln w="12700">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Treated</a:t>
            </a:r>
            <a:endParaRPr lang="en-US" sz="1400" dirty="0"/>
          </a:p>
        </p:txBody>
      </p:sp>
      <p:cxnSp>
        <p:nvCxnSpPr>
          <p:cNvPr id="36" name="Straight Arrow Connector 35">
            <a:extLst>
              <a:ext uri="{FF2B5EF4-FFF2-40B4-BE49-F238E27FC236}">
                <a16:creationId xmlns:a16="http://schemas.microsoft.com/office/drawing/2014/main" id="{A576B07B-A818-4702-A8C6-80E3F470F08F}"/>
              </a:ext>
            </a:extLst>
          </p:cNvPr>
          <p:cNvCxnSpPr>
            <a:cxnSpLocks/>
            <a:stCxn id="38" idx="2"/>
            <a:endCxn id="32" idx="0"/>
          </p:cNvCxnSpPr>
          <p:nvPr/>
        </p:nvCxnSpPr>
        <p:spPr>
          <a:xfrm>
            <a:off x="2488009" y="4479467"/>
            <a:ext cx="0" cy="4071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161C3E26-1346-0685-D962-2A7008BE37B9}"/>
              </a:ext>
            </a:extLst>
          </p:cNvPr>
          <p:cNvCxnSpPr>
            <a:cxnSpLocks/>
            <a:stCxn id="9" idx="4"/>
            <a:endCxn id="64" idx="0"/>
          </p:cNvCxnSpPr>
          <p:nvPr/>
        </p:nvCxnSpPr>
        <p:spPr>
          <a:xfrm>
            <a:off x="5065638" y="2696933"/>
            <a:ext cx="0" cy="557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F13160E2-A32D-6721-BFF1-1A30F4E3785E}"/>
              </a:ext>
            </a:extLst>
          </p:cNvPr>
          <p:cNvSpPr txBox="1"/>
          <p:nvPr/>
        </p:nvSpPr>
        <p:spPr>
          <a:xfrm>
            <a:off x="4112960" y="3254256"/>
            <a:ext cx="1905356" cy="1200329"/>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Liver transplant</a:t>
            </a:r>
            <a:endParaRPr lang="en-US" sz="1400" dirty="0"/>
          </a:p>
          <a:p>
            <a:pPr algn="ctr"/>
            <a:r>
              <a:rPr lang="en-US" sz="1200" dirty="0"/>
              <a:t>Resection</a:t>
            </a:r>
            <a:endParaRPr lang="en-US" sz="1400" dirty="0"/>
          </a:p>
          <a:p>
            <a:pPr algn="ctr"/>
            <a:r>
              <a:rPr lang="en-US" sz="1200" dirty="0"/>
              <a:t>TACE</a:t>
            </a:r>
            <a:endParaRPr lang="en-US" sz="1400" dirty="0"/>
          </a:p>
          <a:p>
            <a:pPr algn="ctr"/>
            <a:r>
              <a:rPr lang="en-US" sz="1200" dirty="0"/>
              <a:t>Ablation</a:t>
            </a:r>
            <a:endParaRPr lang="en-US" sz="1400" dirty="0"/>
          </a:p>
          <a:p>
            <a:pPr algn="ctr"/>
            <a:r>
              <a:rPr lang="en-US" sz="1200" dirty="0"/>
              <a:t>Systemic chemotherapy</a:t>
            </a:r>
            <a:endParaRPr lang="en-US" sz="1400" dirty="0"/>
          </a:p>
          <a:p>
            <a:pPr algn="ctr"/>
            <a:r>
              <a:rPr lang="en-US" sz="1200" dirty="0"/>
              <a:t>Radiotherapy</a:t>
            </a:r>
            <a:endParaRPr lang="en-US" sz="1400" dirty="0"/>
          </a:p>
        </p:txBody>
      </p:sp>
      <p:sp>
        <p:nvSpPr>
          <p:cNvPr id="67" name="TextBox 17">
            <a:extLst>
              <a:ext uri="{FF2B5EF4-FFF2-40B4-BE49-F238E27FC236}">
                <a16:creationId xmlns:a16="http://schemas.microsoft.com/office/drawing/2014/main" id="{5734B7DF-B611-416A-4B40-DD069ED09F0F}"/>
              </a:ext>
            </a:extLst>
          </p:cNvPr>
          <p:cNvSpPr txBox="1"/>
          <p:nvPr/>
        </p:nvSpPr>
        <p:spPr>
          <a:xfrm>
            <a:off x="4572915" y="4886600"/>
            <a:ext cx="985445" cy="389513"/>
          </a:xfrm>
          <a:prstGeom prst="ellipse">
            <a:avLst/>
          </a:prstGeom>
          <a:noFill/>
          <a:ln w="12700">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Treated</a:t>
            </a:r>
            <a:endParaRPr lang="en-US" sz="1400" dirty="0"/>
          </a:p>
        </p:txBody>
      </p:sp>
      <p:cxnSp>
        <p:nvCxnSpPr>
          <p:cNvPr id="71" name="Straight Arrow Connector 70">
            <a:extLst>
              <a:ext uri="{FF2B5EF4-FFF2-40B4-BE49-F238E27FC236}">
                <a16:creationId xmlns:a16="http://schemas.microsoft.com/office/drawing/2014/main" id="{E3CE14E7-84C8-FF08-ADAC-2C7892954BB0}"/>
              </a:ext>
            </a:extLst>
          </p:cNvPr>
          <p:cNvCxnSpPr>
            <a:cxnSpLocks/>
            <a:stCxn id="64" idx="2"/>
            <a:endCxn id="67" idx="0"/>
          </p:cNvCxnSpPr>
          <p:nvPr/>
        </p:nvCxnSpPr>
        <p:spPr>
          <a:xfrm>
            <a:off x="5065638" y="4454585"/>
            <a:ext cx="0" cy="432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A914310E-84CE-06C6-2B2A-5BC6757B4BF6}"/>
              </a:ext>
            </a:extLst>
          </p:cNvPr>
          <p:cNvCxnSpPr>
            <a:cxnSpLocks/>
            <a:stCxn id="11" idx="4"/>
            <a:endCxn id="75" idx="0"/>
          </p:cNvCxnSpPr>
          <p:nvPr/>
        </p:nvCxnSpPr>
        <p:spPr>
          <a:xfrm>
            <a:off x="7859706" y="2720560"/>
            <a:ext cx="1" cy="5222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6A66F3B3-2175-3F48-1A6A-D42D6B68BBCC}"/>
              </a:ext>
            </a:extLst>
          </p:cNvPr>
          <p:cNvSpPr txBox="1"/>
          <p:nvPr/>
        </p:nvSpPr>
        <p:spPr>
          <a:xfrm>
            <a:off x="6907029" y="3242789"/>
            <a:ext cx="1905356" cy="830997"/>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TACE</a:t>
            </a:r>
            <a:endParaRPr lang="en-US" sz="1400" dirty="0"/>
          </a:p>
          <a:p>
            <a:pPr algn="ctr"/>
            <a:r>
              <a:rPr lang="en-US" sz="1200" dirty="0"/>
              <a:t>Ablation</a:t>
            </a:r>
            <a:endParaRPr lang="en-US" sz="1400" dirty="0"/>
          </a:p>
          <a:p>
            <a:pPr algn="ctr"/>
            <a:r>
              <a:rPr lang="en-US" sz="1200" dirty="0"/>
              <a:t>Systemic chemotherapy</a:t>
            </a:r>
            <a:endParaRPr lang="en-US" sz="1400" dirty="0"/>
          </a:p>
          <a:p>
            <a:pPr algn="ctr"/>
            <a:r>
              <a:rPr lang="en-US" sz="1200" dirty="0"/>
              <a:t>Radiotherapy</a:t>
            </a:r>
            <a:endParaRPr lang="en-US" sz="1400" dirty="0"/>
          </a:p>
        </p:txBody>
      </p:sp>
      <p:sp>
        <p:nvSpPr>
          <p:cNvPr id="76" name="TextBox 17">
            <a:extLst>
              <a:ext uri="{FF2B5EF4-FFF2-40B4-BE49-F238E27FC236}">
                <a16:creationId xmlns:a16="http://schemas.microsoft.com/office/drawing/2014/main" id="{C6313F4B-1B77-A655-5F63-320CBF60278F}"/>
              </a:ext>
            </a:extLst>
          </p:cNvPr>
          <p:cNvSpPr txBox="1"/>
          <p:nvPr/>
        </p:nvSpPr>
        <p:spPr>
          <a:xfrm>
            <a:off x="7366984" y="4886600"/>
            <a:ext cx="985445" cy="389513"/>
          </a:xfrm>
          <a:prstGeom prst="ellipse">
            <a:avLst/>
          </a:prstGeom>
          <a:noFill/>
          <a:ln w="12700">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Treated</a:t>
            </a:r>
            <a:endParaRPr lang="en-US" sz="1400" dirty="0"/>
          </a:p>
        </p:txBody>
      </p:sp>
      <p:cxnSp>
        <p:nvCxnSpPr>
          <p:cNvPr id="77" name="Straight Arrow Connector 76">
            <a:extLst>
              <a:ext uri="{FF2B5EF4-FFF2-40B4-BE49-F238E27FC236}">
                <a16:creationId xmlns:a16="http://schemas.microsoft.com/office/drawing/2014/main" id="{C785B0A5-149F-4894-4279-266C886C94D7}"/>
              </a:ext>
            </a:extLst>
          </p:cNvPr>
          <p:cNvCxnSpPr>
            <a:cxnSpLocks/>
            <a:stCxn id="75" idx="2"/>
            <a:endCxn id="76" idx="0"/>
          </p:cNvCxnSpPr>
          <p:nvPr/>
        </p:nvCxnSpPr>
        <p:spPr>
          <a:xfrm>
            <a:off x="7859707" y="4073786"/>
            <a:ext cx="0" cy="8128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108A5DF4-F6E3-9E85-AB8C-0A563BD5A537}"/>
              </a:ext>
            </a:extLst>
          </p:cNvPr>
          <p:cNvSpPr txBox="1"/>
          <p:nvPr/>
        </p:nvSpPr>
        <p:spPr>
          <a:xfrm>
            <a:off x="66675" y="147271"/>
            <a:ext cx="32040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*Transition rate from </a:t>
            </a:r>
            <a:r>
              <a:rPr lang="en-US" sz="1200" u="sng" dirty="0"/>
              <a:t>no cirrhosis to HCC </a:t>
            </a:r>
            <a:r>
              <a:rPr lang="en-US" sz="1200" dirty="0"/>
              <a:t>and </a:t>
            </a:r>
            <a:r>
              <a:rPr lang="en-US" sz="1200" u="sng" dirty="0"/>
              <a:t>no cirrhosis to death </a:t>
            </a:r>
            <a:r>
              <a:rPr lang="en-US" sz="1200" dirty="0"/>
              <a:t>is weighed by the rate of undiagnosed cirrhosis, as these transition rates would be impacted by the presence of cirrhosis. </a:t>
            </a:r>
            <a:endParaRPr lang="en-US" dirty="0"/>
          </a:p>
        </p:txBody>
      </p:sp>
    </p:spTree>
    <p:extLst>
      <p:ext uri="{BB962C8B-B14F-4D97-AF65-F5344CB8AC3E}">
        <p14:creationId xmlns:p14="http://schemas.microsoft.com/office/powerpoint/2010/main" val="32303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9590243" y="613349"/>
            <a:ext cx="1625434" cy="432792"/>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4209952" y="611359"/>
            <a:ext cx="1728395" cy="735747"/>
          </a:xfrm>
          <a:prstGeom prst="ellipse">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Non-cirrhotic MASLD</a:t>
            </a:r>
            <a:r>
              <a:rPr lang="en-US" sz="1400" baseline="30000" dirty="0"/>
              <a:t>a</a:t>
            </a:r>
            <a:endParaRPr lang="en-US" sz="1400" dirty="0"/>
          </a:p>
        </p:txBody>
      </p:sp>
      <p:sp>
        <p:nvSpPr>
          <p:cNvPr id="6" name="TextBox 5">
            <a:extLst>
              <a:ext uri="{FF2B5EF4-FFF2-40B4-BE49-F238E27FC236}">
                <a16:creationId xmlns:a16="http://schemas.microsoft.com/office/drawing/2014/main" id="{E5502FE3-901F-C1DB-46D2-C49647B1487D}"/>
              </a:ext>
            </a:extLst>
          </p:cNvPr>
          <p:cNvSpPr txBox="1"/>
          <p:nvPr/>
        </p:nvSpPr>
        <p:spPr>
          <a:xfrm>
            <a:off x="1852410" y="2329060"/>
            <a:ext cx="1271195" cy="38951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Early </a:t>
            </a:r>
          </a:p>
        </p:txBody>
      </p:sp>
      <p:cxnSp>
        <p:nvCxnSpPr>
          <p:cNvPr id="15" name="Straight Arrow Connector 14">
            <a:extLst>
              <a:ext uri="{FF2B5EF4-FFF2-40B4-BE49-F238E27FC236}">
                <a16:creationId xmlns:a16="http://schemas.microsoft.com/office/drawing/2014/main" id="{68AE91CA-C9AD-74FF-47E8-1C9FBAD7EA8A}"/>
              </a:ext>
            </a:extLst>
          </p:cNvPr>
          <p:cNvCxnSpPr>
            <a:cxnSpLocks/>
          </p:cNvCxnSpPr>
          <p:nvPr/>
        </p:nvCxnSpPr>
        <p:spPr>
          <a:xfrm flipV="1">
            <a:off x="8488741" y="7304616"/>
            <a:ext cx="4083351" cy="512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6922633" y="109254"/>
            <a:ext cx="1615305" cy="605909"/>
          </a:xfrm>
          <a:prstGeom prst="ellipse">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dirty="0"/>
              <a:t>False positive HCC</a:t>
            </a:r>
          </a:p>
        </p:txBody>
      </p:sp>
      <p:cxnSp>
        <p:nvCxnSpPr>
          <p:cNvPr id="33" name="Straight Arrow Connector 32">
            <a:extLst>
              <a:ext uri="{FF2B5EF4-FFF2-40B4-BE49-F238E27FC236}">
                <a16:creationId xmlns:a16="http://schemas.microsoft.com/office/drawing/2014/main" id="{0642226D-F4E0-7F36-FFE9-4416B8CDB6C7}"/>
              </a:ext>
            </a:extLst>
          </p:cNvPr>
          <p:cNvCxnSpPr>
            <a:cxnSpLocks/>
          </p:cNvCxnSpPr>
          <p:nvPr/>
        </p:nvCxnSpPr>
        <p:spPr>
          <a:xfrm flipV="1">
            <a:off x="5870328" y="463537"/>
            <a:ext cx="994576" cy="22998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28B5A01-18F3-3EE4-1E9D-74802436C490}"/>
              </a:ext>
            </a:extLst>
          </p:cNvPr>
          <p:cNvSpPr txBox="1"/>
          <p:nvPr/>
        </p:nvSpPr>
        <p:spPr>
          <a:xfrm>
            <a:off x="4235543" y="2329060"/>
            <a:ext cx="1660190" cy="36787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Intermediate</a:t>
            </a:r>
          </a:p>
        </p:txBody>
      </p:sp>
      <p:sp>
        <p:nvSpPr>
          <p:cNvPr id="11" name="TextBox 10">
            <a:extLst>
              <a:ext uri="{FF2B5EF4-FFF2-40B4-BE49-F238E27FC236}">
                <a16:creationId xmlns:a16="http://schemas.microsoft.com/office/drawing/2014/main" id="{AE34421F-1EC5-8EDD-B073-B85B8A0CDF84}"/>
              </a:ext>
            </a:extLst>
          </p:cNvPr>
          <p:cNvSpPr txBox="1"/>
          <p:nvPr/>
        </p:nvSpPr>
        <p:spPr>
          <a:xfrm>
            <a:off x="7228871" y="2331047"/>
            <a:ext cx="1261670" cy="389513"/>
          </a:xfrm>
          <a:prstGeom prst="ellipse">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Late</a:t>
            </a:r>
          </a:p>
        </p:txBody>
      </p:sp>
      <p:cxnSp>
        <p:nvCxnSpPr>
          <p:cNvPr id="14" name="Straight Arrow Connector 13">
            <a:extLst>
              <a:ext uri="{FF2B5EF4-FFF2-40B4-BE49-F238E27FC236}">
                <a16:creationId xmlns:a16="http://schemas.microsoft.com/office/drawing/2014/main" id="{7D28B8F7-6434-743F-500D-B9B06A230257}"/>
              </a:ext>
            </a:extLst>
          </p:cNvPr>
          <p:cNvCxnSpPr>
            <a:cxnSpLocks/>
            <a:stCxn id="6" idx="4"/>
            <a:endCxn id="38" idx="0"/>
          </p:cNvCxnSpPr>
          <p:nvPr/>
        </p:nvCxnSpPr>
        <p:spPr>
          <a:xfrm>
            <a:off x="2488008" y="2718573"/>
            <a:ext cx="684446" cy="776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FA7F5C7E-8A09-43AA-9901-04C8B700E923}"/>
              </a:ext>
            </a:extLst>
          </p:cNvPr>
          <p:cNvSpPr txBox="1"/>
          <p:nvPr/>
        </p:nvSpPr>
        <p:spPr>
          <a:xfrm>
            <a:off x="2342358" y="3495186"/>
            <a:ext cx="1660191" cy="1415772"/>
          </a:xfrm>
          <a:prstGeom prst="rect">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t>Treated</a:t>
            </a:r>
            <a:r>
              <a:rPr lang="en-US" sz="1200" b="1" baseline="30000" dirty="0"/>
              <a:t>b</a:t>
            </a:r>
            <a:r>
              <a:rPr lang="en-US" sz="1200" b="1" dirty="0"/>
              <a:t> :</a:t>
            </a:r>
          </a:p>
          <a:p>
            <a:pPr algn="ctr"/>
            <a:r>
              <a:rPr lang="en-US" sz="1200" dirty="0"/>
              <a:t>Liver transplant</a:t>
            </a:r>
            <a:endParaRPr lang="en-US" sz="1400" dirty="0"/>
          </a:p>
          <a:p>
            <a:pPr algn="ctr"/>
            <a:r>
              <a:rPr lang="en-US" sz="1200" dirty="0"/>
              <a:t>Resection</a:t>
            </a:r>
            <a:endParaRPr lang="en-US" sz="1400" dirty="0"/>
          </a:p>
          <a:p>
            <a:pPr algn="ctr"/>
            <a:r>
              <a:rPr lang="en-US" sz="1200" dirty="0"/>
              <a:t>TACE</a:t>
            </a:r>
            <a:endParaRPr lang="en-US" sz="1400" dirty="0"/>
          </a:p>
          <a:p>
            <a:pPr algn="ctr"/>
            <a:r>
              <a:rPr lang="en-US" sz="1200" dirty="0"/>
              <a:t>Ablation</a:t>
            </a:r>
            <a:endParaRPr lang="en-US" sz="1400" dirty="0"/>
          </a:p>
          <a:p>
            <a:pPr algn="ctr"/>
            <a:r>
              <a:rPr lang="en-US" sz="1200" dirty="0"/>
              <a:t>Systemic chemotherapy</a:t>
            </a:r>
            <a:endParaRPr lang="en-US" sz="1400" dirty="0"/>
          </a:p>
          <a:p>
            <a:pPr algn="ctr"/>
            <a:r>
              <a:rPr lang="en-US" sz="1200" dirty="0"/>
              <a:t>Radiotherapy</a:t>
            </a:r>
          </a:p>
        </p:txBody>
      </p:sp>
      <p:sp>
        <p:nvSpPr>
          <p:cNvPr id="68" name="TextBox 67">
            <a:extLst>
              <a:ext uri="{FF2B5EF4-FFF2-40B4-BE49-F238E27FC236}">
                <a16:creationId xmlns:a16="http://schemas.microsoft.com/office/drawing/2014/main" id="{E31B209E-FEB4-4C65-B2B8-E48ACA06746A}"/>
              </a:ext>
            </a:extLst>
          </p:cNvPr>
          <p:cNvSpPr txBox="1"/>
          <p:nvPr/>
        </p:nvSpPr>
        <p:spPr>
          <a:xfrm>
            <a:off x="552248" y="2293081"/>
            <a:ext cx="1513309" cy="461665"/>
          </a:xfrm>
          <a:prstGeom prst="rect">
            <a:avLst/>
          </a:prstGeom>
          <a:noFill/>
        </p:spPr>
        <p:txBody>
          <a:bodyPr wrap="square" rtlCol="0">
            <a:spAutoFit/>
          </a:bodyPr>
          <a:lstStyle/>
          <a:p>
            <a:pPr algn="ctr"/>
            <a:r>
              <a:rPr lang="en-US" sz="1200" dirty="0"/>
              <a:t>HCC stage at diagnosis</a:t>
            </a:r>
          </a:p>
        </p:txBody>
      </p:sp>
      <p:sp>
        <p:nvSpPr>
          <p:cNvPr id="8" name="TextBox 7">
            <a:extLst>
              <a:ext uri="{FF2B5EF4-FFF2-40B4-BE49-F238E27FC236}">
                <a16:creationId xmlns:a16="http://schemas.microsoft.com/office/drawing/2014/main" id="{74DAE550-AEFE-0611-A761-662EB8324DA5}"/>
              </a:ext>
            </a:extLst>
          </p:cNvPr>
          <p:cNvSpPr txBox="1"/>
          <p:nvPr/>
        </p:nvSpPr>
        <p:spPr>
          <a:xfrm>
            <a:off x="4261433" y="5723535"/>
            <a:ext cx="1625434" cy="432792"/>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Death</a:t>
            </a:r>
          </a:p>
        </p:txBody>
      </p:sp>
      <p:cxnSp>
        <p:nvCxnSpPr>
          <p:cNvPr id="10" name="Straight Arrow Connector 9">
            <a:extLst>
              <a:ext uri="{FF2B5EF4-FFF2-40B4-BE49-F238E27FC236}">
                <a16:creationId xmlns:a16="http://schemas.microsoft.com/office/drawing/2014/main" id="{69676CFB-B318-0793-EE3F-678A9B03E221}"/>
              </a:ext>
            </a:extLst>
          </p:cNvPr>
          <p:cNvCxnSpPr>
            <a:cxnSpLocks/>
            <a:stCxn id="5" idx="6"/>
            <a:endCxn id="2" idx="2"/>
          </p:cNvCxnSpPr>
          <p:nvPr/>
        </p:nvCxnSpPr>
        <p:spPr>
          <a:xfrm flipV="1">
            <a:off x="5938347" y="829745"/>
            <a:ext cx="3651896" cy="1494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CFC0958-BD98-5B3E-480C-92D50BF58E4E}"/>
              </a:ext>
            </a:extLst>
          </p:cNvPr>
          <p:cNvSpPr txBox="1"/>
          <p:nvPr/>
        </p:nvSpPr>
        <p:spPr>
          <a:xfrm>
            <a:off x="9079901" y="1036631"/>
            <a:ext cx="2646117" cy="276999"/>
          </a:xfrm>
          <a:prstGeom prst="rect">
            <a:avLst/>
          </a:prstGeom>
          <a:noFill/>
        </p:spPr>
        <p:txBody>
          <a:bodyPr wrap="square" lIns="91440" tIns="45720" rIns="91440" bIns="45720" rtlCol="0" anchor="t">
            <a:spAutoFit/>
          </a:bodyPr>
          <a:lstStyle/>
          <a:p>
            <a:pPr algn="ctr"/>
            <a:r>
              <a:rPr lang="en-US" sz="1200" dirty="0"/>
              <a:t>Censored</a:t>
            </a:r>
            <a:endParaRPr lang="en-US" sz="1400" dirty="0"/>
          </a:p>
        </p:txBody>
      </p:sp>
      <p:cxnSp>
        <p:nvCxnSpPr>
          <p:cNvPr id="13" name="Straight Arrow Connector 12">
            <a:extLst>
              <a:ext uri="{FF2B5EF4-FFF2-40B4-BE49-F238E27FC236}">
                <a16:creationId xmlns:a16="http://schemas.microsoft.com/office/drawing/2014/main" id="{96E0A39B-87A1-97B2-A0AB-F68477226846}"/>
              </a:ext>
            </a:extLst>
          </p:cNvPr>
          <p:cNvCxnSpPr>
            <a:cxnSpLocks/>
            <a:stCxn id="5" idx="4"/>
            <a:endCxn id="21" idx="0"/>
          </p:cNvCxnSpPr>
          <p:nvPr/>
        </p:nvCxnSpPr>
        <p:spPr>
          <a:xfrm flipH="1">
            <a:off x="5065638" y="1347106"/>
            <a:ext cx="8512" cy="305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5ACFBA3-9928-F0C6-0269-33D3151FC448}"/>
              </a:ext>
            </a:extLst>
          </p:cNvPr>
          <p:cNvSpPr txBox="1"/>
          <p:nvPr/>
        </p:nvSpPr>
        <p:spPr>
          <a:xfrm>
            <a:off x="3129878" y="1652784"/>
            <a:ext cx="3871520" cy="389513"/>
          </a:xfrm>
          <a:prstGeom prst="ellipse">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HCC (weighted by stage)</a:t>
            </a:r>
            <a:endParaRPr lang="en-US" sz="1400" dirty="0"/>
          </a:p>
        </p:txBody>
      </p:sp>
      <p:cxnSp>
        <p:nvCxnSpPr>
          <p:cNvPr id="22" name="Straight Arrow Connector 21">
            <a:extLst>
              <a:ext uri="{FF2B5EF4-FFF2-40B4-BE49-F238E27FC236}">
                <a16:creationId xmlns:a16="http://schemas.microsoft.com/office/drawing/2014/main" id="{FCB23585-4D58-DA7B-9FDD-9345FAB35700}"/>
              </a:ext>
            </a:extLst>
          </p:cNvPr>
          <p:cNvCxnSpPr>
            <a:cxnSpLocks/>
            <a:stCxn id="21" idx="2"/>
            <a:endCxn id="6" idx="0"/>
          </p:cNvCxnSpPr>
          <p:nvPr/>
        </p:nvCxnSpPr>
        <p:spPr>
          <a:xfrm flipH="1">
            <a:off x="2488008" y="1847541"/>
            <a:ext cx="641870" cy="481519"/>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8C2D063-E13F-D36C-08CB-63FEB3266F35}"/>
              </a:ext>
            </a:extLst>
          </p:cNvPr>
          <p:cNvCxnSpPr>
            <a:cxnSpLocks/>
            <a:stCxn id="21" idx="4"/>
            <a:endCxn id="9" idx="0"/>
          </p:cNvCxnSpPr>
          <p:nvPr/>
        </p:nvCxnSpPr>
        <p:spPr>
          <a:xfrm>
            <a:off x="5065638" y="2042297"/>
            <a:ext cx="0" cy="286763"/>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77865A1-6F59-3D25-77F6-F65A1E02C908}"/>
              </a:ext>
            </a:extLst>
          </p:cNvPr>
          <p:cNvCxnSpPr>
            <a:cxnSpLocks/>
            <a:stCxn id="21" idx="6"/>
            <a:endCxn id="11" idx="0"/>
          </p:cNvCxnSpPr>
          <p:nvPr/>
        </p:nvCxnSpPr>
        <p:spPr>
          <a:xfrm>
            <a:off x="7001398" y="1847541"/>
            <a:ext cx="858308" cy="483506"/>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161C3E26-1346-0685-D962-2A7008BE37B9}"/>
              </a:ext>
            </a:extLst>
          </p:cNvPr>
          <p:cNvCxnSpPr>
            <a:cxnSpLocks/>
            <a:stCxn id="9" idx="4"/>
            <a:endCxn id="64" idx="0"/>
          </p:cNvCxnSpPr>
          <p:nvPr/>
        </p:nvCxnSpPr>
        <p:spPr>
          <a:xfrm>
            <a:off x="5065638" y="2696933"/>
            <a:ext cx="1171184" cy="7982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F13160E2-A32D-6721-BFF1-1A30F4E3785E}"/>
              </a:ext>
            </a:extLst>
          </p:cNvPr>
          <p:cNvSpPr txBox="1"/>
          <p:nvPr/>
        </p:nvSpPr>
        <p:spPr>
          <a:xfrm>
            <a:off x="5406727" y="3495186"/>
            <a:ext cx="1660190" cy="1415772"/>
          </a:xfrm>
          <a:prstGeom prst="rect">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t>Treated</a:t>
            </a:r>
            <a:r>
              <a:rPr lang="en-US" sz="1200" b="1" baseline="30000" dirty="0"/>
              <a:t>b</a:t>
            </a:r>
            <a:r>
              <a:rPr lang="en-US" sz="1200" b="1" dirty="0"/>
              <a:t> :</a:t>
            </a:r>
          </a:p>
          <a:p>
            <a:pPr algn="ctr"/>
            <a:r>
              <a:rPr lang="en-US" sz="1200" dirty="0"/>
              <a:t>Liver transplant</a:t>
            </a:r>
            <a:endParaRPr lang="en-US" sz="1400" dirty="0"/>
          </a:p>
          <a:p>
            <a:pPr algn="ctr"/>
            <a:r>
              <a:rPr lang="en-US" sz="1200" dirty="0"/>
              <a:t>Resection</a:t>
            </a:r>
            <a:endParaRPr lang="en-US" sz="1400" dirty="0"/>
          </a:p>
          <a:p>
            <a:pPr algn="ctr"/>
            <a:r>
              <a:rPr lang="en-US" sz="1200" dirty="0"/>
              <a:t>TACE</a:t>
            </a:r>
            <a:endParaRPr lang="en-US" sz="1400" dirty="0"/>
          </a:p>
          <a:p>
            <a:pPr algn="ctr"/>
            <a:r>
              <a:rPr lang="en-US" sz="1200" dirty="0"/>
              <a:t>Ablation</a:t>
            </a:r>
            <a:endParaRPr lang="en-US" sz="1400" dirty="0"/>
          </a:p>
          <a:p>
            <a:pPr algn="ctr"/>
            <a:r>
              <a:rPr lang="en-US" sz="1200" dirty="0"/>
              <a:t>Systemic chemotherapy</a:t>
            </a:r>
            <a:endParaRPr lang="en-US" sz="1400" dirty="0"/>
          </a:p>
          <a:p>
            <a:pPr algn="ctr"/>
            <a:r>
              <a:rPr lang="en-US" sz="1200" dirty="0"/>
              <a:t>Radiotherapy</a:t>
            </a:r>
          </a:p>
        </p:txBody>
      </p:sp>
      <p:cxnSp>
        <p:nvCxnSpPr>
          <p:cNvPr id="74" name="Straight Arrow Connector 73">
            <a:extLst>
              <a:ext uri="{FF2B5EF4-FFF2-40B4-BE49-F238E27FC236}">
                <a16:creationId xmlns:a16="http://schemas.microsoft.com/office/drawing/2014/main" id="{A914310E-84CE-06C6-2B2A-5BC6757B4BF6}"/>
              </a:ext>
            </a:extLst>
          </p:cNvPr>
          <p:cNvCxnSpPr>
            <a:cxnSpLocks/>
            <a:stCxn id="11" idx="4"/>
            <a:endCxn id="75" idx="0"/>
          </p:cNvCxnSpPr>
          <p:nvPr/>
        </p:nvCxnSpPr>
        <p:spPr>
          <a:xfrm>
            <a:off x="7859706" y="2720560"/>
            <a:ext cx="1342777" cy="7746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6A66F3B3-2175-3F48-1A6A-D42D6B68BBCC}"/>
              </a:ext>
            </a:extLst>
          </p:cNvPr>
          <p:cNvSpPr txBox="1"/>
          <p:nvPr/>
        </p:nvSpPr>
        <p:spPr>
          <a:xfrm>
            <a:off x="8372387" y="3495186"/>
            <a:ext cx="1660191" cy="1046440"/>
          </a:xfrm>
          <a:prstGeom prst="rect">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t>Treated</a:t>
            </a:r>
            <a:r>
              <a:rPr lang="en-US" sz="1200" b="1" baseline="30000" dirty="0"/>
              <a:t>b</a:t>
            </a:r>
            <a:r>
              <a:rPr lang="en-US" sz="1200" b="1" dirty="0"/>
              <a:t> :</a:t>
            </a:r>
          </a:p>
          <a:p>
            <a:pPr algn="ctr"/>
            <a:r>
              <a:rPr lang="en-US" sz="1200" dirty="0"/>
              <a:t>TACE</a:t>
            </a:r>
            <a:endParaRPr lang="en-US" sz="1400" dirty="0"/>
          </a:p>
          <a:p>
            <a:pPr algn="ctr"/>
            <a:r>
              <a:rPr lang="en-US" sz="1200" dirty="0"/>
              <a:t>Ablation</a:t>
            </a:r>
            <a:endParaRPr lang="en-US" sz="1400" dirty="0"/>
          </a:p>
          <a:p>
            <a:pPr algn="ctr"/>
            <a:r>
              <a:rPr lang="en-US" sz="1200" dirty="0"/>
              <a:t>Systemic chemotherapy</a:t>
            </a:r>
            <a:endParaRPr lang="en-US" sz="1400" dirty="0"/>
          </a:p>
          <a:p>
            <a:pPr algn="ctr"/>
            <a:r>
              <a:rPr lang="en-US" sz="1200" dirty="0"/>
              <a:t>Radiotherapy</a:t>
            </a:r>
          </a:p>
        </p:txBody>
      </p:sp>
      <p:sp>
        <p:nvSpPr>
          <p:cNvPr id="81" name="TextBox 80">
            <a:extLst>
              <a:ext uri="{FF2B5EF4-FFF2-40B4-BE49-F238E27FC236}">
                <a16:creationId xmlns:a16="http://schemas.microsoft.com/office/drawing/2014/main" id="{108A5DF4-F6E3-9E85-AB8C-0A563BD5A537}"/>
              </a:ext>
            </a:extLst>
          </p:cNvPr>
          <p:cNvSpPr txBox="1"/>
          <p:nvPr/>
        </p:nvSpPr>
        <p:spPr>
          <a:xfrm>
            <a:off x="7764295" y="5028163"/>
            <a:ext cx="43389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aseline="30000" dirty="0"/>
              <a:t>a </a:t>
            </a:r>
            <a:r>
              <a:rPr lang="en-US" sz="1200" dirty="0"/>
              <a:t>Transition rate from </a:t>
            </a:r>
            <a:r>
              <a:rPr lang="en-US" sz="1200" u="sng" dirty="0"/>
              <a:t>non-cirrhotic MASLD to HCC </a:t>
            </a:r>
            <a:r>
              <a:rPr lang="en-US" sz="1200" dirty="0"/>
              <a:t>and </a:t>
            </a:r>
            <a:r>
              <a:rPr lang="en-US" sz="1200" u="sng" dirty="0"/>
              <a:t>non-cirrhotic MASLD to death </a:t>
            </a:r>
            <a:r>
              <a:rPr lang="en-US" sz="1200" dirty="0"/>
              <a:t>is weighed by the rate of undiagnosed cirrhosis, as these transition rates would be impacted by the presence of cirrhosis. </a:t>
            </a:r>
            <a:endParaRPr lang="en-US" dirty="0"/>
          </a:p>
        </p:txBody>
      </p:sp>
      <p:cxnSp>
        <p:nvCxnSpPr>
          <p:cNvPr id="79" name="Straight Arrow Connector 78">
            <a:extLst>
              <a:ext uri="{FF2B5EF4-FFF2-40B4-BE49-F238E27FC236}">
                <a16:creationId xmlns:a16="http://schemas.microsoft.com/office/drawing/2014/main" id="{B88377CA-1825-4CA1-ACC2-B05335C24742}"/>
              </a:ext>
            </a:extLst>
          </p:cNvPr>
          <p:cNvCxnSpPr>
            <a:cxnSpLocks/>
            <a:stCxn id="6" idx="4"/>
            <a:endCxn id="80" idx="0"/>
          </p:cNvCxnSpPr>
          <p:nvPr/>
        </p:nvCxnSpPr>
        <p:spPr>
          <a:xfrm flipH="1">
            <a:off x="1610295" y="2718573"/>
            <a:ext cx="877713" cy="814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5E1A802F-2182-461B-B391-116C2D50334B}"/>
              </a:ext>
            </a:extLst>
          </p:cNvPr>
          <p:cNvSpPr txBox="1"/>
          <p:nvPr/>
        </p:nvSpPr>
        <p:spPr>
          <a:xfrm>
            <a:off x="1061167" y="3532839"/>
            <a:ext cx="1098255" cy="276999"/>
          </a:xfrm>
          <a:prstGeom prst="rect">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t>Untreated</a:t>
            </a:r>
          </a:p>
        </p:txBody>
      </p:sp>
      <p:cxnSp>
        <p:nvCxnSpPr>
          <p:cNvPr id="82" name="Straight Arrow Connector 81">
            <a:extLst>
              <a:ext uri="{FF2B5EF4-FFF2-40B4-BE49-F238E27FC236}">
                <a16:creationId xmlns:a16="http://schemas.microsoft.com/office/drawing/2014/main" id="{0F50AB17-5BE8-45A2-9D6F-2CEEE2DF488D}"/>
              </a:ext>
            </a:extLst>
          </p:cNvPr>
          <p:cNvCxnSpPr>
            <a:cxnSpLocks/>
            <a:stCxn id="9" idx="4"/>
            <a:endCxn id="83" idx="0"/>
          </p:cNvCxnSpPr>
          <p:nvPr/>
        </p:nvCxnSpPr>
        <p:spPr>
          <a:xfrm flipH="1">
            <a:off x="4720948" y="2696933"/>
            <a:ext cx="344690" cy="796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522AB455-1B9E-4C73-904F-33ED8D39CBA2}"/>
              </a:ext>
            </a:extLst>
          </p:cNvPr>
          <p:cNvSpPr txBox="1"/>
          <p:nvPr/>
        </p:nvSpPr>
        <p:spPr>
          <a:xfrm>
            <a:off x="4171820" y="3493199"/>
            <a:ext cx="1098255" cy="276999"/>
          </a:xfrm>
          <a:prstGeom prst="rect">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t>Untreated</a:t>
            </a:r>
          </a:p>
        </p:txBody>
      </p:sp>
      <p:cxnSp>
        <p:nvCxnSpPr>
          <p:cNvPr id="85" name="Straight Arrow Connector 84">
            <a:extLst>
              <a:ext uri="{FF2B5EF4-FFF2-40B4-BE49-F238E27FC236}">
                <a16:creationId xmlns:a16="http://schemas.microsoft.com/office/drawing/2014/main" id="{E303939E-1008-448B-9E56-F417B25E151F}"/>
              </a:ext>
            </a:extLst>
          </p:cNvPr>
          <p:cNvCxnSpPr>
            <a:cxnSpLocks/>
            <a:stCxn id="11" idx="4"/>
            <a:endCxn id="86" idx="0"/>
          </p:cNvCxnSpPr>
          <p:nvPr/>
        </p:nvCxnSpPr>
        <p:spPr>
          <a:xfrm flipH="1">
            <a:off x="7720182" y="2720560"/>
            <a:ext cx="139524" cy="772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2DA831A3-875B-426A-B6FE-3C2AC6E50289}"/>
              </a:ext>
            </a:extLst>
          </p:cNvPr>
          <p:cNvSpPr txBox="1"/>
          <p:nvPr/>
        </p:nvSpPr>
        <p:spPr>
          <a:xfrm>
            <a:off x="7171054" y="3493199"/>
            <a:ext cx="1098255" cy="276999"/>
          </a:xfrm>
          <a:prstGeom prst="rect">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t>Untreated</a:t>
            </a:r>
          </a:p>
        </p:txBody>
      </p:sp>
      <p:sp>
        <p:nvSpPr>
          <p:cNvPr id="88" name="TextBox 87">
            <a:extLst>
              <a:ext uri="{FF2B5EF4-FFF2-40B4-BE49-F238E27FC236}">
                <a16:creationId xmlns:a16="http://schemas.microsoft.com/office/drawing/2014/main" id="{97D0B7C7-0345-4824-8E0C-E340D6774DEC}"/>
              </a:ext>
            </a:extLst>
          </p:cNvPr>
          <p:cNvSpPr txBox="1"/>
          <p:nvPr/>
        </p:nvSpPr>
        <p:spPr>
          <a:xfrm>
            <a:off x="4171820" y="6156327"/>
            <a:ext cx="24662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Can occur after non-cirrhotic MASLD, or treated/untreated HCC</a:t>
            </a:r>
            <a:endParaRPr lang="en-US" dirty="0"/>
          </a:p>
        </p:txBody>
      </p:sp>
      <p:sp>
        <p:nvSpPr>
          <p:cNvPr id="93" name="TextBox 92">
            <a:extLst>
              <a:ext uri="{FF2B5EF4-FFF2-40B4-BE49-F238E27FC236}">
                <a16:creationId xmlns:a16="http://schemas.microsoft.com/office/drawing/2014/main" id="{25482A27-1F45-422C-82C3-F50C2DD41EDD}"/>
              </a:ext>
            </a:extLst>
          </p:cNvPr>
          <p:cNvSpPr txBox="1"/>
          <p:nvPr/>
        </p:nvSpPr>
        <p:spPr>
          <a:xfrm>
            <a:off x="7764295" y="5905327"/>
            <a:ext cx="43389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aseline="30000" dirty="0"/>
              <a:t>b </a:t>
            </a:r>
            <a:r>
              <a:rPr lang="en-US" sz="1200" dirty="0"/>
              <a:t>HCC survival is weighed by the proportion of patients who are estimated to receive each type of treatment listed (or no treatment) and the survival associated with it according to literature. </a:t>
            </a:r>
            <a:endParaRPr lang="en-US" dirty="0"/>
          </a:p>
        </p:txBody>
      </p:sp>
    </p:spTree>
    <p:extLst>
      <p:ext uri="{BB962C8B-B14F-4D97-AF65-F5344CB8AC3E}">
        <p14:creationId xmlns:p14="http://schemas.microsoft.com/office/powerpoint/2010/main" val="8782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B401-B866-51AE-9919-9562C2D8E6BF}"/>
              </a:ext>
            </a:extLst>
          </p:cNvPr>
          <p:cNvSpPr txBox="1"/>
          <p:nvPr/>
        </p:nvSpPr>
        <p:spPr>
          <a:xfrm>
            <a:off x="8267184" y="426406"/>
            <a:ext cx="1625434" cy="562630"/>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Cirrhosis</a:t>
            </a:r>
          </a:p>
        </p:txBody>
      </p:sp>
      <p:sp>
        <p:nvSpPr>
          <p:cNvPr id="5" name="TextBox 4">
            <a:extLst>
              <a:ext uri="{FF2B5EF4-FFF2-40B4-BE49-F238E27FC236}">
                <a16:creationId xmlns:a16="http://schemas.microsoft.com/office/drawing/2014/main" id="{E6A23E08-01BB-31C7-E93D-5B079AA1A6A8}"/>
              </a:ext>
            </a:extLst>
          </p:cNvPr>
          <p:cNvSpPr txBox="1"/>
          <p:nvPr/>
        </p:nvSpPr>
        <p:spPr>
          <a:xfrm>
            <a:off x="3579027" y="145091"/>
            <a:ext cx="2973218" cy="995422"/>
          </a:xfrm>
          <a:prstGeom prst="ellipse">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Non-cirrhotic MASLD</a:t>
            </a:r>
            <a:r>
              <a:rPr lang="en-US" sz="2000" b="1" baseline="30000" dirty="0"/>
              <a:t>a</a:t>
            </a:r>
            <a:endParaRPr lang="en-US" sz="2000" b="1" dirty="0"/>
          </a:p>
        </p:txBody>
      </p:sp>
      <p:sp>
        <p:nvSpPr>
          <p:cNvPr id="27" name="TextBox 26">
            <a:extLst>
              <a:ext uri="{FF2B5EF4-FFF2-40B4-BE49-F238E27FC236}">
                <a16:creationId xmlns:a16="http://schemas.microsoft.com/office/drawing/2014/main" id="{2A1E079C-4337-8F4A-7297-A4630D9077E7}"/>
              </a:ext>
            </a:extLst>
          </p:cNvPr>
          <p:cNvSpPr txBox="1"/>
          <p:nvPr/>
        </p:nvSpPr>
        <p:spPr>
          <a:xfrm>
            <a:off x="18095795" y="3550279"/>
            <a:ext cx="27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
        <p:nvSpPr>
          <p:cNvPr id="3" name="TextBox 2">
            <a:extLst>
              <a:ext uri="{FF2B5EF4-FFF2-40B4-BE49-F238E27FC236}">
                <a16:creationId xmlns:a16="http://schemas.microsoft.com/office/drawing/2014/main" id="{8D0410B0-9019-27BF-B47F-6659E6BFE9B6}"/>
              </a:ext>
            </a:extLst>
          </p:cNvPr>
          <p:cNvSpPr txBox="1"/>
          <p:nvPr/>
        </p:nvSpPr>
        <p:spPr>
          <a:xfrm>
            <a:off x="900899" y="145091"/>
            <a:ext cx="1615305" cy="1428214"/>
          </a:xfrm>
          <a:prstGeom prst="ellipse">
            <a:avLst/>
          </a:prstGeom>
          <a:solidFill>
            <a:schemeClr val="accent1">
              <a:lumMod val="20000"/>
              <a:lumOff val="8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False positive HCC</a:t>
            </a:r>
          </a:p>
        </p:txBody>
      </p:sp>
      <p:cxnSp>
        <p:nvCxnSpPr>
          <p:cNvPr id="33" name="Straight Arrow Connector 32">
            <a:extLst>
              <a:ext uri="{FF2B5EF4-FFF2-40B4-BE49-F238E27FC236}">
                <a16:creationId xmlns:a16="http://schemas.microsoft.com/office/drawing/2014/main" id="{0642226D-F4E0-7F36-FFE9-4416B8CDB6C7}"/>
              </a:ext>
            </a:extLst>
          </p:cNvPr>
          <p:cNvCxnSpPr>
            <a:cxnSpLocks/>
            <a:stCxn id="3" idx="6"/>
            <a:endCxn id="5" idx="2"/>
          </p:cNvCxnSpPr>
          <p:nvPr/>
        </p:nvCxnSpPr>
        <p:spPr>
          <a:xfrm flipV="1">
            <a:off x="2516204" y="642802"/>
            <a:ext cx="1062823" cy="21639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E31B209E-FEB4-4C65-B2B8-E48ACA06746A}"/>
              </a:ext>
            </a:extLst>
          </p:cNvPr>
          <p:cNvSpPr txBox="1"/>
          <p:nvPr/>
        </p:nvSpPr>
        <p:spPr>
          <a:xfrm>
            <a:off x="2763008" y="3800766"/>
            <a:ext cx="1748881" cy="738664"/>
          </a:xfrm>
          <a:prstGeom prst="rect">
            <a:avLst/>
          </a:prstGeom>
          <a:noFill/>
        </p:spPr>
        <p:txBody>
          <a:bodyPr wrap="square" rtlCol="0">
            <a:spAutoFit/>
          </a:bodyPr>
          <a:lstStyle/>
          <a:p>
            <a:pPr algn="ctr"/>
            <a:r>
              <a:rPr lang="en-US" sz="1400" dirty="0"/>
              <a:t>Transition probability weighed by HCC stage</a:t>
            </a:r>
          </a:p>
        </p:txBody>
      </p:sp>
      <p:sp>
        <p:nvSpPr>
          <p:cNvPr id="8" name="TextBox 7">
            <a:extLst>
              <a:ext uri="{FF2B5EF4-FFF2-40B4-BE49-F238E27FC236}">
                <a16:creationId xmlns:a16="http://schemas.microsoft.com/office/drawing/2014/main" id="{74DAE550-AEFE-0611-A761-662EB8324DA5}"/>
              </a:ext>
            </a:extLst>
          </p:cNvPr>
          <p:cNvSpPr txBox="1"/>
          <p:nvPr/>
        </p:nvSpPr>
        <p:spPr>
          <a:xfrm>
            <a:off x="4183360" y="5868632"/>
            <a:ext cx="1625434" cy="432792"/>
          </a:xfrm>
          <a:prstGeom prst="ellipse">
            <a:avLst/>
          </a:prstGeom>
          <a:solidFill>
            <a:schemeClr val="bg2">
              <a:lumMod val="9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Death</a:t>
            </a:r>
          </a:p>
        </p:txBody>
      </p:sp>
      <p:cxnSp>
        <p:nvCxnSpPr>
          <p:cNvPr id="10" name="Straight Arrow Connector 9">
            <a:extLst>
              <a:ext uri="{FF2B5EF4-FFF2-40B4-BE49-F238E27FC236}">
                <a16:creationId xmlns:a16="http://schemas.microsoft.com/office/drawing/2014/main" id="{69676CFB-B318-0793-EE3F-678A9B03E221}"/>
              </a:ext>
            </a:extLst>
          </p:cNvPr>
          <p:cNvCxnSpPr>
            <a:cxnSpLocks/>
            <a:stCxn id="5" idx="6"/>
            <a:endCxn id="2" idx="2"/>
          </p:cNvCxnSpPr>
          <p:nvPr/>
        </p:nvCxnSpPr>
        <p:spPr>
          <a:xfrm>
            <a:off x="6552245" y="642802"/>
            <a:ext cx="1714939" cy="649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CFC0958-BD98-5B3E-480C-92D50BF58E4E}"/>
              </a:ext>
            </a:extLst>
          </p:cNvPr>
          <p:cNvSpPr txBox="1"/>
          <p:nvPr/>
        </p:nvSpPr>
        <p:spPr>
          <a:xfrm>
            <a:off x="7813422" y="989036"/>
            <a:ext cx="2646117" cy="307777"/>
          </a:xfrm>
          <a:prstGeom prst="rect">
            <a:avLst/>
          </a:prstGeom>
          <a:noFill/>
        </p:spPr>
        <p:txBody>
          <a:bodyPr wrap="square" lIns="91440" tIns="45720" rIns="91440" bIns="45720" rtlCol="0" anchor="t">
            <a:spAutoFit/>
          </a:bodyPr>
          <a:lstStyle/>
          <a:p>
            <a:pPr algn="ctr"/>
            <a:r>
              <a:rPr lang="en-US" sz="1400" dirty="0"/>
              <a:t>Censored</a:t>
            </a:r>
            <a:endParaRPr lang="en-US" sz="1600" dirty="0"/>
          </a:p>
        </p:txBody>
      </p:sp>
      <p:cxnSp>
        <p:nvCxnSpPr>
          <p:cNvPr id="13" name="Straight Arrow Connector 12">
            <a:extLst>
              <a:ext uri="{FF2B5EF4-FFF2-40B4-BE49-F238E27FC236}">
                <a16:creationId xmlns:a16="http://schemas.microsoft.com/office/drawing/2014/main" id="{96E0A39B-87A1-97B2-A0AB-F68477226846}"/>
              </a:ext>
            </a:extLst>
          </p:cNvPr>
          <p:cNvCxnSpPr>
            <a:cxnSpLocks/>
            <a:stCxn id="5" idx="4"/>
            <a:endCxn id="21" idx="0"/>
          </p:cNvCxnSpPr>
          <p:nvPr/>
        </p:nvCxnSpPr>
        <p:spPr>
          <a:xfrm>
            <a:off x="5065636" y="1140513"/>
            <a:ext cx="1" cy="5122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5ACFBA3-9928-F0C6-0269-33D3151FC448}"/>
              </a:ext>
            </a:extLst>
          </p:cNvPr>
          <p:cNvSpPr txBox="1"/>
          <p:nvPr/>
        </p:nvSpPr>
        <p:spPr>
          <a:xfrm>
            <a:off x="3066760" y="1652784"/>
            <a:ext cx="3997753" cy="1904286"/>
          </a:xfrm>
          <a:prstGeom prst="ellipse">
            <a:avLst/>
          </a:prstGeom>
          <a:solidFill>
            <a:schemeClr val="accent1">
              <a:lumMod val="20000"/>
              <a:lumOff val="80000"/>
            </a:schemeClr>
          </a:solidFill>
          <a:ln w="12700">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HCC</a:t>
            </a:r>
            <a:r>
              <a:rPr lang="en-US" sz="3200" b="1" dirty="0"/>
              <a:t> </a:t>
            </a:r>
          </a:p>
          <a:p>
            <a:pPr algn="ctr"/>
            <a:r>
              <a:rPr lang="en-US" sz="1400" dirty="0"/>
              <a:t>(weighted by stage at diagnosis)</a:t>
            </a:r>
          </a:p>
          <a:p>
            <a:pPr algn="ctr"/>
            <a:endParaRPr lang="en-US" sz="1200" dirty="0"/>
          </a:p>
          <a:p>
            <a:pPr algn="ctr"/>
            <a:endParaRPr lang="en-US" sz="1200" dirty="0"/>
          </a:p>
          <a:p>
            <a:pPr algn="ctr"/>
            <a:endParaRPr lang="en-US" sz="1200" dirty="0"/>
          </a:p>
        </p:txBody>
      </p:sp>
      <p:sp>
        <p:nvSpPr>
          <p:cNvPr id="81" name="TextBox 80">
            <a:extLst>
              <a:ext uri="{FF2B5EF4-FFF2-40B4-BE49-F238E27FC236}">
                <a16:creationId xmlns:a16="http://schemas.microsoft.com/office/drawing/2014/main" id="{108A5DF4-F6E3-9E85-AB8C-0A563BD5A537}"/>
              </a:ext>
            </a:extLst>
          </p:cNvPr>
          <p:cNvSpPr txBox="1"/>
          <p:nvPr/>
        </p:nvSpPr>
        <p:spPr>
          <a:xfrm>
            <a:off x="8671770" y="3839750"/>
            <a:ext cx="357553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aseline="30000" dirty="0"/>
              <a:t>a </a:t>
            </a:r>
            <a:r>
              <a:rPr lang="en-US" sz="1400" dirty="0"/>
              <a:t>Transition probability from </a:t>
            </a:r>
            <a:r>
              <a:rPr lang="en-US" sz="1400" u="sng" dirty="0"/>
              <a:t>non-cirrhotic MASLD to HCC </a:t>
            </a:r>
            <a:r>
              <a:rPr lang="en-US" sz="1400" dirty="0"/>
              <a:t>and </a:t>
            </a:r>
            <a:r>
              <a:rPr lang="en-US" sz="1400" u="sng" dirty="0"/>
              <a:t>non-cirrhotic MASLD to death </a:t>
            </a:r>
            <a:r>
              <a:rPr lang="en-US" sz="1400" dirty="0"/>
              <a:t>is weighed by the rate of undiagnosed cirrhosis, as these transition rates would be impacted by the presence of cirrhosis. </a:t>
            </a:r>
            <a:endParaRPr lang="en-US" sz="2000" dirty="0"/>
          </a:p>
        </p:txBody>
      </p:sp>
      <p:sp>
        <p:nvSpPr>
          <p:cNvPr id="88" name="TextBox 87">
            <a:extLst>
              <a:ext uri="{FF2B5EF4-FFF2-40B4-BE49-F238E27FC236}">
                <a16:creationId xmlns:a16="http://schemas.microsoft.com/office/drawing/2014/main" id="{97D0B7C7-0345-4824-8E0C-E340D6774DEC}"/>
              </a:ext>
            </a:extLst>
          </p:cNvPr>
          <p:cNvSpPr txBox="1"/>
          <p:nvPr/>
        </p:nvSpPr>
        <p:spPr>
          <a:xfrm>
            <a:off x="3560949" y="6346675"/>
            <a:ext cx="299129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Can occur after non-cirrhotic MASLD, or treated/untreated HCC</a:t>
            </a:r>
            <a:endParaRPr lang="en-US" sz="2000" dirty="0"/>
          </a:p>
        </p:txBody>
      </p:sp>
      <p:sp>
        <p:nvSpPr>
          <p:cNvPr id="93" name="TextBox 92">
            <a:extLst>
              <a:ext uri="{FF2B5EF4-FFF2-40B4-BE49-F238E27FC236}">
                <a16:creationId xmlns:a16="http://schemas.microsoft.com/office/drawing/2014/main" id="{25482A27-1F45-422C-82C3-F50C2DD41EDD}"/>
              </a:ext>
            </a:extLst>
          </p:cNvPr>
          <p:cNvSpPr txBox="1"/>
          <p:nvPr/>
        </p:nvSpPr>
        <p:spPr>
          <a:xfrm>
            <a:off x="8671770" y="5043774"/>
            <a:ext cx="357553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aseline="30000" dirty="0"/>
              <a:t>b </a:t>
            </a:r>
            <a:r>
              <a:rPr lang="en-US" sz="1400" dirty="0"/>
              <a:t>Transition probability from treated HCC to death is the weighed average of the survival associated with each treatment type listed, by HCC stage.</a:t>
            </a:r>
            <a:endParaRPr lang="en-US" sz="2000" dirty="0"/>
          </a:p>
        </p:txBody>
      </p:sp>
      <p:sp>
        <p:nvSpPr>
          <p:cNvPr id="16" name="Oval 15">
            <a:extLst>
              <a:ext uri="{FF2B5EF4-FFF2-40B4-BE49-F238E27FC236}">
                <a16:creationId xmlns:a16="http://schemas.microsoft.com/office/drawing/2014/main" id="{3699C912-2E23-4C8E-A7B1-2351672DA9F6}"/>
              </a:ext>
            </a:extLst>
          </p:cNvPr>
          <p:cNvSpPr/>
          <p:nvPr/>
        </p:nvSpPr>
        <p:spPr>
          <a:xfrm>
            <a:off x="5705453" y="4829343"/>
            <a:ext cx="2591889" cy="1091403"/>
          </a:xfrm>
          <a:prstGeom prst="ellipse">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prstClr val="black"/>
                </a:solidFill>
                <a:latin typeface="Aptos" panose="020B0004020202020204"/>
              </a:rPr>
              <a:t>Untreated</a:t>
            </a:r>
            <a:r>
              <a:rPr lang="en-US" sz="2000" dirty="0">
                <a:solidFill>
                  <a:prstClr val="black"/>
                </a:solidFill>
                <a:latin typeface="Aptos" panose="020B0004020202020204"/>
              </a:rPr>
              <a:t> </a:t>
            </a:r>
            <a:r>
              <a:rPr lang="en-US" sz="2000" baseline="30000" dirty="0">
                <a:solidFill>
                  <a:prstClr val="black"/>
                </a:solidFill>
                <a:latin typeface="Aptos" panose="020B0004020202020204"/>
              </a:rPr>
              <a:t>c</a:t>
            </a:r>
            <a:endParaRPr lang="en-US" sz="2000" dirty="0"/>
          </a:p>
        </p:txBody>
      </p:sp>
      <p:sp>
        <p:nvSpPr>
          <p:cNvPr id="39" name="Oval 38">
            <a:extLst>
              <a:ext uri="{FF2B5EF4-FFF2-40B4-BE49-F238E27FC236}">
                <a16:creationId xmlns:a16="http://schemas.microsoft.com/office/drawing/2014/main" id="{7DB71520-4077-4557-8E8C-07FB7063EA04}"/>
              </a:ext>
            </a:extLst>
          </p:cNvPr>
          <p:cNvSpPr/>
          <p:nvPr/>
        </p:nvSpPr>
        <p:spPr>
          <a:xfrm>
            <a:off x="1417977" y="4424526"/>
            <a:ext cx="2765383" cy="1790672"/>
          </a:xfrm>
          <a:prstGeom prst="ellipse">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Aptos" panose="020B0004020202020204"/>
              </a:rPr>
              <a:t>Treated</a:t>
            </a:r>
            <a:r>
              <a:rPr kumimoji="0" lang="en-US" sz="2000" b="0" i="0" strike="noStrike" kern="1200" cap="none" spc="0" normalizeH="0" baseline="0" noProof="0" dirty="0">
                <a:ln>
                  <a:noFill/>
                </a:ln>
                <a:solidFill>
                  <a:prstClr val="black"/>
                </a:solidFill>
                <a:effectLst/>
                <a:uLnTx/>
                <a:uFillTx/>
                <a:latin typeface="Aptos" panose="020B0004020202020204"/>
                <a:ea typeface="+mn-ea"/>
                <a:cs typeface="+mn-cs"/>
              </a:rPr>
              <a:t> </a:t>
            </a:r>
            <a:r>
              <a:rPr kumimoji="0" lang="en-US" sz="2000" b="1" i="0" strike="noStrike" kern="1200" cap="none" spc="0" normalizeH="0" baseline="30000" noProof="0" dirty="0">
                <a:ln>
                  <a:noFill/>
                </a:ln>
                <a:solidFill>
                  <a:prstClr val="black"/>
                </a:solidFill>
                <a:effectLst/>
                <a:uLnTx/>
                <a:uFillTx/>
                <a:latin typeface="Aptos" panose="020B0004020202020204"/>
                <a:ea typeface="+mn-ea"/>
                <a:cs typeface="+mn-cs"/>
              </a:rPr>
              <a:t>b</a:t>
            </a:r>
            <a:endParaRPr kumimoji="0" lang="en-US" sz="1200" b="1" i="0"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Liver transplant</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Resection</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TACE</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Ablation</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Systemic chemotherapy</a:t>
            </a:r>
            <a:endParaRPr kumimoji="0" lang="en-US" sz="1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0B0004020202020204"/>
                <a:ea typeface="+mn-ea"/>
                <a:cs typeface="+mn-cs"/>
              </a:rPr>
              <a:t>Radiotherapy</a:t>
            </a:r>
          </a:p>
        </p:txBody>
      </p:sp>
      <p:sp>
        <p:nvSpPr>
          <p:cNvPr id="40" name="TextBox 39">
            <a:extLst>
              <a:ext uri="{FF2B5EF4-FFF2-40B4-BE49-F238E27FC236}">
                <a16:creationId xmlns:a16="http://schemas.microsoft.com/office/drawing/2014/main" id="{A9857A5E-34A6-4F22-8F9A-0355A069B4DC}"/>
              </a:ext>
            </a:extLst>
          </p:cNvPr>
          <p:cNvSpPr txBox="1"/>
          <p:nvPr/>
        </p:nvSpPr>
        <p:spPr>
          <a:xfrm>
            <a:off x="3637449" y="2900602"/>
            <a:ext cx="902329" cy="307777"/>
          </a:xfrm>
          <a:prstGeom prst="rect">
            <a:avLst/>
          </a:prstGeom>
          <a:noFill/>
        </p:spPr>
        <p:txBody>
          <a:bodyPr wrap="square" rtlCol="0">
            <a:spAutoFit/>
          </a:bodyPr>
          <a:lstStyle/>
          <a:p>
            <a:r>
              <a:rPr lang="en-US" sz="1400" dirty="0"/>
              <a:t>Early</a:t>
            </a:r>
          </a:p>
        </p:txBody>
      </p:sp>
      <p:sp>
        <p:nvSpPr>
          <p:cNvPr id="57" name="TextBox 56">
            <a:extLst>
              <a:ext uri="{FF2B5EF4-FFF2-40B4-BE49-F238E27FC236}">
                <a16:creationId xmlns:a16="http://schemas.microsoft.com/office/drawing/2014/main" id="{8E1B8780-0D18-444C-9902-558F87D3073F}"/>
              </a:ext>
            </a:extLst>
          </p:cNvPr>
          <p:cNvSpPr txBox="1"/>
          <p:nvPr/>
        </p:nvSpPr>
        <p:spPr>
          <a:xfrm>
            <a:off x="4497211" y="2925104"/>
            <a:ext cx="1173508" cy="307777"/>
          </a:xfrm>
          <a:prstGeom prst="rect">
            <a:avLst/>
          </a:prstGeom>
          <a:noFill/>
        </p:spPr>
        <p:txBody>
          <a:bodyPr wrap="square" rtlCol="0">
            <a:spAutoFit/>
          </a:bodyPr>
          <a:lstStyle/>
          <a:p>
            <a:r>
              <a:rPr lang="en-US" sz="1400" dirty="0"/>
              <a:t>Intermediate</a:t>
            </a:r>
          </a:p>
        </p:txBody>
      </p:sp>
      <p:sp>
        <p:nvSpPr>
          <p:cNvPr id="58" name="TextBox 57">
            <a:extLst>
              <a:ext uri="{FF2B5EF4-FFF2-40B4-BE49-F238E27FC236}">
                <a16:creationId xmlns:a16="http://schemas.microsoft.com/office/drawing/2014/main" id="{EB2DE6C9-2090-4A80-9A01-6CDCF0E2861A}"/>
              </a:ext>
            </a:extLst>
          </p:cNvPr>
          <p:cNvSpPr txBox="1"/>
          <p:nvPr/>
        </p:nvSpPr>
        <p:spPr>
          <a:xfrm>
            <a:off x="6001148" y="2885579"/>
            <a:ext cx="1173508" cy="307777"/>
          </a:xfrm>
          <a:prstGeom prst="rect">
            <a:avLst/>
          </a:prstGeom>
          <a:noFill/>
        </p:spPr>
        <p:txBody>
          <a:bodyPr wrap="square" rtlCol="0">
            <a:spAutoFit/>
          </a:bodyPr>
          <a:lstStyle/>
          <a:p>
            <a:r>
              <a:rPr lang="en-US" sz="1400" dirty="0"/>
              <a:t>Late</a:t>
            </a:r>
          </a:p>
        </p:txBody>
      </p:sp>
      <p:cxnSp>
        <p:nvCxnSpPr>
          <p:cNvPr id="61" name="Straight Arrow Connector 60">
            <a:extLst>
              <a:ext uri="{FF2B5EF4-FFF2-40B4-BE49-F238E27FC236}">
                <a16:creationId xmlns:a16="http://schemas.microsoft.com/office/drawing/2014/main" id="{58A636AE-659B-4E87-9D59-1062541E77B9}"/>
              </a:ext>
            </a:extLst>
          </p:cNvPr>
          <p:cNvCxnSpPr>
            <a:cxnSpLocks/>
            <a:stCxn id="21" idx="4"/>
            <a:endCxn id="39" idx="7"/>
          </p:cNvCxnSpPr>
          <p:nvPr/>
        </p:nvCxnSpPr>
        <p:spPr>
          <a:xfrm flipH="1">
            <a:off x="3778379" y="3557070"/>
            <a:ext cx="1287258" cy="11296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05FDF662-AF5F-4534-862A-6AFB890008F1}"/>
              </a:ext>
            </a:extLst>
          </p:cNvPr>
          <p:cNvCxnSpPr>
            <a:cxnSpLocks/>
            <a:stCxn id="21" idx="4"/>
            <a:endCxn id="16" idx="0"/>
          </p:cNvCxnSpPr>
          <p:nvPr/>
        </p:nvCxnSpPr>
        <p:spPr>
          <a:xfrm>
            <a:off x="5065637" y="3557070"/>
            <a:ext cx="1935761" cy="12722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2D7E4DD1-8CE6-4D99-80C0-F6A6EA6189A0}"/>
              </a:ext>
            </a:extLst>
          </p:cNvPr>
          <p:cNvSpPr txBox="1"/>
          <p:nvPr/>
        </p:nvSpPr>
        <p:spPr>
          <a:xfrm>
            <a:off x="8671770" y="5997881"/>
            <a:ext cx="357553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aseline="30000" dirty="0"/>
              <a:t>c  </a:t>
            </a:r>
            <a:r>
              <a:rPr lang="en-US" sz="1400" dirty="0"/>
              <a:t>Transition probability from untreated HCC to death is the weighed average of the survival for untreated HCC for each stage.</a:t>
            </a:r>
            <a:endParaRPr lang="en-US" sz="2000" dirty="0"/>
          </a:p>
        </p:txBody>
      </p:sp>
      <p:sp>
        <p:nvSpPr>
          <p:cNvPr id="71" name="TextBox 70">
            <a:extLst>
              <a:ext uri="{FF2B5EF4-FFF2-40B4-BE49-F238E27FC236}">
                <a16:creationId xmlns:a16="http://schemas.microsoft.com/office/drawing/2014/main" id="{09700C46-AD05-4110-BE0C-E101918E66E6}"/>
              </a:ext>
            </a:extLst>
          </p:cNvPr>
          <p:cNvSpPr txBox="1"/>
          <p:nvPr/>
        </p:nvSpPr>
        <p:spPr>
          <a:xfrm>
            <a:off x="6081008" y="3800766"/>
            <a:ext cx="1748881" cy="738664"/>
          </a:xfrm>
          <a:prstGeom prst="rect">
            <a:avLst/>
          </a:prstGeom>
          <a:noFill/>
        </p:spPr>
        <p:txBody>
          <a:bodyPr wrap="square" rtlCol="0">
            <a:spAutoFit/>
          </a:bodyPr>
          <a:lstStyle/>
          <a:p>
            <a:pPr algn="ctr"/>
            <a:r>
              <a:rPr lang="en-US" sz="1400" dirty="0"/>
              <a:t>Transition probability weighed by HCC stage</a:t>
            </a:r>
          </a:p>
        </p:txBody>
      </p:sp>
    </p:spTree>
    <p:extLst>
      <p:ext uri="{BB962C8B-B14F-4D97-AF65-F5344CB8AC3E}">
        <p14:creationId xmlns:p14="http://schemas.microsoft.com/office/powerpoint/2010/main" val="298486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TotalTime>
  <Words>878</Words>
  <Application>Microsoft Office PowerPoint</Application>
  <PresentationFormat>Widescreen</PresentationFormat>
  <Paragraphs>270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Joanne Kimiko Liu</cp:lastModifiedBy>
  <cp:revision>416</cp:revision>
  <cp:lastPrinted>2024-10-08T22:17:06Z</cp:lastPrinted>
  <dcterms:created xsi:type="dcterms:W3CDTF">2024-09-24T17:57:55Z</dcterms:created>
  <dcterms:modified xsi:type="dcterms:W3CDTF">2025-03-20T18:58:21Z</dcterms:modified>
</cp:coreProperties>
</file>