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70" r:id="rId11"/>
    <p:sldId id="269" r:id="rId12"/>
    <p:sldId id="262" r:id="rId13"/>
    <p:sldId id="260" r:id="rId14"/>
    <p:sldId id="271" r:id="rId15"/>
    <p:sldId id="261" r:id="rId16"/>
    <p:sldId id="27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8F92C-BB9F-45E4-B317-A89150F897C4}" v="125" dt="2025-03-27T00:29:25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e Liu" userId="pjoXZl45Tb5nQsFbWH3m6bWoKvECnyoicp2gOiOx5fE=" providerId="None" clId="Web-{BC70C4C5-4076-4A64-A616-C2E11EA52461}"/>
    <pc:docChg chg="addSld modSld">
      <pc:chgData name="Joanne Liu" userId="pjoXZl45Tb5nQsFbWH3m6bWoKvECnyoicp2gOiOx5fE=" providerId="None" clId="Web-{BC70C4C5-4076-4A64-A616-C2E11EA52461}" dt="2025-03-24T21:07:53.561" v="2601"/>
      <pc:docMkLst>
        <pc:docMk/>
      </pc:docMkLst>
      <pc:sldChg chg="addSp delSp modSp">
        <pc:chgData name="Joanne Liu" userId="pjoXZl45Tb5nQsFbWH3m6bWoKvECnyoicp2gOiOx5fE=" providerId="None" clId="Web-{BC70C4C5-4076-4A64-A616-C2E11EA52461}" dt="2025-03-24T20:59:14.346" v="2591"/>
        <pc:sldMkLst>
          <pc:docMk/>
          <pc:sldMk cId="0" sldId="256"/>
        </pc:sldMkLst>
        <pc:spChg chg="mod">
          <ac:chgData name="Joanne Liu" userId="pjoXZl45Tb5nQsFbWH3m6bWoKvECnyoicp2gOiOx5fE=" providerId="None" clId="Web-{BC70C4C5-4076-4A64-A616-C2E11EA52461}" dt="2025-03-24T18:16:09.516" v="1797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anne Liu" userId="pjoXZl45Tb5nQsFbWH3m6bWoKvECnyoicp2gOiOx5fE=" providerId="None" clId="Web-{BC70C4C5-4076-4A64-A616-C2E11EA52461}" dt="2025-03-24T15:36:46.100" v="34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Joanne Liu" userId="pjoXZl45Tb5nQsFbWH3m6bWoKvECnyoicp2gOiOx5fE=" providerId="None" clId="Web-{BC70C4C5-4076-4A64-A616-C2E11EA52461}" dt="2025-03-24T18:13:26.278" v="1651" actId="1076"/>
          <ac:spMkLst>
            <pc:docMk/>
            <pc:sldMk cId="0" sldId="256"/>
            <ac:spMk id="11" creationId="{0C7CC545-98F9-B105-4860-808C665E1D0B}"/>
          </ac:spMkLst>
        </pc:spChg>
        <pc:spChg chg="add mod">
          <ac:chgData name="Joanne Liu" userId="pjoXZl45Tb5nQsFbWH3m6bWoKvECnyoicp2gOiOx5fE=" providerId="None" clId="Web-{BC70C4C5-4076-4A64-A616-C2E11EA52461}" dt="2025-03-24T18:14:41.936" v="1697" actId="1076"/>
          <ac:spMkLst>
            <pc:docMk/>
            <pc:sldMk cId="0" sldId="256"/>
            <ac:spMk id="12" creationId="{BA5414E6-B939-596A-D384-04CF567EEE62}"/>
          </ac:spMkLst>
        </pc:spChg>
        <pc:spChg chg="add mod">
          <ac:chgData name="Joanne Liu" userId="pjoXZl45Tb5nQsFbWH3m6bWoKvECnyoicp2gOiOx5fE=" providerId="None" clId="Web-{BC70C4C5-4076-4A64-A616-C2E11EA52461}" dt="2025-03-24T18:16:15.922" v="1799" actId="1076"/>
          <ac:spMkLst>
            <pc:docMk/>
            <pc:sldMk cId="0" sldId="256"/>
            <ac:spMk id="14" creationId="{1AC8FE07-8A50-DD4B-C6CA-202AD33B6350}"/>
          </ac:spMkLst>
        </pc:spChg>
        <pc:spChg chg="add mod">
          <ac:chgData name="Joanne Liu" userId="pjoXZl45Tb5nQsFbWH3m6bWoKvECnyoicp2gOiOx5fE=" providerId="None" clId="Web-{BC70C4C5-4076-4A64-A616-C2E11EA52461}" dt="2025-03-24T18:16:15.954" v="1800" actId="1076"/>
          <ac:spMkLst>
            <pc:docMk/>
            <pc:sldMk cId="0" sldId="256"/>
            <ac:spMk id="15" creationId="{C6D9A17A-1390-48B5-F90A-75F64F53C46B}"/>
          </ac:spMkLst>
        </pc:spChg>
        <pc:spChg chg="add mod">
          <ac:chgData name="Joanne Liu" userId="pjoXZl45Tb5nQsFbWH3m6bWoKvECnyoicp2gOiOx5fE=" providerId="None" clId="Web-{BC70C4C5-4076-4A64-A616-C2E11EA52461}" dt="2025-03-24T18:16:15.985" v="1801" actId="1076"/>
          <ac:spMkLst>
            <pc:docMk/>
            <pc:sldMk cId="0" sldId="256"/>
            <ac:spMk id="16" creationId="{AD04262A-08BC-8937-8A03-83D247FD9A9E}"/>
          </ac:spMkLst>
        </pc:spChg>
        <pc:graphicFrameChg chg="mod modGraphic">
          <ac:chgData name="Joanne Liu" userId="pjoXZl45Tb5nQsFbWH3m6bWoKvECnyoicp2gOiOx5fE=" providerId="None" clId="Web-{BC70C4C5-4076-4A64-A616-C2E11EA52461}" dt="2025-03-24T20:59:14.346" v="2591"/>
          <ac:graphicFrameMkLst>
            <pc:docMk/>
            <pc:sldMk cId="0" sldId="256"/>
            <ac:graphicFrameMk id="4" creationId="{9999B675-EA23-BE60-B5F0-AC0617985C59}"/>
          </ac:graphicFrameMkLst>
        </pc:graphicFrameChg>
        <pc:graphicFrameChg chg="add del mod">
          <ac:chgData name="Joanne Liu" userId="pjoXZl45Tb5nQsFbWH3m6bWoKvECnyoicp2gOiOx5fE=" providerId="None" clId="Web-{BC70C4C5-4076-4A64-A616-C2E11EA52461}" dt="2025-03-24T18:12:53.137" v="1599"/>
          <ac:graphicFrameMkLst>
            <pc:docMk/>
            <pc:sldMk cId="0" sldId="256"/>
            <ac:graphicFrameMk id="17" creationId="{8D0A378B-12D0-5EF2-4939-734703F7191C}"/>
          </ac:graphicFrameMkLst>
        </pc:graphicFrameChg>
        <pc:picChg chg="mod">
          <ac:chgData name="Joanne Liu" userId="pjoXZl45Tb5nQsFbWH3m6bWoKvECnyoicp2gOiOx5fE=" providerId="None" clId="Web-{BC70C4C5-4076-4A64-A616-C2E11EA52461}" dt="2025-03-24T18:13:26.106" v="1648" actId="1076"/>
          <ac:picMkLst>
            <pc:docMk/>
            <pc:sldMk cId="0" sldId="256"/>
            <ac:picMk id="6" creationId="{D47E04F4-4887-B906-A4E5-AA0DFBF1C8B9}"/>
          </ac:picMkLst>
        </pc:picChg>
        <pc:picChg chg="mod">
          <ac:chgData name="Joanne Liu" userId="pjoXZl45Tb5nQsFbWH3m6bWoKvECnyoicp2gOiOx5fE=" providerId="None" clId="Web-{BC70C4C5-4076-4A64-A616-C2E11EA52461}" dt="2025-03-24T18:13:26.153" v="1649" actId="1076"/>
          <ac:picMkLst>
            <pc:docMk/>
            <pc:sldMk cId="0" sldId="256"/>
            <ac:picMk id="7" creationId="{793257B7-9515-E675-16CB-CBE1FD5FAE73}"/>
          </ac:picMkLst>
        </pc:picChg>
        <pc:picChg chg="del">
          <ac:chgData name="Joanne Liu" userId="pjoXZl45Tb5nQsFbWH3m6bWoKvECnyoicp2gOiOx5fE=" providerId="None" clId="Web-{BC70C4C5-4076-4A64-A616-C2E11EA52461}" dt="2025-03-24T15:34:43.437" v="0"/>
          <ac:picMkLst>
            <pc:docMk/>
            <pc:sldMk cId="0" sldId="256"/>
            <ac:picMk id="8" creationId="{E7E05FAC-0BC1-D3FA-633A-1F38EBD27C7C}"/>
          </ac:picMkLst>
        </pc:picChg>
        <pc:picChg chg="add mod">
          <ac:chgData name="Joanne Liu" userId="pjoXZl45Tb5nQsFbWH3m6bWoKvECnyoicp2gOiOx5fE=" providerId="None" clId="Web-{BC70C4C5-4076-4A64-A616-C2E11EA52461}" dt="2025-03-24T18:13:26.184" v="1650" actId="1076"/>
          <ac:picMkLst>
            <pc:docMk/>
            <pc:sldMk cId="0" sldId="256"/>
            <ac:picMk id="10" creationId="{4CA710D9-6AFA-3F4A-0718-993D17C9E041}"/>
          </ac:picMkLst>
        </pc:picChg>
        <pc:picChg chg="add mod">
          <ac:chgData name="Joanne Liu" userId="pjoXZl45Tb5nQsFbWH3m6bWoKvECnyoicp2gOiOx5fE=" providerId="None" clId="Web-{BC70C4C5-4076-4A64-A616-C2E11EA52461}" dt="2025-03-24T18:16:15.891" v="1798" actId="1076"/>
          <ac:picMkLst>
            <pc:docMk/>
            <pc:sldMk cId="0" sldId="256"/>
            <ac:picMk id="13" creationId="{11A3C98C-F18C-8E5D-071F-70360BCAC71E}"/>
          </ac:picMkLst>
        </pc:picChg>
        <pc:picChg chg="add mod">
          <ac:chgData name="Joanne Liu" userId="pjoXZl45Tb5nQsFbWH3m6bWoKvECnyoicp2gOiOx5fE=" providerId="None" clId="Web-{BC70C4C5-4076-4A64-A616-C2E11EA52461}" dt="2025-03-24T18:15:09.499" v="1703" actId="1076"/>
          <ac:picMkLst>
            <pc:docMk/>
            <pc:sldMk cId="0" sldId="256"/>
            <ac:picMk id="18" creationId="{24A233BC-3A37-4283-4D1F-C4C3F22BE67A}"/>
          </ac:picMkLst>
        </pc:picChg>
      </pc:sldChg>
      <pc:sldChg chg="modSp">
        <pc:chgData name="Joanne Liu" userId="pjoXZl45Tb5nQsFbWH3m6bWoKvECnyoicp2gOiOx5fE=" providerId="None" clId="Web-{BC70C4C5-4076-4A64-A616-C2E11EA52461}" dt="2025-03-24T20:47:04.307" v="2465"/>
        <pc:sldMkLst>
          <pc:docMk/>
          <pc:sldMk cId="3809776029" sldId="258"/>
        </pc:sldMkLst>
        <pc:graphicFrameChg chg="mod modGraphic">
          <ac:chgData name="Joanne Liu" userId="pjoXZl45Tb5nQsFbWH3m6bWoKvECnyoicp2gOiOx5fE=" providerId="None" clId="Web-{BC70C4C5-4076-4A64-A616-C2E11EA52461}" dt="2025-03-24T20:47:04.307" v="2465"/>
          <ac:graphicFrameMkLst>
            <pc:docMk/>
            <pc:sldMk cId="3809776029" sldId="258"/>
            <ac:graphicFrameMk id="4" creationId="{73FA61A7-A9FA-F223-9013-BFD4C4571A8E}"/>
          </ac:graphicFrameMkLst>
        </pc:graphicFrameChg>
      </pc:sldChg>
      <pc:sldChg chg="modSp modNotes">
        <pc:chgData name="Joanne Liu" userId="pjoXZl45Tb5nQsFbWH3m6bWoKvECnyoicp2gOiOx5fE=" providerId="None" clId="Web-{BC70C4C5-4076-4A64-A616-C2E11EA52461}" dt="2025-03-24T20:36:00.646" v="2445"/>
        <pc:sldMkLst>
          <pc:docMk/>
          <pc:sldMk cId="1519280583" sldId="261"/>
        </pc:sldMkLst>
        <pc:graphicFrameChg chg="mod modGraphic">
          <ac:chgData name="Joanne Liu" userId="pjoXZl45Tb5nQsFbWH3m6bWoKvECnyoicp2gOiOx5fE=" providerId="None" clId="Web-{BC70C4C5-4076-4A64-A616-C2E11EA52461}" dt="2025-03-24T18:20:40.256" v="1959"/>
          <ac:graphicFrameMkLst>
            <pc:docMk/>
            <pc:sldMk cId="1519280583" sldId="261"/>
            <ac:graphicFrameMk id="5" creationId="{36311648-26F0-C530-39E1-0C4300364738}"/>
          </ac:graphicFrameMkLst>
        </pc:graphicFrameChg>
      </pc:sldChg>
      <pc:sldChg chg="mod modShow">
        <pc:chgData name="Joanne Liu" userId="pjoXZl45Tb5nQsFbWH3m6bWoKvECnyoicp2gOiOx5fE=" providerId="None" clId="Web-{BC70C4C5-4076-4A64-A616-C2E11EA52461}" dt="2025-03-24T15:37:18.243" v="36"/>
        <pc:sldMkLst>
          <pc:docMk/>
          <pc:sldMk cId="1497459524" sldId="262"/>
        </pc:sldMkLst>
      </pc:sldChg>
      <pc:sldChg chg="modSp">
        <pc:chgData name="Joanne Liu" userId="pjoXZl45Tb5nQsFbWH3m6bWoKvECnyoicp2gOiOx5fE=" providerId="None" clId="Web-{BC70C4C5-4076-4A64-A616-C2E11EA52461}" dt="2025-03-24T15:38:27.561" v="67" actId="20577"/>
        <pc:sldMkLst>
          <pc:docMk/>
          <pc:sldMk cId="1795358102" sldId="263"/>
        </pc:sldMkLst>
        <pc:spChg chg="mod">
          <ac:chgData name="Joanne Liu" userId="pjoXZl45Tb5nQsFbWH3m6bWoKvECnyoicp2gOiOx5fE=" providerId="None" clId="Web-{BC70C4C5-4076-4A64-A616-C2E11EA52461}" dt="2025-03-24T15:38:27.561" v="67" actId="20577"/>
          <ac:spMkLst>
            <pc:docMk/>
            <pc:sldMk cId="1795358102" sldId="263"/>
            <ac:spMk id="3" creationId="{914F5CD3-8C62-765F-593D-2FEB27B2536C}"/>
          </ac:spMkLst>
        </pc:spChg>
      </pc:sldChg>
      <pc:sldChg chg="modSp">
        <pc:chgData name="Joanne Liu" userId="pjoXZl45Tb5nQsFbWH3m6bWoKvECnyoicp2gOiOx5fE=" providerId="None" clId="Web-{BC70C4C5-4076-4A64-A616-C2E11EA52461}" dt="2025-03-24T20:48:05.592" v="2525" actId="20577"/>
        <pc:sldMkLst>
          <pc:docMk/>
          <pc:sldMk cId="3501531232" sldId="264"/>
        </pc:sldMkLst>
        <pc:spChg chg="mod">
          <ac:chgData name="Joanne Liu" userId="pjoXZl45Tb5nQsFbWH3m6bWoKvECnyoicp2gOiOx5fE=" providerId="None" clId="Web-{BC70C4C5-4076-4A64-A616-C2E11EA52461}" dt="2025-03-24T20:48:05.592" v="2525" actId="20577"/>
          <ac:spMkLst>
            <pc:docMk/>
            <pc:sldMk cId="3501531232" sldId="264"/>
            <ac:spMk id="15" creationId="{2FE2863C-C2B5-7A9C-11A0-C9543A89296A}"/>
          </ac:spMkLst>
        </pc:spChg>
      </pc:sldChg>
      <pc:sldChg chg="modSp">
        <pc:chgData name="Joanne Liu" userId="pjoXZl45Tb5nQsFbWH3m6bWoKvECnyoicp2gOiOx5fE=" providerId="None" clId="Web-{BC70C4C5-4076-4A64-A616-C2E11EA52461}" dt="2025-03-24T20:48:16.373" v="2529" actId="20577"/>
        <pc:sldMkLst>
          <pc:docMk/>
          <pc:sldMk cId="371580081" sldId="265"/>
        </pc:sldMkLst>
        <pc:spChg chg="mod">
          <ac:chgData name="Joanne Liu" userId="pjoXZl45Tb5nQsFbWH3m6bWoKvECnyoicp2gOiOx5fE=" providerId="None" clId="Web-{BC70C4C5-4076-4A64-A616-C2E11EA52461}" dt="2025-03-24T20:48:16.373" v="2529" actId="20577"/>
          <ac:spMkLst>
            <pc:docMk/>
            <pc:sldMk cId="371580081" sldId="265"/>
            <ac:spMk id="7" creationId="{3ADBCCCC-2220-C5B9-3799-F847BA7B9692}"/>
          </ac:spMkLst>
        </pc:spChg>
      </pc:sldChg>
      <pc:sldChg chg="addSp delSp modSp">
        <pc:chgData name="Joanne Liu" userId="pjoXZl45Tb5nQsFbWH3m6bWoKvECnyoicp2gOiOx5fE=" providerId="None" clId="Web-{BC70C4C5-4076-4A64-A616-C2E11EA52461}" dt="2025-03-24T20:50:44.475" v="2550" actId="1076"/>
        <pc:sldMkLst>
          <pc:docMk/>
          <pc:sldMk cId="3713493440" sldId="266"/>
        </pc:sldMkLst>
        <pc:spChg chg="add del mod">
          <ac:chgData name="Joanne Liu" userId="pjoXZl45Tb5nQsFbWH3m6bWoKvECnyoicp2gOiOx5fE=" providerId="None" clId="Web-{BC70C4C5-4076-4A64-A616-C2E11EA52461}" dt="2025-03-24T20:50:07.864" v="2544"/>
          <ac:spMkLst>
            <pc:docMk/>
            <pc:sldMk cId="3713493440" sldId="266"/>
            <ac:spMk id="5" creationId="{144238F6-1B4D-0C6E-ACC1-37A3B859E66B}"/>
          </ac:spMkLst>
        </pc:spChg>
        <pc:spChg chg="add mod">
          <ac:chgData name="Joanne Liu" userId="pjoXZl45Tb5nQsFbWH3m6bWoKvECnyoicp2gOiOx5fE=" providerId="None" clId="Web-{BC70C4C5-4076-4A64-A616-C2E11EA52461}" dt="2025-03-24T20:50:44.475" v="2550" actId="1076"/>
          <ac:spMkLst>
            <pc:docMk/>
            <pc:sldMk cId="3713493440" sldId="266"/>
            <ac:spMk id="8" creationId="{224FE8D1-2CDF-4169-BA2F-4942ED279632}"/>
          </ac:spMkLst>
        </pc:spChg>
        <pc:picChg chg="add mod">
          <ac:chgData name="Joanne Liu" userId="pjoXZl45Tb5nQsFbWH3m6bWoKvECnyoicp2gOiOx5fE=" providerId="None" clId="Web-{BC70C4C5-4076-4A64-A616-C2E11EA52461}" dt="2025-03-24T20:50:44.459" v="2549" actId="1076"/>
          <ac:picMkLst>
            <pc:docMk/>
            <pc:sldMk cId="3713493440" sldId="266"/>
            <ac:picMk id="3" creationId="{CE5421BA-CD00-A0B2-1803-CA2D1CB199C6}"/>
          </ac:picMkLst>
        </pc:picChg>
      </pc:sldChg>
      <pc:sldChg chg="modSp">
        <pc:chgData name="Joanne Liu" userId="pjoXZl45Tb5nQsFbWH3m6bWoKvECnyoicp2gOiOx5fE=" providerId="None" clId="Web-{BC70C4C5-4076-4A64-A616-C2E11EA52461}" dt="2025-03-24T21:07:53.561" v="2601"/>
        <pc:sldMkLst>
          <pc:docMk/>
          <pc:sldMk cId="3723995026" sldId="268"/>
        </pc:sldMkLst>
        <pc:spChg chg="mod">
          <ac:chgData name="Joanne Liu" userId="pjoXZl45Tb5nQsFbWH3m6bWoKvECnyoicp2gOiOx5fE=" providerId="None" clId="Web-{BC70C4C5-4076-4A64-A616-C2E11EA52461}" dt="2025-03-24T21:07:28.060" v="2592" actId="1076"/>
          <ac:spMkLst>
            <pc:docMk/>
            <pc:sldMk cId="3723995026" sldId="268"/>
            <ac:spMk id="5" creationId="{29E863F7-2111-533F-E812-0D2D79AA06D6}"/>
          </ac:spMkLst>
        </pc:spChg>
        <pc:graphicFrameChg chg="mod modGraphic">
          <ac:chgData name="Joanne Liu" userId="pjoXZl45Tb5nQsFbWH3m6bWoKvECnyoicp2gOiOx5fE=" providerId="None" clId="Web-{BC70C4C5-4076-4A64-A616-C2E11EA52461}" dt="2025-03-24T21:07:53.561" v="2601"/>
          <ac:graphicFrameMkLst>
            <pc:docMk/>
            <pc:sldMk cId="3723995026" sldId="268"/>
            <ac:graphicFrameMk id="7" creationId="{84312A23-1458-00C6-1DAA-B4BE9BEB14C7}"/>
          </ac:graphicFrameMkLst>
        </pc:graphicFrameChg>
      </pc:sldChg>
      <pc:sldChg chg="modSp">
        <pc:chgData name="Joanne Liu" userId="pjoXZl45Tb5nQsFbWH3m6bWoKvECnyoicp2gOiOx5fE=" providerId="None" clId="Web-{BC70C4C5-4076-4A64-A616-C2E11EA52461}" dt="2025-03-24T20:39:01" v="2451"/>
        <pc:sldMkLst>
          <pc:docMk/>
          <pc:sldMk cId="4112977397" sldId="271"/>
        </pc:sldMkLst>
        <pc:spChg chg="mod">
          <ac:chgData name="Joanne Liu" userId="pjoXZl45Tb5nQsFbWH3m6bWoKvECnyoicp2gOiOx5fE=" providerId="None" clId="Web-{BC70C4C5-4076-4A64-A616-C2E11EA52461}" dt="2025-03-24T15:37:52.746" v="44" actId="20577"/>
          <ac:spMkLst>
            <pc:docMk/>
            <pc:sldMk cId="4112977397" sldId="271"/>
            <ac:spMk id="2" creationId="{C2B14716-7213-4B30-2CBE-3B813DD65017}"/>
          </ac:spMkLst>
        </pc:spChg>
        <pc:graphicFrameChg chg="mod modGraphic">
          <ac:chgData name="Joanne Liu" userId="pjoXZl45Tb5nQsFbWH3m6bWoKvECnyoicp2gOiOx5fE=" providerId="None" clId="Web-{BC70C4C5-4076-4A64-A616-C2E11EA52461}" dt="2025-03-24T20:39:01" v="2451"/>
          <ac:graphicFrameMkLst>
            <pc:docMk/>
            <pc:sldMk cId="4112977397" sldId="271"/>
            <ac:graphicFrameMk id="5" creationId="{AC660053-83B3-C416-755B-4A016FEB95C4}"/>
          </ac:graphicFrameMkLst>
        </pc:graphicFrameChg>
      </pc:sldChg>
      <pc:sldChg chg="addSp delSp modSp new">
        <pc:chgData name="Joanne Liu" userId="pjoXZl45Tb5nQsFbWH3m6bWoKvECnyoicp2gOiOx5fE=" providerId="None" clId="Web-{BC70C4C5-4076-4A64-A616-C2E11EA52461}" dt="2025-03-24T18:25:31.246" v="2125"/>
        <pc:sldMkLst>
          <pc:docMk/>
          <pc:sldMk cId="3924536972" sldId="272"/>
        </pc:sldMkLst>
        <pc:spChg chg="del">
          <ac:chgData name="Joanne Liu" userId="pjoXZl45Tb5nQsFbWH3m6bWoKvECnyoicp2gOiOx5fE=" providerId="None" clId="Web-{BC70C4C5-4076-4A64-A616-C2E11EA52461}" dt="2025-03-24T15:39:19.142" v="74"/>
          <ac:spMkLst>
            <pc:docMk/>
            <pc:sldMk cId="3924536972" sldId="272"/>
            <ac:spMk id="2" creationId="{89ADEFC9-C374-1BAC-7900-0A7D444ADBFD}"/>
          </ac:spMkLst>
        </pc:spChg>
        <pc:spChg chg="del">
          <ac:chgData name="Joanne Liu" userId="pjoXZl45Tb5nQsFbWH3m6bWoKvECnyoicp2gOiOx5fE=" providerId="None" clId="Web-{BC70C4C5-4076-4A64-A616-C2E11EA52461}" dt="2025-03-24T15:38:56.516" v="69"/>
          <ac:spMkLst>
            <pc:docMk/>
            <pc:sldMk cId="3924536972" sldId="272"/>
            <ac:spMk id="3" creationId="{F7FB08FF-C4E5-06DB-BB7A-02B8D87391A1}"/>
          </ac:spMkLst>
        </pc:spChg>
        <pc:graphicFrameChg chg="add mod ord modGraphic">
          <ac:chgData name="Joanne Liu" userId="pjoXZl45Tb5nQsFbWH3m6bWoKvECnyoicp2gOiOx5fE=" providerId="None" clId="Web-{BC70C4C5-4076-4A64-A616-C2E11EA52461}" dt="2025-03-24T18:25:31.246" v="2125"/>
          <ac:graphicFrameMkLst>
            <pc:docMk/>
            <pc:sldMk cId="3924536972" sldId="272"/>
            <ac:graphicFrameMk id="5" creationId="{44B09FCF-A5D0-65DB-31E7-56DD3050E92E}"/>
          </ac:graphicFrameMkLst>
        </pc:graphicFrameChg>
        <pc:graphicFrameChg chg="add del mod">
          <ac:chgData name="Joanne Liu" userId="pjoXZl45Tb5nQsFbWH3m6bWoKvECnyoicp2gOiOx5fE=" providerId="None" clId="Web-{BC70C4C5-4076-4A64-A616-C2E11EA52461}" dt="2025-03-24T15:39:10.221" v="72"/>
          <ac:graphicFrameMkLst>
            <pc:docMk/>
            <pc:sldMk cId="3924536972" sldId="272"/>
            <ac:graphicFrameMk id="7" creationId="{11334E34-B31E-45A3-74EA-82D9C90FAF7F}"/>
          </ac:graphicFrameMkLst>
        </pc:graphicFrameChg>
      </pc:sldChg>
    </pc:docChg>
  </pc:docChgLst>
  <pc:docChgLst>
    <pc:chgData name="Joanne Liu" userId="pjoXZl45Tb5nQsFbWH3m6bWoKvECnyoicp2gOiOx5fE=" providerId="None" clId="Web-{1C18F92C-BB9F-45E4-B317-A89150F897C4}"/>
    <pc:docChg chg="modSld">
      <pc:chgData name="Joanne Liu" userId="pjoXZl45Tb5nQsFbWH3m6bWoKvECnyoicp2gOiOx5fE=" providerId="None" clId="Web-{1C18F92C-BB9F-45E4-B317-A89150F897C4}" dt="2025-03-27T00:29:06.538" v="113"/>
      <pc:docMkLst>
        <pc:docMk/>
      </pc:docMkLst>
      <pc:sldChg chg="modSp">
        <pc:chgData name="Joanne Liu" userId="pjoXZl45Tb5nQsFbWH3m6bWoKvECnyoicp2gOiOx5fE=" providerId="None" clId="Web-{1C18F92C-BB9F-45E4-B317-A89150F897C4}" dt="2025-03-27T00:29:06.538" v="113"/>
        <pc:sldMkLst>
          <pc:docMk/>
          <pc:sldMk cId="371580081" sldId="265"/>
        </pc:sldMkLst>
        <pc:graphicFrameChg chg="mod modGraphic">
          <ac:chgData name="Joanne Liu" userId="pjoXZl45Tb5nQsFbWH3m6bWoKvECnyoicp2gOiOx5fE=" providerId="None" clId="Web-{1C18F92C-BB9F-45E4-B317-A89150F897C4}" dt="2025-03-27T00:29:06.538" v="113"/>
          <ac:graphicFrameMkLst>
            <pc:docMk/>
            <pc:sldMk cId="371580081" sldId="265"/>
            <ac:graphicFrameMk id="9" creationId="{D0C052B5-8004-386A-2A5F-E61D539875FF}"/>
          </ac:graphicFrameMkLst>
        </pc:graphicFrameChg>
      </pc:sldChg>
    </pc:docChg>
  </pc:docChgLst>
  <pc:docChgLst>
    <pc:chgData name="Joanne Liu" userId="pjoXZl45Tb5nQsFbWH3m6bWoKvECnyoicp2gOiOx5fE=" providerId="None" clId="Web-{1CA74895-4DA4-4113-BEE4-9774DE13F54A}"/>
    <pc:docChg chg="modSld">
      <pc:chgData name="Joanne Liu" userId="pjoXZl45Tb5nQsFbWH3m6bWoKvECnyoicp2gOiOx5fE=" providerId="None" clId="Web-{1CA74895-4DA4-4113-BEE4-9774DE13F54A}" dt="2025-03-24T21:51:35.899" v="399"/>
      <pc:docMkLst>
        <pc:docMk/>
      </pc:docMkLst>
      <pc:sldChg chg="modNotes">
        <pc:chgData name="Joanne Liu" userId="pjoXZl45Tb5nQsFbWH3m6bWoKvECnyoicp2gOiOx5fE=" providerId="None" clId="Web-{1CA74895-4DA4-4113-BEE4-9774DE13F54A}" dt="2025-03-24T21:39:06.986" v="115"/>
        <pc:sldMkLst>
          <pc:docMk/>
          <pc:sldMk cId="3501531232" sldId="264"/>
        </pc:sldMkLst>
      </pc:sldChg>
      <pc:sldChg chg="modSp modNotes">
        <pc:chgData name="Joanne Liu" userId="pjoXZl45Tb5nQsFbWH3m6bWoKvECnyoicp2gOiOx5fE=" providerId="None" clId="Web-{1CA74895-4DA4-4113-BEE4-9774DE13F54A}" dt="2025-03-24T21:51:35.899" v="399"/>
        <pc:sldMkLst>
          <pc:docMk/>
          <pc:sldMk cId="3924536972" sldId="272"/>
        </pc:sldMkLst>
        <pc:graphicFrameChg chg="mod modGraphic">
          <ac:chgData name="Joanne Liu" userId="pjoXZl45Tb5nQsFbWH3m6bWoKvECnyoicp2gOiOx5fE=" providerId="None" clId="Web-{1CA74895-4DA4-4113-BEE4-9774DE13F54A}" dt="2025-03-24T21:45:22.919" v="125"/>
          <ac:graphicFrameMkLst>
            <pc:docMk/>
            <pc:sldMk cId="3924536972" sldId="272"/>
            <ac:graphicFrameMk id="5" creationId="{44B09FCF-A5D0-65DB-31E7-56DD3050E92E}"/>
          </ac:graphicFrameMkLst>
        </pc:graphicFrameChg>
      </pc:sldChg>
    </pc:docChg>
  </pc:docChgLst>
  <pc:docChgLst>
    <pc:chgData name="Joanne Liu" userId="pjoXZl45Tb5nQsFbWH3m6bWoKvECnyoicp2gOiOx5fE=" providerId="None" clId="Web-{7029DCBC-0AAD-49AB-AD15-3361FC7DD5F9}"/>
    <pc:docChg chg="addSld modSld">
      <pc:chgData name="Joanne Liu" userId="pjoXZl45Tb5nQsFbWH3m6bWoKvECnyoicp2gOiOx5fE=" providerId="None" clId="Web-{7029DCBC-0AAD-49AB-AD15-3361FC7DD5F9}" dt="2025-03-21T20:54:22.581" v="881"/>
      <pc:docMkLst>
        <pc:docMk/>
      </pc:docMkLst>
      <pc:sldChg chg="addSp delSp modSp">
        <pc:chgData name="Joanne Liu" userId="pjoXZl45Tb5nQsFbWH3m6bWoKvECnyoicp2gOiOx5fE=" providerId="None" clId="Web-{7029DCBC-0AAD-49AB-AD15-3361FC7DD5F9}" dt="2025-03-21T20:54:22.581" v="881"/>
        <pc:sldMkLst>
          <pc:docMk/>
          <pc:sldMk cId="1519280583" sldId="261"/>
        </pc:sldMkLst>
        <pc:spChg chg="mod">
          <ac:chgData name="Joanne Liu" userId="pjoXZl45Tb5nQsFbWH3m6bWoKvECnyoicp2gOiOx5fE=" providerId="None" clId="Web-{7029DCBC-0AAD-49AB-AD15-3361FC7DD5F9}" dt="2025-03-21T20:53:41.018" v="759" actId="1076"/>
          <ac:spMkLst>
            <pc:docMk/>
            <pc:sldMk cId="1519280583" sldId="261"/>
            <ac:spMk id="2" creationId="{B9E321F7-E42B-E827-FBA7-4941CC445A1E}"/>
          </ac:spMkLst>
        </pc:spChg>
        <pc:spChg chg="del">
          <ac:chgData name="Joanne Liu" userId="pjoXZl45Tb5nQsFbWH3m6bWoKvECnyoicp2gOiOx5fE=" providerId="None" clId="Web-{7029DCBC-0AAD-49AB-AD15-3361FC7DD5F9}" dt="2025-03-21T20:52:09.720" v="601"/>
          <ac:spMkLst>
            <pc:docMk/>
            <pc:sldMk cId="1519280583" sldId="261"/>
            <ac:spMk id="3" creationId="{4D7F2CBB-CF5D-A7EB-0256-3CD3959105AD}"/>
          </ac:spMkLst>
        </pc:spChg>
        <pc:graphicFrameChg chg="add mod ord modGraphic">
          <ac:chgData name="Joanne Liu" userId="pjoXZl45Tb5nQsFbWH3m6bWoKvECnyoicp2gOiOx5fE=" providerId="None" clId="Web-{7029DCBC-0AAD-49AB-AD15-3361FC7DD5F9}" dt="2025-03-21T20:54:22.581" v="881"/>
          <ac:graphicFrameMkLst>
            <pc:docMk/>
            <pc:sldMk cId="1519280583" sldId="261"/>
            <ac:graphicFrameMk id="5" creationId="{36311648-26F0-C530-39E1-0C4300364738}"/>
          </ac:graphicFrameMkLst>
        </pc:graphicFrameChg>
      </pc:sldChg>
      <pc:sldChg chg="addSp delSp modSp new">
        <pc:chgData name="Joanne Liu" userId="pjoXZl45Tb5nQsFbWH3m6bWoKvECnyoicp2gOiOx5fE=" providerId="None" clId="Web-{7029DCBC-0AAD-49AB-AD15-3361FC7DD5F9}" dt="2025-03-21T19:44:06.060" v="600" actId="1076"/>
        <pc:sldMkLst>
          <pc:docMk/>
          <pc:sldMk cId="4112977397" sldId="271"/>
        </pc:sldMkLst>
        <pc:spChg chg="mod">
          <ac:chgData name="Joanne Liu" userId="pjoXZl45Tb5nQsFbWH3m6bWoKvECnyoicp2gOiOx5fE=" providerId="None" clId="Web-{7029DCBC-0AAD-49AB-AD15-3361FC7DD5F9}" dt="2025-03-21T19:44:06.060" v="600" actId="1076"/>
          <ac:spMkLst>
            <pc:docMk/>
            <pc:sldMk cId="4112977397" sldId="271"/>
            <ac:spMk id="2" creationId="{C2B14716-7213-4B30-2CBE-3B813DD65017}"/>
          </ac:spMkLst>
        </pc:spChg>
        <pc:spChg chg="del">
          <ac:chgData name="Joanne Liu" userId="pjoXZl45Tb5nQsFbWH3m6bWoKvECnyoicp2gOiOx5fE=" providerId="None" clId="Web-{7029DCBC-0AAD-49AB-AD15-3361FC7DD5F9}" dt="2025-03-21T19:29:56.787" v="1"/>
          <ac:spMkLst>
            <pc:docMk/>
            <pc:sldMk cId="4112977397" sldId="271"/>
            <ac:spMk id="3" creationId="{CE9BFD8D-FD5B-EAAD-25A0-56FA43211F64}"/>
          </ac:spMkLst>
        </pc:spChg>
        <pc:graphicFrameChg chg="add mod ord modGraphic">
          <ac:chgData name="Joanne Liu" userId="pjoXZl45Tb5nQsFbWH3m6bWoKvECnyoicp2gOiOx5fE=" providerId="None" clId="Web-{7029DCBC-0AAD-49AB-AD15-3361FC7DD5F9}" dt="2025-03-21T19:44:00.669" v="598" actId="1076"/>
          <ac:graphicFrameMkLst>
            <pc:docMk/>
            <pc:sldMk cId="4112977397" sldId="271"/>
            <ac:graphicFrameMk id="5" creationId="{AC660053-83B3-C416-755B-4A016FEB95C4}"/>
          </ac:graphicFrameMkLst>
        </pc:graphicFrameChg>
      </pc:sldChg>
    </pc:docChg>
  </pc:docChgLst>
  <pc:docChgLst>
    <pc:chgData name="Joanne Liu" userId="pjoXZl45Tb5nQsFbWH3m6bWoKvECnyoicp2gOiOx5fE=" providerId="None" clId="Web-{18600496-4247-4A88-BA18-DF933DC46969}"/>
    <pc:docChg chg="modSld">
      <pc:chgData name="Joanne Liu" userId="pjoXZl45Tb5nQsFbWH3m6bWoKvECnyoicp2gOiOx5fE=" providerId="None" clId="Web-{18600496-4247-4A88-BA18-DF933DC46969}" dt="2025-03-24T21:08:57.543" v="2" actId="1076"/>
      <pc:docMkLst>
        <pc:docMk/>
      </pc:docMkLst>
      <pc:sldChg chg="modSp">
        <pc:chgData name="Joanne Liu" userId="pjoXZl45Tb5nQsFbWH3m6bWoKvECnyoicp2gOiOx5fE=" providerId="None" clId="Web-{18600496-4247-4A88-BA18-DF933DC46969}" dt="2025-03-24T21:08:57.543" v="2" actId="1076"/>
        <pc:sldMkLst>
          <pc:docMk/>
          <pc:sldMk cId="0" sldId="256"/>
        </pc:sldMkLst>
        <pc:graphicFrameChg chg="mod">
          <ac:chgData name="Joanne Liu" userId="pjoXZl45Tb5nQsFbWH3m6bWoKvECnyoicp2gOiOx5fE=" providerId="None" clId="Web-{18600496-4247-4A88-BA18-DF933DC46969}" dt="2025-03-24T21:08:57.543" v="2" actId="1076"/>
          <ac:graphicFrameMkLst>
            <pc:docMk/>
            <pc:sldMk cId="0" sldId="256"/>
            <ac:graphicFrameMk id="4" creationId="{9999B675-EA23-BE60-B5F0-AC0617985C59}"/>
          </ac:graphicFrameMkLst>
        </pc:graphicFrameChg>
      </pc:sldChg>
      <pc:sldChg chg="modSp">
        <pc:chgData name="Joanne Liu" userId="pjoXZl45Tb5nQsFbWH3m6bWoKvECnyoicp2gOiOx5fE=" providerId="None" clId="Web-{18600496-4247-4A88-BA18-DF933DC46969}" dt="2025-03-24T20:46:03.095" v="1"/>
        <pc:sldMkLst>
          <pc:docMk/>
          <pc:sldMk cId="3809776029" sldId="258"/>
        </pc:sldMkLst>
        <pc:graphicFrameChg chg="mod modGraphic">
          <ac:chgData name="Joanne Liu" userId="pjoXZl45Tb5nQsFbWH3m6bWoKvECnyoicp2gOiOx5fE=" providerId="None" clId="Web-{18600496-4247-4A88-BA18-DF933DC46969}" dt="2025-03-24T20:46:03.095" v="1"/>
          <ac:graphicFrameMkLst>
            <pc:docMk/>
            <pc:sldMk cId="3809776029" sldId="258"/>
            <ac:graphicFrameMk id="4" creationId="{73FA61A7-A9FA-F223-9013-BFD4C4571A8E}"/>
          </ac:graphicFrameMkLst>
        </pc:graphicFrameChg>
      </pc:sldChg>
    </pc:docChg>
  </pc:docChgLst>
  <pc:docChgLst>
    <pc:chgData name="Joanne Liu" userId="pjoXZl45Tb5nQsFbWH3m6bWoKvECnyoicp2gOiOx5fE=" providerId="None" clId="Web-{363F04F4-B2AE-4185-9999-FFB99839503D}"/>
    <pc:docChg chg="modSld">
      <pc:chgData name="Joanne Liu" userId="pjoXZl45Tb5nQsFbWH3m6bWoKvECnyoicp2gOiOx5fE=" providerId="None" clId="Web-{363F04F4-B2AE-4185-9999-FFB99839503D}" dt="2025-03-21T22:58:50.346" v="184"/>
      <pc:docMkLst>
        <pc:docMk/>
      </pc:docMkLst>
      <pc:sldChg chg="addSp delSp modSp">
        <pc:chgData name="Joanne Liu" userId="pjoXZl45Tb5nQsFbWH3m6bWoKvECnyoicp2gOiOx5fE=" providerId="None" clId="Web-{363F04F4-B2AE-4185-9999-FFB99839503D}" dt="2025-03-21T22:58:50.346" v="184"/>
        <pc:sldMkLst>
          <pc:docMk/>
          <pc:sldMk cId="1519280583" sldId="261"/>
        </pc:sldMkLst>
        <pc:graphicFrameChg chg="add del mod">
          <ac:chgData name="Joanne Liu" userId="pjoXZl45Tb5nQsFbWH3m6bWoKvECnyoicp2gOiOx5fE=" providerId="None" clId="Web-{363F04F4-B2AE-4185-9999-FFB99839503D}" dt="2025-03-21T22:07:04.508" v="1"/>
          <ac:graphicFrameMkLst>
            <pc:docMk/>
            <pc:sldMk cId="1519280583" sldId="261"/>
            <ac:graphicFrameMk id="4" creationId="{5776E1D2-34FA-3399-A56F-05EE038C0149}"/>
          </ac:graphicFrameMkLst>
        </pc:graphicFrameChg>
        <pc:graphicFrameChg chg="mod modGraphic">
          <ac:chgData name="Joanne Liu" userId="pjoXZl45Tb5nQsFbWH3m6bWoKvECnyoicp2gOiOx5fE=" providerId="None" clId="Web-{363F04F4-B2AE-4185-9999-FFB99839503D}" dt="2025-03-21T22:58:50.346" v="184"/>
          <ac:graphicFrameMkLst>
            <pc:docMk/>
            <pc:sldMk cId="1519280583" sldId="261"/>
            <ac:graphicFrameMk id="5" creationId="{36311648-26F0-C530-39E1-0C4300364738}"/>
          </ac:graphicFrameMkLst>
        </pc:graphicFrameChg>
        <pc:graphicFrameChg chg="add del mod">
          <ac:chgData name="Joanne Liu" userId="pjoXZl45Tb5nQsFbWH3m6bWoKvECnyoicp2gOiOx5fE=" providerId="None" clId="Web-{363F04F4-B2AE-4185-9999-FFB99839503D}" dt="2025-03-21T22:08:19.651" v="23"/>
          <ac:graphicFrameMkLst>
            <pc:docMk/>
            <pc:sldMk cId="1519280583" sldId="261"/>
            <ac:graphicFrameMk id="7" creationId="{061DB6C6-DBFD-2FAC-E369-5EF95EC2A4D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No screening isn't truly non screening. Need to look into HCC stage distribution again. </a:t>
            </a:r>
          </a:p>
          <a:p>
            <a:r>
              <a:rPr lang="en-US" dirty="0">
                <a:ea typeface="Calibri"/>
                <a:cs typeface="Calibri"/>
              </a:rPr>
              <a:t>Possibly use reasonable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HCC survival increases for subgroups </a:t>
            </a:r>
            <a:r>
              <a:rPr lang="en-US" dirty="0" err="1">
                <a:ea typeface="Calibri"/>
                <a:cs typeface="Calibri"/>
              </a:rPr>
              <a:t>bc</a:t>
            </a:r>
            <a:r>
              <a:rPr lang="en-US" dirty="0">
                <a:ea typeface="Calibri"/>
                <a:cs typeface="Calibri"/>
              </a:rPr>
              <a:t> higher HCC probability, so patients get HCC earlier. After they get HCC their survival only depends on HCC survival probability and also once they hit 100 years,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For </a:t>
            </a:r>
            <a:r>
              <a:rPr lang="en-US" dirty="0" err="1">
                <a:ea typeface="Calibri"/>
                <a:cs typeface="Calibri"/>
              </a:rPr>
              <a:t>hcc</a:t>
            </a:r>
            <a:r>
              <a:rPr lang="en-US" dirty="0">
                <a:ea typeface="Calibri"/>
                <a:cs typeface="Calibri"/>
              </a:rPr>
              <a:t> stage distribution, use JCG paper. This paper is consistent vs. Inconsistent screening (not truly no surveillance). Use their reported data and extrapolate for truly no screening.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45% early is for inconsistent screening.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Consistent screening, inconsistent, then no screening (estimate: 30% early, sensitivity analysis of 15%) 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6784271/" TargetMode="External"/><Relationship Id="rId2" Type="http://schemas.openxmlformats.org/officeDocument/2006/relationships/hyperlink" Target="https://pubmed.ncbi.nlm.nih.gov/1882200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mc.ncbi.nlm.nih.gov/articles/PMC6279617/#S20" TargetMode="External"/><Relationship Id="rId4" Type="http://schemas.openxmlformats.org/officeDocument/2006/relationships/hyperlink" Target="https://journals.lww.com/jcge/fulltext/2024/08000/incidence_of_cirrhosis_and_hepatocellular.13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med.ncbi.nlm.nih.gov/37395730/#:~:text=The%20annual%20incidence%20of%20HCC%20in%20patients%20with,and%200.7%20per%201000%20person-years%20with%20FIB-4%20%3C1.30." TargetMode="External"/><Relationship Id="rId3" Type="http://schemas.openxmlformats.org/officeDocument/2006/relationships/hyperlink" Target="https://pubmed.ncbi.nlm.nih.gov/18822004/" TargetMode="External"/><Relationship Id="rId7" Type="http://schemas.openxmlformats.org/officeDocument/2006/relationships/hyperlink" Target="https://pubmed.ncbi.nlm.nih.gov/38079023/" TargetMode="External"/><Relationship Id="rId2" Type="http://schemas.openxmlformats.org/officeDocument/2006/relationships/hyperlink" Target="https://pubmed.ncbi.nlm.nih.gov/2678427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mc.ncbi.nlm.nih.gov/articles/PMC11016479/" TargetMode="External"/><Relationship Id="rId5" Type="http://schemas.openxmlformats.org/officeDocument/2006/relationships/hyperlink" Target="https://pmc.ncbi.nlm.nih.gov/articles/PMC8078581/" TargetMode="External"/><Relationship Id="rId4" Type="http://schemas.openxmlformats.org/officeDocument/2006/relationships/hyperlink" Target="https://karger.com/lic/article/13/6/643/909485/Cost-Effectiveness-of-a-Biomarker-Based-Scree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868360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7378630/" TargetMode="External"/><Relationship Id="rId2" Type="http://schemas.openxmlformats.org/officeDocument/2006/relationships/hyperlink" Target="https://pmc.ncbi.nlm.nih.gov/articles/PMC10026948/#sec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7541544/#S11" TargetMode="External"/><Relationship Id="rId2" Type="http://schemas.openxmlformats.org/officeDocument/2006/relationships/hyperlink" Target="https://pmc.ncbi.nlm.nih.gov/articles/PMC558447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7250870/" TargetMode="External"/><Relationship Id="rId2" Type="http://schemas.openxmlformats.org/officeDocument/2006/relationships/hyperlink" Target="https://www.cms.gov/medicare/physician-fee-schedule/search?Y=0&amp;T=4&amp;HT=0&amp;CT=3&amp;H1=0632T&amp;M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sjournals.onlinelibrary.wiley.com/doi/full/10.1002/cncr.29855" TargetMode="External"/><Relationship Id="rId5" Type="http://schemas.openxmlformats.org/officeDocument/2006/relationships/hyperlink" Target="https://link.springer.com/article/10.1007/s40273-013-0109-7#Sec10" TargetMode="External"/><Relationship Id="rId4" Type="http://schemas.openxmlformats.org/officeDocument/2006/relationships/hyperlink" Target="https://www.sciencedirect.com/science/article/pii/S1542356522010953#sec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2881"/>
            <a:ext cx="4667250" cy="895350"/>
          </a:xfrm>
        </p:spPr>
        <p:txBody>
          <a:bodyPr/>
          <a:lstStyle/>
          <a:p>
            <a:r>
              <a:rPr lang="en-US" sz="3200" dirty="0">
                <a:ea typeface="Calibri"/>
                <a:cs typeface="Calibri"/>
              </a:rPr>
              <a:t>CEA MASLD Study Updates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-3771900" y="7574106"/>
            <a:ext cx="8229600" cy="591574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ea typeface="Calibri"/>
                <a:cs typeface="Calibri"/>
              </a:rPr>
              <a:t>Completed:</a:t>
            </a:r>
          </a:p>
          <a:p>
            <a:pPr>
              <a:buFont typeface="Calibri" pitchFamily="34" charset="0"/>
              <a:buChar char="-"/>
            </a:pPr>
            <a:r>
              <a:rPr lang="en-US" sz="2200" dirty="0">
                <a:ea typeface="Calibri"/>
                <a:cs typeface="Calibri"/>
              </a:rPr>
              <a:t>Base case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Finalizing inputs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Running verifications 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Base case analysis: ICER is $206K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One-way sensitivity analysis </a:t>
            </a:r>
          </a:p>
          <a:p>
            <a:pPr>
              <a:buFont typeface="Calibri" pitchFamily="34" charset="0"/>
              <a:buChar char="-"/>
            </a:pPr>
            <a:r>
              <a:rPr lang="en-US" sz="2200" dirty="0">
                <a:ea typeface="Calibri"/>
                <a:cs typeface="Calibri"/>
              </a:rPr>
              <a:t>Subgroups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Preparing inputs for male, &gt;65 y/o, and diabetic subgroups (individually) 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Preliminary analysis: we found that subgroup for &gt;65y/o ICER meets $150K WTO threshold </a:t>
            </a:r>
          </a:p>
          <a:p>
            <a:pPr lvl="1">
              <a:buFont typeface="Calibri" pitchFamily="34" charset="0"/>
              <a:buChar char="-"/>
            </a:pP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ea typeface="Calibri"/>
                <a:cs typeface="Calibri"/>
              </a:rPr>
              <a:t>Need to do: </a:t>
            </a:r>
          </a:p>
          <a:p>
            <a:pPr>
              <a:buFont typeface="Calibri" pitchFamily="34" charset="0"/>
              <a:buChar char="-"/>
            </a:pPr>
            <a:r>
              <a:rPr lang="en-US" sz="2200" dirty="0">
                <a:ea typeface="Calibri"/>
                <a:cs typeface="Calibri"/>
              </a:rPr>
              <a:t>Base case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Review the one-way sensitivity analysis and determine which inputs are the most important --&gt; intuition for which subgroups would be cost-effective 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Threshold + Probabilistic sensitivity analysis</a:t>
            </a:r>
            <a:endParaRPr lang="en-US" dirty="0">
              <a:ea typeface="Calibri"/>
              <a:cs typeface="Calibri"/>
            </a:endParaRPr>
          </a:p>
          <a:p>
            <a:pPr>
              <a:buFont typeface="Calibri" pitchFamily="34" charset="0"/>
              <a:buChar char="-"/>
            </a:pPr>
            <a:r>
              <a:rPr lang="en-US" sz="2200" dirty="0">
                <a:ea typeface="Calibri"/>
                <a:cs typeface="Calibri"/>
              </a:rPr>
              <a:t>Subgroups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Run base case analysis for each subgroup with most updated inputs</a:t>
            </a:r>
          </a:p>
          <a:p>
            <a:pPr lvl="1">
              <a:buFont typeface="Calibri" pitchFamily="34" charset="0"/>
              <a:buChar char="-"/>
            </a:pPr>
            <a:r>
              <a:rPr lang="en-US" sz="1800" dirty="0">
                <a:ea typeface="Calibri"/>
                <a:cs typeface="Calibri"/>
              </a:rPr>
              <a:t>Derive inputs for combined subgroups and run base case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99B675-EA23-BE60-B5F0-AC061798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91111"/>
              </p:ext>
            </p:extLst>
          </p:nvPr>
        </p:nvGraphicFramePr>
        <p:xfrm>
          <a:off x="255617" y="918072"/>
          <a:ext cx="8588732" cy="594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>
                  <a:extLst>
                    <a:ext uri="{9D8B030D-6E8A-4147-A177-3AD203B41FA5}">
                      <a16:colId xmlns:a16="http://schemas.microsoft.com/office/drawing/2014/main" val="2163751490"/>
                    </a:ext>
                  </a:extLst>
                </a:gridCol>
                <a:gridCol w="3651430">
                  <a:extLst>
                    <a:ext uri="{9D8B030D-6E8A-4147-A177-3AD203B41FA5}">
                      <a16:colId xmlns:a16="http://schemas.microsoft.com/office/drawing/2014/main" val="1193629794"/>
                    </a:ext>
                  </a:extLst>
                </a:gridCol>
                <a:gridCol w="662420">
                  <a:extLst>
                    <a:ext uri="{9D8B030D-6E8A-4147-A177-3AD203B41FA5}">
                      <a16:colId xmlns:a16="http://schemas.microsoft.com/office/drawing/2014/main" val="1103936223"/>
                    </a:ext>
                  </a:extLst>
                </a:gridCol>
                <a:gridCol w="3631945">
                  <a:extLst>
                    <a:ext uri="{9D8B030D-6E8A-4147-A177-3AD203B41FA5}">
                      <a16:colId xmlns:a16="http://schemas.microsoft.com/office/drawing/2014/main" val="1049674865"/>
                    </a:ext>
                  </a:extLst>
                </a:gridCol>
              </a:tblGrid>
              <a:tr h="70616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dirty="0"/>
                        <a:t>Base Case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dirty="0"/>
                        <a:t>Subgroups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dirty="0"/>
                        <a:t>(Male, older, diabetic)</a:t>
                      </a:r>
                      <a:endParaRPr 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33507"/>
                  </a:ext>
                </a:extLst>
              </a:tr>
              <a:tr h="70616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Collecting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Deriving inputs for individual subgroups (male, &gt;65 y/o, diabetic)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00662"/>
                  </a:ext>
                </a:extLst>
              </a:tr>
              <a:tr h="70616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model verifications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Running model verifications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61309"/>
                  </a:ext>
                </a:extLst>
              </a:tr>
              <a:tr h="70616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Base case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analysis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55287"/>
                  </a:ext>
                </a:extLst>
              </a:tr>
              <a:tr h="70616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One-way sensitivity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One-way sensitivity analysis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95"/>
                  </a:ext>
                </a:extLst>
              </a:tr>
              <a:tr h="70616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+ probabilistic sensitivity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Threshold + probabilistic sensitivity analysis 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10931"/>
                  </a:ext>
                </a:extLst>
              </a:tr>
              <a:tr h="70616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Choosing combined subgroups and deriving inputs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47445"/>
                  </a:ext>
                </a:extLst>
              </a:tr>
              <a:tr h="70616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Sensitivity analyses for combined subgroups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23648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56443DA-EFC2-2DEA-ABFD-85277378B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53" y="1711901"/>
            <a:ext cx="563708" cy="563708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D47E04F4-4887-B906-A4E5-AA0DFBF1C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578" y="2439264"/>
            <a:ext cx="563708" cy="563708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793257B7-9515-E675-16CB-CBE1FD5F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578" y="3127661"/>
            <a:ext cx="563708" cy="56370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1C5D12E-CFFF-F56D-52C5-A2A31AF26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2392" y="1711899"/>
            <a:ext cx="563708" cy="563708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CA710D9-6AFA-3F4A-0718-993D17C9E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8591" y="3131124"/>
            <a:ext cx="563708" cy="563708"/>
          </a:xfrm>
          <a:prstGeom prst="rect">
            <a:avLst/>
          </a:prstGeom>
        </p:spPr>
      </p:pic>
      <p:sp>
        <p:nvSpPr>
          <p:cNvPr id="11" name="Flowchart: Extract 10">
            <a:extLst>
              <a:ext uri="{FF2B5EF4-FFF2-40B4-BE49-F238E27FC236}">
                <a16:creationId xmlns:a16="http://schemas.microsoft.com/office/drawing/2014/main" id="{0C7CC545-98F9-B105-4860-808C665E1D0B}"/>
              </a:ext>
            </a:extLst>
          </p:cNvPr>
          <p:cNvSpPr/>
          <p:nvPr/>
        </p:nvSpPr>
        <p:spPr>
          <a:xfrm>
            <a:off x="316057" y="3900054"/>
            <a:ext cx="506556" cy="350693"/>
          </a:xfrm>
          <a:prstGeom prst="flowChartExtra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BA5414E6-B939-596A-D384-04CF567EEE62}"/>
              </a:ext>
            </a:extLst>
          </p:cNvPr>
          <p:cNvSpPr/>
          <p:nvPr/>
        </p:nvSpPr>
        <p:spPr>
          <a:xfrm>
            <a:off x="4716607" y="5528829"/>
            <a:ext cx="506556" cy="350693"/>
          </a:xfrm>
          <a:prstGeom prst="flowChartExtra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11A3C98C-F18C-8E5D-071F-70360BCAC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3328" y="321251"/>
            <a:ext cx="420833" cy="420833"/>
          </a:xfrm>
          <a:prstGeom prst="rect">
            <a:avLst/>
          </a:prstGeom>
        </p:spPr>
      </p:pic>
      <p:sp>
        <p:nvSpPr>
          <p:cNvPr id="14" name="Flowchart: Extract 13">
            <a:extLst>
              <a:ext uri="{FF2B5EF4-FFF2-40B4-BE49-F238E27FC236}">
                <a16:creationId xmlns:a16="http://schemas.microsoft.com/office/drawing/2014/main" id="{1AC8FE07-8A50-DD4B-C6CA-202AD33B6350}"/>
              </a:ext>
            </a:extLst>
          </p:cNvPr>
          <p:cNvSpPr/>
          <p:nvPr/>
        </p:nvSpPr>
        <p:spPr>
          <a:xfrm>
            <a:off x="7212157" y="442479"/>
            <a:ext cx="325581" cy="217343"/>
          </a:xfrm>
          <a:prstGeom prst="flowChartExtra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9A17A-1390-48B5-F90A-75F64F53C46B}"/>
              </a:ext>
            </a:extLst>
          </p:cNvPr>
          <p:cNvSpPr txBox="1"/>
          <p:nvPr/>
        </p:nvSpPr>
        <p:spPr>
          <a:xfrm>
            <a:off x="5782540" y="362816"/>
            <a:ext cx="1753465" cy="376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=Done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04262A-08BC-8937-8A03-83D247FD9A9E}"/>
              </a:ext>
            </a:extLst>
          </p:cNvPr>
          <p:cNvSpPr txBox="1"/>
          <p:nvPr/>
        </p:nvSpPr>
        <p:spPr>
          <a:xfrm>
            <a:off x="7534275" y="361950"/>
            <a:ext cx="1466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=In Progress</a:t>
            </a: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24A233BC-3A37-4283-4D1F-C4C3F22B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8591" y="2435799"/>
            <a:ext cx="563708" cy="5637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11B5-D484-3EE9-229C-E1B904C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4163"/>
            <a:ext cx="3629025" cy="4572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ea typeface="Calibri"/>
                <a:cs typeface="Calibri"/>
              </a:rPr>
              <a:t>Patient outcomes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5A7A8F-CAF0-E2B2-653F-10CAC22C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63510"/>
              </p:ext>
            </p:extLst>
          </p:nvPr>
        </p:nvGraphicFramePr>
        <p:xfrm>
          <a:off x="371475" y="971550"/>
          <a:ext cx="8449691" cy="5478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95909">
                  <a:extLst>
                    <a:ext uri="{9D8B030D-6E8A-4147-A177-3AD203B41FA5}">
                      <a16:colId xmlns:a16="http://schemas.microsoft.com/office/drawing/2014/main" val="3576487836"/>
                    </a:ext>
                  </a:extLst>
                </a:gridCol>
                <a:gridCol w="2083485">
                  <a:extLst>
                    <a:ext uri="{9D8B030D-6E8A-4147-A177-3AD203B41FA5}">
                      <a16:colId xmlns:a16="http://schemas.microsoft.com/office/drawing/2014/main" val="633374511"/>
                    </a:ext>
                  </a:extLst>
                </a:gridCol>
                <a:gridCol w="2170297">
                  <a:extLst>
                    <a:ext uri="{9D8B030D-6E8A-4147-A177-3AD203B41FA5}">
                      <a16:colId xmlns:a16="http://schemas.microsoft.com/office/drawing/2014/main" val="211287444"/>
                    </a:ext>
                  </a:extLst>
                </a:gridCol>
              </a:tblGrid>
              <a:tr h="49806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effectLst/>
                          <a:latin typeface="Calibri"/>
                        </a:rPr>
                        <a:t>Intervention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058765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Total % Developed HCC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11.77%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11.77%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988534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Total % Developed Cirrhosis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23.38%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23.38%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158402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10-Year HCC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4.77%</a:t>
                      </a:r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4.77%</a:t>
                      </a:r>
                      <a:endParaRPr lang="en-US"/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097020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10-Year Cirrhosis rate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9.44%</a:t>
                      </a:r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9.44%</a:t>
                      </a:r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475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Avg. Age of Developing HCC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63.59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63.59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977220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Avg. Age of Developing Cirrhosis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63.75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63.75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516395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Avg. Death Age from MASLD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77.11</a:t>
                      </a:r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77.11</a:t>
                      </a:r>
                      <a:endParaRPr lang="en-US"/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458594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Mean Survival years for HCC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3.07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3.44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54912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Median Survival years for HCC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228938"/>
                  </a:ext>
                </a:extLst>
              </a:tr>
              <a:tr h="4980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5 Year HCC Survival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25.66%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32.76%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7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2B2-3290-5FBD-7F4E-5931EF73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14" y="209694"/>
            <a:ext cx="2709430" cy="350694"/>
          </a:xfrm>
        </p:spPr>
        <p:txBody>
          <a:bodyPr>
            <a:noAutofit/>
          </a:bodyPr>
          <a:lstStyle/>
          <a:p>
            <a:r>
              <a:rPr lang="en-US" sz="1800" dirty="0">
                <a:ea typeface="Calibri"/>
                <a:cs typeface="Calibri"/>
              </a:rPr>
              <a:t>Checking costs and utilities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21C37E-723F-82D9-1641-FEDFDF2EC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98717"/>
              </p:ext>
            </p:extLst>
          </p:nvPr>
        </p:nvGraphicFramePr>
        <p:xfrm>
          <a:off x="327314" y="768927"/>
          <a:ext cx="8294541" cy="55091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2987">
                  <a:extLst>
                    <a:ext uri="{9D8B030D-6E8A-4147-A177-3AD203B41FA5}">
                      <a16:colId xmlns:a16="http://schemas.microsoft.com/office/drawing/2014/main" val="996966083"/>
                    </a:ext>
                  </a:extLst>
                </a:gridCol>
                <a:gridCol w="1519026">
                  <a:extLst>
                    <a:ext uri="{9D8B030D-6E8A-4147-A177-3AD203B41FA5}">
                      <a16:colId xmlns:a16="http://schemas.microsoft.com/office/drawing/2014/main" val="2870810182"/>
                    </a:ext>
                  </a:extLst>
                </a:gridCol>
                <a:gridCol w="1442528">
                  <a:extLst>
                    <a:ext uri="{9D8B030D-6E8A-4147-A177-3AD203B41FA5}">
                      <a16:colId xmlns:a16="http://schemas.microsoft.com/office/drawing/2014/main" val="2896699934"/>
                    </a:ext>
                  </a:extLst>
                </a:gridCol>
              </a:tblGrid>
              <a:tr h="45574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endParaRPr lang="en-US" sz="1800" b="1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Calibri"/>
                        </a:rPr>
                        <a:t>Control </a:t>
                      </a: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Calibri"/>
                        </a:rPr>
                        <a:t>Intervention </a:t>
                      </a: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84451"/>
                  </a:ext>
                </a:extLst>
              </a:tr>
              <a:tr h="469153">
                <a:tc>
                  <a:txBody>
                    <a:bodyPr/>
                    <a:lstStyle/>
                    <a:p>
                      <a:pPr lvl="0" algn="l">
                        <a:lnSpc>
                          <a:spcPts val="135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Calibri"/>
                        </a:rPr>
                        <a:t>Average Costs Per Patient</a:t>
                      </a: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endParaRPr lang="en-US" sz="1800" dirty="0">
                        <a:solidFill>
                          <a:srgbClr val="242424"/>
                        </a:solidFill>
                        <a:effectLst/>
                        <a:latin typeface="Calibri"/>
                      </a:endParaRP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endParaRPr lang="en-US" sz="1800" dirty="0">
                        <a:solidFill>
                          <a:srgbClr val="242424"/>
                        </a:solidFill>
                        <a:effectLst/>
                        <a:latin typeface="Calibri"/>
                      </a:endParaRP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9197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costs</a:t>
                      </a:r>
                      <a:endParaRPr lang="en-US" dirty="0"/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$74,920</a:t>
                      </a:r>
                      <a:endParaRPr lang="en-US" dirty="0"/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800" b="0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79,818</a:t>
                      </a:r>
                      <a:endParaRPr lang="en-US" dirty="0"/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536435"/>
                  </a:ext>
                </a:extLst>
              </a:tr>
              <a:tr h="469153"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Calibri"/>
                        </a:rPr>
                        <a:t>Total</a:t>
                      </a:r>
                      <a:r>
                        <a:rPr lang="en-US" sz="1800" dirty="0">
                          <a:effectLst/>
                          <a:latin typeface="Calibri"/>
                        </a:rPr>
                        <a:t> costs for pts who developed HCC </a:t>
                      </a: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$146,542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$</a:t>
                      </a: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156,488 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85615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800" b="1" dirty="0">
                          <a:effectLst/>
                          <a:latin typeface="Calibri"/>
                        </a:rPr>
                        <a:t>MASLD</a:t>
                      </a:r>
                      <a:r>
                        <a:rPr lang="en-US" sz="1800" dirty="0">
                          <a:effectLst/>
                          <a:latin typeface="Calibri"/>
                        </a:rPr>
                        <a:t> costs</a:t>
                      </a: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$</a:t>
                      </a: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63,740 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$</a:t>
                      </a: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67,855 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2284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800" b="1" dirty="0">
                          <a:effectLst/>
                          <a:latin typeface="Calibri"/>
                        </a:rPr>
                        <a:t>False Positive</a:t>
                      </a:r>
                      <a:r>
                        <a:rPr lang="en-US" sz="1800" dirty="0">
                          <a:effectLst/>
                          <a:latin typeface="Calibri"/>
                        </a:rPr>
                        <a:t> costs </a:t>
                      </a: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0 </a:t>
                      </a: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$</a:t>
                      </a: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6,327 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52292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Total </a:t>
                      </a:r>
                      <a:r>
                        <a:rPr lang="en-US" sz="1800" b="1" dirty="0">
                          <a:effectLst/>
                          <a:latin typeface="Calibri"/>
                        </a:rPr>
                        <a:t>Treated</a:t>
                      </a:r>
                      <a:r>
                        <a:rPr lang="en-US" sz="1800" dirty="0">
                          <a:effectLst/>
                          <a:latin typeface="Calibri"/>
                        </a:rPr>
                        <a:t> HCC costs </a:t>
                      </a: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$</a:t>
                      </a: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93,272 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$</a:t>
                      </a: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102,502 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4362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Total</a:t>
                      </a:r>
                      <a:r>
                        <a:rPr lang="en-US" sz="1800" b="1" dirty="0">
                          <a:effectLst/>
                          <a:latin typeface="Calibri"/>
                        </a:rPr>
                        <a:t> Untreated</a:t>
                      </a:r>
                      <a:r>
                        <a:rPr lang="en-US" sz="1800" dirty="0">
                          <a:effectLst/>
                          <a:latin typeface="Calibri"/>
                        </a:rPr>
                        <a:t> HCC costs  </a:t>
                      </a: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$90,330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$</a:t>
                      </a: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94,366 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6675" marR="666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1900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lvl="0" algn="l">
                        <a:lnSpc>
                          <a:spcPts val="135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Calibri"/>
                        </a:rPr>
                        <a:t>Average Utilities Per Patient</a:t>
                      </a: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endParaRPr lang="en-US" sz="1800" dirty="0">
                        <a:solidFill>
                          <a:srgbClr val="242424"/>
                        </a:solidFill>
                        <a:effectLst/>
                        <a:latin typeface="Calibri"/>
                      </a:endParaRP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endParaRPr lang="en-US" sz="1800" dirty="0">
                        <a:solidFill>
                          <a:srgbClr val="242424"/>
                        </a:solidFill>
                        <a:effectLst/>
                        <a:latin typeface="Calibri"/>
                      </a:endParaRP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155733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utilities</a:t>
                      </a: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12.18</a:t>
                      </a:r>
                      <a:endParaRPr lang="en-US" dirty="0"/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12.20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531842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800" dirty="0">
                          <a:effectLst/>
                          <a:latin typeface="Calibri"/>
                        </a:rPr>
                        <a:t>utilities for pts who developed HCC</a:t>
                      </a: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10.92</a:t>
                      </a: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350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11.12</a:t>
                      </a: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09389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ICER</a:t>
                      </a:r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242424"/>
                          </a:solidFill>
                          <a:effectLst/>
                        </a:rPr>
                        <a:t>$206,703.38</a:t>
                      </a:r>
                      <a:endParaRPr lang="en-US" dirty="0"/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6674" marR="66674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10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3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2913-728E-F247-1802-5B2519B0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24429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Base Case: One-Way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9B79-2441-62FE-C7BF-D9E9DF1D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F204-145E-C6EB-2DB1-2C7946EF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Subgroup: Deriving Inputs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8881-F1E9-CD0E-0F48-955B913F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5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Male, &gt;60-65 y/o, diabetic</a:t>
            </a:r>
          </a:p>
          <a:p>
            <a:r>
              <a:rPr lang="en-US" dirty="0">
                <a:ea typeface="Calibri"/>
                <a:cs typeface="Calibri"/>
              </a:rPr>
              <a:t>Changed the following inputs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Undiagnosed cirrhosis rate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Non-cirrhotic MASLD to HCC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Cirrhotic MASLD to HCC</a:t>
            </a:r>
          </a:p>
          <a:p>
            <a:pPr lvl="1"/>
            <a:r>
              <a:rPr lang="en-US" dirty="0">
                <a:ea typeface="Calibri"/>
                <a:cs typeface="Calibri"/>
              </a:rPr>
              <a:t>MASLD to cirrhosis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Age-adjusted death rate in MASLD node</a:t>
            </a:r>
          </a:p>
          <a:p>
            <a:r>
              <a:rPr lang="en-US" dirty="0">
                <a:ea typeface="Calibri"/>
                <a:cs typeface="Calibri"/>
              </a:rPr>
              <a:t>Found % increase or decrease in the above data found in literature and applied that % change to our base case value</a:t>
            </a:r>
          </a:p>
        </p:txBody>
      </p:sp>
    </p:spTree>
    <p:extLst>
      <p:ext uri="{BB962C8B-B14F-4D97-AF65-F5344CB8AC3E}">
        <p14:creationId xmlns:p14="http://schemas.microsoft.com/office/powerpoint/2010/main" val="176866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4716-7213-4B30-2CBE-3B813DD6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1876"/>
            <a:ext cx="7151544" cy="74035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ea typeface="Calibri"/>
                <a:cs typeface="Calibri"/>
              </a:rPr>
              <a:t>Subgroup inputs that are different from base case values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660053-83B3-C416-755B-4A016FEB9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839912"/>
              </p:ext>
            </p:extLst>
          </p:nvPr>
        </p:nvGraphicFramePr>
        <p:xfrm>
          <a:off x="180975" y="519546"/>
          <a:ext cx="8782895" cy="6063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7423">
                  <a:extLst>
                    <a:ext uri="{9D8B030D-6E8A-4147-A177-3AD203B41FA5}">
                      <a16:colId xmlns:a16="http://schemas.microsoft.com/office/drawing/2014/main" val="677971749"/>
                    </a:ext>
                  </a:extLst>
                </a:gridCol>
                <a:gridCol w="1816368">
                  <a:extLst>
                    <a:ext uri="{9D8B030D-6E8A-4147-A177-3AD203B41FA5}">
                      <a16:colId xmlns:a16="http://schemas.microsoft.com/office/drawing/2014/main" val="1478010190"/>
                    </a:ext>
                  </a:extLst>
                </a:gridCol>
                <a:gridCol w="1816368">
                  <a:extLst>
                    <a:ext uri="{9D8B030D-6E8A-4147-A177-3AD203B41FA5}">
                      <a16:colId xmlns:a16="http://schemas.microsoft.com/office/drawing/2014/main" val="1001511805"/>
                    </a:ext>
                  </a:extLst>
                </a:gridCol>
                <a:gridCol w="1816368">
                  <a:extLst>
                    <a:ext uri="{9D8B030D-6E8A-4147-A177-3AD203B41FA5}">
                      <a16:colId xmlns:a16="http://schemas.microsoft.com/office/drawing/2014/main" val="2895594036"/>
                    </a:ext>
                  </a:extLst>
                </a:gridCol>
                <a:gridCol w="1816368">
                  <a:extLst>
                    <a:ext uri="{9D8B030D-6E8A-4147-A177-3AD203B41FA5}">
                      <a16:colId xmlns:a16="http://schemas.microsoft.com/office/drawing/2014/main" val="1445568748"/>
                    </a:ext>
                  </a:extLst>
                </a:gridCol>
              </a:tblGrid>
              <a:tr h="294718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Case 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  <a:endParaRPr lang="en-US" dirty="0"/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&gt;60-65 y/o</a:t>
                      </a:r>
                    </a:p>
                  </a:txBody>
                  <a:tcPr marL="67056" marR="67056" marT="33527" marB="335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650634"/>
                  </a:ext>
                </a:extLst>
              </a:tr>
              <a:tr h="1008844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Undiagnosed cirrhosis %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24.2% (18.1%-30.2%)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33.3% (25.0%-41.6%)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  <a:hlinkClick r:id="rId2"/>
                        </a:rPr>
                        <a:t>Fujimoto 2008</a:t>
                      </a:r>
                      <a:endParaRPr lang="en-US" sz="1200"/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40.3% (30.2%-50.4%)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3"/>
                        </a:rPr>
                        <a:t>Walker 2016</a:t>
                      </a:r>
                    </a:p>
                  </a:txBody>
                  <a:tcPr marL="67056" marR="67056" marT="33527" marB="335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 same as base case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79030"/>
                  </a:ext>
                </a:extLst>
              </a:tr>
              <a:tr h="100884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MASLD to cirrhosis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1.085% (0.665%-1.506%) 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1.33% (0.818%- 1.85%)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hlinkClick r:id="rId4"/>
                        </a:rPr>
                        <a:t>Yeoh 2024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0.996% (0.611%-1.38%)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4"/>
                        </a:rPr>
                        <a:t>Yeoh 2024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dirty="0">
                        <a:latin typeface="Calibri"/>
                      </a:endParaRP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0.933% (0.572%-1.295%)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Yeoh 2024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89162"/>
                  </a:ext>
                </a:extLst>
              </a:tr>
              <a:tr h="92949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Non-cirrhotic MASLD to HCC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0.004% (0.004%-0.006%) 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/>
                        <a:t>0.006% (0.006%-0.009%)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sng" strike="noStrike" noProof="0" dirty="0">
                          <a:latin typeface="Calibri"/>
                          <a:hlinkClick r:id="rId5"/>
                        </a:rPr>
                        <a:t>Kanwal 2018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0.02% (0.02%-0.02%)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Kanwal 2018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0.007% (0.007%-0.010%)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Kanwal 2018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58877"/>
                  </a:ext>
                </a:extLst>
              </a:tr>
              <a:tr h="92949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Cirrhotic MASLD to HCC 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2.25% (2.08%-2.43%)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/>
                        <a:t>3.92% (3.63%-4.24%)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sng" strike="noStrike" noProof="0" dirty="0">
                          <a:latin typeface="Calibri"/>
                          <a:hlinkClick r:id="rId5"/>
                        </a:rPr>
                        <a:t>Kanwal 2018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2.94% (2.72%-3.18%)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Kanwal 2018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2.84% (2.63%-3.07%)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Kanwal 2018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158852"/>
                  </a:ext>
                </a:extLst>
              </a:tr>
              <a:tr h="115598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Adjusted age-dependent death % from MASLD to account for increased mortality due to diabetes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73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97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21F7-E42B-E827-FBA7-4941CC44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53987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Subgroup: Model Verification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311648-26F0-C530-39E1-0C4300364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6251"/>
              </p:ext>
            </p:extLst>
          </p:nvPr>
        </p:nvGraphicFramePr>
        <p:xfrm>
          <a:off x="152400" y="828675"/>
          <a:ext cx="8663486" cy="55362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0609">
                  <a:extLst>
                    <a:ext uri="{9D8B030D-6E8A-4147-A177-3AD203B41FA5}">
                      <a16:colId xmlns:a16="http://schemas.microsoft.com/office/drawing/2014/main" val="1786714879"/>
                    </a:ext>
                  </a:extLst>
                </a:gridCol>
                <a:gridCol w="825092">
                  <a:extLst>
                    <a:ext uri="{9D8B030D-6E8A-4147-A177-3AD203B41FA5}">
                      <a16:colId xmlns:a16="http://schemas.microsoft.com/office/drawing/2014/main" val="2381955873"/>
                    </a:ext>
                  </a:extLst>
                </a:gridCol>
                <a:gridCol w="808255">
                  <a:extLst>
                    <a:ext uri="{9D8B030D-6E8A-4147-A177-3AD203B41FA5}">
                      <a16:colId xmlns:a16="http://schemas.microsoft.com/office/drawing/2014/main" val="3216381971"/>
                    </a:ext>
                  </a:extLst>
                </a:gridCol>
                <a:gridCol w="808255">
                  <a:extLst>
                    <a:ext uri="{9D8B030D-6E8A-4147-A177-3AD203B41FA5}">
                      <a16:colId xmlns:a16="http://schemas.microsoft.com/office/drawing/2014/main" val="2555635753"/>
                    </a:ext>
                  </a:extLst>
                </a:gridCol>
                <a:gridCol w="808255">
                  <a:extLst>
                    <a:ext uri="{9D8B030D-6E8A-4147-A177-3AD203B41FA5}">
                      <a16:colId xmlns:a16="http://schemas.microsoft.com/office/drawing/2014/main" val="402024901"/>
                    </a:ext>
                  </a:extLst>
                </a:gridCol>
                <a:gridCol w="808255">
                  <a:extLst>
                    <a:ext uri="{9D8B030D-6E8A-4147-A177-3AD203B41FA5}">
                      <a16:colId xmlns:a16="http://schemas.microsoft.com/office/drawing/2014/main" val="125416586"/>
                    </a:ext>
                  </a:extLst>
                </a:gridCol>
                <a:gridCol w="808255">
                  <a:extLst>
                    <a:ext uri="{9D8B030D-6E8A-4147-A177-3AD203B41FA5}">
                      <a16:colId xmlns:a16="http://schemas.microsoft.com/office/drawing/2014/main" val="2671807132"/>
                    </a:ext>
                  </a:extLst>
                </a:gridCol>
                <a:gridCol w="808255">
                  <a:extLst>
                    <a:ext uri="{9D8B030D-6E8A-4147-A177-3AD203B41FA5}">
                      <a16:colId xmlns:a16="http://schemas.microsoft.com/office/drawing/2014/main" val="2463062681"/>
                    </a:ext>
                  </a:extLst>
                </a:gridCol>
                <a:gridCol w="808255">
                  <a:extLst>
                    <a:ext uri="{9D8B030D-6E8A-4147-A177-3AD203B41FA5}">
                      <a16:colId xmlns:a16="http://schemas.microsoft.com/office/drawing/2014/main" val="4220103651"/>
                    </a:ext>
                  </a:extLst>
                </a:gridCol>
              </a:tblGrid>
              <a:tr h="440509"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Case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&gt;60-65 y/o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16094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575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  <a:endParaRPr lang="en-US" dirty="0"/>
                    </a:p>
                  </a:txBody>
                  <a:tcPr marL="67056" marR="67056" marT="33527" marB="335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</a:t>
                      </a:r>
                      <a:endParaRPr lang="en-US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9111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% Developed HCC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11.77%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11.77%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22.99%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22.99%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15.14%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15.14%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9.59%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9.59%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76819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% Developed Cirrhosis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23.38%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23.38%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23.39%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23.39%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12.66%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12.66%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12.82%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12.82%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95506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10-Year HCC rate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4.77%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4.77%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10.79%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10.79%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9.31%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9.31%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5.34%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5.34%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458794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10-Year Cirrhosis rate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9.44%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9.44%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10.87%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10.87%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7.74%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7.74%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7.11%</a:t>
                      </a:r>
                      <a:endParaRPr lang="en-US" dirty="0"/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7.11%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26852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Avg. Age of Developing HCC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63.59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63.59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61.93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61.93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76.96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76.96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57.88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57.88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63009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Avg. Age of Developing Cirrhosis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63.75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63.75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62.06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62.06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77.05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77.05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58.08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58.08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63565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Avg. Death Age from MASLD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77.11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77.11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73.95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73.95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83.09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83.09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66.46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66.46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68880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Survival years for HCC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3.07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3.44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3.10</a:t>
                      </a:r>
                      <a:endParaRPr lang="en-US" dirty="0"/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3.47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18162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 Survival years for HCC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17073"/>
                  </a:ext>
                </a:extLst>
              </a:tr>
              <a:tr h="44050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Year HCC Survival rate</a:t>
                      </a: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25.66%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32.76%</a:t>
                      </a:r>
                    </a:p>
                  </a:txBody>
                  <a:tcPr marL="67056" marR="67056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26.19%</a:t>
                      </a:r>
                    </a:p>
                  </a:txBody>
                  <a:tcPr marL="67056" marR="67056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33.58%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26.14%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33.36%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26.28%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33.42%</a:t>
                      </a:r>
                    </a:p>
                  </a:txBody>
                  <a:tcPr marL="67056" marR="67056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6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8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B09FCF-A5D0-65DB-31E7-56DD3050E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769504"/>
              </p:ext>
            </p:extLst>
          </p:nvPr>
        </p:nvGraphicFramePr>
        <p:xfrm>
          <a:off x="66675" y="104775"/>
          <a:ext cx="9009012" cy="66367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7828">
                  <a:extLst>
                    <a:ext uri="{9D8B030D-6E8A-4147-A177-3AD203B41FA5}">
                      <a16:colId xmlns:a16="http://schemas.microsoft.com/office/drawing/2014/main" val="3804078649"/>
                    </a:ext>
                  </a:extLst>
                </a:gridCol>
                <a:gridCol w="958898">
                  <a:extLst>
                    <a:ext uri="{9D8B030D-6E8A-4147-A177-3AD203B41FA5}">
                      <a16:colId xmlns:a16="http://schemas.microsoft.com/office/drawing/2014/main" val="3262552570"/>
                    </a:ext>
                  </a:extLst>
                </a:gridCol>
                <a:gridCol w="958898">
                  <a:extLst>
                    <a:ext uri="{9D8B030D-6E8A-4147-A177-3AD203B41FA5}">
                      <a16:colId xmlns:a16="http://schemas.microsoft.com/office/drawing/2014/main" val="562595592"/>
                    </a:ext>
                  </a:extLst>
                </a:gridCol>
                <a:gridCol w="958898">
                  <a:extLst>
                    <a:ext uri="{9D8B030D-6E8A-4147-A177-3AD203B41FA5}">
                      <a16:colId xmlns:a16="http://schemas.microsoft.com/office/drawing/2014/main" val="912951295"/>
                    </a:ext>
                  </a:extLst>
                </a:gridCol>
                <a:gridCol w="958898">
                  <a:extLst>
                    <a:ext uri="{9D8B030D-6E8A-4147-A177-3AD203B41FA5}">
                      <a16:colId xmlns:a16="http://schemas.microsoft.com/office/drawing/2014/main" val="111793265"/>
                    </a:ext>
                  </a:extLst>
                </a:gridCol>
                <a:gridCol w="958898">
                  <a:extLst>
                    <a:ext uri="{9D8B030D-6E8A-4147-A177-3AD203B41FA5}">
                      <a16:colId xmlns:a16="http://schemas.microsoft.com/office/drawing/2014/main" val="3303794630"/>
                    </a:ext>
                  </a:extLst>
                </a:gridCol>
                <a:gridCol w="958898">
                  <a:extLst>
                    <a:ext uri="{9D8B030D-6E8A-4147-A177-3AD203B41FA5}">
                      <a16:colId xmlns:a16="http://schemas.microsoft.com/office/drawing/2014/main" val="3473211826"/>
                    </a:ext>
                  </a:extLst>
                </a:gridCol>
                <a:gridCol w="958898">
                  <a:extLst>
                    <a:ext uri="{9D8B030D-6E8A-4147-A177-3AD203B41FA5}">
                      <a16:colId xmlns:a16="http://schemas.microsoft.com/office/drawing/2014/main" val="1912094462"/>
                    </a:ext>
                  </a:extLst>
                </a:gridCol>
                <a:gridCol w="958898">
                  <a:extLst>
                    <a:ext uri="{9D8B030D-6E8A-4147-A177-3AD203B41FA5}">
                      <a16:colId xmlns:a16="http://schemas.microsoft.com/office/drawing/2014/main" val="4251809866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Case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&gt;60-65 y/o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18779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 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 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 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97515"/>
                  </a:ext>
                </a:extLst>
              </a:tr>
              <a:tr h="467582">
                <a:tc gridSpan="9"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Costs Per Patient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12629"/>
                  </a:ext>
                </a:extLst>
              </a:tr>
              <a:tr h="467582"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costs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$74,920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79,818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$77,719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$82,801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$60,836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$64,780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$55,751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$59,337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87062"/>
                  </a:ext>
                </a:extLst>
              </a:tr>
              <a:tr h="467582"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costs for pts who developed HCC </a:t>
                      </a: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$146,542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156,488 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$147,028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$156,796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$146,775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$156,344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$147,279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$156,631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06765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MASLD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costs</a:t>
                      </a: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63,740 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67,855 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$54,605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$58,132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$43,937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$46,776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$45,487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$48,425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154255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 Positive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costs </a:t>
                      </a: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0 </a:t>
                      </a: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6,327 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$5,430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$4,374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dirty="0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$4,526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777689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Treated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HCC costs </a:t>
                      </a: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93,272 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102,502 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$98,374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$108,557</a:t>
                      </a:r>
                      <a:endParaRPr lang="en-US" dirty="0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$110,713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$121,654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$104,928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$114,688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6418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Untreated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HCC costs  </a:t>
                      </a: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$90,330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94,366 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$95,798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$98,963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$105,301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$108,932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$101,933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$105,607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82512"/>
                  </a:ext>
                </a:extLst>
              </a:tr>
              <a:tr h="454600">
                <a:tc gridSpan="9"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Utilities Per Patient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8704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utilities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12.18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12.20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10.47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10.52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8.41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8.44</a:t>
                      </a:r>
                      <a:endParaRPr lang="en-US" dirty="0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8.72</a:t>
                      </a:r>
                      <a:endParaRPr lang="en-US" dirty="0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8.74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422929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utilities for pts who developed HCC</a:t>
                      </a: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10.92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11.12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9.92</a:t>
                      </a:r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10.14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7.95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8.18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8.92</a:t>
                      </a:r>
                      <a:endParaRPr lang="en-US" dirty="0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9.14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1451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$206,703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92" marR="48892" marT="33528" marB="3352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$104,376</a:t>
                      </a:r>
                      <a:endParaRPr lang="en-US" dirty="0"/>
                    </a:p>
                  </a:txBody>
                  <a:tcPr marL="48891" marR="48891" marT="33527" marB="3352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u="none" strike="noStrike">
                        <a:solidFill>
                          <a:srgbClr val="242424"/>
                        </a:solidFill>
                        <a:effectLst/>
                        <a:latin typeface="Calibri"/>
                      </a:endParaRP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$112,545</a:t>
                      </a:r>
                      <a:endParaRPr lang="en-US" dirty="0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u="none" strike="noStrike">
                        <a:solidFill>
                          <a:srgbClr val="242424"/>
                        </a:solidFill>
                        <a:effectLst/>
                        <a:latin typeface="Calibri"/>
                      </a:endParaRP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/>
                        </a:rPr>
                        <a:t>$170,700</a:t>
                      </a:r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8891" marR="48891" marT="33527" marB="33527" anchor="b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63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542D-3692-61E7-EDDD-23D10AA9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5CD3-8C62-765F-593D-2FEB27B2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Derive subgroup inputs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Use HRs instead? Could we apply multiple HRs to derive combined subgroup inputs? </a:t>
            </a:r>
          </a:p>
          <a:p>
            <a:r>
              <a:rPr lang="en-US" dirty="0">
                <a:ea typeface="Calibri"/>
                <a:cs typeface="Calibri"/>
              </a:rPr>
              <a:t>Sensitivity Analyses for base case and subgroups</a:t>
            </a:r>
          </a:p>
        </p:txBody>
      </p:sp>
      <p:pic>
        <p:nvPicPr>
          <p:cNvPr id="4" name="Picture 3" descr="A close up of text&#10;&#10;AI-generated content may be incorrect.">
            <a:extLst>
              <a:ext uri="{FF2B5EF4-FFF2-40B4-BE49-F238E27FC236}">
                <a16:creationId xmlns:a16="http://schemas.microsoft.com/office/drawing/2014/main" id="{975735B8-E780-FEB3-84C7-A64E53EF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40" y="1418793"/>
            <a:ext cx="2752725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042E8E-7292-4A7F-D1C6-1B73DC19AF28}"/>
              </a:ext>
            </a:extLst>
          </p:cNvPr>
          <p:cNvSpPr txBox="1"/>
          <p:nvPr/>
        </p:nvSpPr>
        <p:spPr>
          <a:xfrm>
            <a:off x="5935806" y="1104034"/>
            <a:ext cx="26107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From </a:t>
            </a:r>
            <a:r>
              <a:rPr lang="en-US" sz="1400" err="1">
                <a:ea typeface="Calibri"/>
                <a:cs typeface="Calibri"/>
              </a:rPr>
              <a:t>TreeAge</a:t>
            </a:r>
            <a:r>
              <a:rPr lang="en-US" sz="1400" dirty="0">
                <a:ea typeface="Calibri"/>
                <a:cs typeface="Calibri"/>
              </a:rPr>
              <a:t> Website: </a:t>
            </a: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35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A8DF-247A-281D-7081-34E76169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ea typeface="Calibri"/>
                <a:cs typeface="Calibri"/>
              </a:rPr>
              <a:t>Model Overview</a:t>
            </a:r>
            <a:endParaRPr lang="en-US" sz="3200">
              <a:ea typeface="Calibri"/>
              <a:cs typeface="Calibri"/>
            </a:endParaRPr>
          </a:p>
        </p:txBody>
      </p:sp>
      <p:pic>
        <p:nvPicPr>
          <p:cNvPr id="4" name="Content Placeholder 3" descr="A diagram of a patient&amp;#39;s flowchart&#10;&#10;AI-generated content may be incorrect.">
            <a:extLst>
              <a:ext uri="{FF2B5EF4-FFF2-40B4-BE49-F238E27FC236}">
                <a16:creationId xmlns:a16="http://schemas.microsoft.com/office/drawing/2014/main" id="{11FEB276-2D40-1A60-EF76-784FB0020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" y="1158586"/>
            <a:ext cx="9032426" cy="5279303"/>
          </a:xfrm>
        </p:spPr>
      </p:pic>
    </p:spTree>
    <p:extLst>
      <p:ext uri="{BB962C8B-B14F-4D97-AF65-F5344CB8AC3E}">
        <p14:creationId xmlns:p14="http://schemas.microsoft.com/office/powerpoint/2010/main" val="130458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7C5C-1F9E-5AB5-B50F-5952978C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Calibri"/>
                <a:cs typeface="Calibri"/>
              </a:rPr>
              <a:t>Base Case: Inputs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FA61A7-A9FA-F223-9013-BFD4C4571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687"/>
              </p:ext>
            </p:extLst>
          </p:nvPr>
        </p:nvGraphicFramePr>
        <p:xfrm>
          <a:off x="457200" y="1200150"/>
          <a:ext cx="8502374" cy="568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117">
                  <a:extLst>
                    <a:ext uri="{9D8B030D-6E8A-4147-A177-3AD203B41FA5}">
                      <a16:colId xmlns:a16="http://schemas.microsoft.com/office/drawing/2014/main" val="103638290"/>
                    </a:ext>
                  </a:extLst>
                </a:gridCol>
                <a:gridCol w="2783132">
                  <a:extLst>
                    <a:ext uri="{9D8B030D-6E8A-4147-A177-3AD203B41FA5}">
                      <a16:colId xmlns:a16="http://schemas.microsoft.com/office/drawing/2014/main" val="2470494952"/>
                    </a:ext>
                  </a:extLst>
                </a:gridCol>
                <a:gridCol w="2834125">
                  <a:extLst>
                    <a:ext uri="{9D8B030D-6E8A-4147-A177-3AD203B41FA5}">
                      <a16:colId xmlns:a16="http://schemas.microsoft.com/office/drawing/2014/main" val="133512861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and Range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6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Undiagnosed cirrhosis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24.2% (18.1%-30.2%)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Average of values from 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sng" strike="noStrike" noProof="0" dirty="0">
                          <a:latin typeface="Calibri"/>
                          <a:hlinkClick r:id="rId2"/>
                        </a:rPr>
                        <a:t>Walker 2016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(24.6%), </a:t>
                      </a:r>
                      <a:r>
                        <a:rPr lang="en-US" sz="1800" b="0" i="0" u="sng" strike="noStrike" noProof="0" dirty="0">
                          <a:latin typeface="Calibri"/>
                          <a:hlinkClick r:id="rId3"/>
                        </a:rPr>
                        <a:t>Fujimoto 2008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(23.7%)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9767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Screening adherence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60% (45%-75%)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sng" strike="noStrike" noProof="0" dirty="0">
                          <a:hlinkClick r:id="rId4"/>
                        </a:rPr>
                        <a:t>Singal 2024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(CEA study, used 60% as an estimate)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610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False positive HCC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15% (7%-27%)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sng" strike="noStrike" noProof="0" dirty="0">
                          <a:hlinkClick r:id="rId5"/>
                        </a:rPr>
                        <a:t>Colli 2021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meta analysis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 probabilities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MASLD to cirrhosis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1.085% (0.665%-1.506%)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sng" strike="noStrike" noProof="0" dirty="0">
                          <a:latin typeface="Calibri"/>
                          <a:hlinkClick r:id="rId6"/>
                        </a:rPr>
                        <a:t>Le 2024</a:t>
                      </a:r>
                      <a:r>
                        <a:rPr lang="en-US" sz="1800" b="0" i="0" u="sng" strike="noStrike" noProof="0" dirty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meta analysis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)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23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Non-cirrhotic MASLD to HCC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0.004% (0.004%-0.006%)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sng" strike="noStrike" noProof="0" dirty="0">
                          <a:hlinkClick r:id="rId7"/>
                        </a:rPr>
                        <a:t>Huang 2024</a:t>
                      </a:r>
                      <a:r>
                        <a:rPr lang="en-US" dirty="0"/>
                        <a:t> (Optum study, we took the data for patients who had 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PLT&gt; 150,000/µL to make sure pts are truly non-cirrhotic)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869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Cirrhotic MASLD to HCC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2.25% (2.08%-2.43%)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sng" strike="noStrike" noProof="0" dirty="0">
                          <a:latin typeface="Calibri"/>
                          <a:hlinkClick r:id="rId8"/>
                        </a:rPr>
                        <a:t>Behari 2023</a:t>
                      </a:r>
                      <a:r>
                        <a:rPr lang="en-US" dirty="0"/>
                        <a:t> (Cohort study from UPMC health network. 10,305 cirrhosis patients included)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77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158471-9812-C380-094D-03835811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23815"/>
              </p:ext>
            </p:extLst>
          </p:nvPr>
        </p:nvGraphicFramePr>
        <p:xfrm>
          <a:off x="311726" y="363681"/>
          <a:ext cx="8304996" cy="2766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68332">
                  <a:extLst>
                    <a:ext uri="{9D8B030D-6E8A-4147-A177-3AD203B41FA5}">
                      <a16:colId xmlns:a16="http://schemas.microsoft.com/office/drawing/2014/main" val="4120188478"/>
                    </a:ext>
                  </a:extLst>
                </a:gridCol>
                <a:gridCol w="2768332">
                  <a:extLst>
                    <a:ext uri="{9D8B030D-6E8A-4147-A177-3AD203B41FA5}">
                      <a16:colId xmlns:a16="http://schemas.microsoft.com/office/drawing/2014/main" val="3180174458"/>
                    </a:ext>
                  </a:extLst>
                </a:gridCol>
                <a:gridCol w="2768332">
                  <a:extLst>
                    <a:ext uri="{9D8B030D-6E8A-4147-A177-3AD203B41FA5}">
                      <a16:colId xmlns:a16="http://schemas.microsoft.com/office/drawing/2014/main" val="2636499333"/>
                    </a:ext>
                  </a:extLst>
                </a:gridCol>
              </a:tblGrid>
              <a:tr h="307335"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endParaRPr lang="en-US" sz="1800" b="0" dirty="0"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% Value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074826"/>
                  </a:ext>
                </a:extLst>
              </a:tr>
              <a:tr h="307335">
                <a:tc gridSpan="3"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Without HCC screening (control)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35088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% Early stage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45.7% 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Daher 2024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800" b="0" dirty="0">
                        <a:effectLst/>
                        <a:latin typeface="Calibri"/>
                      </a:endParaRPr>
                    </a:p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endParaRPr lang="en-US" sz="1800" b="0" dirty="0">
                        <a:effectLst/>
                        <a:latin typeface="Calibri"/>
                      </a:endParaRPr>
                    </a:p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endParaRPr lang="en-US" sz="1800" b="0" dirty="0">
                        <a:effectLst/>
                        <a:latin typeface="Calibri"/>
                      </a:endParaRP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43703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% Intermediate stage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23.0%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33666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% Late stage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31.3%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69564"/>
                  </a:ext>
                </a:extLst>
              </a:tr>
              <a:tr h="307335">
                <a:tc gridSpan="3"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With HCC screening (intervention)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27883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% Early stage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70.7%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Daher 2024</a:t>
                      </a:r>
                      <a:r>
                        <a:rPr lang="en-US" sz="1800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656861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% Intermediate stage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15.6%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05935"/>
                  </a:ext>
                </a:extLst>
              </a:tr>
              <a:tr h="307335"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% Late stage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38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13.7% </a:t>
                      </a:r>
                    </a:p>
                  </a:txBody>
                  <a:tcPr marL="66675" marR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502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7E39F-266F-9B86-6B0F-9B2A40DC78AE}"/>
              </a:ext>
            </a:extLst>
          </p:cNvPr>
          <p:cNvSpPr txBox="1"/>
          <p:nvPr/>
        </p:nvSpPr>
        <p:spPr>
          <a:xfrm>
            <a:off x="311727" y="-1"/>
            <a:ext cx="8741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HCC Stage Upon Diagnosis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2863C-C2B5-7A9C-11A0-C9543A89296A}"/>
              </a:ext>
            </a:extLst>
          </p:cNvPr>
          <p:cNvSpPr txBox="1"/>
          <p:nvPr/>
        </p:nvSpPr>
        <p:spPr>
          <a:xfrm>
            <a:off x="233795" y="3299112"/>
            <a:ext cx="8741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HCC treatment rate </a:t>
            </a:r>
            <a:r>
              <a:rPr lang="en-US" dirty="0">
                <a:ea typeface="Calibri"/>
                <a:cs typeface="Calibri"/>
              </a:rPr>
              <a:t>(taken from </a:t>
            </a:r>
            <a:r>
              <a:rPr lang="en-US" b="1" dirty="0">
                <a:ea typeface="Calibri"/>
                <a:cs typeface="Calibri"/>
              </a:rPr>
              <a:t>SEER Medicare</a:t>
            </a:r>
            <a:r>
              <a:rPr lang="en-US" dirty="0">
                <a:ea typeface="Calibri"/>
                <a:cs typeface="Calibri"/>
              </a:rPr>
              <a:t>, using </a:t>
            </a:r>
            <a:r>
              <a:rPr lang="en-US" i="1" dirty="0">
                <a:ea typeface="Calibri"/>
                <a:cs typeface="Calibri"/>
              </a:rPr>
              <a:t>weighed </a:t>
            </a:r>
            <a:r>
              <a:rPr lang="en-US" dirty="0">
                <a:ea typeface="Calibri"/>
                <a:cs typeface="Calibri"/>
              </a:rPr>
              <a:t>average of treatment data from cohort of non-cirrhotic MASLD and cirrhotic MASLD patients)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35C39E4-2B4C-CBEA-B3CD-90E512B1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6737"/>
              </p:ext>
            </p:extLst>
          </p:nvPr>
        </p:nvGraphicFramePr>
        <p:xfrm>
          <a:off x="310168" y="3943558"/>
          <a:ext cx="82900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343">
                  <a:extLst>
                    <a:ext uri="{9D8B030D-6E8A-4147-A177-3AD203B41FA5}">
                      <a16:colId xmlns:a16="http://schemas.microsoft.com/office/drawing/2014/main" val="1963001353"/>
                    </a:ext>
                  </a:extLst>
                </a:gridCol>
                <a:gridCol w="2763343">
                  <a:extLst>
                    <a:ext uri="{9D8B030D-6E8A-4147-A177-3AD203B41FA5}">
                      <a16:colId xmlns:a16="http://schemas.microsoft.com/office/drawing/2014/main" val="1068949779"/>
                    </a:ext>
                  </a:extLst>
                </a:gridCol>
                <a:gridCol w="2763343">
                  <a:extLst>
                    <a:ext uri="{9D8B030D-6E8A-4147-A177-3AD203B41FA5}">
                      <a16:colId xmlns:a16="http://schemas.microsoft.com/office/drawing/2014/main" val="1578776004"/>
                    </a:ext>
                  </a:extLst>
                </a:gridCol>
              </a:tblGrid>
              <a:tr h="3589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HCC stage upon diagnosis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Treated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Untreated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408"/>
                  </a:ext>
                </a:extLst>
              </a:tr>
              <a:tr h="358909">
                <a:tc>
                  <a:txBody>
                    <a:bodyPr/>
                    <a:lstStyle/>
                    <a:p>
                      <a:r>
                        <a:rPr lang="en-US" dirty="0"/>
                        <a:t>Early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53.3%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46.7%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458275"/>
                  </a:ext>
                </a:extLst>
              </a:tr>
              <a:tr h="358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Intermediate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53.3%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46.7%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33221"/>
                  </a:ext>
                </a:extLst>
              </a:tr>
              <a:tr h="358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38.9%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61.1%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263"/>
                  </a:ext>
                </a:extLst>
              </a:tr>
              <a:tr h="3663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Weighed across all stages (control arm)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48.8%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51.2%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548"/>
                  </a:ext>
                </a:extLst>
              </a:tr>
              <a:tr h="3663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Weighed across all stages (intervention arm)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50.3%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49.7%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0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3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DBCCCC-2220-C5B9-3799-F847BA7B9692}"/>
              </a:ext>
            </a:extLst>
          </p:cNvPr>
          <p:cNvSpPr txBox="1"/>
          <p:nvPr/>
        </p:nvSpPr>
        <p:spPr>
          <a:xfrm>
            <a:off x="207818" y="155862"/>
            <a:ext cx="87413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Annual Death Probability – by HCC stage (calculated using SEER Medicare)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To find the weighed annual death probability: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Found annual death rate for each treatment type (ablation, radiotherapy, resection, systemic, TACE, transplant) from literature or SEER Medicare. 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Found weighed average annual death % for each HCC stage by weighing the death % of each treatment type by the distribution of treatment received. 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Further weighed the </a:t>
            </a:r>
            <a:r>
              <a:rPr lang="en-US" dirty="0" err="1">
                <a:ea typeface="Calibri"/>
                <a:cs typeface="Calibri"/>
              </a:rPr>
              <a:t>weighed</a:t>
            </a:r>
            <a:r>
              <a:rPr lang="en-US" dirty="0">
                <a:ea typeface="Calibri"/>
                <a:cs typeface="Calibri"/>
              </a:rPr>
              <a:t> average death % for each HCC stage by the HCC stage distribution.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052B5-8004-386A-2A5F-E61D53987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94562"/>
              </p:ext>
            </p:extLst>
          </p:nvPr>
        </p:nvGraphicFramePr>
        <p:xfrm>
          <a:off x="311727" y="2688647"/>
          <a:ext cx="8290029" cy="398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343">
                  <a:extLst>
                    <a:ext uri="{9D8B030D-6E8A-4147-A177-3AD203B41FA5}">
                      <a16:colId xmlns:a16="http://schemas.microsoft.com/office/drawing/2014/main" val="1963001353"/>
                    </a:ext>
                  </a:extLst>
                </a:gridCol>
                <a:gridCol w="2763343">
                  <a:extLst>
                    <a:ext uri="{9D8B030D-6E8A-4147-A177-3AD203B41FA5}">
                      <a16:colId xmlns:a16="http://schemas.microsoft.com/office/drawing/2014/main" val="1068949779"/>
                    </a:ext>
                  </a:extLst>
                </a:gridCol>
                <a:gridCol w="2763343">
                  <a:extLst>
                    <a:ext uri="{9D8B030D-6E8A-4147-A177-3AD203B41FA5}">
                      <a16:colId xmlns:a16="http://schemas.microsoft.com/office/drawing/2014/main" val="1578776004"/>
                    </a:ext>
                  </a:extLst>
                </a:gridCol>
              </a:tblGrid>
              <a:tr h="5315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HCC stage upon diagnosis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Treated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Untreated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408"/>
                  </a:ext>
                </a:extLst>
              </a:tr>
              <a:tr h="531518">
                <a:tc>
                  <a:txBody>
                    <a:bodyPr/>
                    <a:lstStyle/>
                    <a:p>
                      <a:r>
                        <a:rPr lang="en-US" dirty="0"/>
                        <a:t>Early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20.1%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35.7%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458275"/>
                  </a:ext>
                </a:extLst>
              </a:tr>
              <a:tr h="531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Intermediate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36.9%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63.2%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33221"/>
                  </a:ext>
                </a:extLst>
              </a:tr>
              <a:tr h="531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79.2%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87.2%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263"/>
                  </a:ext>
                </a:extLst>
              </a:tr>
              <a:tr h="9301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Weighed across all stages (control arm)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39.1%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60.7%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548"/>
                  </a:ext>
                </a:extLst>
              </a:tr>
              <a:tr h="9301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Weighed across all stages (intervention arm)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32.9%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53.6%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0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8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EFFF8-5859-0041-FDD6-DF9B21EE3E37}"/>
              </a:ext>
            </a:extLst>
          </p:cNvPr>
          <p:cNvSpPr txBox="1"/>
          <p:nvPr/>
        </p:nvSpPr>
        <p:spPr>
          <a:xfrm>
            <a:off x="251980" y="1480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Annual Death Probability 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0CA619-3C6A-C743-E99B-0A8E57FF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78452"/>
              </p:ext>
            </p:extLst>
          </p:nvPr>
        </p:nvGraphicFramePr>
        <p:xfrm>
          <a:off x="246784" y="857249"/>
          <a:ext cx="8399025" cy="21696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9675">
                  <a:extLst>
                    <a:ext uri="{9D8B030D-6E8A-4147-A177-3AD203B41FA5}">
                      <a16:colId xmlns:a16="http://schemas.microsoft.com/office/drawing/2014/main" val="2578028479"/>
                    </a:ext>
                  </a:extLst>
                </a:gridCol>
                <a:gridCol w="2799675">
                  <a:extLst>
                    <a:ext uri="{9D8B030D-6E8A-4147-A177-3AD203B41FA5}">
                      <a16:colId xmlns:a16="http://schemas.microsoft.com/office/drawing/2014/main" val="3243843386"/>
                    </a:ext>
                  </a:extLst>
                </a:gridCol>
                <a:gridCol w="2799675">
                  <a:extLst>
                    <a:ext uri="{9D8B030D-6E8A-4147-A177-3AD203B41FA5}">
                      <a16:colId xmlns:a16="http://schemas.microsoft.com/office/drawing/2014/main" val="1733237805"/>
                    </a:ext>
                  </a:extLst>
                </a:gridCol>
              </a:tblGrid>
              <a:tr h="639822">
                <a:tc>
                  <a:txBody>
                    <a:bodyPr/>
                    <a:lstStyle/>
                    <a:p>
                      <a:pPr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Parameter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Base Case and Range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Reference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67056" marR="67056" marT="33528" marB="335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50973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Non-cirrhotic MASLD to death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0.175% (0.058%-0.291%)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(liver-related death)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sng" strike="noStrike" noProof="0" dirty="0">
                          <a:effectLst/>
                          <a:hlinkClick r:id="rId2"/>
                        </a:rPr>
                        <a:t>Younossi 2023</a:t>
                      </a:r>
                      <a:r>
                        <a:rPr lang="en-US" dirty="0"/>
                        <a:t> (</a:t>
                      </a:r>
                      <a:r>
                        <a:rPr lang="en-US" err="1"/>
                        <a:t>meta analysis</a:t>
                      </a:r>
                      <a:r>
                        <a:rPr lang="en-US" dirty="0"/>
                        <a:t>)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13152"/>
                  </a:ext>
                </a:extLst>
              </a:tr>
              <a:tr h="75885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Compensated cirrhosis to death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1.7% (1.3-2.1)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(liver-related death)</a:t>
                      </a:r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sng" strike="noStrike" noProof="0" dirty="0">
                          <a:latin typeface="Calibri"/>
                          <a:hlinkClick r:id="rId3"/>
                        </a:rPr>
                        <a:t>Wang 2023</a:t>
                      </a:r>
                      <a:r>
                        <a:rPr lang="en-US" sz="1800" b="0" i="0" u="sng" strike="noStrike" noProof="0" dirty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(population based cohort study in Canada)</a:t>
                      </a:r>
                      <a:endParaRPr lang="en-US" u="none" dirty="0"/>
                    </a:p>
                  </a:txBody>
                  <a:tcPr marL="67056" marR="67056" marT="33527" marB="33527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918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A434DF-90D3-9978-2B0A-A4884A0930CC}"/>
              </a:ext>
            </a:extLst>
          </p:cNvPr>
          <p:cNvSpPr txBox="1"/>
          <p:nvPr/>
        </p:nvSpPr>
        <p:spPr>
          <a:xfrm>
            <a:off x="251979" y="3239366"/>
            <a:ext cx="853613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get transition probability from MASLD to death: 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Weighed the non-cirrhotic MASLD death % and compensated cirrhosis death % by the undiagnosed cirrhosis rate.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Added the </a:t>
            </a:r>
            <a:r>
              <a:rPr lang="en-US" dirty="0" err="1">
                <a:ea typeface="Calibri"/>
                <a:cs typeface="Calibri"/>
              </a:rPr>
              <a:t>weighed</a:t>
            </a:r>
            <a:r>
              <a:rPr lang="en-US" dirty="0">
                <a:ea typeface="Calibri"/>
                <a:cs typeface="Calibri"/>
              </a:rPr>
              <a:t> average from above to the age-dependent annual death % obtained from the Actuarial Life Tables provided by the Social Security </a:t>
            </a:r>
          </a:p>
        </p:txBody>
      </p:sp>
      <p:pic>
        <p:nvPicPr>
          <p:cNvPr id="3" name="Content Placeholder 3" descr="A diagram of a patient&amp;#39;s flowchart&#10;&#10;AI-generated content may be incorrect.">
            <a:extLst>
              <a:ext uri="{FF2B5EF4-FFF2-40B4-BE49-F238E27FC236}">
                <a16:creationId xmlns:a16="http://schemas.microsoft.com/office/drawing/2014/main" id="{CE5421BA-CD00-A0B2-1803-CA2D1CB19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800" y="4718043"/>
            <a:ext cx="4302276" cy="256198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24FE8D1-2CDF-4169-BA2F-4942ED279632}"/>
              </a:ext>
            </a:extLst>
          </p:cNvPr>
          <p:cNvSpPr/>
          <p:nvPr/>
        </p:nvSpPr>
        <p:spPr>
          <a:xfrm>
            <a:off x="2439086" y="5061293"/>
            <a:ext cx="412749" cy="444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2734D-7B62-2EF1-7C29-1627D60F497F}"/>
              </a:ext>
            </a:extLst>
          </p:cNvPr>
          <p:cNvSpPr txBox="1"/>
          <p:nvPr/>
        </p:nvSpPr>
        <p:spPr>
          <a:xfrm>
            <a:off x="233795" y="259772"/>
            <a:ext cx="3896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Health State Utilities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F46F8C-7828-2CB9-F33C-FD07D0D4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60420"/>
              </p:ext>
            </p:extLst>
          </p:nvPr>
        </p:nvGraphicFramePr>
        <p:xfrm>
          <a:off x="372489" y="769796"/>
          <a:ext cx="8424999" cy="504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333">
                  <a:extLst>
                    <a:ext uri="{9D8B030D-6E8A-4147-A177-3AD203B41FA5}">
                      <a16:colId xmlns:a16="http://schemas.microsoft.com/office/drawing/2014/main" val="204116009"/>
                    </a:ext>
                  </a:extLst>
                </a:gridCol>
                <a:gridCol w="2808333">
                  <a:extLst>
                    <a:ext uri="{9D8B030D-6E8A-4147-A177-3AD203B41FA5}">
                      <a16:colId xmlns:a16="http://schemas.microsoft.com/office/drawing/2014/main" val="2781388733"/>
                    </a:ext>
                  </a:extLst>
                </a:gridCol>
                <a:gridCol w="2808333">
                  <a:extLst>
                    <a:ext uri="{9D8B030D-6E8A-4147-A177-3AD203B41FA5}">
                      <a16:colId xmlns:a16="http://schemas.microsoft.com/office/drawing/2014/main" val="2051682514"/>
                    </a:ext>
                  </a:extLst>
                </a:gridCol>
              </a:tblGrid>
              <a:tr h="523075">
                <a:tc>
                  <a:txBody>
                    <a:bodyPr/>
                    <a:lstStyle/>
                    <a:p>
                      <a:pPr rtl="0" fontAlgn="base">
                        <a:lnSpc>
                          <a:spcPts val="1155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Parameter</a:t>
                      </a:r>
                      <a:endParaRPr lang="en-US" b="0">
                        <a:effectLst/>
                        <a:latin typeface="Calibri"/>
                      </a:endParaRP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55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Base Case and Range</a:t>
                      </a:r>
                      <a:endParaRPr lang="en-US" b="0">
                        <a:effectLst/>
                        <a:latin typeface="Calibri"/>
                      </a:endParaRP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55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Reference</a:t>
                      </a:r>
                      <a:endParaRPr lang="en-US" b="0">
                        <a:effectLst/>
                        <a:latin typeface="Calibri"/>
                      </a:endParaRP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12248"/>
                  </a:ext>
                </a:extLst>
              </a:tr>
              <a:tr h="523075">
                <a:tc>
                  <a:txBody>
                    <a:bodyPr/>
                    <a:lstStyle/>
                    <a:p>
                      <a:pPr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Non-cirrhotic MASLD</a:t>
                      </a: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0.85 (0.64-1.06)</a:t>
                      </a: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hlinkClick r:id="rId2"/>
                        </a:rPr>
                        <a:t>Ock 2017 </a:t>
                      </a:r>
                      <a:r>
                        <a:rPr lang="en-US" dirty="0"/>
                        <a:t> (Population based study in Korea)</a:t>
                      </a: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510509"/>
                  </a:ext>
                </a:extLst>
              </a:tr>
              <a:tr h="72590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Compensated cirrhosis (to account for undiagnosed cirrhosis)</a:t>
                      </a: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0.78 (0.71-0.89)</a:t>
                      </a: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sng" strike="noStrike" noProof="0" dirty="0">
                          <a:effectLst/>
                          <a:hlinkClick r:id="rId3"/>
                        </a:rPr>
                        <a:t>Singal 2024</a:t>
                      </a:r>
                      <a:r>
                        <a:rPr lang="en-US" sz="1800" b="0" i="0" u="none" strike="noStrike" noProof="0" dirty="0">
                          <a:effectLst/>
                        </a:rPr>
                        <a:t> (CEA study)</a:t>
                      </a: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84909"/>
                  </a:ext>
                </a:extLst>
              </a:tr>
              <a:tr h="72590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False positive HCC</a:t>
                      </a:r>
                    </a:p>
                  </a:txBody>
                  <a:tcPr marL="49168" marR="49168" marT="24583" marB="24583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Same as utility of MASLD (assume no significant decrease in utility)</a:t>
                      </a:r>
                    </a:p>
                  </a:txBody>
                  <a:tcPr marL="49168" marR="49168" marT="24583" marB="24583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1800" b="0" i="0" u="none" strike="noStrike" noProof="0" dirty="0">
                        <a:effectLst/>
                      </a:endParaRPr>
                    </a:p>
                  </a:txBody>
                  <a:tcPr marL="49168" marR="49168" marT="24583" marB="24583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019028"/>
                  </a:ext>
                </a:extLst>
              </a:tr>
              <a:tr h="72590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Early stage HCC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0.72 (0.62–0.82)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  <a:hlinkClick r:id="rId3"/>
                        </a:rPr>
                        <a:t>Singal 2024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(CEA study)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43467"/>
                  </a:ext>
                </a:extLst>
              </a:tr>
              <a:tr h="72590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Intermediate stage HCC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0.69 (0.62-0.78)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  <a:hlinkClick r:id="rId3"/>
                        </a:rPr>
                        <a:t>Singal 2024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(CEA study)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859538"/>
                  </a:ext>
                </a:extLst>
              </a:tr>
              <a:tr h="72590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Late stage HCC 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0.40 (0.30-0.50)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  <a:hlinkClick r:id="rId2"/>
                        </a:rPr>
                        <a:t>Ock 2017 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(Population based study in Korea)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3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E863F7-2111-533F-E812-0D2D79AA06D6}"/>
              </a:ext>
            </a:extLst>
          </p:cNvPr>
          <p:cNvSpPr txBox="1"/>
          <p:nvPr/>
        </p:nvSpPr>
        <p:spPr>
          <a:xfrm>
            <a:off x="233795" y="-1"/>
            <a:ext cx="3896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Costs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312A23-1458-00C6-1DAA-B4BE9BEB1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79592"/>
              </p:ext>
            </p:extLst>
          </p:nvPr>
        </p:nvGraphicFramePr>
        <p:xfrm>
          <a:off x="129886" y="350693"/>
          <a:ext cx="8567868" cy="6575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5956">
                  <a:extLst>
                    <a:ext uri="{9D8B030D-6E8A-4147-A177-3AD203B41FA5}">
                      <a16:colId xmlns:a16="http://schemas.microsoft.com/office/drawing/2014/main" val="204116009"/>
                    </a:ext>
                  </a:extLst>
                </a:gridCol>
                <a:gridCol w="2855956">
                  <a:extLst>
                    <a:ext uri="{9D8B030D-6E8A-4147-A177-3AD203B41FA5}">
                      <a16:colId xmlns:a16="http://schemas.microsoft.com/office/drawing/2014/main" val="2781388733"/>
                    </a:ext>
                  </a:extLst>
                </a:gridCol>
                <a:gridCol w="2855956">
                  <a:extLst>
                    <a:ext uri="{9D8B030D-6E8A-4147-A177-3AD203B41FA5}">
                      <a16:colId xmlns:a16="http://schemas.microsoft.com/office/drawing/2014/main" val="205168251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Parameter</a:t>
                      </a:r>
                      <a:endParaRPr lang="en-US" b="0">
                        <a:effectLst/>
                        <a:latin typeface="Calibri"/>
                      </a:endParaRP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Base Case and Range (2025 USD)</a:t>
                      </a:r>
                      <a:endParaRPr lang="en-US" b="0" dirty="0">
                        <a:effectLst/>
                        <a:latin typeface="Calibri"/>
                      </a:endParaRP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b="0" dirty="0">
                          <a:effectLst/>
                          <a:latin typeface="Calibri"/>
                        </a:rPr>
                        <a:t>Reference</a:t>
                      </a:r>
                      <a:endParaRPr lang="en-US" b="0">
                        <a:effectLst/>
                        <a:latin typeface="Calibri"/>
                      </a:endParaRP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12248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Semiannual US+AFP Screening</a:t>
                      </a: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$363 ($272-454)</a:t>
                      </a: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  <a:hlinkClick r:id="rId2"/>
                        </a:rPr>
                        <a:t>Medicare fee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  <a:hlinkClick r:id="rId2"/>
                        </a:rPr>
                        <a:t>schedule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 marL="49168" marR="49168" marT="24584" marB="24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510509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CT/MRI to confirm HCC diagnosis </a:t>
                      </a:r>
                    </a:p>
                  </a:txBody>
                  <a:tcPr marL="49168" marR="49168" marT="24583" marB="24583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$630 ($473-$788)</a:t>
                      </a:r>
                    </a:p>
                  </a:txBody>
                  <a:tcPr marL="49168" marR="49168" marT="24583" marB="24583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hlinkClick r:id="rId2"/>
                        </a:rPr>
                        <a:t>Medicare fee</a:t>
                      </a:r>
                      <a:endParaRPr lang="en-US" sz="18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hlinkClick r:id="rId2"/>
                        </a:rPr>
                        <a:t>schedule</a:t>
                      </a:r>
                      <a:endParaRPr lang="en-US"/>
                    </a:p>
                  </a:txBody>
                  <a:tcPr marL="49168" marR="49168" marT="24583" marB="24583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08980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Repeat CT/MRI for false positive HCC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$1050 ($788-$1313)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  <a:hlinkClick r:id="rId2"/>
                        </a:rPr>
                        <a:t>Medicare fee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  <a:hlinkClick r:id="rId2"/>
                        </a:rPr>
                        <a:t>schedule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636657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Medical care of patients with non-cirrhotic MASLD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$4395 ($3296-$5494)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noProof="0" dirty="0">
                          <a:hlinkClick r:id="rId3"/>
                        </a:rPr>
                        <a:t>Younossi 2023</a:t>
                      </a:r>
                      <a:r>
                        <a:rPr lang="en-US" sz="1800" b="0" i="0" u="none" strike="noStrike" noProof="0" dirty="0"/>
                        <a:t> (economic modelling study)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1844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Early stage HCC (Treated)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$63255 ($33875 - $117193)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noProof="0" dirty="0">
                          <a:latin typeface="Calibri"/>
                          <a:hlinkClick r:id="rId4"/>
                        </a:rPr>
                        <a:t>Karim 2023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(economic analysis using SEER)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946563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stage HCC (Untreated)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$47,151 (43,541-50,843)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noProof="0" dirty="0">
                          <a:hlinkClick r:id="rId5"/>
                        </a:rPr>
                        <a:t>Shaya 2013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(economic analysis using SEER)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391968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Intermediate stage HCC (Treated)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$ 118,753 (54,307-211,436)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noProof="0" dirty="0">
                          <a:solidFill>
                            <a:srgbClr val="000000"/>
                          </a:solidFill>
                          <a:hlinkClick r:id="rId6"/>
                        </a:rPr>
                        <a:t>Tapper 2016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(cohort study)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61906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Intermediate stage HCC (Untreated)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$51,961 (44,479-60,593)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hlinkClick r:id="rId5"/>
                        </a:rPr>
                        <a:t>Shaya 2013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(economic analysis using SEER)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446289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Late stage HCC (Treated)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$105,595 ($45,639- $144,868)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noProof="0" dirty="0">
                          <a:solidFill>
                            <a:srgbClr val="000000"/>
                          </a:solidFill>
                          <a:hlinkClick r:id="rId6"/>
                        </a:rPr>
                        <a:t>Tapper 2016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(cohort study)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947358"/>
                  </a:ext>
                </a:extLst>
              </a:tr>
              <a:tr h="55366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Late stage HCC (Untreated)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$78,547 (68,621-91,278)</a:t>
                      </a:r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hlinkClick r:id="rId5"/>
                        </a:rPr>
                        <a:t>Shaya 2013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(economic analysis using SEER)</a:t>
                      </a:r>
                      <a:endParaRPr lang="en-US" dirty="0"/>
                    </a:p>
                  </a:txBody>
                  <a:tcPr marL="49168" marR="49168" marT="24582" marB="24582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71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99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8A93-8BCF-43FC-D8D1-AE820277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Base Case: Model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45D7-ECFC-2BC9-00A5-70ACA003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Checked node to node transitions graphically </a:t>
            </a:r>
          </a:p>
          <a:p>
            <a:r>
              <a:rPr lang="en-US" dirty="0">
                <a:ea typeface="Calibri"/>
                <a:cs typeface="Calibri"/>
              </a:rPr>
              <a:t>Checked patient outcomes</a:t>
            </a:r>
          </a:p>
          <a:p>
            <a:r>
              <a:rPr lang="en-US" dirty="0">
                <a:ea typeface="Calibri"/>
                <a:cs typeface="Calibri"/>
              </a:rPr>
              <a:t>Checked costs and utilities</a:t>
            </a:r>
            <a:endParaRPr lang="en-US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62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(4:3)</PresentationFormat>
  <Paragraphs>33</Paragraphs>
  <Slides>17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CEA MASLD Study Updates</vt:lpstr>
      <vt:lpstr>Model Overview</vt:lpstr>
      <vt:lpstr>Base Case: 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Case: Model Verification</vt:lpstr>
      <vt:lpstr>Patient outcomes</vt:lpstr>
      <vt:lpstr>Checking costs and utilities</vt:lpstr>
      <vt:lpstr>Base Case: One-Way Sensitivity Analysis</vt:lpstr>
      <vt:lpstr>Subgroup: Deriving Inputs</vt:lpstr>
      <vt:lpstr>Subgroup inputs that are different from base case values</vt:lpstr>
      <vt:lpstr>Subgroup: Model Verification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1203</cp:revision>
  <dcterms:created xsi:type="dcterms:W3CDTF">2012-08-24T00:53:15Z</dcterms:created>
  <dcterms:modified xsi:type="dcterms:W3CDTF">2025-03-27T00:29:25Z</dcterms:modified>
</cp:coreProperties>
</file>