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Eng.%20Mohammad\Desktop\Lerning\Udacity\Data%20Analyst\project%201%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a:effectLst/>
              </a:rPr>
              <a:t>Average weather temperatures worldwide over years</a:t>
            </a:r>
            <a:endParaRPr lang="en-US" sz="1200">
              <a:effectLst/>
            </a:endParaRPr>
          </a:p>
        </c:rich>
      </c:tx>
      <c:layout>
        <c:manualLayout>
          <c:xMode val="edge"/>
          <c:yMode val="edge"/>
          <c:x val="0.16034806814756927"/>
          <c:y val="1.44770177343467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Series1</c:v>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Lit>
              <c:formatCode>General</c:formatCode>
              <c:ptCount val="1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numLit>
          </c:cat>
          <c:val>
            <c:numLit>
              <c:formatCode>General</c:formatCode>
              <c:ptCount val="168"/>
              <c:pt idx="0">
                <c:v>8.0483333333333338</c:v>
              </c:pt>
              <c:pt idx="1">
                <c:v>8.0166666666666675</c:v>
              </c:pt>
              <c:pt idx="2">
                <c:v>8.0583333333333336</c:v>
              </c:pt>
              <c:pt idx="3">
                <c:v>8.1133333333333333</c:v>
              </c:pt>
              <c:pt idx="4">
                <c:v>8.038333333333334</c:v>
              </c:pt>
              <c:pt idx="5">
                <c:v>8.0299999999999994</c:v>
              </c:pt>
              <c:pt idx="6">
                <c:v>8.0683333333333334</c:v>
              </c:pt>
              <c:pt idx="7">
                <c:v>8.09</c:v>
              </c:pt>
              <c:pt idx="8">
                <c:v>8.1066666666666674</c:v>
              </c:pt>
              <c:pt idx="9">
                <c:v>8.0366666666666671</c:v>
              </c:pt>
              <c:pt idx="10">
                <c:v>8.0366666666666671</c:v>
              </c:pt>
              <c:pt idx="11">
                <c:v>8.0716666666666672</c:v>
              </c:pt>
              <c:pt idx="12">
                <c:v>8.0299999999999994</c:v>
              </c:pt>
              <c:pt idx="13">
                <c:v>7.9866666666666672</c:v>
              </c:pt>
              <c:pt idx="14">
                <c:v>7.913333333333334</c:v>
              </c:pt>
              <c:pt idx="15">
                <c:v>7.9716666666666676</c:v>
              </c:pt>
              <c:pt idx="16">
                <c:v>7.951666666666668</c:v>
              </c:pt>
              <c:pt idx="17">
                <c:v>7.9399999999999986</c:v>
              </c:pt>
              <c:pt idx="18">
                <c:v>7.9950000000000001</c:v>
              </c:pt>
              <c:pt idx="19">
                <c:v>8.0933333333333319</c:v>
              </c:pt>
              <c:pt idx="20">
                <c:v>8.2083333333333339</c:v>
              </c:pt>
              <c:pt idx="21">
                <c:v>8.2616666666666667</c:v>
              </c:pt>
              <c:pt idx="22">
                <c:v>8.298333333333332</c:v>
              </c:pt>
              <c:pt idx="23">
                <c:v>8.2883333333333322</c:v>
              </c:pt>
              <c:pt idx="24">
                <c:v>8.2716666666666647</c:v>
              </c:pt>
              <c:pt idx="25">
                <c:v>8.2566666666666659</c:v>
              </c:pt>
              <c:pt idx="26">
                <c:v>8.2866666666666671</c:v>
              </c:pt>
              <c:pt idx="27">
                <c:v>8.1916666666666664</c:v>
              </c:pt>
              <c:pt idx="28">
                <c:v>8.1716666666666651</c:v>
              </c:pt>
              <c:pt idx="29">
                <c:v>8.2416666666666654</c:v>
              </c:pt>
              <c:pt idx="30">
                <c:v>8.3483333333333327</c:v>
              </c:pt>
              <c:pt idx="31">
                <c:v>8.3183333333333334</c:v>
              </c:pt>
              <c:pt idx="32">
                <c:v>8.2666666666666675</c:v>
              </c:pt>
              <c:pt idx="33">
                <c:v>8.3349999999999991</c:v>
              </c:pt>
              <c:pt idx="34">
                <c:v>8.3433333333333319</c:v>
              </c:pt>
              <c:pt idx="35">
                <c:v>8.25</c:v>
              </c:pt>
              <c:pt idx="36">
                <c:v>8.0733333333333324</c:v>
              </c:pt>
              <c:pt idx="37">
                <c:v>8.0316666666666663</c:v>
              </c:pt>
              <c:pt idx="38">
                <c:v>8.0033333333333339</c:v>
              </c:pt>
              <c:pt idx="39">
                <c:v>7.9433333333333325</c:v>
              </c:pt>
              <c:pt idx="40">
                <c:v>7.9366666666666674</c:v>
              </c:pt>
              <c:pt idx="41">
                <c:v>7.9933333333333332</c:v>
              </c:pt>
              <c:pt idx="42">
                <c:v>8.0266666666666655</c:v>
              </c:pt>
              <c:pt idx="43">
                <c:v>8.0433333333333312</c:v>
              </c:pt>
              <c:pt idx="44">
                <c:v>8.0633333333333344</c:v>
              </c:pt>
              <c:pt idx="45">
                <c:v>8.0883333333333329</c:v>
              </c:pt>
              <c:pt idx="46">
                <c:v>8.1</c:v>
              </c:pt>
              <c:pt idx="47">
                <c:v>8.0716666666666672</c:v>
              </c:pt>
              <c:pt idx="48">
                <c:v>8.1116666666666664</c:v>
              </c:pt>
              <c:pt idx="49">
                <c:v>8.1566666666666681</c:v>
              </c:pt>
              <c:pt idx="50">
                <c:v>8.1749999999999989</c:v>
              </c:pt>
              <c:pt idx="51">
                <c:v>8.2316666666666674</c:v>
              </c:pt>
              <c:pt idx="52">
                <c:v>8.2883333333333322</c:v>
              </c:pt>
              <c:pt idx="53">
                <c:v>8.3533333333333335</c:v>
              </c:pt>
              <c:pt idx="54">
                <c:v>8.3683333333333323</c:v>
              </c:pt>
              <c:pt idx="55">
                <c:v>8.3566666666666674</c:v>
              </c:pt>
              <c:pt idx="56">
                <c:v>8.3416666666666668</c:v>
              </c:pt>
              <c:pt idx="57">
                <c:v>8.3133333333333344</c:v>
              </c:pt>
              <c:pt idx="58">
                <c:v>8.2933333333333348</c:v>
              </c:pt>
              <c:pt idx="59">
                <c:v>8.1950000000000021</c:v>
              </c:pt>
              <c:pt idx="60">
                <c:v>8.1766666666666676</c:v>
              </c:pt>
              <c:pt idx="61">
                <c:v>8.17</c:v>
              </c:pt>
              <c:pt idx="62">
                <c:v>8.1916666666666664</c:v>
              </c:pt>
              <c:pt idx="63">
                <c:v>8.1833333333333336</c:v>
              </c:pt>
              <c:pt idx="64">
                <c:v>8.1483333333333334</c:v>
              </c:pt>
              <c:pt idx="65">
                <c:v>8.2066666666666652</c:v>
              </c:pt>
              <c:pt idx="66">
                <c:v>8.2733333333333334</c:v>
              </c:pt>
              <c:pt idx="67">
                <c:v>8.3416666666666686</c:v>
              </c:pt>
              <c:pt idx="68">
                <c:v>8.3433333333333337</c:v>
              </c:pt>
              <c:pt idx="69">
                <c:v>8.3166666666666647</c:v>
              </c:pt>
              <c:pt idx="70">
                <c:v>8.31</c:v>
              </c:pt>
              <c:pt idx="71">
                <c:v>8.3233333333333341</c:v>
              </c:pt>
              <c:pt idx="72">
                <c:v>8.2850000000000001</c:v>
              </c:pt>
              <c:pt idx="73">
                <c:v>8.2816666666666681</c:v>
              </c:pt>
              <c:pt idx="74">
                <c:v>8.3116666666666674</c:v>
              </c:pt>
              <c:pt idx="75">
                <c:v>8.3783333333333321</c:v>
              </c:pt>
              <c:pt idx="76">
                <c:v>8.4416666666666664</c:v>
              </c:pt>
              <c:pt idx="77">
                <c:v>8.4666666666666668</c:v>
              </c:pt>
              <c:pt idx="78">
                <c:v>8.5283333333333342</c:v>
              </c:pt>
              <c:pt idx="79">
                <c:v>8.5199999999999978</c:v>
              </c:pt>
              <c:pt idx="80">
                <c:v>8.5566666666666666</c:v>
              </c:pt>
              <c:pt idx="81">
                <c:v>8.5266666666666673</c:v>
              </c:pt>
              <c:pt idx="82">
                <c:v>8.5466666666666669</c:v>
              </c:pt>
              <c:pt idx="83">
                <c:v>8.5783333333333349</c:v>
              </c:pt>
              <c:pt idx="84">
                <c:v>8.5750000000000011</c:v>
              </c:pt>
              <c:pt idx="85">
                <c:v>8.5449999999999999</c:v>
              </c:pt>
              <c:pt idx="86">
                <c:v>8.5449999999999999</c:v>
              </c:pt>
              <c:pt idx="87">
                <c:v>8.5916666666666686</c:v>
              </c:pt>
              <c:pt idx="88">
                <c:v>8.5783333333333331</c:v>
              </c:pt>
              <c:pt idx="89">
                <c:v>8.5750000000000011</c:v>
              </c:pt>
              <c:pt idx="90">
                <c:v>8.6</c:v>
              </c:pt>
              <c:pt idx="91">
                <c:v>8.67</c:v>
              </c:pt>
              <c:pt idx="92">
                <c:v>8.6916666666666647</c:v>
              </c:pt>
              <c:pt idx="93">
                <c:v>8.7333333333333325</c:v>
              </c:pt>
              <c:pt idx="94">
                <c:v>8.7633333333333336</c:v>
              </c:pt>
              <c:pt idx="95">
                <c:v>8.7733333333333317</c:v>
              </c:pt>
              <c:pt idx="96">
                <c:v>8.7716666666666665</c:v>
              </c:pt>
              <c:pt idx="97">
                <c:v>8.7416666666666671</c:v>
              </c:pt>
              <c:pt idx="98">
                <c:v>8.7283333333333335</c:v>
              </c:pt>
              <c:pt idx="99">
                <c:v>8.7333333333333343</c:v>
              </c:pt>
              <c:pt idx="100">
                <c:v>8.7366666666666664</c:v>
              </c:pt>
              <c:pt idx="101">
                <c:v>8.7083333333333339</c:v>
              </c:pt>
              <c:pt idx="102">
                <c:v>8.6283333333333339</c:v>
              </c:pt>
              <c:pt idx="103">
                <c:v>8.6366666666666667</c:v>
              </c:pt>
              <c:pt idx="104">
                <c:v>8.6300000000000008</c:v>
              </c:pt>
              <c:pt idx="105">
                <c:v>8.6416666666666675</c:v>
              </c:pt>
              <c:pt idx="106">
                <c:v>8.6100000000000012</c:v>
              </c:pt>
              <c:pt idx="107">
                <c:v>8.6166666666666671</c:v>
              </c:pt>
              <c:pt idx="108">
                <c:v>8.6016666666666683</c:v>
              </c:pt>
              <c:pt idx="109">
                <c:v>8.6183333333333341</c:v>
              </c:pt>
              <c:pt idx="110">
                <c:v>8.64</c:v>
              </c:pt>
              <c:pt idx="111">
                <c:v>8.6166666666666671</c:v>
              </c:pt>
              <c:pt idx="112">
                <c:v>8.6199999999999992</c:v>
              </c:pt>
              <c:pt idx="113">
                <c:v>8.6483333333333334</c:v>
              </c:pt>
              <c:pt idx="114">
                <c:v>8.7266666666666666</c:v>
              </c:pt>
              <c:pt idx="115">
                <c:v>8.7483333333333331</c:v>
              </c:pt>
              <c:pt idx="116">
                <c:v>8.6883333333333326</c:v>
              </c:pt>
              <c:pt idx="117">
                <c:v>8.6550000000000011</c:v>
              </c:pt>
              <c:pt idx="118">
                <c:v>8.6583333333333332</c:v>
              </c:pt>
              <c:pt idx="119">
                <c:v>8.6416666666666657</c:v>
              </c:pt>
              <c:pt idx="120">
                <c:v>8.6033333333333317</c:v>
              </c:pt>
              <c:pt idx="121">
                <c:v>8.5599999999999987</c:v>
              </c:pt>
              <c:pt idx="122">
                <c:v>8.6083333333333325</c:v>
              </c:pt>
              <c:pt idx="123">
                <c:v>8.6199999999999992</c:v>
              </c:pt>
              <c:pt idx="124">
                <c:v>8.6033333333333335</c:v>
              </c:pt>
              <c:pt idx="125">
                <c:v>8.6449999999999978</c:v>
              </c:pt>
              <c:pt idx="126">
                <c:v>8.6366666666666649</c:v>
              </c:pt>
              <c:pt idx="127">
                <c:v>8.66</c:v>
              </c:pt>
              <c:pt idx="128">
                <c:v>8.6016666666666683</c:v>
              </c:pt>
              <c:pt idx="129">
                <c:v>8.6433333333333344</c:v>
              </c:pt>
              <c:pt idx="130">
                <c:v>8.6750000000000007</c:v>
              </c:pt>
              <c:pt idx="131">
                <c:v>8.6383333333333336</c:v>
              </c:pt>
              <c:pt idx="132">
                <c:v>8.7233333333333345</c:v>
              </c:pt>
              <c:pt idx="133">
                <c:v>8.7950000000000017</c:v>
              </c:pt>
              <c:pt idx="134">
                <c:v>8.8433333333333337</c:v>
              </c:pt>
              <c:pt idx="135">
                <c:v>8.8733333333333331</c:v>
              </c:pt>
              <c:pt idx="136">
                <c:v>8.8733333333333331</c:v>
              </c:pt>
              <c:pt idx="137">
                <c:v>8.8616666666666664</c:v>
              </c:pt>
              <c:pt idx="138">
                <c:v>8.836666666666666</c:v>
              </c:pt>
              <c:pt idx="139">
                <c:v>8.8066666666666666</c:v>
              </c:pt>
              <c:pt idx="140">
                <c:v>8.9</c:v>
              </c:pt>
              <c:pt idx="141">
                <c:v>8.8816666666666677</c:v>
              </c:pt>
              <c:pt idx="142">
                <c:v>8.9716666666666693</c:v>
              </c:pt>
              <c:pt idx="143">
                <c:v>9.0583333333333336</c:v>
              </c:pt>
              <c:pt idx="144">
                <c:v>9.06</c:v>
              </c:pt>
              <c:pt idx="145">
                <c:v>9.0400000000000009</c:v>
              </c:pt>
              <c:pt idx="146">
                <c:v>9.0133333333333336</c:v>
              </c:pt>
              <c:pt idx="147">
                <c:v>9.0849999999999991</c:v>
              </c:pt>
              <c:pt idx="148">
                <c:v>9.0533333333333328</c:v>
              </c:pt>
              <c:pt idx="149">
                <c:v>9.0566666666666666</c:v>
              </c:pt>
              <c:pt idx="150">
                <c:v>9.17</c:v>
              </c:pt>
              <c:pt idx="151">
                <c:v>9.2399999999999984</c:v>
              </c:pt>
              <c:pt idx="152">
                <c:v>9.2666666666666657</c:v>
              </c:pt>
              <c:pt idx="153">
                <c:v>9.2766666666666655</c:v>
              </c:pt>
              <c:pt idx="154">
                <c:v>9.3649999999999984</c:v>
              </c:pt>
              <c:pt idx="155">
                <c:v>9.42</c:v>
              </c:pt>
              <c:pt idx="156">
                <c:v>9.3866666666666667</c:v>
              </c:pt>
              <c:pt idx="157">
                <c:v>9.4550000000000001</c:v>
              </c:pt>
              <c:pt idx="158">
                <c:v>9.51</c:v>
              </c:pt>
              <c:pt idx="159">
                <c:v>9.5633333333333344</c:v>
              </c:pt>
              <c:pt idx="160">
                <c:v>9.5400000000000009</c:v>
              </c:pt>
              <c:pt idx="161">
                <c:v>9.5366666666666671</c:v>
              </c:pt>
              <c:pt idx="162">
                <c:v>9.6</c:v>
              </c:pt>
              <c:pt idx="163">
                <c:v>9.5699999999999985</c:v>
              </c:pt>
              <c:pt idx="164">
                <c:v>9.5666666666666664</c:v>
              </c:pt>
              <c:pt idx="165">
                <c:v>9.5466666666666651</c:v>
              </c:pt>
              <c:pt idx="166">
                <c:v>9.57</c:v>
              </c:pt>
              <c:pt idx="167">
                <c:v>9.6233333333333331</c:v>
              </c:pt>
            </c:numLit>
          </c:val>
          <c:smooth val="0"/>
          <c:extLst>
            <c:ext xmlns:c16="http://schemas.microsoft.com/office/drawing/2014/chart" uri="{C3380CC4-5D6E-409C-BE32-E72D297353CC}">
              <c16:uniqueId val="{00000001-53D9-4345-BC19-E04888DA2E2D}"/>
            </c:ext>
          </c:extLst>
        </c:ser>
        <c:dLbls>
          <c:showLegendKey val="0"/>
          <c:showVal val="0"/>
          <c:showCatName val="0"/>
          <c:showSerName val="0"/>
          <c:showPercent val="0"/>
          <c:showBubbleSize val="0"/>
        </c:dLbls>
        <c:smooth val="0"/>
        <c:axId val="582708079"/>
        <c:axId val="1759472943"/>
      </c:lineChart>
      <c:catAx>
        <c:axId val="5827080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 1843 -</a:t>
                </a:r>
                <a:r>
                  <a:rPr lang="en-US" sz="1400" b="1" baseline="0"/>
                  <a:t> 2015</a:t>
                </a:r>
                <a:r>
                  <a:rPr lang="en-US" sz="1400" b="1"/>
                  <a:t> </a:t>
                </a:r>
              </a:p>
            </c:rich>
          </c:tx>
          <c:layout>
            <c:manualLayout>
              <c:xMode val="edge"/>
              <c:yMode val="edge"/>
              <c:x val="0.39897963364854727"/>
              <c:y val="0.9267893635201278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59472943"/>
        <c:crosses val="autoZero"/>
        <c:auto val="1"/>
        <c:lblAlgn val="ctr"/>
        <c:lblOffset val="100"/>
        <c:noMultiLvlLbl val="0"/>
      </c:catAx>
      <c:valAx>
        <c:axId val="175947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7.6937872667820735E-3"/>
              <c:y val="0.3031484663765563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08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dirty="0">
                <a:effectLst/>
              </a:rPr>
              <a:t>Average weather temperatures in Riyadh over years</a:t>
            </a:r>
            <a:endParaRPr lang="en-US" sz="12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4"/>
              </a:solidFill>
              <a:round/>
            </a:ln>
            <a:effectLst/>
          </c:spPr>
          <c:marker>
            <c:symbol val="none"/>
          </c:marker>
          <c:trendline>
            <c:spPr>
              <a:ln w="19050" cap="rnd">
                <a:solidFill>
                  <a:schemeClr val="accent4"/>
                </a:solidFill>
                <a:prstDash val="sysDot"/>
              </a:ln>
              <a:effectLst/>
            </c:spPr>
            <c:trendlineType val="linear"/>
            <c:dispRSqr val="0"/>
            <c:dispEq val="0"/>
          </c:trendline>
          <c:val>
            <c:numRef>
              <c:f>Extracted_Data!$T$8:$T$167</c:f>
              <c:numCache>
                <c:formatCode>0.00</c:formatCode>
                <c:ptCount val="160"/>
                <c:pt idx="0">
                  <c:v>24.747142857142858</c:v>
                </c:pt>
                <c:pt idx="1">
                  <c:v>24.798571428571432</c:v>
                </c:pt>
                <c:pt idx="2">
                  <c:v>24.765714285714289</c:v>
                </c:pt>
                <c:pt idx="3">
                  <c:v>24.754285714285714</c:v>
                </c:pt>
                <c:pt idx="4">
                  <c:v>24.751428571428569</c:v>
                </c:pt>
                <c:pt idx="5">
                  <c:v>24.765714285714285</c:v>
                </c:pt>
                <c:pt idx="6">
                  <c:v>24.767142857142858</c:v>
                </c:pt>
                <c:pt idx="7">
                  <c:v>24.682857142857141</c:v>
                </c:pt>
                <c:pt idx="8">
                  <c:v>24.51857142857143</c:v>
                </c:pt>
                <c:pt idx="9">
                  <c:v>24.477142857142859</c:v>
                </c:pt>
                <c:pt idx="10">
                  <c:v>24.587142857142855</c:v>
                </c:pt>
                <c:pt idx="11">
                  <c:v>24.618571428571425</c:v>
                </c:pt>
                <c:pt idx="12">
                  <c:v>24.614285714285717</c:v>
                </c:pt>
                <c:pt idx="13">
                  <c:v>24.654285714285717</c:v>
                </c:pt>
                <c:pt idx="14">
                  <c:v>24.778571428571428</c:v>
                </c:pt>
                <c:pt idx="15">
                  <c:v>24.997142857142858</c:v>
                </c:pt>
                <c:pt idx="16">
                  <c:v>25.102857142857147</c:v>
                </c:pt>
                <c:pt idx="17">
                  <c:v>25.06</c:v>
                </c:pt>
                <c:pt idx="18">
                  <c:v>25.008571428571429</c:v>
                </c:pt>
                <c:pt idx="19">
                  <c:v>25.054285714285715</c:v>
                </c:pt>
                <c:pt idx="20">
                  <c:v>25.02</c:v>
                </c:pt>
                <c:pt idx="21">
                  <c:v>24.938571428571429</c:v>
                </c:pt>
                <c:pt idx="22">
                  <c:v>24.880000000000003</c:v>
                </c:pt>
                <c:pt idx="23">
                  <c:v>24.944285714285712</c:v>
                </c:pt>
                <c:pt idx="24">
                  <c:v>25.055714285714284</c:v>
                </c:pt>
                <c:pt idx="25">
                  <c:v>25.10857142857143</c:v>
                </c:pt>
                <c:pt idx="26">
                  <c:v>25.04571428571429</c:v>
                </c:pt>
                <c:pt idx="27">
                  <c:v>25.138571428571428</c:v>
                </c:pt>
                <c:pt idx="28">
                  <c:v>25.171428571428571</c:v>
                </c:pt>
                <c:pt idx="29">
                  <c:v>25.214285714285715</c:v>
                </c:pt>
                <c:pt idx="30">
                  <c:v>25.118571428571432</c:v>
                </c:pt>
                <c:pt idx="31">
                  <c:v>25.042857142857141</c:v>
                </c:pt>
                <c:pt idx="32">
                  <c:v>25.005714285714284</c:v>
                </c:pt>
                <c:pt idx="33">
                  <c:v>25.00714285714286</c:v>
                </c:pt>
                <c:pt idx="34">
                  <c:v>24.935714285714287</c:v>
                </c:pt>
                <c:pt idx="35">
                  <c:v>25.058571428571433</c:v>
                </c:pt>
                <c:pt idx="36">
                  <c:v>25.041428571428572</c:v>
                </c:pt>
                <c:pt idx="37">
                  <c:v>25.125714285714285</c:v>
                </c:pt>
                <c:pt idx="38">
                  <c:v>25.159999999999997</c:v>
                </c:pt>
                <c:pt idx="39">
                  <c:v>25.189999999999998</c:v>
                </c:pt>
                <c:pt idx="40">
                  <c:v>25.168571428571429</c:v>
                </c:pt>
                <c:pt idx="41">
                  <c:v>25.105714285714289</c:v>
                </c:pt>
                <c:pt idx="42">
                  <c:v>25.014285714285712</c:v>
                </c:pt>
                <c:pt idx="43">
                  <c:v>24.984285714285711</c:v>
                </c:pt>
                <c:pt idx="44">
                  <c:v>24.911428571428569</c:v>
                </c:pt>
                <c:pt idx="45">
                  <c:v>24.897142857142857</c:v>
                </c:pt>
                <c:pt idx="46">
                  <c:v>24.911428571428569</c:v>
                </c:pt>
                <c:pt idx="47">
                  <c:v>25.03857142857143</c:v>
                </c:pt>
                <c:pt idx="48">
                  <c:v>25.118571428571432</c:v>
                </c:pt>
                <c:pt idx="49">
                  <c:v>25.084285714285709</c:v>
                </c:pt>
                <c:pt idx="50">
                  <c:v>25.11428571428571</c:v>
                </c:pt>
                <c:pt idx="51">
                  <c:v>25.112857142857141</c:v>
                </c:pt>
                <c:pt idx="52">
                  <c:v>25.074285714285715</c:v>
                </c:pt>
                <c:pt idx="53">
                  <c:v>24.952857142857141</c:v>
                </c:pt>
                <c:pt idx="54">
                  <c:v>24.867142857142856</c:v>
                </c:pt>
                <c:pt idx="55">
                  <c:v>24.912857142857142</c:v>
                </c:pt>
                <c:pt idx="56">
                  <c:v>24.928571428571427</c:v>
                </c:pt>
                <c:pt idx="57">
                  <c:v>24.810000000000002</c:v>
                </c:pt>
                <c:pt idx="58">
                  <c:v>24.822857142857146</c:v>
                </c:pt>
                <c:pt idx="59">
                  <c:v>24.791428571428572</c:v>
                </c:pt>
                <c:pt idx="60">
                  <c:v>24.862857142857141</c:v>
                </c:pt>
                <c:pt idx="61">
                  <c:v>24.924285714285713</c:v>
                </c:pt>
                <c:pt idx="62">
                  <c:v>24.821428571428566</c:v>
                </c:pt>
                <c:pt idx="63">
                  <c:v>24.861428571428572</c:v>
                </c:pt>
                <c:pt idx="64">
                  <c:v>24.921428571428571</c:v>
                </c:pt>
                <c:pt idx="65">
                  <c:v>24.982857142857142</c:v>
                </c:pt>
                <c:pt idx="66">
                  <c:v>25.027142857142856</c:v>
                </c:pt>
                <c:pt idx="67">
                  <c:v>25.012857142857143</c:v>
                </c:pt>
                <c:pt idx="68">
                  <c:v>25.008571428571429</c:v>
                </c:pt>
                <c:pt idx="69">
                  <c:v>25.044285714285714</c:v>
                </c:pt>
                <c:pt idx="70">
                  <c:v>25.138571428571428</c:v>
                </c:pt>
                <c:pt idx="71">
                  <c:v>25.187142857142856</c:v>
                </c:pt>
                <c:pt idx="72">
                  <c:v>25.158571428571427</c:v>
                </c:pt>
                <c:pt idx="73">
                  <c:v>25.208571428571425</c:v>
                </c:pt>
                <c:pt idx="74">
                  <c:v>25.287142857142857</c:v>
                </c:pt>
                <c:pt idx="75">
                  <c:v>25.288571428571434</c:v>
                </c:pt>
                <c:pt idx="76">
                  <c:v>25.330000000000002</c:v>
                </c:pt>
                <c:pt idx="77">
                  <c:v>25.285714285714285</c:v>
                </c:pt>
                <c:pt idx="78">
                  <c:v>25.28</c:v>
                </c:pt>
                <c:pt idx="79">
                  <c:v>25.205714285714286</c:v>
                </c:pt>
                <c:pt idx="80">
                  <c:v>25.159999999999997</c:v>
                </c:pt>
                <c:pt idx="81">
                  <c:v>25.191428571428577</c:v>
                </c:pt>
                <c:pt idx="82">
                  <c:v>25.161428571428569</c:v>
                </c:pt>
                <c:pt idx="83">
                  <c:v>25.117142857142856</c:v>
                </c:pt>
                <c:pt idx="84">
                  <c:v>25.078571428571429</c:v>
                </c:pt>
                <c:pt idx="85">
                  <c:v>25.107142857142858</c:v>
                </c:pt>
                <c:pt idx="86">
                  <c:v>25.227142857142855</c:v>
                </c:pt>
                <c:pt idx="87">
                  <c:v>25.284285714285716</c:v>
                </c:pt>
                <c:pt idx="88">
                  <c:v>25.267142857142858</c:v>
                </c:pt>
                <c:pt idx="89">
                  <c:v>25.240000000000002</c:v>
                </c:pt>
                <c:pt idx="90">
                  <c:v>25.314285714285713</c:v>
                </c:pt>
                <c:pt idx="91">
                  <c:v>25.341428571428573</c:v>
                </c:pt>
                <c:pt idx="92">
                  <c:v>25.388571428571431</c:v>
                </c:pt>
                <c:pt idx="93">
                  <c:v>25.458571428571425</c:v>
                </c:pt>
                <c:pt idx="94">
                  <c:v>25.384285714285713</c:v>
                </c:pt>
                <c:pt idx="95">
                  <c:v>25.288571428571426</c:v>
                </c:pt>
                <c:pt idx="96">
                  <c:v>25.291428571428572</c:v>
                </c:pt>
                <c:pt idx="97">
                  <c:v>25.362857142857138</c:v>
                </c:pt>
                <c:pt idx="98">
                  <c:v>25.422857142857143</c:v>
                </c:pt>
                <c:pt idx="99">
                  <c:v>25.425714285714285</c:v>
                </c:pt>
                <c:pt idx="100">
                  <c:v>25.397142857142857</c:v>
                </c:pt>
                <c:pt idx="101">
                  <c:v>25.465714285714284</c:v>
                </c:pt>
                <c:pt idx="102">
                  <c:v>25.494285714285716</c:v>
                </c:pt>
                <c:pt idx="103">
                  <c:v>25.452857142857141</c:v>
                </c:pt>
                <c:pt idx="104">
                  <c:v>25.387142857142855</c:v>
                </c:pt>
                <c:pt idx="105">
                  <c:v>25.161428571428569</c:v>
                </c:pt>
                <c:pt idx="106">
                  <c:v>25.184285714285718</c:v>
                </c:pt>
                <c:pt idx="107">
                  <c:v>25.087142857142858</c:v>
                </c:pt>
                <c:pt idx="108">
                  <c:v>25.197142857142858</c:v>
                </c:pt>
                <c:pt idx="109">
                  <c:v>25.271428571428572</c:v>
                </c:pt>
                <c:pt idx="110">
                  <c:v>25.335714285714289</c:v>
                </c:pt>
                <c:pt idx="111">
                  <c:v>25.328571428571426</c:v>
                </c:pt>
                <c:pt idx="112">
                  <c:v>25.617142857142856</c:v>
                </c:pt>
                <c:pt idx="113">
                  <c:v>25.502857142857145</c:v>
                </c:pt>
                <c:pt idx="114">
                  <c:v>25.515714285714289</c:v>
                </c:pt>
                <c:pt idx="115">
                  <c:v>25.508571428571429</c:v>
                </c:pt>
                <c:pt idx="116">
                  <c:v>25.551428571428573</c:v>
                </c:pt>
                <c:pt idx="117">
                  <c:v>25.521428571428572</c:v>
                </c:pt>
                <c:pt idx="118">
                  <c:v>25.400000000000002</c:v>
                </c:pt>
                <c:pt idx="119">
                  <c:v>25.32</c:v>
                </c:pt>
                <c:pt idx="120">
                  <c:v>25.395714285714288</c:v>
                </c:pt>
                <c:pt idx="121">
                  <c:v>25.37142857142857</c:v>
                </c:pt>
                <c:pt idx="122">
                  <c:v>25.217142857142854</c:v>
                </c:pt>
                <c:pt idx="123">
                  <c:v>25.238571428571429</c:v>
                </c:pt>
                <c:pt idx="124">
                  <c:v>25.384285714285713</c:v>
                </c:pt>
                <c:pt idx="125">
                  <c:v>25.592857142857138</c:v>
                </c:pt>
                <c:pt idx="126">
                  <c:v>25.625714285714285</c:v>
                </c:pt>
                <c:pt idx="127">
                  <c:v>25.704285714285714</c:v>
                </c:pt>
                <c:pt idx="128">
                  <c:v>25.644285714285711</c:v>
                </c:pt>
                <c:pt idx="129">
                  <c:v>25.627142857142854</c:v>
                </c:pt>
                <c:pt idx="130">
                  <c:v>25.49285714285714</c:v>
                </c:pt>
                <c:pt idx="131">
                  <c:v>25.400000000000006</c:v>
                </c:pt>
                <c:pt idx="132">
                  <c:v>25.279999999999998</c:v>
                </c:pt>
                <c:pt idx="133">
                  <c:v>25.357142857142858</c:v>
                </c:pt>
                <c:pt idx="134">
                  <c:v>25.362857142857141</c:v>
                </c:pt>
                <c:pt idx="135">
                  <c:v>25.42428571428572</c:v>
                </c:pt>
                <c:pt idx="136">
                  <c:v>25.54571428571429</c:v>
                </c:pt>
                <c:pt idx="137">
                  <c:v>25.599999999999998</c:v>
                </c:pt>
                <c:pt idx="138">
                  <c:v>25.467142857142857</c:v>
                </c:pt>
                <c:pt idx="139">
                  <c:v>25.475714285714282</c:v>
                </c:pt>
                <c:pt idx="140">
                  <c:v>25.434285714285711</c:v>
                </c:pt>
                <c:pt idx="141">
                  <c:v>25.384285714285713</c:v>
                </c:pt>
                <c:pt idx="142">
                  <c:v>25.56</c:v>
                </c:pt>
                <c:pt idx="143">
                  <c:v>25.53</c:v>
                </c:pt>
                <c:pt idx="144">
                  <c:v>25.715714285714284</c:v>
                </c:pt>
                <c:pt idx="145">
                  <c:v>26.080000000000002</c:v>
                </c:pt>
                <c:pt idx="146">
                  <c:v>26.241428571428571</c:v>
                </c:pt>
                <c:pt idx="147">
                  <c:v>26.325714285714291</c:v>
                </c:pt>
                <c:pt idx="148">
                  <c:v>26.439999999999998</c:v>
                </c:pt>
                <c:pt idx="149">
                  <c:v>26.488571428571429</c:v>
                </c:pt>
                <c:pt idx="150">
                  <c:v>26.59</c:v>
                </c:pt>
                <c:pt idx="151">
                  <c:v>26.524285714285714</c:v>
                </c:pt>
                <c:pt idx="152">
                  <c:v>26.427142857142858</c:v>
                </c:pt>
                <c:pt idx="153">
                  <c:v>26.418571428571433</c:v>
                </c:pt>
                <c:pt idx="154">
                  <c:v>26.352857142857147</c:v>
                </c:pt>
                <c:pt idx="155">
                  <c:v>26.391428571428573</c:v>
                </c:pt>
                <c:pt idx="156">
                  <c:v>26.498571428571431</c:v>
                </c:pt>
                <c:pt idx="157">
                  <c:v>26.527142857142859</c:v>
                </c:pt>
                <c:pt idx="158">
                  <c:v>26.607142857142858</c:v>
                </c:pt>
                <c:pt idx="159">
                  <c:v>26.827142857142857</c:v>
                </c:pt>
              </c:numCache>
            </c:numRef>
          </c:val>
          <c:smooth val="0"/>
          <c:extLst>
            <c:ext xmlns:c16="http://schemas.microsoft.com/office/drawing/2014/chart" uri="{C3380CC4-5D6E-409C-BE32-E72D297353CC}">
              <c16:uniqueId val="{00000001-9A6A-4A43-881B-EADB295E73E0}"/>
            </c:ext>
          </c:extLst>
        </c:ser>
        <c:dLbls>
          <c:showLegendKey val="0"/>
          <c:showVal val="0"/>
          <c:showCatName val="0"/>
          <c:showSerName val="0"/>
          <c:showPercent val="0"/>
          <c:showBubbleSize val="0"/>
        </c:dLbls>
        <c:smooth val="0"/>
        <c:axId val="582731679"/>
        <c:axId val="1759474191"/>
      </c:lineChart>
      <c:catAx>
        <c:axId val="5827316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a:t>
                </a:r>
                <a:r>
                  <a:rPr lang="en-US" sz="1400" b="1" baseline="0"/>
                  <a:t> 1848 - 2013</a:t>
                </a:r>
                <a:endParaRPr lang="en-US" sz="1400" b="1"/>
              </a:p>
            </c:rich>
          </c:tx>
          <c:layout>
            <c:manualLayout>
              <c:xMode val="edge"/>
              <c:yMode val="edge"/>
              <c:x val="0.42215330363398063"/>
              <c:y val="0.9254178447401132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759474191"/>
        <c:crosses val="autoZero"/>
        <c:auto val="1"/>
        <c:lblAlgn val="ctr"/>
        <c:lblOffset val="100"/>
        <c:noMultiLvlLbl val="0"/>
      </c:catAx>
      <c:valAx>
        <c:axId val="175947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1.1919965942954448E-2"/>
              <c:y val="0.3505548158011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31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a:effectLst/>
              </a:rPr>
              <a:t>Average weather temperatures worldwide over years</a:t>
            </a:r>
            <a:endParaRPr lang="en-US" sz="1200">
              <a:effectLst/>
            </a:endParaRPr>
          </a:p>
        </c:rich>
      </c:tx>
      <c:layout>
        <c:manualLayout>
          <c:xMode val="edge"/>
          <c:yMode val="edge"/>
          <c:x val="0.16034806814756927"/>
          <c:y val="1.44770177343467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Series1</c:v>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Lit>
              <c:formatCode>General</c:formatCode>
              <c:ptCount val="1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numLit>
          </c:cat>
          <c:val>
            <c:numLit>
              <c:formatCode>General</c:formatCode>
              <c:ptCount val="168"/>
              <c:pt idx="0">
                <c:v>8.0483333333333338</c:v>
              </c:pt>
              <c:pt idx="1">
                <c:v>8.0166666666666675</c:v>
              </c:pt>
              <c:pt idx="2">
                <c:v>8.0583333333333336</c:v>
              </c:pt>
              <c:pt idx="3">
                <c:v>8.1133333333333333</c:v>
              </c:pt>
              <c:pt idx="4">
                <c:v>8.038333333333334</c:v>
              </c:pt>
              <c:pt idx="5">
                <c:v>8.0299999999999994</c:v>
              </c:pt>
              <c:pt idx="6">
                <c:v>8.0683333333333334</c:v>
              </c:pt>
              <c:pt idx="7">
                <c:v>8.09</c:v>
              </c:pt>
              <c:pt idx="8">
                <c:v>8.1066666666666674</c:v>
              </c:pt>
              <c:pt idx="9">
                <c:v>8.0366666666666671</c:v>
              </c:pt>
              <c:pt idx="10">
                <c:v>8.0366666666666671</c:v>
              </c:pt>
              <c:pt idx="11">
                <c:v>8.0716666666666672</c:v>
              </c:pt>
              <c:pt idx="12">
                <c:v>8.0299999999999994</c:v>
              </c:pt>
              <c:pt idx="13">
                <c:v>7.9866666666666672</c:v>
              </c:pt>
              <c:pt idx="14">
                <c:v>7.913333333333334</c:v>
              </c:pt>
              <c:pt idx="15">
                <c:v>7.9716666666666676</c:v>
              </c:pt>
              <c:pt idx="16">
                <c:v>7.951666666666668</c:v>
              </c:pt>
              <c:pt idx="17">
                <c:v>7.9399999999999986</c:v>
              </c:pt>
              <c:pt idx="18">
                <c:v>7.9950000000000001</c:v>
              </c:pt>
              <c:pt idx="19">
                <c:v>8.0933333333333319</c:v>
              </c:pt>
              <c:pt idx="20">
                <c:v>8.2083333333333339</c:v>
              </c:pt>
              <c:pt idx="21">
                <c:v>8.2616666666666667</c:v>
              </c:pt>
              <c:pt idx="22">
                <c:v>8.298333333333332</c:v>
              </c:pt>
              <c:pt idx="23">
                <c:v>8.2883333333333322</c:v>
              </c:pt>
              <c:pt idx="24">
                <c:v>8.2716666666666647</c:v>
              </c:pt>
              <c:pt idx="25">
                <c:v>8.2566666666666659</c:v>
              </c:pt>
              <c:pt idx="26">
                <c:v>8.2866666666666671</c:v>
              </c:pt>
              <c:pt idx="27">
                <c:v>8.1916666666666664</c:v>
              </c:pt>
              <c:pt idx="28">
                <c:v>8.1716666666666651</c:v>
              </c:pt>
              <c:pt idx="29">
                <c:v>8.2416666666666654</c:v>
              </c:pt>
              <c:pt idx="30">
                <c:v>8.3483333333333327</c:v>
              </c:pt>
              <c:pt idx="31">
                <c:v>8.3183333333333334</c:v>
              </c:pt>
              <c:pt idx="32">
                <c:v>8.2666666666666675</c:v>
              </c:pt>
              <c:pt idx="33">
                <c:v>8.3349999999999991</c:v>
              </c:pt>
              <c:pt idx="34">
                <c:v>8.3433333333333319</c:v>
              </c:pt>
              <c:pt idx="35">
                <c:v>8.25</c:v>
              </c:pt>
              <c:pt idx="36">
                <c:v>8.0733333333333324</c:v>
              </c:pt>
              <c:pt idx="37">
                <c:v>8.0316666666666663</c:v>
              </c:pt>
              <c:pt idx="38">
                <c:v>8.0033333333333339</c:v>
              </c:pt>
              <c:pt idx="39">
                <c:v>7.9433333333333325</c:v>
              </c:pt>
              <c:pt idx="40">
                <c:v>7.9366666666666674</c:v>
              </c:pt>
              <c:pt idx="41">
                <c:v>7.9933333333333332</c:v>
              </c:pt>
              <c:pt idx="42">
                <c:v>8.0266666666666655</c:v>
              </c:pt>
              <c:pt idx="43">
                <c:v>8.0433333333333312</c:v>
              </c:pt>
              <c:pt idx="44">
                <c:v>8.0633333333333344</c:v>
              </c:pt>
              <c:pt idx="45">
                <c:v>8.0883333333333329</c:v>
              </c:pt>
              <c:pt idx="46">
                <c:v>8.1</c:v>
              </c:pt>
              <c:pt idx="47">
                <c:v>8.0716666666666672</c:v>
              </c:pt>
              <c:pt idx="48">
                <c:v>8.1116666666666664</c:v>
              </c:pt>
              <c:pt idx="49">
                <c:v>8.1566666666666681</c:v>
              </c:pt>
              <c:pt idx="50">
                <c:v>8.1749999999999989</c:v>
              </c:pt>
              <c:pt idx="51">
                <c:v>8.2316666666666674</c:v>
              </c:pt>
              <c:pt idx="52">
                <c:v>8.2883333333333322</c:v>
              </c:pt>
              <c:pt idx="53">
                <c:v>8.3533333333333335</c:v>
              </c:pt>
              <c:pt idx="54">
                <c:v>8.3683333333333323</c:v>
              </c:pt>
              <c:pt idx="55">
                <c:v>8.3566666666666674</c:v>
              </c:pt>
              <c:pt idx="56">
                <c:v>8.3416666666666668</c:v>
              </c:pt>
              <c:pt idx="57">
                <c:v>8.3133333333333344</c:v>
              </c:pt>
              <c:pt idx="58">
                <c:v>8.2933333333333348</c:v>
              </c:pt>
              <c:pt idx="59">
                <c:v>8.1950000000000021</c:v>
              </c:pt>
              <c:pt idx="60">
                <c:v>8.1766666666666676</c:v>
              </c:pt>
              <c:pt idx="61">
                <c:v>8.17</c:v>
              </c:pt>
              <c:pt idx="62">
                <c:v>8.1916666666666664</c:v>
              </c:pt>
              <c:pt idx="63">
                <c:v>8.1833333333333336</c:v>
              </c:pt>
              <c:pt idx="64">
                <c:v>8.1483333333333334</c:v>
              </c:pt>
              <c:pt idx="65">
                <c:v>8.2066666666666652</c:v>
              </c:pt>
              <c:pt idx="66">
                <c:v>8.2733333333333334</c:v>
              </c:pt>
              <c:pt idx="67">
                <c:v>8.3416666666666686</c:v>
              </c:pt>
              <c:pt idx="68">
                <c:v>8.3433333333333337</c:v>
              </c:pt>
              <c:pt idx="69">
                <c:v>8.3166666666666647</c:v>
              </c:pt>
              <c:pt idx="70">
                <c:v>8.31</c:v>
              </c:pt>
              <c:pt idx="71">
                <c:v>8.3233333333333341</c:v>
              </c:pt>
              <c:pt idx="72">
                <c:v>8.2850000000000001</c:v>
              </c:pt>
              <c:pt idx="73">
                <c:v>8.2816666666666681</c:v>
              </c:pt>
              <c:pt idx="74">
                <c:v>8.3116666666666674</c:v>
              </c:pt>
              <c:pt idx="75">
                <c:v>8.3783333333333321</c:v>
              </c:pt>
              <c:pt idx="76">
                <c:v>8.4416666666666664</c:v>
              </c:pt>
              <c:pt idx="77">
                <c:v>8.4666666666666668</c:v>
              </c:pt>
              <c:pt idx="78">
                <c:v>8.5283333333333342</c:v>
              </c:pt>
              <c:pt idx="79">
                <c:v>8.5199999999999978</c:v>
              </c:pt>
              <c:pt idx="80">
                <c:v>8.5566666666666666</c:v>
              </c:pt>
              <c:pt idx="81">
                <c:v>8.5266666666666673</c:v>
              </c:pt>
              <c:pt idx="82">
                <c:v>8.5466666666666669</c:v>
              </c:pt>
              <c:pt idx="83">
                <c:v>8.5783333333333349</c:v>
              </c:pt>
              <c:pt idx="84">
                <c:v>8.5750000000000011</c:v>
              </c:pt>
              <c:pt idx="85">
                <c:v>8.5449999999999999</c:v>
              </c:pt>
              <c:pt idx="86">
                <c:v>8.5449999999999999</c:v>
              </c:pt>
              <c:pt idx="87">
                <c:v>8.5916666666666686</c:v>
              </c:pt>
              <c:pt idx="88">
                <c:v>8.5783333333333331</c:v>
              </c:pt>
              <c:pt idx="89">
                <c:v>8.5750000000000011</c:v>
              </c:pt>
              <c:pt idx="90">
                <c:v>8.6</c:v>
              </c:pt>
              <c:pt idx="91">
                <c:v>8.67</c:v>
              </c:pt>
              <c:pt idx="92">
                <c:v>8.6916666666666647</c:v>
              </c:pt>
              <c:pt idx="93">
                <c:v>8.7333333333333325</c:v>
              </c:pt>
              <c:pt idx="94">
                <c:v>8.7633333333333336</c:v>
              </c:pt>
              <c:pt idx="95">
                <c:v>8.7733333333333317</c:v>
              </c:pt>
              <c:pt idx="96">
                <c:v>8.7716666666666665</c:v>
              </c:pt>
              <c:pt idx="97">
                <c:v>8.7416666666666671</c:v>
              </c:pt>
              <c:pt idx="98">
                <c:v>8.7283333333333335</c:v>
              </c:pt>
              <c:pt idx="99">
                <c:v>8.7333333333333343</c:v>
              </c:pt>
              <c:pt idx="100">
                <c:v>8.7366666666666664</c:v>
              </c:pt>
              <c:pt idx="101">
                <c:v>8.7083333333333339</c:v>
              </c:pt>
              <c:pt idx="102">
                <c:v>8.6283333333333339</c:v>
              </c:pt>
              <c:pt idx="103">
                <c:v>8.6366666666666667</c:v>
              </c:pt>
              <c:pt idx="104">
                <c:v>8.6300000000000008</c:v>
              </c:pt>
              <c:pt idx="105">
                <c:v>8.6416666666666675</c:v>
              </c:pt>
              <c:pt idx="106">
                <c:v>8.6100000000000012</c:v>
              </c:pt>
              <c:pt idx="107">
                <c:v>8.6166666666666671</c:v>
              </c:pt>
              <c:pt idx="108">
                <c:v>8.6016666666666683</c:v>
              </c:pt>
              <c:pt idx="109">
                <c:v>8.6183333333333341</c:v>
              </c:pt>
              <c:pt idx="110">
                <c:v>8.64</c:v>
              </c:pt>
              <c:pt idx="111">
                <c:v>8.6166666666666671</c:v>
              </c:pt>
              <c:pt idx="112">
                <c:v>8.6199999999999992</c:v>
              </c:pt>
              <c:pt idx="113">
                <c:v>8.6483333333333334</c:v>
              </c:pt>
              <c:pt idx="114">
                <c:v>8.7266666666666666</c:v>
              </c:pt>
              <c:pt idx="115">
                <c:v>8.7483333333333331</c:v>
              </c:pt>
              <c:pt idx="116">
                <c:v>8.6883333333333326</c:v>
              </c:pt>
              <c:pt idx="117">
                <c:v>8.6550000000000011</c:v>
              </c:pt>
              <c:pt idx="118">
                <c:v>8.6583333333333332</c:v>
              </c:pt>
              <c:pt idx="119">
                <c:v>8.6416666666666657</c:v>
              </c:pt>
              <c:pt idx="120">
                <c:v>8.6033333333333317</c:v>
              </c:pt>
              <c:pt idx="121">
                <c:v>8.5599999999999987</c:v>
              </c:pt>
              <c:pt idx="122">
                <c:v>8.6083333333333325</c:v>
              </c:pt>
              <c:pt idx="123">
                <c:v>8.6199999999999992</c:v>
              </c:pt>
              <c:pt idx="124">
                <c:v>8.6033333333333335</c:v>
              </c:pt>
              <c:pt idx="125">
                <c:v>8.6449999999999978</c:v>
              </c:pt>
              <c:pt idx="126">
                <c:v>8.6366666666666649</c:v>
              </c:pt>
              <c:pt idx="127">
                <c:v>8.66</c:v>
              </c:pt>
              <c:pt idx="128">
                <c:v>8.6016666666666683</c:v>
              </c:pt>
              <c:pt idx="129">
                <c:v>8.6433333333333344</c:v>
              </c:pt>
              <c:pt idx="130">
                <c:v>8.6750000000000007</c:v>
              </c:pt>
              <c:pt idx="131">
                <c:v>8.6383333333333336</c:v>
              </c:pt>
              <c:pt idx="132">
                <c:v>8.7233333333333345</c:v>
              </c:pt>
              <c:pt idx="133">
                <c:v>8.7950000000000017</c:v>
              </c:pt>
              <c:pt idx="134">
                <c:v>8.8433333333333337</c:v>
              </c:pt>
              <c:pt idx="135">
                <c:v>8.8733333333333331</c:v>
              </c:pt>
              <c:pt idx="136">
                <c:v>8.8733333333333331</c:v>
              </c:pt>
              <c:pt idx="137">
                <c:v>8.8616666666666664</c:v>
              </c:pt>
              <c:pt idx="138">
                <c:v>8.836666666666666</c:v>
              </c:pt>
              <c:pt idx="139">
                <c:v>8.8066666666666666</c:v>
              </c:pt>
              <c:pt idx="140">
                <c:v>8.9</c:v>
              </c:pt>
              <c:pt idx="141">
                <c:v>8.8816666666666677</c:v>
              </c:pt>
              <c:pt idx="142">
                <c:v>8.9716666666666693</c:v>
              </c:pt>
              <c:pt idx="143">
                <c:v>9.0583333333333336</c:v>
              </c:pt>
              <c:pt idx="144">
                <c:v>9.06</c:v>
              </c:pt>
              <c:pt idx="145">
                <c:v>9.0400000000000009</c:v>
              </c:pt>
              <c:pt idx="146">
                <c:v>9.0133333333333336</c:v>
              </c:pt>
              <c:pt idx="147">
                <c:v>9.0849999999999991</c:v>
              </c:pt>
              <c:pt idx="148">
                <c:v>9.0533333333333328</c:v>
              </c:pt>
              <c:pt idx="149">
                <c:v>9.0566666666666666</c:v>
              </c:pt>
              <c:pt idx="150">
                <c:v>9.17</c:v>
              </c:pt>
              <c:pt idx="151">
                <c:v>9.2399999999999984</c:v>
              </c:pt>
              <c:pt idx="152">
                <c:v>9.2666666666666657</c:v>
              </c:pt>
              <c:pt idx="153">
                <c:v>9.2766666666666655</c:v>
              </c:pt>
              <c:pt idx="154">
                <c:v>9.3649999999999984</c:v>
              </c:pt>
              <c:pt idx="155">
                <c:v>9.42</c:v>
              </c:pt>
              <c:pt idx="156">
                <c:v>9.3866666666666667</c:v>
              </c:pt>
              <c:pt idx="157">
                <c:v>9.4550000000000001</c:v>
              </c:pt>
              <c:pt idx="158">
                <c:v>9.51</c:v>
              </c:pt>
              <c:pt idx="159">
                <c:v>9.5633333333333344</c:v>
              </c:pt>
              <c:pt idx="160">
                <c:v>9.5400000000000009</c:v>
              </c:pt>
              <c:pt idx="161">
                <c:v>9.5366666666666671</c:v>
              </c:pt>
              <c:pt idx="162">
                <c:v>9.6</c:v>
              </c:pt>
              <c:pt idx="163">
                <c:v>9.5699999999999985</c:v>
              </c:pt>
              <c:pt idx="164">
                <c:v>9.5666666666666664</c:v>
              </c:pt>
              <c:pt idx="165">
                <c:v>9.5466666666666651</c:v>
              </c:pt>
              <c:pt idx="166">
                <c:v>9.57</c:v>
              </c:pt>
              <c:pt idx="167">
                <c:v>9.6233333333333331</c:v>
              </c:pt>
            </c:numLit>
          </c:val>
          <c:smooth val="0"/>
          <c:extLst>
            <c:ext xmlns:c16="http://schemas.microsoft.com/office/drawing/2014/chart" uri="{C3380CC4-5D6E-409C-BE32-E72D297353CC}">
              <c16:uniqueId val="{00000001-83DA-4FCA-8DE2-5150B911222B}"/>
            </c:ext>
          </c:extLst>
        </c:ser>
        <c:dLbls>
          <c:showLegendKey val="0"/>
          <c:showVal val="0"/>
          <c:showCatName val="0"/>
          <c:showSerName val="0"/>
          <c:showPercent val="0"/>
          <c:showBubbleSize val="0"/>
        </c:dLbls>
        <c:smooth val="0"/>
        <c:axId val="582708079"/>
        <c:axId val="1759472943"/>
      </c:lineChart>
      <c:catAx>
        <c:axId val="5827080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 1843 -</a:t>
                </a:r>
                <a:r>
                  <a:rPr lang="en-US" sz="1400" b="1" baseline="0"/>
                  <a:t> 2015</a:t>
                </a:r>
                <a:r>
                  <a:rPr lang="en-US" sz="1400" b="1"/>
                  <a:t> </a:t>
                </a:r>
              </a:p>
            </c:rich>
          </c:tx>
          <c:layout>
            <c:manualLayout>
              <c:xMode val="edge"/>
              <c:yMode val="edge"/>
              <c:x val="0.39897963364854727"/>
              <c:y val="0.9267893635201278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59472943"/>
        <c:crosses val="autoZero"/>
        <c:auto val="1"/>
        <c:lblAlgn val="ctr"/>
        <c:lblOffset val="100"/>
        <c:noMultiLvlLbl val="0"/>
      </c:catAx>
      <c:valAx>
        <c:axId val="175947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7.6937872667820735E-3"/>
              <c:y val="0.3031484663765563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08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dirty="0">
                <a:effectLst/>
              </a:rPr>
              <a:t>Average weather temperatures in Riyadh over years</a:t>
            </a:r>
            <a:endParaRPr lang="en-US" sz="12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4"/>
              </a:solidFill>
              <a:round/>
            </a:ln>
            <a:effectLst/>
          </c:spPr>
          <c:marker>
            <c:symbol val="none"/>
          </c:marker>
          <c:trendline>
            <c:spPr>
              <a:ln w="19050" cap="rnd">
                <a:solidFill>
                  <a:schemeClr val="accent4"/>
                </a:solidFill>
                <a:prstDash val="sysDot"/>
              </a:ln>
              <a:effectLst/>
            </c:spPr>
            <c:trendlineType val="linear"/>
            <c:dispRSqr val="0"/>
            <c:dispEq val="0"/>
          </c:trendline>
          <c:val>
            <c:numRef>
              <c:f>Extracted_Data!$T$8:$T$167</c:f>
              <c:numCache>
                <c:formatCode>0.00</c:formatCode>
                <c:ptCount val="160"/>
                <c:pt idx="0">
                  <c:v>24.747142857142858</c:v>
                </c:pt>
                <c:pt idx="1">
                  <c:v>24.798571428571432</c:v>
                </c:pt>
                <c:pt idx="2">
                  <c:v>24.765714285714289</c:v>
                </c:pt>
                <c:pt idx="3">
                  <c:v>24.754285714285714</c:v>
                </c:pt>
                <c:pt idx="4">
                  <c:v>24.751428571428569</c:v>
                </c:pt>
                <c:pt idx="5">
                  <c:v>24.765714285714285</c:v>
                </c:pt>
                <c:pt idx="6">
                  <c:v>24.767142857142858</c:v>
                </c:pt>
                <c:pt idx="7">
                  <c:v>24.682857142857141</c:v>
                </c:pt>
                <c:pt idx="8">
                  <c:v>24.51857142857143</c:v>
                </c:pt>
                <c:pt idx="9">
                  <c:v>24.477142857142859</c:v>
                </c:pt>
                <c:pt idx="10">
                  <c:v>24.587142857142855</c:v>
                </c:pt>
                <c:pt idx="11">
                  <c:v>24.618571428571425</c:v>
                </c:pt>
                <c:pt idx="12">
                  <c:v>24.614285714285717</c:v>
                </c:pt>
                <c:pt idx="13">
                  <c:v>24.654285714285717</c:v>
                </c:pt>
                <c:pt idx="14">
                  <c:v>24.778571428571428</c:v>
                </c:pt>
                <c:pt idx="15">
                  <c:v>24.997142857142858</c:v>
                </c:pt>
                <c:pt idx="16">
                  <c:v>25.102857142857147</c:v>
                </c:pt>
                <c:pt idx="17">
                  <c:v>25.06</c:v>
                </c:pt>
                <c:pt idx="18">
                  <c:v>25.008571428571429</c:v>
                </c:pt>
                <c:pt idx="19">
                  <c:v>25.054285714285715</c:v>
                </c:pt>
                <c:pt idx="20">
                  <c:v>25.02</c:v>
                </c:pt>
                <c:pt idx="21">
                  <c:v>24.938571428571429</c:v>
                </c:pt>
                <c:pt idx="22">
                  <c:v>24.880000000000003</c:v>
                </c:pt>
                <c:pt idx="23">
                  <c:v>24.944285714285712</c:v>
                </c:pt>
                <c:pt idx="24">
                  <c:v>25.055714285714284</c:v>
                </c:pt>
                <c:pt idx="25">
                  <c:v>25.10857142857143</c:v>
                </c:pt>
                <c:pt idx="26">
                  <c:v>25.04571428571429</c:v>
                </c:pt>
                <c:pt idx="27">
                  <c:v>25.138571428571428</c:v>
                </c:pt>
                <c:pt idx="28">
                  <c:v>25.171428571428571</c:v>
                </c:pt>
                <c:pt idx="29">
                  <c:v>25.214285714285715</c:v>
                </c:pt>
                <c:pt idx="30">
                  <c:v>25.118571428571432</c:v>
                </c:pt>
                <c:pt idx="31">
                  <c:v>25.042857142857141</c:v>
                </c:pt>
                <c:pt idx="32">
                  <c:v>25.005714285714284</c:v>
                </c:pt>
                <c:pt idx="33">
                  <c:v>25.00714285714286</c:v>
                </c:pt>
                <c:pt idx="34">
                  <c:v>24.935714285714287</c:v>
                </c:pt>
                <c:pt idx="35">
                  <c:v>25.058571428571433</c:v>
                </c:pt>
                <c:pt idx="36">
                  <c:v>25.041428571428572</c:v>
                </c:pt>
                <c:pt idx="37">
                  <c:v>25.125714285714285</c:v>
                </c:pt>
                <c:pt idx="38">
                  <c:v>25.159999999999997</c:v>
                </c:pt>
                <c:pt idx="39">
                  <c:v>25.189999999999998</c:v>
                </c:pt>
                <c:pt idx="40">
                  <c:v>25.168571428571429</c:v>
                </c:pt>
                <c:pt idx="41">
                  <c:v>25.105714285714289</c:v>
                </c:pt>
                <c:pt idx="42">
                  <c:v>25.014285714285712</c:v>
                </c:pt>
                <c:pt idx="43">
                  <c:v>24.984285714285711</c:v>
                </c:pt>
                <c:pt idx="44">
                  <c:v>24.911428571428569</c:v>
                </c:pt>
                <c:pt idx="45">
                  <c:v>24.897142857142857</c:v>
                </c:pt>
                <c:pt idx="46">
                  <c:v>24.911428571428569</c:v>
                </c:pt>
                <c:pt idx="47">
                  <c:v>25.03857142857143</c:v>
                </c:pt>
                <c:pt idx="48">
                  <c:v>25.118571428571432</c:v>
                </c:pt>
                <c:pt idx="49">
                  <c:v>25.084285714285709</c:v>
                </c:pt>
                <c:pt idx="50">
                  <c:v>25.11428571428571</c:v>
                </c:pt>
                <c:pt idx="51">
                  <c:v>25.112857142857141</c:v>
                </c:pt>
                <c:pt idx="52">
                  <c:v>25.074285714285715</c:v>
                </c:pt>
                <c:pt idx="53">
                  <c:v>24.952857142857141</c:v>
                </c:pt>
                <c:pt idx="54">
                  <c:v>24.867142857142856</c:v>
                </c:pt>
                <c:pt idx="55">
                  <c:v>24.912857142857142</c:v>
                </c:pt>
                <c:pt idx="56">
                  <c:v>24.928571428571427</c:v>
                </c:pt>
                <c:pt idx="57">
                  <c:v>24.810000000000002</c:v>
                </c:pt>
                <c:pt idx="58">
                  <c:v>24.822857142857146</c:v>
                </c:pt>
                <c:pt idx="59">
                  <c:v>24.791428571428572</c:v>
                </c:pt>
                <c:pt idx="60">
                  <c:v>24.862857142857141</c:v>
                </c:pt>
                <c:pt idx="61">
                  <c:v>24.924285714285713</c:v>
                </c:pt>
                <c:pt idx="62">
                  <c:v>24.821428571428566</c:v>
                </c:pt>
                <c:pt idx="63">
                  <c:v>24.861428571428572</c:v>
                </c:pt>
                <c:pt idx="64">
                  <c:v>24.921428571428571</c:v>
                </c:pt>
                <c:pt idx="65">
                  <c:v>24.982857142857142</c:v>
                </c:pt>
                <c:pt idx="66">
                  <c:v>25.027142857142856</c:v>
                </c:pt>
                <c:pt idx="67">
                  <c:v>25.012857142857143</c:v>
                </c:pt>
                <c:pt idx="68">
                  <c:v>25.008571428571429</c:v>
                </c:pt>
                <c:pt idx="69">
                  <c:v>25.044285714285714</c:v>
                </c:pt>
                <c:pt idx="70">
                  <c:v>25.138571428571428</c:v>
                </c:pt>
                <c:pt idx="71">
                  <c:v>25.187142857142856</c:v>
                </c:pt>
                <c:pt idx="72">
                  <c:v>25.158571428571427</c:v>
                </c:pt>
                <c:pt idx="73">
                  <c:v>25.208571428571425</c:v>
                </c:pt>
                <c:pt idx="74">
                  <c:v>25.287142857142857</c:v>
                </c:pt>
                <c:pt idx="75">
                  <c:v>25.288571428571434</c:v>
                </c:pt>
                <c:pt idx="76">
                  <c:v>25.330000000000002</c:v>
                </c:pt>
                <c:pt idx="77">
                  <c:v>25.285714285714285</c:v>
                </c:pt>
                <c:pt idx="78">
                  <c:v>25.28</c:v>
                </c:pt>
                <c:pt idx="79">
                  <c:v>25.205714285714286</c:v>
                </c:pt>
                <c:pt idx="80">
                  <c:v>25.159999999999997</c:v>
                </c:pt>
                <c:pt idx="81">
                  <c:v>25.191428571428577</c:v>
                </c:pt>
                <c:pt idx="82">
                  <c:v>25.161428571428569</c:v>
                </c:pt>
                <c:pt idx="83">
                  <c:v>25.117142857142856</c:v>
                </c:pt>
                <c:pt idx="84">
                  <c:v>25.078571428571429</c:v>
                </c:pt>
                <c:pt idx="85">
                  <c:v>25.107142857142858</c:v>
                </c:pt>
                <c:pt idx="86">
                  <c:v>25.227142857142855</c:v>
                </c:pt>
                <c:pt idx="87">
                  <c:v>25.284285714285716</c:v>
                </c:pt>
                <c:pt idx="88">
                  <c:v>25.267142857142858</c:v>
                </c:pt>
                <c:pt idx="89">
                  <c:v>25.240000000000002</c:v>
                </c:pt>
                <c:pt idx="90">
                  <c:v>25.314285714285713</c:v>
                </c:pt>
                <c:pt idx="91">
                  <c:v>25.341428571428573</c:v>
                </c:pt>
                <c:pt idx="92">
                  <c:v>25.388571428571431</c:v>
                </c:pt>
                <c:pt idx="93">
                  <c:v>25.458571428571425</c:v>
                </c:pt>
                <c:pt idx="94">
                  <c:v>25.384285714285713</c:v>
                </c:pt>
                <c:pt idx="95">
                  <c:v>25.288571428571426</c:v>
                </c:pt>
                <c:pt idx="96">
                  <c:v>25.291428571428572</c:v>
                </c:pt>
                <c:pt idx="97">
                  <c:v>25.362857142857138</c:v>
                </c:pt>
                <c:pt idx="98">
                  <c:v>25.422857142857143</c:v>
                </c:pt>
                <c:pt idx="99">
                  <c:v>25.425714285714285</c:v>
                </c:pt>
                <c:pt idx="100">
                  <c:v>25.397142857142857</c:v>
                </c:pt>
                <c:pt idx="101">
                  <c:v>25.465714285714284</c:v>
                </c:pt>
                <c:pt idx="102">
                  <c:v>25.494285714285716</c:v>
                </c:pt>
                <c:pt idx="103">
                  <c:v>25.452857142857141</c:v>
                </c:pt>
                <c:pt idx="104">
                  <c:v>25.387142857142855</c:v>
                </c:pt>
                <c:pt idx="105">
                  <c:v>25.161428571428569</c:v>
                </c:pt>
                <c:pt idx="106">
                  <c:v>25.184285714285718</c:v>
                </c:pt>
                <c:pt idx="107">
                  <c:v>25.087142857142858</c:v>
                </c:pt>
                <c:pt idx="108">
                  <c:v>25.197142857142858</c:v>
                </c:pt>
                <c:pt idx="109">
                  <c:v>25.271428571428572</c:v>
                </c:pt>
                <c:pt idx="110">
                  <c:v>25.335714285714289</c:v>
                </c:pt>
                <c:pt idx="111">
                  <c:v>25.328571428571426</c:v>
                </c:pt>
                <c:pt idx="112">
                  <c:v>25.617142857142856</c:v>
                </c:pt>
                <c:pt idx="113">
                  <c:v>25.502857142857145</c:v>
                </c:pt>
                <c:pt idx="114">
                  <c:v>25.515714285714289</c:v>
                </c:pt>
                <c:pt idx="115">
                  <c:v>25.508571428571429</c:v>
                </c:pt>
                <c:pt idx="116">
                  <c:v>25.551428571428573</c:v>
                </c:pt>
                <c:pt idx="117">
                  <c:v>25.521428571428572</c:v>
                </c:pt>
                <c:pt idx="118">
                  <c:v>25.400000000000002</c:v>
                </c:pt>
                <c:pt idx="119">
                  <c:v>25.32</c:v>
                </c:pt>
                <c:pt idx="120">
                  <c:v>25.395714285714288</c:v>
                </c:pt>
                <c:pt idx="121">
                  <c:v>25.37142857142857</c:v>
                </c:pt>
                <c:pt idx="122">
                  <c:v>25.217142857142854</c:v>
                </c:pt>
                <c:pt idx="123">
                  <c:v>25.238571428571429</c:v>
                </c:pt>
                <c:pt idx="124">
                  <c:v>25.384285714285713</c:v>
                </c:pt>
                <c:pt idx="125">
                  <c:v>25.592857142857138</c:v>
                </c:pt>
                <c:pt idx="126">
                  <c:v>25.625714285714285</c:v>
                </c:pt>
                <c:pt idx="127">
                  <c:v>25.704285714285714</c:v>
                </c:pt>
                <c:pt idx="128">
                  <c:v>25.644285714285711</c:v>
                </c:pt>
                <c:pt idx="129">
                  <c:v>25.627142857142854</c:v>
                </c:pt>
                <c:pt idx="130">
                  <c:v>25.49285714285714</c:v>
                </c:pt>
                <c:pt idx="131">
                  <c:v>25.400000000000006</c:v>
                </c:pt>
                <c:pt idx="132">
                  <c:v>25.279999999999998</c:v>
                </c:pt>
                <c:pt idx="133">
                  <c:v>25.357142857142858</c:v>
                </c:pt>
                <c:pt idx="134">
                  <c:v>25.362857142857141</c:v>
                </c:pt>
                <c:pt idx="135">
                  <c:v>25.42428571428572</c:v>
                </c:pt>
                <c:pt idx="136">
                  <c:v>25.54571428571429</c:v>
                </c:pt>
                <c:pt idx="137">
                  <c:v>25.599999999999998</c:v>
                </c:pt>
                <c:pt idx="138">
                  <c:v>25.467142857142857</c:v>
                </c:pt>
                <c:pt idx="139">
                  <c:v>25.475714285714282</c:v>
                </c:pt>
                <c:pt idx="140">
                  <c:v>25.434285714285711</c:v>
                </c:pt>
                <c:pt idx="141">
                  <c:v>25.384285714285713</c:v>
                </c:pt>
                <c:pt idx="142">
                  <c:v>25.56</c:v>
                </c:pt>
                <c:pt idx="143">
                  <c:v>25.53</c:v>
                </c:pt>
                <c:pt idx="144">
                  <c:v>25.715714285714284</c:v>
                </c:pt>
                <c:pt idx="145">
                  <c:v>26.080000000000002</c:v>
                </c:pt>
                <c:pt idx="146">
                  <c:v>26.241428571428571</c:v>
                </c:pt>
                <c:pt idx="147">
                  <c:v>26.325714285714291</c:v>
                </c:pt>
                <c:pt idx="148">
                  <c:v>26.439999999999998</c:v>
                </c:pt>
                <c:pt idx="149">
                  <c:v>26.488571428571429</c:v>
                </c:pt>
                <c:pt idx="150">
                  <c:v>26.59</c:v>
                </c:pt>
                <c:pt idx="151">
                  <c:v>26.524285714285714</c:v>
                </c:pt>
                <c:pt idx="152">
                  <c:v>26.427142857142858</c:v>
                </c:pt>
                <c:pt idx="153">
                  <c:v>26.418571428571433</c:v>
                </c:pt>
                <c:pt idx="154">
                  <c:v>26.352857142857147</c:v>
                </c:pt>
                <c:pt idx="155">
                  <c:v>26.391428571428573</c:v>
                </c:pt>
                <c:pt idx="156">
                  <c:v>26.498571428571431</c:v>
                </c:pt>
                <c:pt idx="157">
                  <c:v>26.527142857142859</c:v>
                </c:pt>
                <c:pt idx="158">
                  <c:v>26.607142857142858</c:v>
                </c:pt>
                <c:pt idx="159">
                  <c:v>26.827142857142857</c:v>
                </c:pt>
              </c:numCache>
            </c:numRef>
          </c:val>
          <c:smooth val="0"/>
          <c:extLst>
            <c:ext xmlns:c16="http://schemas.microsoft.com/office/drawing/2014/chart" uri="{C3380CC4-5D6E-409C-BE32-E72D297353CC}">
              <c16:uniqueId val="{00000001-7058-428F-AE61-C6A128E8B7CA}"/>
            </c:ext>
          </c:extLst>
        </c:ser>
        <c:dLbls>
          <c:showLegendKey val="0"/>
          <c:showVal val="0"/>
          <c:showCatName val="0"/>
          <c:showSerName val="0"/>
          <c:showPercent val="0"/>
          <c:showBubbleSize val="0"/>
        </c:dLbls>
        <c:smooth val="0"/>
        <c:axId val="582731679"/>
        <c:axId val="1759474191"/>
      </c:lineChart>
      <c:catAx>
        <c:axId val="5827316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a:t>
                </a:r>
                <a:r>
                  <a:rPr lang="en-US" sz="1400" b="1" baseline="0"/>
                  <a:t> 1848 - 2013</a:t>
                </a:r>
                <a:endParaRPr lang="en-US" sz="1400" b="1"/>
              </a:p>
            </c:rich>
          </c:tx>
          <c:layout>
            <c:manualLayout>
              <c:xMode val="edge"/>
              <c:yMode val="edge"/>
              <c:x val="0.42215330363398063"/>
              <c:y val="0.9254178447401132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759474191"/>
        <c:crosses val="autoZero"/>
        <c:auto val="1"/>
        <c:lblAlgn val="ctr"/>
        <c:lblOffset val="100"/>
        <c:noMultiLvlLbl val="0"/>
      </c:catAx>
      <c:valAx>
        <c:axId val="175947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1.1919965942954448E-2"/>
              <c:y val="0.3505548158011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31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a:effectLst/>
              </a:rPr>
              <a:t>Average weather temperatures worldwide over years</a:t>
            </a:r>
            <a:endParaRPr lang="en-US" sz="1200">
              <a:effectLst/>
            </a:endParaRPr>
          </a:p>
        </c:rich>
      </c:tx>
      <c:layout>
        <c:manualLayout>
          <c:xMode val="edge"/>
          <c:yMode val="edge"/>
          <c:x val="0.16034806814756927"/>
          <c:y val="1.44770177343467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Series1</c:v>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Lit>
              <c:formatCode>General</c:formatCode>
              <c:ptCount val="1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numLit>
          </c:cat>
          <c:val>
            <c:numLit>
              <c:formatCode>General</c:formatCode>
              <c:ptCount val="168"/>
              <c:pt idx="0">
                <c:v>8.0483333333333338</c:v>
              </c:pt>
              <c:pt idx="1">
                <c:v>8.0166666666666675</c:v>
              </c:pt>
              <c:pt idx="2">
                <c:v>8.0583333333333336</c:v>
              </c:pt>
              <c:pt idx="3">
                <c:v>8.1133333333333333</c:v>
              </c:pt>
              <c:pt idx="4">
                <c:v>8.038333333333334</c:v>
              </c:pt>
              <c:pt idx="5">
                <c:v>8.0299999999999994</c:v>
              </c:pt>
              <c:pt idx="6">
                <c:v>8.0683333333333334</c:v>
              </c:pt>
              <c:pt idx="7">
                <c:v>8.09</c:v>
              </c:pt>
              <c:pt idx="8">
                <c:v>8.1066666666666674</c:v>
              </c:pt>
              <c:pt idx="9">
                <c:v>8.0366666666666671</c:v>
              </c:pt>
              <c:pt idx="10">
                <c:v>8.0366666666666671</c:v>
              </c:pt>
              <c:pt idx="11">
                <c:v>8.0716666666666672</c:v>
              </c:pt>
              <c:pt idx="12">
                <c:v>8.0299999999999994</c:v>
              </c:pt>
              <c:pt idx="13">
                <c:v>7.9866666666666672</c:v>
              </c:pt>
              <c:pt idx="14">
                <c:v>7.913333333333334</c:v>
              </c:pt>
              <c:pt idx="15">
                <c:v>7.9716666666666676</c:v>
              </c:pt>
              <c:pt idx="16">
                <c:v>7.951666666666668</c:v>
              </c:pt>
              <c:pt idx="17">
                <c:v>7.9399999999999986</c:v>
              </c:pt>
              <c:pt idx="18">
                <c:v>7.9950000000000001</c:v>
              </c:pt>
              <c:pt idx="19">
                <c:v>8.0933333333333319</c:v>
              </c:pt>
              <c:pt idx="20">
                <c:v>8.2083333333333339</c:v>
              </c:pt>
              <c:pt idx="21">
                <c:v>8.2616666666666667</c:v>
              </c:pt>
              <c:pt idx="22">
                <c:v>8.298333333333332</c:v>
              </c:pt>
              <c:pt idx="23">
                <c:v>8.2883333333333322</c:v>
              </c:pt>
              <c:pt idx="24">
                <c:v>8.2716666666666647</c:v>
              </c:pt>
              <c:pt idx="25">
                <c:v>8.2566666666666659</c:v>
              </c:pt>
              <c:pt idx="26">
                <c:v>8.2866666666666671</c:v>
              </c:pt>
              <c:pt idx="27">
                <c:v>8.1916666666666664</c:v>
              </c:pt>
              <c:pt idx="28">
                <c:v>8.1716666666666651</c:v>
              </c:pt>
              <c:pt idx="29">
                <c:v>8.2416666666666654</c:v>
              </c:pt>
              <c:pt idx="30">
                <c:v>8.3483333333333327</c:v>
              </c:pt>
              <c:pt idx="31">
                <c:v>8.3183333333333334</c:v>
              </c:pt>
              <c:pt idx="32">
                <c:v>8.2666666666666675</c:v>
              </c:pt>
              <c:pt idx="33">
                <c:v>8.3349999999999991</c:v>
              </c:pt>
              <c:pt idx="34">
                <c:v>8.3433333333333319</c:v>
              </c:pt>
              <c:pt idx="35">
                <c:v>8.25</c:v>
              </c:pt>
              <c:pt idx="36">
                <c:v>8.0733333333333324</c:v>
              </c:pt>
              <c:pt idx="37">
                <c:v>8.0316666666666663</c:v>
              </c:pt>
              <c:pt idx="38">
                <c:v>8.0033333333333339</c:v>
              </c:pt>
              <c:pt idx="39">
                <c:v>7.9433333333333325</c:v>
              </c:pt>
              <c:pt idx="40">
                <c:v>7.9366666666666674</c:v>
              </c:pt>
              <c:pt idx="41">
                <c:v>7.9933333333333332</c:v>
              </c:pt>
              <c:pt idx="42">
                <c:v>8.0266666666666655</c:v>
              </c:pt>
              <c:pt idx="43">
                <c:v>8.0433333333333312</c:v>
              </c:pt>
              <c:pt idx="44">
                <c:v>8.0633333333333344</c:v>
              </c:pt>
              <c:pt idx="45">
                <c:v>8.0883333333333329</c:v>
              </c:pt>
              <c:pt idx="46">
                <c:v>8.1</c:v>
              </c:pt>
              <c:pt idx="47">
                <c:v>8.0716666666666672</c:v>
              </c:pt>
              <c:pt idx="48">
                <c:v>8.1116666666666664</c:v>
              </c:pt>
              <c:pt idx="49">
                <c:v>8.1566666666666681</c:v>
              </c:pt>
              <c:pt idx="50">
                <c:v>8.1749999999999989</c:v>
              </c:pt>
              <c:pt idx="51">
                <c:v>8.2316666666666674</c:v>
              </c:pt>
              <c:pt idx="52">
                <c:v>8.2883333333333322</c:v>
              </c:pt>
              <c:pt idx="53">
                <c:v>8.3533333333333335</c:v>
              </c:pt>
              <c:pt idx="54">
                <c:v>8.3683333333333323</c:v>
              </c:pt>
              <c:pt idx="55">
                <c:v>8.3566666666666674</c:v>
              </c:pt>
              <c:pt idx="56">
                <c:v>8.3416666666666668</c:v>
              </c:pt>
              <c:pt idx="57">
                <c:v>8.3133333333333344</c:v>
              </c:pt>
              <c:pt idx="58">
                <c:v>8.2933333333333348</c:v>
              </c:pt>
              <c:pt idx="59">
                <c:v>8.1950000000000021</c:v>
              </c:pt>
              <c:pt idx="60">
                <c:v>8.1766666666666676</c:v>
              </c:pt>
              <c:pt idx="61">
                <c:v>8.17</c:v>
              </c:pt>
              <c:pt idx="62">
                <c:v>8.1916666666666664</c:v>
              </c:pt>
              <c:pt idx="63">
                <c:v>8.1833333333333336</c:v>
              </c:pt>
              <c:pt idx="64">
                <c:v>8.1483333333333334</c:v>
              </c:pt>
              <c:pt idx="65">
                <c:v>8.2066666666666652</c:v>
              </c:pt>
              <c:pt idx="66">
                <c:v>8.2733333333333334</c:v>
              </c:pt>
              <c:pt idx="67">
                <c:v>8.3416666666666686</c:v>
              </c:pt>
              <c:pt idx="68">
                <c:v>8.3433333333333337</c:v>
              </c:pt>
              <c:pt idx="69">
                <c:v>8.3166666666666647</c:v>
              </c:pt>
              <c:pt idx="70">
                <c:v>8.31</c:v>
              </c:pt>
              <c:pt idx="71">
                <c:v>8.3233333333333341</c:v>
              </c:pt>
              <c:pt idx="72">
                <c:v>8.2850000000000001</c:v>
              </c:pt>
              <c:pt idx="73">
                <c:v>8.2816666666666681</c:v>
              </c:pt>
              <c:pt idx="74">
                <c:v>8.3116666666666674</c:v>
              </c:pt>
              <c:pt idx="75">
                <c:v>8.3783333333333321</c:v>
              </c:pt>
              <c:pt idx="76">
                <c:v>8.4416666666666664</c:v>
              </c:pt>
              <c:pt idx="77">
                <c:v>8.4666666666666668</c:v>
              </c:pt>
              <c:pt idx="78">
                <c:v>8.5283333333333342</c:v>
              </c:pt>
              <c:pt idx="79">
                <c:v>8.5199999999999978</c:v>
              </c:pt>
              <c:pt idx="80">
                <c:v>8.5566666666666666</c:v>
              </c:pt>
              <c:pt idx="81">
                <c:v>8.5266666666666673</c:v>
              </c:pt>
              <c:pt idx="82">
                <c:v>8.5466666666666669</c:v>
              </c:pt>
              <c:pt idx="83">
                <c:v>8.5783333333333349</c:v>
              </c:pt>
              <c:pt idx="84">
                <c:v>8.5750000000000011</c:v>
              </c:pt>
              <c:pt idx="85">
                <c:v>8.5449999999999999</c:v>
              </c:pt>
              <c:pt idx="86">
                <c:v>8.5449999999999999</c:v>
              </c:pt>
              <c:pt idx="87">
                <c:v>8.5916666666666686</c:v>
              </c:pt>
              <c:pt idx="88">
                <c:v>8.5783333333333331</c:v>
              </c:pt>
              <c:pt idx="89">
                <c:v>8.5750000000000011</c:v>
              </c:pt>
              <c:pt idx="90">
                <c:v>8.6</c:v>
              </c:pt>
              <c:pt idx="91">
                <c:v>8.67</c:v>
              </c:pt>
              <c:pt idx="92">
                <c:v>8.6916666666666647</c:v>
              </c:pt>
              <c:pt idx="93">
                <c:v>8.7333333333333325</c:v>
              </c:pt>
              <c:pt idx="94">
                <c:v>8.7633333333333336</c:v>
              </c:pt>
              <c:pt idx="95">
                <c:v>8.7733333333333317</c:v>
              </c:pt>
              <c:pt idx="96">
                <c:v>8.7716666666666665</c:v>
              </c:pt>
              <c:pt idx="97">
                <c:v>8.7416666666666671</c:v>
              </c:pt>
              <c:pt idx="98">
                <c:v>8.7283333333333335</c:v>
              </c:pt>
              <c:pt idx="99">
                <c:v>8.7333333333333343</c:v>
              </c:pt>
              <c:pt idx="100">
                <c:v>8.7366666666666664</c:v>
              </c:pt>
              <c:pt idx="101">
                <c:v>8.7083333333333339</c:v>
              </c:pt>
              <c:pt idx="102">
                <c:v>8.6283333333333339</c:v>
              </c:pt>
              <c:pt idx="103">
                <c:v>8.6366666666666667</c:v>
              </c:pt>
              <c:pt idx="104">
                <c:v>8.6300000000000008</c:v>
              </c:pt>
              <c:pt idx="105">
                <c:v>8.6416666666666675</c:v>
              </c:pt>
              <c:pt idx="106">
                <c:v>8.6100000000000012</c:v>
              </c:pt>
              <c:pt idx="107">
                <c:v>8.6166666666666671</c:v>
              </c:pt>
              <c:pt idx="108">
                <c:v>8.6016666666666683</c:v>
              </c:pt>
              <c:pt idx="109">
                <c:v>8.6183333333333341</c:v>
              </c:pt>
              <c:pt idx="110">
                <c:v>8.64</c:v>
              </c:pt>
              <c:pt idx="111">
                <c:v>8.6166666666666671</c:v>
              </c:pt>
              <c:pt idx="112">
                <c:v>8.6199999999999992</c:v>
              </c:pt>
              <c:pt idx="113">
                <c:v>8.6483333333333334</c:v>
              </c:pt>
              <c:pt idx="114">
                <c:v>8.7266666666666666</c:v>
              </c:pt>
              <c:pt idx="115">
                <c:v>8.7483333333333331</c:v>
              </c:pt>
              <c:pt idx="116">
                <c:v>8.6883333333333326</c:v>
              </c:pt>
              <c:pt idx="117">
                <c:v>8.6550000000000011</c:v>
              </c:pt>
              <c:pt idx="118">
                <c:v>8.6583333333333332</c:v>
              </c:pt>
              <c:pt idx="119">
                <c:v>8.6416666666666657</c:v>
              </c:pt>
              <c:pt idx="120">
                <c:v>8.6033333333333317</c:v>
              </c:pt>
              <c:pt idx="121">
                <c:v>8.5599999999999987</c:v>
              </c:pt>
              <c:pt idx="122">
                <c:v>8.6083333333333325</c:v>
              </c:pt>
              <c:pt idx="123">
                <c:v>8.6199999999999992</c:v>
              </c:pt>
              <c:pt idx="124">
                <c:v>8.6033333333333335</c:v>
              </c:pt>
              <c:pt idx="125">
                <c:v>8.6449999999999978</c:v>
              </c:pt>
              <c:pt idx="126">
                <c:v>8.6366666666666649</c:v>
              </c:pt>
              <c:pt idx="127">
                <c:v>8.66</c:v>
              </c:pt>
              <c:pt idx="128">
                <c:v>8.6016666666666683</c:v>
              </c:pt>
              <c:pt idx="129">
                <c:v>8.6433333333333344</c:v>
              </c:pt>
              <c:pt idx="130">
                <c:v>8.6750000000000007</c:v>
              </c:pt>
              <c:pt idx="131">
                <c:v>8.6383333333333336</c:v>
              </c:pt>
              <c:pt idx="132">
                <c:v>8.7233333333333345</c:v>
              </c:pt>
              <c:pt idx="133">
                <c:v>8.7950000000000017</c:v>
              </c:pt>
              <c:pt idx="134">
                <c:v>8.8433333333333337</c:v>
              </c:pt>
              <c:pt idx="135">
                <c:v>8.8733333333333331</c:v>
              </c:pt>
              <c:pt idx="136">
                <c:v>8.8733333333333331</c:v>
              </c:pt>
              <c:pt idx="137">
                <c:v>8.8616666666666664</c:v>
              </c:pt>
              <c:pt idx="138">
                <c:v>8.836666666666666</c:v>
              </c:pt>
              <c:pt idx="139">
                <c:v>8.8066666666666666</c:v>
              </c:pt>
              <c:pt idx="140">
                <c:v>8.9</c:v>
              </c:pt>
              <c:pt idx="141">
                <c:v>8.8816666666666677</c:v>
              </c:pt>
              <c:pt idx="142">
                <c:v>8.9716666666666693</c:v>
              </c:pt>
              <c:pt idx="143">
                <c:v>9.0583333333333336</c:v>
              </c:pt>
              <c:pt idx="144">
                <c:v>9.06</c:v>
              </c:pt>
              <c:pt idx="145">
                <c:v>9.0400000000000009</c:v>
              </c:pt>
              <c:pt idx="146">
                <c:v>9.0133333333333336</c:v>
              </c:pt>
              <c:pt idx="147">
                <c:v>9.0849999999999991</c:v>
              </c:pt>
              <c:pt idx="148">
                <c:v>9.0533333333333328</c:v>
              </c:pt>
              <c:pt idx="149">
                <c:v>9.0566666666666666</c:v>
              </c:pt>
              <c:pt idx="150">
                <c:v>9.17</c:v>
              </c:pt>
              <c:pt idx="151">
                <c:v>9.2399999999999984</c:v>
              </c:pt>
              <c:pt idx="152">
                <c:v>9.2666666666666657</c:v>
              </c:pt>
              <c:pt idx="153">
                <c:v>9.2766666666666655</c:v>
              </c:pt>
              <c:pt idx="154">
                <c:v>9.3649999999999984</c:v>
              </c:pt>
              <c:pt idx="155">
                <c:v>9.42</c:v>
              </c:pt>
              <c:pt idx="156">
                <c:v>9.3866666666666667</c:v>
              </c:pt>
              <c:pt idx="157">
                <c:v>9.4550000000000001</c:v>
              </c:pt>
              <c:pt idx="158">
                <c:v>9.51</c:v>
              </c:pt>
              <c:pt idx="159">
                <c:v>9.5633333333333344</c:v>
              </c:pt>
              <c:pt idx="160">
                <c:v>9.5400000000000009</c:v>
              </c:pt>
              <c:pt idx="161">
                <c:v>9.5366666666666671</c:v>
              </c:pt>
              <c:pt idx="162">
                <c:v>9.6</c:v>
              </c:pt>
              <c:pt idx="163">
                <c:v>9.5699999999999985</c:v>
              </c:pt>
              <c:pt idx="164">
                <c:v>9.5666666666666664</c:v>
              </c:pt>
              <c:pt idx="165">
                <c:v>9.5466666666666651</c:v>
              </c:pt>
              <c:pt idx="166">
                <c:v>9.57</c:v>
              </c:pt>
              <c:pt idx="167">
                <c:v>9.6233333333333331</c:v>
              </c:pt>
            </c:numLit>
          </c:val>
          <c:smooth val="0"/>
          <c:extLst>
            <c:ext xmlns:c16="http://schemas.microsoft.com/office/drawing/2014/chart" uri="{C3380CC4-5D6E-409C-BE32-E72D297353CC}">
              <c16:uniqueId val="{00000001-BC27-4AD9-AC5E-70EEAC7E81CD}"/>
            </c:ext>
          </c:extLst>
        </c:ser>
        <c:dLbls>
          <c:showLegendKey val="0"/>
          <c:showVal val="0"/>
          <c:showCatName val="0"/>
          <c:showSerName val="0"/>
          <c:showPercent val="0"/>
          <c:showBubbleSize val="0"/>
        </c:dLbls>
        <c:smooth val="0"/>
        <c:axId val="582708079"/>
        <c:axId val="1759472943"/>
      </c:lineChart>
      <c:catAx>
        <c:axId val="5827080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 1843 -</a:t>
                </a:r>
                <a:r>
                  <a:rPr lang="en-US" sz="1400" b="1" baseline="0"/>
                  <a:t> 2015</a:t>
                </a:r>
                <a:r>
                  <a:rPr lang="en-US" sz="1400" b="1"/>
                  <a:t> </a:t>
                </a:r>
              </a:p>
            </c:rich>
          </c:tx>
          <c:layout>
            <c:manualLayout>
              <c:xMode val="edge"/>
              <c:yMode val="edge"/>
              <c:x val="0.39897963364854727"/>
              <c:y val="0.9267893635201278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59472943"/>
        <c:crosses val="autoZero"/>
        <c:auto val="1"/>
        <c:lblAlgn val="ctr"/>
        <c:lblOffset val="100"/>
        <c:noMultiLvlLbl val="0"/>
      </c:catAx>
      <c:valAx>
        <c:axId val="175947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7.6937872667820735E-3"/>
              <c:y val="0.3031484663765563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08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dirty="0">
                <a:effectLst/>
              </a:rPr>
              <a:t>Average weather temperatures in Riyadh over years</a:t>
            </a:r>
            <a:endParaRPr lang="en-US" sz="12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4"/>
              </a:solidFill>
              <a:round/>
            </a:ln>
            <a:effectLst/>
          </c:spPr>
          <c:marker>
            <c:symbol val="none"/>
          </c:marker>
          <c:trendline>
            <c:spPr>
              <a:ln w="19050" cap="rnd">
                <a:solidFill>
                  <a:schemeClr val="accent4"/>
                </a:solidFill>
                <a:prstDash val="sysDot"/>
              </a:ln>
              <a:effectLst/>
            </c:spPr>
            <c:trendlineType val="linear"/>
            <c:dispRSqr val="0"/>
            <c:dispEq val="0"/>
          </c:trendline>
          <c:val>
            <c:numRef>
              <c:f>Extracted_Data!$T$8:$T$167</c:f>
              <c:numCache>
                <c:formatCode>0.00</c:formatCode>
                <c:ptCount val="160"/>
                <c:pt idx="0">
                  <c:v>24.747142857142858</c:v>
                </c:pt>
                <c:pt idx="1">
                  <c:v>24.798571428571432</c:v>
                </c:pt>
                <c:pt idx="2">
                  <c:v>24.765714285714289</c:v>
                </c:pt>
                <c:pt idx="3">
                  <c:v>24.754285714285714</c:v>
                </c:pt>
                <c:pt idx="4">
                  <c:v>24.751428571428569</c:v>
                </c:pt>
                <c:pt idx="5">
                  <c:v>24.765714285714285</c:v>
                </c:pt>
                <c:pt idx="6">
                  <c:v>24.767142857142858</c:v>
                </c:pt>
                <c:pt idx="7">
                  <c:v>24.682857142857141</c:v>
                </c:pt>
                <c:pt idx="8">
                  <c:v>24.51857142857143</c:v>
                </c:pt>
                <c:pt idx="9">
                  <c:v>24.477142857142859</c:v>
                </c:pt>
                <c:pt idx="10">
                  <c:v>24.587142857142855</c:v>
                </c:pt>
                <c:pt idx="11">
                  <c:v>24.618571428571425</c:v>
                </c:pt>
                <c:pt idx="12">
                  <c:v>24.614285714285717</c:v>
                </c:pt>
                <c:pt idx="13">
                  <c:v>24.654285714285717</c:v>
                </c:pt>
                <c:pt idx="14">
                  <c:v>24.778571428571428</c:v>
                </c:pt>
                <c:pt idx="15">
                  <c:v>24.997142857142858</c:v>
                </c:pt>
                <c:pt idx="16">
                  <c:v>25.102857142857147</c:v>
                </c:pt>
                <c:pt idx="17">
                  <c:v>25.06</c:v>
                </c:pt>
                <c:pt idx="18">
                  <c:v>25.008571428571429</c:v>
                </c:pt>
                <c:pt idx="19">
                  <c:v>25.054285714285715</c:v>
                </c:pt>
                <c:pt idx="20">
                  <c:v>25.02</c:v>
                </c:pt>
                <c:pt idx="21">
                  <c:v>24.938571428571429</c:v>
                </c:pt>
                <c:pt idx="22">
                  <c:v>24.880000000000003</c:v>
                </c:pt>
                <c:pt idx="23">
                  <c:v>24.944285714285712</c:v>
                </c:pt>
                <c:pt idx="24">
                  <c:v>25.055714285714284</c:v>
                </c:pt>
                <c:pt idx="25">
                  <c:v>25.10857142857143</c:v>
                </c:pt>
                <c:pt idx="26">
                  <c:v>25.04571428571429</c:v>
                </c:pt>
                <c:pt idx="27">
                  <c:v>25.138571428571428</c:v>
                </c:pt>
                <c:pt idx="28">
                  <c:v>25.171428571428571</c:v>
                </c:pt>
                <c:pt idx="29">
                  <c:v>25.214285714285715</c:v>
                </c:pt>
                <c:pt idx="30">
                  <c:v>25.118571428571432</c:v>
                </c:pt>
                <c:pt idx="31">
                  <c:v>25.042857142857141</c:v>
                </c:pt>
                <c:pt idx="32">
                  <c:v>25.005714285714284</c:v>
                </c:pt>
                <c:pt idx="33">
                  <c:v>25.00714285714286</c:v>
                </c:pt>
                <c:pt idx="34">
                  <c:v>24.935714285714287</c:v>
                </c:pt>
                <c:pt idx="35">
                  <c:v>25.058571428571433</c:v>
                </c:pt>
                <c:pt idx="36">
                  <c:v>25.041428571428572</c:v>
                </c:pt>
                <c:pt idx="37">
                  <c:v>25.125714285714285</c:v>
                </c:pt>
                <c:pt idx="38">
                  <c:v>25.159999999999997</c:v>
                </c:pt>
                <c:pt idx="39">
                  <c:v>25.189999999999998</c:v>
                </c:pt>
                <c:pt idx="40">
                  <c:v>25.168571428571429</c:v>
                </c:pt>
                <c:pt idx="41">
                  <c:v>25.105714285714289</c:v>
                </c:pt>
                <c:pt idx="42">
                  <c:v>25.014285714285712</c:v>
                </c:pt>
                <c:pt idx="43">
                  <c:v>24.984285714285711</c:v>
                </c:pt>
                <c:pt idx="44">
                  <c:v>24.911428571428569</c:v>
                </c:pt>
                <c:pt idx="45">
                  <c:v>24.897142857142857</c:v>
                </c:pt>
                <c:pt idx="46">
                  <c:v>24.911428571428569</c:v>
                </c:pt>
                <c:pt idx="47">
                  <c:v>25.03857142857143</c:v>
                </c:pt>
                <c:pt idx="48">
                  <c:v>25.118571428571432</c:v>
                </c:pt>
                <c:pt idx="49">
                  <c:v>25.084285714285709</c:v>
                </c:pt>
                <c:pt idx="50">
                  <c:v>25.11428571428571</c:v>
                </c:pt>
                <c:pt idx="51">
                  <c:v>25.112857142857141</c:v>
                </c:pt>
                <c:pt idx="52">
                  <c:v>25.074285714285715</c:v>
                </c:pt>
                <c:pt idx="53">
                  <c:v>24.952857142857141</c:v>
                </c:pt>
                <c:pt idx="54">
                  <c:v>24.867142857142856</c:v>
                </c:pt>
                <c:pt idx="55">
                  <c:v>24.912857142857142</c:v>
                </c:pt>
                <c:pt idx="56">
                  <c:v>24.928571428571427</c:v>
                </c:pt>
                <c:pt idx="57">
                  <c:v>24.810000000000002</c:v>
                </c:pt>
                <c:pt idx="58">
                  <c:v>24.822857142857146</c:v>
                </c:pt>
                <c:pt idx="59">
                  <c:v>24.791428571428572</c:v>
                </c:pt>
                <c:pt idx="60">
                  <c:v>24.862857142857141</c:v>
                </c:pt>
                <c:pt idx="61">
                  <c:v>24.924285714285713</c:v>
                </c:pt>
                <c:pt idx="62">
                  <c:v>24.821428571428566</c:v>
                </c:pt>
                <c:pt idx="63">
                  <c:v>24.861428571428572</c:v>
                </c:pt>
                <c:pt idx="64">
                  <c:v>24.921428571428571</c:v>
                </c:pt>
                <c:pt idx="65">
                  <c:v>24.982857142857142</c:v>
                </c:pt>
                <c:pt idx="66">
                  <c:v>25.027142857142856</c:v>
                </c:pt>
                <c:pt idx="67">
                  <c:v>25.012857142857143</c:v>
                </c:pt>
                <c:pt idx="68">
                  <c:v>25.008571428571429</c:v>
                </c:pt>
                <c:pt idx="69">
                  <c:v>25.044285714285714</c:v>
                </c:pt>
                <c:pt idx="70">
                  <c:v>25.138571428571428</c:v>
                </c:pt>
                <c:pt idx="71">
                  <c:v>25.187142857142856</c:v>
                </c:pt>
                <c:pt idx="72">
                  <c:v>25.158571428571427</c:v>
                </c:pt>
                <c:pt idx="73">
                  <c:v>25.208571428571425</c:v>
                </c:pt>
                <c:pt idx="74">
                  <c:v>25.287142857142857</c:v>
                </c:pt>
                <c:pt idx="75">
                  <c:v>25.288571428571434</c:v>
                </c:pt>
                <c:pt idx="76">
                  <c:v>25.330000000000002</c:v>
                </c:pt>
                <c:pt idx="77">
                  <c:v>25.285714285714285</c:v>
                </c:pt>
                <c:pt idx="78">
                  <c:v>25.28</c:v>
                </c:pt>
                <c:pt idx="79">
                  <c:v>25.205714285714286</c:v>
                </c:pt>
                <c:pt idx="80">
                  <c:v>25.159999999999997</c:v>
                </c:pt>
                <c:pt idx="81">
                  <c:v>25.191428571428577</c:v>
                </c:pt>
                <c:pt idx="82">
                  <c:v>25.161428571428569</c:v>
                </c:pt>
                <c:pt idx="83">
                  <c:v>25.117142857142856</c:v>
                </c:pt>
                <c:pt idx="84">
                  <c:v>25.078571428571429</c:v>
                </c:pt>
                <c:pt idx="85">
                  <c:v>25.107142857142858</c:v>
                </c:pt>
                <c:pt idx="86">
                  <c:v>25.227142857142855</c:v>
                </c:pt>
                <c:pt idx="87">
                  <c:v>25.284285714285716</c:v>
                </c:pt>
                <c:pt idx="88">
                  <c:v>25.267142857142858</c:v>
                </c:pt>
                <c:pt idx="89">
                  <c:v>25.240000000000002</c:v>
                </c:pt>
                <c:pt idx="90">
                  <c:v>25.314285714285713</c:v>
                </c:pt>
                <c:pt idx="91">
                  <c:v>25.341428571428573</c:v>
                </c:pt>
                <c:pt idx="92">
                  <c:v>25.388571428571431</c:v>
                </c:pt>
                <c:pt idx="93">
                  <c:v>25.458571428571425</c:v>
                </c:pt>
                <c:pt idx="94">
                  <c:v>25.384285714285713</c:v>
                </c:pt>
                <c:pt idx="95">
                  <c:v>25.288571428571426</c:v>
                </c:pt>
                <c:pt idx="96">
                  <c:v>25.291428571428572</c:v>
                </c:pt>
                <c:pt idx="97">
                  <c:v>25.362857142857138</c:v>
                </c:pt>
                <c:pt idx="98">
                  <c:v>25.422857142857143</c:v>
                </c:pt>
                <c:pt idx="99">
                  <c:v>25.425714285714285</c:v>
                </c:pt>
                <c:pt idx="100">
                  <c:v>25.397142857142857</c:v>
                </c:pt>
                <c:pt idx="101">
                  <c:v>25.465714285714284</c:v>
                </c:pt>
                <c:pt idx="102">
                  <c:v>25.494285714285716</c:v>
                </c:pt>
                <c:pt idx="103">
                  <c:v>25.452857142857141</c:v>
                </c:pt>
                <c:pt idx="104">
                  <c:v>25.387142857142855</c:v>
                </c:pt>
                <c:pt idx="105">
                  <c:v>25.161428571428569</c:v>
                </c:pt>
                <c:pt idx="106">
                  <c:v>25.184285714285718</c:v>
                </c:pt>
                <c:pt idx="107">
                  <c:v>25.087142857142858</c:v>
                </c:pt>
                <c:pt idx="108">
                  <c:v>25.197142857142858</c:v>
                </c:pt>
                <c:pt idx="109">
                  <c:v>25.271428571428572</c:v>
                </c:pt>
                <c:pt idx="110">
                  <c:v>25.335714285714289</c:v>
                </c:pt>
                <c:pt idx="111">
                  <c:v>25.328571428571426</c:v>
                </c:pt>
                <c:pt idx="112">
                  <c:v>25.617142857142856</c:v>
                </c:pt>
                <c:pt idx="113">
                  <c:v>25.502857142857145</c:v>
                </c:pt>
                <c:pt idx="114">
                  <c:v>25.515714285714289</c:v>
                </c:pt>
                <c:pt idx="115">
                  <c:v>25.508571428571429</c:v>
                </c:pt>
                <c:pt idx="116">
                  <c:v>25.551428571428573</c:v>
                </c:pt>
                <c:pt idx="117">
                  <c:v>25.521428571428572</c:v>
                </c:pt>
                <c:pt idx="118">
                  <c:v>25.400000000000002</c:v>
                </c:pt>
                <c:pt idx="119">
                  <c:v>25.32</c:v>
                </c:pt>
                <c:pt idx="120">
                  <c:v>25.395714285714288</c:v>
                </c:pt>
                <c:pt idx="121">
                  <c:v>25.37142857142857</c:v>
                </c:pt>
                <c:pt idx="122">
                  <c:v>25.217142857142854</c:v>
                </c:pt>
                <c:pt idx="123">
                  <c:v>25.238571428571429</c:v>
                </c:pt>
                <c:pt idx="124">
                  <c:v>25.384285714285713</c:v>
                </c:pt>
                <c:pt idx="125">
                  <c:v>25.592857142857138</c:v>
                </c:pt>
                <c:pt idx="126">
                  <c:v>25.625714285714285</c:v>
                </c:pt>
                <c:pt idx="127">
                  <c:v>25.704285714285714</c:v>
                </c:pt>
                <c:pt idx="128">
                  <c:v>25.644285714285711</c:v>
                </c:pt>
                <c:pt idx="129">
                  <c:v>25.627142857142854</c:v>
                </c:pt>
                <c:pt idx="130">
                  <c:v>25.49285714285714</c:v>
                </c:pt>
                <c:pt idx="131">
                  <c:v>25.400000000000006</c:v>
                </c:pt>
                <c:pt idx="132">
                  <c:v>25.279999999999998</c:v>
                </c:pt>
                <c:pt idx="133">
                  <c:v>25.357142857142858</c:v>
                </c:pt>
                <c:pt idx="134">
                  <c:v>25.362857142857141</c:v>
                </c:pt>
                <c:pt idx="135">
                  <c:v>25.42428571428572</c:v>
                </c:pt>
                <c:pt idx="136">
                  <c:v>25.54571428571429</c:v>
                </c:pt>
                <c:pt idx="137">
                  <c:v>25.599999999999998</c:v>
                </c:pt>
                <c:pt idx="138">
                  <c:v>25.467142857142857</c:v>
                </c:pt>
                <c:pt idx="139">
                  <c:v>25.475714285714282</c:v>
                </c:pt>
                <c:pt idx="140">
                  <c:v>25.434285714285711</c:v>
                </c:pt>
                <c:pt idx="141">
                  <c:v>25.384285714285713</c:v>
                </c:pt>
                <c:pt idx="142">
                  <c:v>25.56</c:v>
                </c:pt>
                <c:pt idx="143">
                  <c:v>25.53</c:v>
                </c:pt>
                <c:pt idx="144">
                  <c:v>25.715714285714284</c:v>
                </c:pt>
                <c:pt idx="145">
                  <c:v>26.080000000000002</c:v>
                </c:pt>
                <c:pt idx="146">
                  <c:v>26.241428571428571</c:v>
                </c:pt>
                <c:pt idx="147">
                  <c:v>26.325714285714291</c:v>
                </c:pt>
                <c:pt idx="148">
                  <c:v>26.439999999999998</c:v>
                </c:pt>
                <c:pt idx="149">
                  <c:v>26.488571428571429</c:v>
                </c:pt>
                <c:pt idx="150">
                  <c:v>26.59</c:v>
                </c:pt>
                <c:pt idx="151">
                  <c:v>26.524285714285714</c:v>
                </c:pt>
                <c:pt idx="152">
                  <c:v>26.427142857142858</c:v>
                </c:pt>
                <c:pt idx="153">
                  <c:v>26.418571428571433</c:v>
                </c:pt>
                <c:pt idx="154">
                  <c:v>26.352857142857147</c:v>
                </c:pt>
                <c:pt idx="155">
                  <c:v>26.391428571428573</c:v>
                </c:pt>
                <c:pt idx="156">
                  <c:v>26.498571428571431</c:v>
                </c:pt>
                <c:pt idx="157">
                  <c:v>26.527142857142859</c:v>
                </c:pt>
                <c:pt idx="158">
                  <c:v>26.607142857142858</c:v>
                </c:pt>
                <c:pt idx="159">
                  <c:v>26.827142857142857</c:v>
                </c:pt>
              </c:numCache>
            </c:numRef>
          </c:val>
          <c:smooth val="0"/>
          <c:extLst>
            <c:ext xmlns:c16="http://schemas.microsoft.com/office/drawing/2014/chart" uri="{C3380CC4-5D6E-409C-BE32-E72D297353CC}">
              <c16:uniqueId val="{00000001-0518-4EE2-B7B4-F65870A392EC}"/>
            </c:ext>
          </c:extLst>
        </c:ser>
        <c:dLbls>
          <c:showLegendKey val="0"/>
          <c:showVal val="0"/>
          <c:showCatName val="0"/>
          <c:showSerName val="0"/>
          <c:showPercent val="0"/>
          <c:showBubbleSize val="0"/>
        </c:dLbls>
        <c:smooth val="0"/>
        <c:axId val="582731679"/>
        <c:axId val="1759474191"/>
      </c:lineChart>
      <c:catAx>
        <c:axId val="5827316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a:t>
                </a:r>
                <a:r>
                  <a:rPr lang="en-US" sz="1400" b="1" baseline="0"/>
                  <a:t> 1848 - 2013</a:t>
                </a:r>
                <a:endParaRPr lang="en-US" sz="1400" b="1"/>
              </a:p>
            </c:rich>
          </c:tx>
          <c:layout>
            <c:manualLayout>
              <c:xMode val="edge"/>
              <c:yMode val="edge"/>
              <c:x val="0.42215330363398063"/>
              <c:y val="0.9254178447401132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759474191"/>
        <c:crosses val="autoZero"/>
        <c:auto val="1"/>
        <c:lblAlgn val="ctr"/>
        <c:lblOffset val="100"/>
        <c:noMultiLvlLbl val="0"/>
      </c:catAx>
      <c:valAx>
        <c:axId val="175947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1.1919965942954448E-2"/>
              <c:y val="0.3505548158011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31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a:effectLst/>
              </a:rPr>
              <a:t>Average weather temperatures worldwide over years</a:t>
            </a:r>
            <a:endParaRPr lang="en-US" sz="1200">
              <a:effectLst/>
            </a:endParaRPr>
          </a:p>
        </c:rich>
      </c:tx>
      <c:layout>
        <c:manualLayout>
          <c:xMode val="edge"/>
          <c:yMode val="edge"/>
          <c:x val="0.16034806814756927"/>
          <c:y val="1.44770177343467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Series1</c:v>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Lit>
              <c:formatCode>General</c:formatCode>
              <c:ptCount val="16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numLit>
          </c:cat>
          <c:val>
            <c:numLit>
              <c:formatCode>General</c:formatCode>
              <c:ptCount val="168"/>
              <c:pt idx="0">
                <c:v>8.0483333333333338</c:v>
              </c:pt>
              <c:pt idx="1">
                <c:v>8.0166666666666675</c:v>
              </c:pt>
              <c:pt idx="2">
                <c:v>8.0583333333333336</c:v>
              </c:pt>
              <c:pt idx="3">
                <c:v>8.1133333333333333</c:v>
              </c:pt>
              <c:pt idx="4">
                <c:v>8.038333333333334</c:v>
              </c:pt>
              <c:pt idx="5">
                <c:v>8.0299999999999994</c:v>
              </c:pt>
              <c:pt idx="6">
                <c:v>8.0683333333333334</c:v>
              </c:pt>
              <c:pt idx="7">
                <c:v>8.09</c:v>
              </c:pt>
              <c:pt idx="8">
                <c:v>8.1066666666666674</c:v>
              </c:pt>
              <c:pt idx="9">
                <c:v>8.0366666666666671</c:v>
              </c:pt>
              <c:pt idx="10">
                <c:v>8.0366666666666671</c:v>
              </c:pt>
              <c:pt idx="11">
                <c:v>8.0716666666666672</c:v>
              </c:pt>
              <c:pt idx="12">
                <c:v>8.0299999999999994</c:v>
              </c:pt>
              <c:pt idx="13">
                <c:v>7.9866666666666672</c:v>
              </c:pt>
              <c:pt idx="14">
                <c:v>7.913333333333334</c:v>
              </c:pt>
              <c:pt idx="15">
                <c:v>7.9716666666666676</c:v>
              </c:pt>
              <c:pt idx="16">
                <c:v>7.951666666666668</c:v>
              </c:pt>
              <c:pt idx="17">
                <c:v>7.9399999999999986</c:v>
              </c:pt>
              <c:pt idx="18">
                <c:v>7.9950000000000001</c:v>
              </c:pt>
              <c:pt idx="19">
                <c:v>8.0933333333333319</c:v>
              </c:pt>
              <c:pt idx="20">
                <c:v>8.2083333333333339</c:v>
              </c:pt>
              <c:pt idx="21">
                <c:v>8.2616666666666667</c:v>
              </c:pt>
              <c:pt idx="22">
                <c:v>8.298333333333332</c:v>
              </c:pt>
              <c:pt idx="23">
                <c:v>8.2883333333333322</c:v>
              </c:pt>
              <c:pt idx="24">
                <c:v>8.2716666666666647</c:v>
              </c:pt>
              <c:pt idx="25">
                <c:v>8.2566666666666659</c:v>
              </c:pt>
              <c:pt idx="26">
                <c:v>8.2866666666666671</c:v>
              </c:pt>
              <c:pt idx="27">
                <c:v>8.1916666666666664</c:v>
              </c:pt>
              <c:pt idx="28">
                <c:v>8.1716666666666651</c:v>
              </c:pt>
              <c:pt idx="29">
                <c:v>8.2416666666666654</c:v>
              </c:pt>
              <c:pt idx="30">
                <c:v>8.3483333333333327</c:v>
              </c:pt>
              <c:pt idx="31">
                <c:v>8.3183333333333334</c:v>
              </c:pt>
              <c:pt idx="32">
                <c:v>8.2666666666666675</c:v>
              </c:pt>
              <c:pt idx="33">
                <c:v>8.3349999999999991</c:v>
              </c:pt>
              <c:pt idx="34">
                <c:v>8.3433333333333319</c:v>
              </c:pt>
              <c:pt idx="35">
                <c:v>8.25</c:v>
              </c:pt>
              <c:pt idx="36">
                <c:v>8.0733333333333324</c:v>
              </c:pt>
              <c:pt idx="37">
                <c:v>8.0316666666666663</c:v>
              </c:pt>
              <c:pt idx="38">
                <c:v>8.0033333333333339</c:v>
              </c:pt>
              <c:pt idx="39">
                <c:v>7.9433333333333325</c:v>
              </c:pt>
              <c:pt idx="40">
                <c:v>7.9366666666666674</c:v>
              </c:pt>
              <c:pt idx="41">
                <c:v>7.9933333333333332</c:v>
              </c:pt>
              <c:pt idx="42">
                <c:v>8.0266666666666655</c:v>
              </c:pt>
              <c:pt idx="43">
                <c:v>8.0433333333333312</c:v>
              </c:pt>
              <c:pt idx="44">
                <c:v>8.0633333333333344</c:v>
              </c:pt>
              <c:pt idx="45">
                <c:v>8.0883333333333329</c:v>
              </c:pt>
              <c:pt idx="46">
                <c:v>8.1</c:v>
              </c:pt>
              <c:pt idx="47">
                <c:v>8.0716666666666672</c:v>
              </c:pt>
              <c:pt idx="48">
                <c:v>8.1116666666666664</c:v>
              </c:pt>
              <c:pt idx="49">
                <c:v>8.1566666666666681</c:v>
              </c:pt>
              <c:pt idx="50">
                <c:v>8.1749999999999989</c:v>
              </c:pt>
              <c:pt idx="51">
                <c:v>8.2316666666666674</c:v>
              </c:pt>
              <c:pt idx="52">
                <c:v>8.2883333333333322</c:v>
              </c:pt>
              <c:pt idx="53">
                <c:v>8.3533333333333335</c:v>
              </c:pt>
              <c:pt idx="54">
                <c:v>8.3683333333333323</c:v>
              </c:pt>
              <c:pt idx="55">
                <c:v>8.3566666666666674</c:v>
              </c:pt>
              <c:pt idx="56">
                <c:v>8.3416666666666668</c:v>
              </c:pt>
              <c:pt idx="57">
                <c:v>8.3133333333333344</c:v>
              </c:pt>
              <c:pt idx="58">
                <c:v>8.2933333333333348</c:v>
              </c:pt>
              <c:pt idx="59">
                <c:v>8.1950000000000021</c:v>
              </c:pt>
              <c:pt idx="60">
                <c:v>8.1766666666666676</c:v>
              </c:pt>
              <c:pt idx="61">
                <c:v>8.17</c:v>
              </c:pt>
              <c:pt idx="62">
                <c:v>8.1916666666666664</c:v>
              </c:pt>
              <c:pt idx="63">
                <c:v>8.1833333333333336</c:v>
              </c:pt>
              <c:pt idx="64">
                <c:v>8.1483333333333334</c:v>
              </c:pt>
              <c:pt idx="65">
                <c:v>8.2066666666666652</c:v>
              </c:pt>
              <c:pt idx="66">
                <c:v>8.2733333333333334</c:v>
              </c:pt>
              <c:pt idx="67">
                <c:v>8.3416666666666686</c:v>
              </c:pt>
              <c:pt idx="68">
                <c:v>8.3433333333333337</c:v>
              </c:pt>
              <c:pt idx="69">
                <c:v>8.3166666666666647</c:v>
              </c:pt>
              <c:pt idx="70">
                <c:v>8.31</c:v>
              </c:pt>
              <c:pt idx="71">
                <c:v>8.3233333333333341</c:v>
              </c:pt>
              <c:pt idx="72">
                <c:v>8.2850000000000001</c:v>
              </c:pt>
              <c:pt idx="73">
                <c:v>8.2816666666666681</c:v>
              </c:pt>
              <c:pt idx="74">
                <c:v>8.3116666666666674</c:v>
              </c:pt>
              <c:pt idx="75">
                <c:v>8.3783333333333321</c:v>
              </c:pt>
              <c:pt idx="76">
                <c:v>8.4416666666666664</c:v>
              </c:pt>
              <c:pt idx="77">
                <c:v>8.4666666666666668</c:v>
              </c:pt>
              <c:pt idx="78">
                <c:v>8.5283333333333342</c:v>
              </c:pt>
              <c:pt idx="79">
                <c:v>8.5199999999999978</c:v>
              </c:pt>
              <c:pt idx="80">
                <c:v>8.5566666666666666</c:v>
              </c:pt>
              <c:pt idx="81">
                <c:v>8.5266666666666673</c:v>
              </c:pt>
              <c:pt idx="82">
                <c:v>8.5466666666666669</c:v>
              </c:pt>
              <c:pt idx="83">
                <c:v>8.5783333333333349</c:v>
              </c:pt>
              <c:pt idx="84">
                <c:v>8.5750000000000011</c:v>
              </c:pt>
              <c:pt idx="85">
                <c:v>8.5449999999999999</c:v>
              </c:pt>
              <c:pt idx="86">
                <c:v>8.5449999999999999</c:v>
              </c:pt>
              <c:pt idx="87">
                <c:v>8.5916666666666686</c:v>
              </c:pt>
              <c:pt idx="88">
                <c:v>8.5783333333333331</c:v>
              </c:pt>
              <c:pt idx="89">
                <c:v>8.5750000000000011</c:v>
              </c:pt>
              <c:pt idx="90">
                <c:v>8.6</c:v>
              </c:pt>
              <c:pt idx="91">
                <c:v>8.67</c:v>
              </c:pt>
              <c:pt idx="92">
                <c:v>8.6916666666666647</c:v>
              </c:pt>
              <c:pt idx="93">
                <c:v>8.7333333333333325</c:v>
              </c:pt>
              <c:pt idx="94">
                <c:v>8.7633333333333336</c:v>
              </c:pt>
              <c:pt idx="95">
                <c:v>8.7733333333333317</c:v>
              </c:pt>
              <c:pt idx="96">
                <c:v>8.7716666666666665</c:v>
              </c:pt>
              <c:pt idx="97">
                <c:v>8.7416666666666671</c:v>
              </c:pt>
              <c:pt idx="98">
                <c:v>8.7283333333333335</c:v>
              </c:pt>
              <c:pt idx="99">
                <c:v>8.7333333333333343</c:v>
              </c:pt>
              <c:pt idx="100">
                <c:v>8.7366666666666664</c:v>
              </c:pt>
              <c:pt idx="101">
                <c:v>8.7083333333333339</c:v>
              </c:pt>
              <c:pt idx="102">
                <c:v>8.6283333333333339</c:v>
              </c:pt>
              <c:pt idx="103">
                <c:v>8.6366666666666667</c:v>
              </c:pt>
              <c:pt idx="104">
                <c:v>8.6300000000000008</c:v>
              </c:pt>
              <c:pt idx="105">
                <c:v>8.6416666666666675</c:v>
              </c:pt>
              <c:pt idx="106">
                <c:v>8.6100000000000012</c:v>
              </c:pt>
              <c:pt idx="107">
                <c:v>8.6166666666666671</c:v>
              </c:pt>
              <c:pt idx="108">
                <c:v>8.6016666666666683</c:v>
              </c:pt>
              <c:pt idx="109">
                <c:v>8.6183333333333341</c:v>
              </c:pt>
              <c:pt idx="110">
                <c:v>8.64</c:v>
              </c:pt>
              <c:pt idx="111">
                <c:v>8.6166666666666671</c:v>
              </c:pt>
              <c:pt idx="112">
                <c:v>8.6199999999999992</c:v>
              </c:pt>
              <c:pt idx="113">
                <c:v>8.6483333333333334</c:v>
              </c:pt>
              <c:pt idx="114">
                <c:v>8.7266666666666666</c:v>
              </c:pt>
              <c:pt idx="115">
                <c:v>8.7483333333333331</c:v>
              </c:pt>
              <c:pt idx="116">
                <c:v>8.6883333333333326</c:v>
              </c:pt>
              <c:pt idx="117">
                <c:v>8.6550000000000011</c:v>
              </c:pt>
              <c:pt idx="118">
                <c:v>8.6583333333333332</c:v>
              </c:pt>
              <c:pt idx="119">
                <c:v>8.6416666666666657</c:v>
              </c:pt>
              <c:pt idx="120">
                <c:v>8.6033333333333317</c:v>
              </c:pt>
              <c:pt idx="121">
                <c:v>8.5599999999999987</c:v>
              </c:pt>
              <c:pt idx="122">
                <c:v>8.6083333333333325</c:v>
              </c:pt>
              <c:pt idx="123">
                <c:v>8.6199999999999992</c:v>
              </c:pt>
              <c:pt idx="124">
                <c:v>8.6033333333333335</c:v>
              </c:pt>
              <c:pt idx="125">
                <c:v>8.6449999999999978</c:v>
              </c:pt>
              <c:pt idx="126">
                <c:v>8.6366666666666649</c:v>
              </c:pt>
              <c:pt idx="127">
                <c:v>8.66</c:v>
              </c:pt>
              <c:pt idx="128">
                <c:v>8.6016666666666683</c:v>
              </c:pt>
              <c:pt idx="129">
                <c:v>8.6433333333333344</c:v>
              </c:pt>
              <c:pt idx="130">
                <c:v>8.6750000000000007</c:v>
              </c:pt>
              <c:pt idx="131">
                <c:v>8.6383333333333336</c:v>
              </c:pt>
              <c:pt idx="132">
                <c:v>8.7233333333333345</c:v>
              </c:pt>
              <c:pt idx="133">
                <c:v>8.7950000000000017</c:v>
              </c:pt>
              <c:pt idx="134">
                <c:v>8.8433333333333337</c:v>
              </c:pt>
              <c:pt idx="135">
                <c:v>8.8733333333333331</c:v>
              </c:pt>
              <c:pt idx="136">
                <c:v>8.8733333333333331</c:v>
              </c:pt>
              <c:pt idx="137">
                <c:v>8.8616666666666664</c:v>
              </c:pt>
              <c:pt idx="138">
                <c:v>8.836666666666666</c:v>
              </c:pt>
              <c:pt idx="139">
                <c:v>8.8066666666666666</c:v>
              </c:pt>
              <c:pt idx="140">
                <c:v>8.9</c:v>
              </c:pt>
              <c:pt idx="141">
                <c:v>8.8816666666666677</c:v>
              </c:pt>
              <c:pt idx="142">
                <c:v>8.9716666666666693</c:v>
              </c:pt>
              <c:pt idx="143">
                <c:v>9.0583333333333336</c:v>
              </c:pt>
              <c:pt idx="144">
                <c:v>9.06</c:v>
              </c:pt>
              <c:pt idx="145">
                <c:v>9.0400000000000009</c:v>
              </c:pt>
              <c:pt idx="146">
                <c:v>9.0133333333333336</c:v>
              </c:pt>
              <c:pt idx="147">
                <c:v>9.0849999999999991</c:v>
              </c:pt>
              <c:pt idx="148">
                <c:v>9.0533333333333328</c:v>
              </c:pt>
              <c:pt idx="149">
                <c:v>9.0566666666666666</c:v>
              </c:pt>
              <c:pt idx="150">
                <c:v>9.17</c:v>
              </c:pt>
              <c:pt idx="151">
                <c:v>9.2399999999999984</c:v>
              </c:pt>
              <c:pt idx="152">
                <c:v>9.2666666666666657</c:v>
              </c:pt>
              <c:pt idx="153">
                <c:v>9.2766666666666655</c:v>
              </c:pt>
              <c:pt idx="154">
                <c:v>9.3649999999999984</c:v>
              </c:pt>
              <c:pt idx="155">
                <c:v>9.42</c:v>
              </c:pt>
              <c:pt idx="156">
                <c:v>9.3866666666666667</c:v>
              </c:pt>
              <c:pt idx="157">
                <c:v>9.4550000000000001</c:v>
              </c:pt>
              <c:pt idx="158">
                <c:v>9.51</c:v>
              </c:pt>
              <c:pt idx="159">
                <c:v>9.5633333333333344</c:v>
              </c:pt>
              <c:pt idx="160">
                <c:v>9.5400000000000009</c:v>
              </c:pt>
              <c:pt idx="161">
                <c:v>9.5366666666666671</c:v>
              </c:pt>
              <c:pt idx="162">
                <c:v>9.6</c:v>
              </c:pt>
              <c:pt idx="163">
                <c:v>9.5699999999999985</c:v>
              </c:pt>
              <c:pt idx="164">
                <c:v>9.5666666666666664</c:v>
              </c:pt>
              <c:pt idx="165">
                <c:v>9.5466666666666651</c:v>
              </c:pt>
              <c:pt idx="166">
                <c:v>9.57</c:v>
              </c:pt>
              <c:pt idx="167">
                <c:v>9.6233333333333331</c:v>
              </c:pt>
            </c:numLit>
          </c:val>
          <c:smooth val="0"/>
          <c:extLst>
            <c:ext xmlns:c16="http://schemas.microsoft.com/office/drawing/2014/chart" uri="{C3380CC4-5D6E-409C-BE32-E72D297353CC}">
              <c16:uniqueId val="{00000001-455F-4DB7-8356-A633CF669B98}"/>
            </c:ext>
          </c:extLst>
        </c:ser>
        <c:dLbls>
          <c:showLegendKey val="0"/>
          <c:showVal val="0"/>
          <c:showCatName val="0"/>
          <c:showSerName val="0"/>
          <c:showPercent val="0"/>
          <c:showBubbleSize val="0"/>
        </c:dLbls>
        <c:smooth val="0"/>
        <c:axId val="582708079"/>
        <c:axId val="1759472943"/>
      </c:lineChart>
      <c:catAx>
        <c:axId val="5827080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 1843 -</a:t>
                </a:r>
                <a:r>
                  <a:rPr lang="en-US" sz="1400" b="1" baseline="0"/>
                  <a:t> 2015</a:t>
                </a:r>
                <a:r>
                  <a:rPr lang="en-US" sz="1400" b="1"/>
                  <a:t> </a:t>
                </a:r>
              </a:p>
            </c:rich>
          </c:tx>
          <c:layout>
            <c:manualLayout>
              <c:xMode val="edge"/>
              <c:yMode val="edge"/>
              <c:x val="0.39897963364854727"/>
              <c:y val="0.9267893635201278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59472943"/>
        <c:crosses val="autoZero"/>
        <c:auto val="1"/>
        <c:lblAlgn val="ctr"/>
        <c:lblOffset val="100"/>
        <c:noMultiLvlLbl val="0"/>
      </c:catAx>
      <c:valAx>
        <c:axId val="175947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7.6937872667820735E-3"/>
              <c:y val="0.3031484663765563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08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dirty="0">
                <a:effectLst/>
              </a:rPr>
              <a:t>Average weather temperatures in Riyadh over years</a:t>
            </a:r>
            <a:endParaRPr lang="en-US" sz="12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4"/>
              </a:solidFill>
              <a:round/>
            </a:ln>
            <a:effectLst/>
          </c:spPr>
          <c:marker>
            <c:symbol val="none"/>
          </c:marker>
          <c:trendline>
            <c:spPr>
              <a:ln w="19050" cap="rnd">
                <a:solidFill>
                  <a:schemeClr val="accent4"/>
                </a:solidFill>
                <a:prstDash val="sysDot"/>
              </a:ln>
              <a:effectLst/>
            </c:spPr>
            <c:trendlineType val="linear"/>
            <c:dispRSqr val="0"/>
            <c:dispEq val="0"/>
          </c:trendline>
          <c:val>
            <c:numRef>
              <c:f>Extracted_Data!$T$8:$T$167</c:f>
              <c:numCache>
                <c:formatCode>0.00</c:formatCode>
                <c:ptCount val="160"/>
                <c:pt idx="0">
                  <c:v>24.747142857142858</c:v>
                </c:pt>
                <c:pt idx="1">
                  <c:v>24.798571428571432</c:v>
                </c:pt>
                <c:pt idx="2">
                  <c:v>24.765714285714289</c:v>
                </c:pt>
                <c:pt idx="3">
                  <c:v>24.754285714285714</c:v>
                </c:pt>
                <c:pt idx="4">
                  <c:v>24.751428571428569</c:v>
                </c:pt>
                <c:pt idx="5">
                  <c:v>24.765714285714285</c:v>
                </c:pt>
                <c:pt idx="6">
                  <c:v>24.767142857142858</c:v>
                </c:pt>
                <c:pt idx="7">
                  <c:v>24.682857142857141</c:v>
                </c:pt>
                <c:pt idx="8">
                  <c:v>24.51857142857143</c:v>
                </c:pt>
                <c:pt idx="9">
                  <c:v>24.477142857142859</c:v>
                </c:pt>
                <c:pt idx="10">
                  <c:v>24.587142857142855</c:v>
                </c:pt>
                <c:pt idx="11">
                  <c:v>24.618571428571425</c:v>
                </c:pt>
                <c:pt idx="12">
                  <c:v>24.614285714285717</c:v>
                </c:pt>
                <c:pt idx="13">
                  <c:v>24.654285714285717</c:v>
                </c:pt>
                <c:pt idx="14">
                  <c:v>24.778571428571428</c:v>
                </c:pt>
                <c:pt idx="15">
                  <c:v>24.997142857142858</c:v>
                </c:pt>
                <c:pt idx="16">
                  <c:v>25.102857142857147</c:v>
                </c:pt>
                <c:pt idx="17">
                  <c:v>25.06</c:v>
                </c:pt>
                <c:pt idx="18">
                  <c:v>25.008571428571429</c:v>
                </c:pt>
                <c:pt idx="19">
                  <c:v>25.054285714285715</c:v>
                </c:pt>
                <c:pt idx="20">
                  <c:v>25.02</c:v>
                </c:pt>
                <c:pt idx="21">
                  <c:v>24.938571428571429</c:v>
                </c:pt>
                <c:pt idx="22">
                  <c:v>24.880000000000003</c:v>
                </c:pt>
                <c:pt idx="23">
                  <c:v>24.944285714285712</c:v>
                </c:pt>
                <c:pt idx="24">
                  <c:v>25.055714285714284</c:v>
                </c:pt>
                <c:pt idx="25">
                  <c:v>25.10857142857143</c:v>
                </c:pt>
                <c:pt idx="26">
                  <c:v>25.04571428571429</c:v>
                </c:pt>
                <c:pt idx="27">
                  <c:v>25.138571428571428</c:v>
                </c:pt>
                <c:pt idx="28">
                  <c:v>25.171428571428571</c:v>
                </c:pt>
                <c:pt idx="29">
                  <c:v>25.214285714285715</c:v>
                </c:pt>
                <c:pt idx="30">
                  <c:v>25.118571428571432</c:v>
                </c:pt>
                <c:pt idx="31">
                  <c:v>25.042857142857141</c:v>
                </c:pt>
                <c:pt idx="32">
                  <c:v>25.005714285714284</c:v>
                </c:pt>
                <c:pt idx="33">
                  <c:v>25.00714285714286</c:v>
                </c:pt>
                <c:pt idx="34">
                  <c:v>24.935714285714287</c:v>
                </c:pt>
                <c:pt idx="35">
                  <c:v>25.058571428571433</c:v>
                </c:pt>
                <c:pt idx="36">
                  <c:v>25.041428571428572</c:v>
                </c:pt>
                <c:pt idx="37">
                  <c:v>25.125714285714285</c:v>
                </c:pt>
                <c:pt idx="38">
                  <c:v>25.159999999999997</c:v>
                </c:pt>
                <c:pt idx="39">
                  <c:v>25.189999999999998</c:v>
                </c:pt>
                <c:pt idx="40">
                  <c:v>25.168571428571429</c:v>
                </c:pt>
                <c:pt idx="41">
                  <c:v>25.105714285714289</c:v>
                </c:pt>
                <c:pt idx="42">
                  <c:v>25.014285714285712</c:v>
                </c:pt>
                <c:pt idx="43">
                  <c:v>24.984285714285711</c:v>
                </c:pt>
                <c:pt idx="44">
                  <c:v>24.911428571428569</c:v>
                </c:pt>
                <c:pt idx="45">
                  <c:v>24.897142857142857</c:v>
                </c:pt>
                <c:pt idx="46">
                  <c:v>24.911428571428569</c:v>
                </c:pt>
                <c:pt idx="47">
                  <c:v>25.03857142857143</c:v>
                </c:pt>
                <c:pt idx="48">
                  <c:v>25.118571428571432</c:v>
                </c:pt>
                <c:pt idx="49">
                  <c:v>25.084285714285709</c:v>
                </c:pt>
                <c:pt idx="50">
                  <c:v>25.11428571428571</c:v>
                </c:pt>
                <c:pt idx="51">
                  <c:v>25.112857142857141</c:v>
                </c:pt>
                <c:pt idx="52">
                  <c:v>25.074285714285715</c:v>
                </c:pt>
                <c:pt idx="53">
                  <c:v>24.952857142857141</c:v>
                </c:pt>
                <c:pt idx="54">
                  <c:v>24.867142857142856</c:v>
                </c:pt>
                <c:pt idx="55">
                  <c:v>24.912857142857142</c:v>
                </c:pt>
                <c:pt idx="56">
                  <c:v>24.928571428571427</c:v>
                </c:pt>
                <c:pt idx="57">
                  <c:v>24.810000000000002</c:v>
                </c:pt>
                <c:pt idx="58">
                  <c:v>24.822857142857146</c:v>
                </c:pt>
                <c:pt idx="59">
                  <c:v>24.791428571428572</c:v>
                </c:pt>
                <c:pt idx="60">
                  <c:v>24.862857142857141</c:v>
                </c:pt>
                <c:pt idx="61">
                  <c:v>24.924285714285713</c:v>
                </c:pt>
                <c:pt idx="62">
                  <c:v>24.821428571428566</c:v>
                </c:pt>
                <c:pt idx="63">
                  <c:v>24.861428571428572</c:v>
                </c:pt>
                <c:pt idx="64">
                  <c:v>24.921428571428571</c:v>
                </c:pt>
                <c:pt idx="65">
                  <c:v>24.982857142857142</c:v>
                </c:pt>
                <c:pt idx="66">
                  <c:v>25.027142857142856</c:v>
                </c:pt>
                <c:pt idx="67">
                  <c:v>25.012857142857143</c:v>
                </c:pt>
                <c:pt idx="68">
                  <c:v>25.008571428571429</c:v>
                </c:pt>
                <c:pt idx="69">
                  <c:v>25.044285714285714</c:v>
                </c:pt>
                <c:pt idx="70">
                  <c:v>25.138571428571428</c:v>
                </c:pt>
                <c:pt idx="71">
                  <c:v>25.187142857142856</c:v>
                </c:pt>
                <c:pt idx="72">
                  <c:v>25.158571428571427</c:v>
                </c:pt>
                <c:pt idx="73">
                  <c:v>25.208571428571425</c:v>
                </c:pt>
                <c:pt idx="74">
                  <c:v>25.287142857142857</c:v>
                </c:pt>
                <c:pt idx="75">
                  <c:v>25.288571428571434</c:v>
                </c:pt>
                <c:pt idx="76">
                  <c:v>25.330000000000002</c:v>
                </c:pt>
                <c:pt idx="77">
                  <c:v>25.285714285714285</c:v>
                </c:pt>
                <c:pt idx="78">
                  <c:v>25.28</c:v>
                </c:pt>
                <c:pt idx="79">
                  <c:v>25.205714285714286</c:v>
                </c:pt>
                <c:pt idx="80">
                  <c:v>25.159999999999997</c:v>
                </c:pt>
                <c:pt idx="81">
                  <c:v>25.191428571428577</c:v>
                </c:pt>
                <c:pt idx="82">
                  <c:v>25.161428571428569</c:v>
                </c:pt>
                <c:pt idx="83">
                  <c:v>25.117142857142856</c:v>
                </c:pt>
                <c:pt idx="84">
                  <c:v>25.078571428571429</c:v>
                </c:pt>
                <c:pt idx="85">
                  <c:v>25.107142857142858</c:v>
                </c:pt>
                <c:pt idx="86">
                  <c:v>25.227142857142855</c:v>
                </c:pt>
                <c:pt idx="87">
                  <c:v>25.284285714285716</c:v>
                </c:pt>
                <c:pt idx="88">
                  <c:v>25.267142857142858</c:v>
                </c:pt>
                <c:pt idx="89">
                  <c:v>25.240000000000002</c:v>
                </c:pt>
                <c:pt idx="90">
                  <c:v>25.314285714285713</c:v>
                </c:pt>
                <c:pt idx="91">
                  <c:v>25.341428571428573</c:v>
                </c:pt>
                <c:pt idx="92">
                  <c:v>25.388571428571431</c:v>
                </c:pt>
                <c:pt idx="93">
                  <c:v>25.458571428571425</c:v>
                </c:pt>
                <c:pt idx="94">
                  <c:v>25.384285714285713</c:v>
                </c:pt>
                <c:pt idx="95">
                  <c:v>25.288571428571426</c:v>
                </c:pt>
                <c:pt idx="96">
                  <c:v>25.291428571428572</c:v>
                </c:pt>
                <c:pt idx="97">
                  <c:v>25.362857142857138</c:v>
                </c:pt>
                <c:pt idx="98">
                  <c:v>25.422857142857143</c:v>
                </c:pt>
                <c:pt idx="99">
                  <c:v>25.425714285714285</c:v>
                </c:pt>
                <c:pt idx="100">
                  <c:v>25.397142857142857</c:v>
                </c:pt>
                <c:pt idx="101">
                  <c:v>25.465714285714284</c:v>
                </c:pt>
                <c:pt idx="102">
                  <c:v>25.494285714285716</c:v>
                </c:pt>
                <c:pt idx="103">
                  <c:v>25.452857142857141</c:v>
                </c:pt>
                <c:pt idx="104">
                  <c:v>25.387142857142855</c:v>
                </c:pt>
                <c:pt idx="105">
                  <c:v>25.161428571428569</c:v>
                </c:pt>
                <c:pt idx="106">
                  <c:v>25.184285714285718</c:v>
                </c:pt>
                <c:pt idx="107">
                  <c:v>25.087142857142858</c:v>
                </c:pt>
                <c:pt idx="108">
                  <c:v>25.197142857142858</c:v>
                </c:pt>
                <c:pt idx="109">
                  <c:v>25.271428571428572</c:v>
                </c:pt>
                <c:pt idx="110">
                  <c:v>25.335714285714289</c:v>
                </c:pt>
                <c:pt idx="111">
                  <c:v>25.328571428571426</c:v>
                </c:pt>
                <c:pt idx="112">
                  <c:v>25.617142857142856</c:v>
                </c:pt>
                <c:pt idx="113">
                  <c:v>25.502857142857145</c:v>
                </c:pt>
                <c:pt idx="114">
                  <c:v>25.515714285714289</c:v>
                </c:pt>
                <c:pt idx="115">
                  <c:v>25.508571428571429</c:v>
                </c:pt>
                <c:pt idx="116">
                  <c:v>25.551428571428573</c:v>
                </c:pt>
                <c:pt idx="117">
                  <c:v>25.521428571428572</c:v>
                </c:pt>
                <c:pt idx="118">
                  <c:v>25.400000000000002</c:v>
                </c:pt>
                <c:pt idx="119">
                  <c:v>25.32</c:v>
                </c:pt>
                <c:pt idx="120">
                  <c:v>25.395714285714288</c:v>
                </c:pt>
                <c:pt idx="121">
                  <c:v>25.37142857142857</c:v>
                </c:pt>
                <c:pt idx="122">
                  <c:v>25.217142857142854</c:v>
                </c:pt>
                <c:pt idx="123">
                  <c:v>25.238571428571429</c:v>
                </c:pt>
                <c:pt idx="124">
                  <c:v>25.384285714285713</c:v>
                </c:pt>
                <c:pt idx="125">
                  <c:v>25.592857142857138</c:v>
                </c:pt>
                <c:pt idx="126">
                  <c:v>25.625714285714285</c:v>
                </c:pt>
                <c:pt idx="127">
                  <c:v>25.704285714285714</c:v>
                </c:pt>
                <c:pt idx="128">
                  <c:v>25.644285714285711</c:v>
                </c:pt>
                <c:pt idx="129">
                  <c:v>25.627142857142854</c:v>
                </c:pt>
                <c:pt idx="130">
                  <c:v>25.49285714285714</c:v>
                </c:pt>
                <c:pt idx="131">
                  <c:v>25.400000000000006</c:v>
                </c:pt>
                <c:pt idx="132">
                  <c:v>25.279999999999998</c:v>
                </c:pt>
                <c:pt idx="133">
                  <c:v>25.357142857142858</c:v>
                </c:pt>
                <c:pt idx="134">
                  <c:v>25.362857142857141</c:v>
                </c:pt>
                <c:pt idx="135">
                  <c:v>25.42428571428572</c:v>
                </c:pt>
                <c:pt idx="136">
                  <c:v>25.54571428571429</c:v>
                </c:pt>
                <c:pt idx="137">
                  <c:v>25.599999999999998</c:v>
                </c:pt>
                <c:pt idx="138">
                  <c:v>25.467142857142857</c:v>
                </c:pt>
                <c:pt idx="139">
                  <c:v>25.475714285714282</c:v>
                </c:pt>
                <c:pt idx="140">
                  <c:v>25.434285714285711</c:v>
                </c:pt>
                <c:pt idx="141">
                  <c:v>25.384285714285713</c:v>
                </c:pt>
                <c:pt idx="142">
                  <c:v>25.56</c:v>
                </c:pt>
                <c:pt idx="143">
                  <c:v>25.53</c:v>
                </c:pt>
                <c:pt idx="144">
                  <c:v>25.715714285714284</c:v>
                </c:pt>
                <c:pt idx="145">
                  <c:v>26.080000000000002</c:v>
                </c:pt>
                <c:pt idx="146">
                  <c:v>26.241428571428571</c:v>
                </c:pt>
                <c:pt idx="147">
                  <c:v>26.325714285714291</c:v>
                </c:pt>
                <c:pt idx="148">
                  <c:v>26.439999999999998</c:v>
                </c:pt>
                <c:pt idx="149">
                  <c:v>26.488571428571429</c:v>
                </c:pt>
                <c:pt idx="150">
                  <c:v>26.59</c:v>
                </c:pt>
                <c:pt idx="151">
                  <c:v>26.524285714285714</c:v>
                </c:pt>
                <c:pt idx="152">
                  <c:v>26.427142857142858</c:v>
                </c:pt>
                <c:pt idx="153">
                  <c:v>26.418571428571433</c:v>
                </c:pt>
                <c:pt idx="154">
                  <c:v>26.352857142857147</c:v>
                </c:pt>
                <c:pt idx="155">
                  <c:v>26.391428571428573</c:v>
                </c:pt>
                <c:pt idx="156">
                  <c:v>26.498571428571431</c:v>
                </c:pt>
                <c:pt idx="157">
                  <c:v>26.527142857142859</c:v>
                </c:pt>
                <c:pt idx="158">
                  <c:v>26.607142857142858</c:v>
                </c:pt>
                <c:pt idx="159">
                  <c:v>26.827142857142857</c:v>
                </c:pt>
              </c:numCache>
            </c:numRef>
          </c:val>
          <c:smooth val="0"/>
          <c:extLst>
            <c:ext xmlns:c16="http://schemas.microsoft.com/office/drawing/2014/chart" uri="{C3380CC4-5D6E-409C-BE32-E72D297353CC}">
              <c16:uniqueId val="{00000001-140A-4287-AEE6-4EDC21F1C87D}"/>
            </c:ext>
          </c:extLst>
        </c:ser>
        <c:dLbls>
          <c:showLegendKey val="0"/>
          <c:showVal val="0"/>
          <c:showCatName val="0"/>
          <c:showSerName val="0"/>
          <c:showPercent val="0"/>
          <c:showBubbleSize val="0"/>
        </c:dLbls>
        <c:smooth val="0"/>
        <c:axId val="582731679"/>
        <c:axId val="1759474191"/>
      </c:lineChart>
      <c:catAx>
        <c:axId val="582731679"/>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Years</a:t>
                </a:r>
                <a:r>
                  <a:rPr lang="en-US" sz="1400" b="1" baseline="0"/>
                  <a:t> 1848 - 2013</a:t>
                </a:r>
                <a:endParaRPr lang="en-US" sz="1400" b="1"/>
              </a:p>
            </c:rich>
          </c:tx>
          <c:layout>
            <c:manualLayout>
              <c:xMode val="edge"/>
              <c:yMode val="edge"/>
              <c:x val="0.42215330363398063"/>
              <c:y val="0.9254178447401132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1759474191"/>
        <c:crosses val="autoZero"/>
        <c:auto val="1"/>
        <c:lblAlgn val="ctr"/>
        <c:lblOffset val="100"/>
        <c:noMultiLvlLbl val="0"/>
      </c:catAx>
      <c:valAx>
        <c:axId val="1759474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i="0" baseline="0">
                    <a:effectLst/>
                  </a:rPr>
                  <a:t>Temperature in °C</a:t>
                </a:r>
                <a:endParaRPr lang="en-US" sz="800">
                  <a:effectLst/>
                </a:endParaRPr>
              </a:p>
            </c:rich>
          </c:tx>
          <c:layout>
            <c:manualLayout>
              <c:xMode val="edge"/>
              <c:yMode val="edge"/>
              <c:x val="1.1919965942954448E-2"/>
              <c:y val="0.3505548158011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731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D751A43-26EF-4B38-8C2D-0EC970D4F5B1}" type="datetimeFigureOut">
              <a:rPr lang="en-US" smtClean="0"/>
              <a:t>3/14/2019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7FB39C-8D81-4A5F-B6F3-770B057D3F7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858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51A43-26EF-4B38-8C2D-0EC970D4F5B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387395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51A43-26EF-4B38-8C2D-0EC970D4F5B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132257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51A43-26EF-4B38-8C2D-0EC970D4F5B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36077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D751A43-26EF-4B38-8C2D-0EC970D4F5B1}" type="datetimeFigureOut">
              <a:rPr lang="en-US" smtClean="0"/>
              <a:t>3/14/2019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7FB39C-8D81-4A5F-B6F3-770B057D3F7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165274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51A43-26EF-4B38-8C2D-0EC970D4F5B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90910938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51A43-26EF-4B38-8C2D-0EC970D4F5B1}"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47737797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51A43-26EF-4B38-8C2D-0EC970D4F5B1}"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109369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51A43-26EF-4B38-8C2D-0EC970D4F5B1}"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4037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D751A43-26EF-4B38-8C2D-0EC970D4F5B1}" type="datetimeFigureOut">
              <a:rPr lang="en-US" smtClean="0"/>
              <a:t>3/14/2019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B7FB39C-8D81-4A5F-B6F3-770B057D3F7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913050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D751A43-26EF-4B38-8C2D-0EC970D4F5B1}" type="datetimeFigureOut">
              <a:rPr lang="en-US" smtClean="0"/>
              <a:t>3/14/2019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EB7FB39C-8D81-4A5F-B6F3-770B057D3F7F}" type="slidenum">
              <a:rPr lang="en-US" smtClean="0"/>
              <a:t>‹#›</a:t>
            </a:fld>
            <a:endParaRPr lang="en-US"/>
          </a:p>
        </p:txBody>
      </p:sp>
    </p:spTree>
    <p:extLst>
      <p:ext uri="{BB962C8B-B14F-4D97-AF65-F5344CB8AC3E}">
        <p14:creationId xmlns:p14="http://schemas.microsoft.com/office/powerpoint/2010/main" val="74715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D751A43-26EF-4B38-8C2D-0EC970D4F5B1}" type="datetimeFigureOut">
              <a:rPr lang="en-US" smtClean="0"/>
              <a:t>3/14/2019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7FB39C-8D81-4A5F-B6F3-770B057D3F7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320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405A1A-3A48-41FA-8821-0EB545CF5904}"/>
              </a:ext>
            </a:extLst>
          </p:cNvPr>
          <p:cNvSpPr txBox="1"/>
          <p:nvPr/>
        </p:nvSpPr>
        <p:spPr>
          <a:xfrm>
            <a:off x="4548231" y="1442906"/>
            <a:ext cx="3095538" cy="1077218"/>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latin typeface="Agency FB" panose="020B0503020202020204" pitchFamily="34" charset="0"/>
              </a:rPr>
              <a:t>Udacity Data Analyst Nanodegree Program</a:t>
            </a:r>
          </a:p>
        </p:txBody>
      </p:sp>
      <p:sp>
        <p:nvSpPr>
          <p:cNvPr id="5" name="TextBox 4">
            <a:extLst>
              <a:ext uri="{FF2B5EF4-FFF2-40B4-BE49-F238E27FC236}">
                <a16:creationId xmlns:a16="http://schemas.microsoft.com/office/drawing/2014/main" id="{78F4503B-E4B9-4EC6-9F14-98F0791EA68E}"/>
              </a:ext>
            </a:extLst>
          </p:cNvPr>
          <p:cNvSpPr txBox="1"/>
          <p:nvPr/>
        </p:nvSpPr>
        <p:spPr>
          <a:xfrm>
            <a:off x="4200088" y="3429000"/>
            <a:ext cx="3791824" cy="830997"/>
          </a:xfrm>
          <a:prstGeom prst="rect">
            <a:avLst/>
          </a:prstGeom>
          <a:noFill/>
        </p:spPr>
        <p:txBody>
          <a:bodyPr wrap="square" rtlCol="0">
            <a:spAutoFit/>
          </a:bodyPr>
          <a:lstStyle/>
          <a:p>
            <a:pPr algn="ctr"/>
            <a:r>
              <a:rPr lang="en-US" sz="2400" b="1" dirty="0">
                <a:solidFill>
                  <a:schemeClr val="bg2">
                    <a:lumMod val="25000"/>
                  </a:schemeClr>
                </a:solidFill>
                <a:latin typeface="Agency FB" panose="020B0503020202020204" pitchFamily="34" charset="0"/>
              </a:rPr>
              <a:t>Name: Mohmmad </a:t>
            </a:r>
            <a:r>
              <a:rPr lang="en-US" sz="2400" b="1" dirty="0" err="1">
                <a:solidFill>
                  <a:schemeClr val="bg2">
                    <a:lumMod val="25000"/>
                  </a:schemeClr>
                </a:solidFill>
                <a:latin typeface="Agency FB" panose="020B0503020202020204" pitchFamily="34" charset="0"/>
              </a:rPr>
              <a:t>Alwakeel</a:t>
            </a:r>
            <a:endParaRPr lang="en-US" sz="2400" b="1" dirty="0">
              <a:solidFill>
                <a:schemeClr val="bg2">
                  <a:lumMod val="25000"/>
                </a:schemeClr>
              </a:solidFill>
              <a:latin typeface="Agency FB" panose="020B0503020202020204" pitchFamily="34" charset="0"/>
            </a:endParaRPr>
          </a:p>
          <a:p>
            <a:pPr algn="ctr"/>
            <a:r>
              <a:rPr lang="en-US" sz="2400" b="1" dirty="0">
                <a:solidFill>
                  <a:schemeClr val="bg2">
                    <a:lumMod val="25000"/>
                  </a:schemeClr>
                </a:solidFill>
                <a:latin typeface="Agency FB" panose="020B0503020202020204" pitchFamily="34" charset="0"/>
              </a:rPr>
              <a:t>Project 1</a:t>
            </a:r>
          </a:p>
        </p:txBody>
      </p:sp>
    </p:spTree>
    <p:extLst>
      <p:ext uri="{BB962C8B-B14F-4D97-AF65-F5344CB8AC3E}">
        <p14:creationId xmlns:p14="http://schemas.microsoft.com/office/powerpoint/2010/main" val="27451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D4A0-507D-4DFC-A4CB-033455B408D0}"/>
              </a:ext>
            </a:extLst>
          </p:cNvPr>
          <p:cNvSpPr>
            <a:spLocks noGrp="1"/>
          </p:cNvSpPr>
          <p:nvPr>
            <p:ph type="title"/>
          </p:nvPr>
        </p:nvSpPr>
        <p:spPr/>
        <p:txBody>
          <a:bodyPr>
            <a:normAutofit/>
          </a:bodyPr>
          <a:lstStyle/>
          <a:p>
            <a:r>
              <a:rPr lang="en-US" sz="2400" u="sng" dirty="0"/>
              <a:t>Tools used in this project:</a:t>
            </a:r>
          </a:p>
        </p:txBody>
      </p:sp>
      <p:sp>
        <p:nvSpPr>
          <p:cNvPr id="3" name="Content Placeholder 2">
            <a:extLst>
              <a:ext uri="{FF2B5EF4-FFF2-40B4-BE49-F238E27FC236}">
                <a16:creationId xmlns:a16="http://schemas.microsoft.com/office/drawing/2014/main" id="{14F63F65-01CF-4C67-A653-01FFEC32856A}"/>
              </a:ext>
            </a:extLst>
          </p:cNvPr>
          <p:cNvSpPr>
            <a:spLocks noGrp="1"/>
          </p:cNvSpPr>
          <p:nvPr>
            <p:ph idx="1"/>
          </p:nvPr>
        </p:nvSpPr>
        <p:spPr>
          <a:xfrm>
            <a:off x="1251677" y="1057013"/>
            <a:ext cx="10392241" cy="4822579"/>
          </a:xfrm>
        </p:spPr>
        <p:txBody>
          <a:bodyPr/>
          <a:lstStyle/>
          <a:p>
            <a:r>
              <a:rPr lang="en-US" dirty="0"/>
              <a:t>SQL : -</a:t>
            </a:r>
          </a:p>
          <a:p>
            <a:pPr marL="0" indent="0">
              <a:buNone/>
            </a:pPr>
            <a:r>
              <a:rPr lang="en-US" dirty="0"/>
              <a:t>  The SQL language was the main tool for extracting data.  At the first, code1 (figure 1) was used to make sure that the city where I live is listed.  Then I used code2 (figure 2) to extract the average temperature over years in Riyadh, the city where I live. Furthermore, code3 (figure 3) was used to extract the average global temperature over years.  All of which data where downloaded as (CSV).</a:t>
            </a:r>
          </a:p>
        </p:txBody>
      </p:sp>
      <p:pic>
        <p:nvPicPr>
          <p:cNvPr id="4" name="Picture 3">
            <a:extLst>
              <a:ext uri="{FF2B5EF4-FFF2-40B4-BE49-F238E27FC236}">
                <a16:creationId xmlns:a16="http://schemas.microsoft.com/office/drawing/2014/main" id="{E61FEA50-A8EF-4E29-A127-F966C95A7089}"/>
              </a:ext>
            </a:extLst>
          </p:cNvPr>
          <p:cNvPicPr>
            <a:picLocks noChangeAspect="1"/>
          </p:cNvPicPr>
          <p:nvPr/>
        </p:nvPicPr>
        <p:blipFill rotWithShape="1">
          <a:blip r:embed="rId2"/>
          <a:srcRect l="31039" b="58989"/>
          <a:stretch/>
        </p:blipFill>
        <p:spPr>
          <a:xfrm>
            <a:off x="930961" y="3149600"/>
            <a:ext cx="3323850" cy="2844800"/>
          </a:xfrm>
          <a:prstGeom prst="rect">
            <a:avLst/>
          </a:prstGeom>
        </p:spPr>
      </p:pic>
      <p:sp>
        <p:nvSpPr>
          <p:cNvPr id="5" name="TextBox 4">
            <a:extLst>
              <a:ext uri="{FF2B5EF4-FFF2-40B4-BE49-F238E27FC236}">
                <a16:creationId xmlns:a16="http://schemas.microsoft.com/office/drawing/2014/main" id="{88D09797-29EC-4B02-805A-0C74F793F453}"/>
              </a:ext>
            </a:extLst>
          </p:cNvPr>
          <p:cNvSpPr txBox="1"/>
          <p:nvPr/>
        </p:nvSpPr>
        <p:spPr>
          <a:xfrm>
            <a:off x="2370317" y="6277221"/>
            <a:ext cx="684931" cy="276999"/>
          </a:xfrm>
          <a:prstGeom prst="rect">
            <a:avLst/>
          </a:prstGeom>
          <a:noFill/>
        </p:spPr>
        <p:txBody>
          <a:bodyPr wrap="none" rtlCol="0">
            <a:spAutoFit/>
          </a:bodyPr>
          <a:lstStyle/>
          <a:p>
            <a:r>
              <a:rPr lang="en-US" sz="1200" dirty="0">
                <a:solidFill>
                  <a:schemeClr val="bg2">
                    <a:lumMod val="25000"/>
                  </a:schemeClr>
                </a:solidFill>
              </a:rPr>
              <a:t>Figure 1</a:t>
            </a:r>
          </a:p>
        </p:txBody>
      </p:sp>
      <p:pic>
        <p:nvPicPr>
          <p:cNvPr id="6" name="Picture 5">
            <a:extLst>
              <a:ext uri="{FF2B5EF4-FFF2-40B4-BE49-F238E27FC236}">
                <a16:creationId xmlns:a16="http://schemas.microsoft.com/office/drawing/2014/main" id="{6B0ACB46-6C4A-45E7-912F-076B440AFAF6}"/>
              </a:ext>
            </a:extLst>
          </p:cNvPr>
          <p:cNvPicPr>
            <a:picLocks noChangeAspect="1"/>
          </p:cNvPicPr>
          <p:nvPr/>
        </p:nvPicPr>
        <p:blipFill rotWithShape="1">
          <a:blip r:embed="rId3"/>
          <a:srcRect l="31082" b="58703"/>
          <a:stretch/>
        </p:blipFill>
        <p:spPr>
          <a:xfrm>
            <a:off x="8477838" y="3092196"/>
            <a:ext cx="3323850" cy="2844800"/>
          </a:xfrm>
          <a:prstGeom prst="rect">
            <a:avLst/>
          </a:prstGeom>
        </p:spPr>
      </p:pic>
      <p:sp>
        <p:nvSpPr>
          <p:cNvPr id="7" name="TextBox 6">
            <a:extLst>
              <a:ext uri="{FF2B5EF4-FFF2-40B4-BE49-F238E27FC236}">
                <a16:creationId xmlns:a16="http://schemas.microsoft.com/office/drawing/2014/main" id="{0B255114-EF67-4F55-B960-94BC564766A0}"/>
              </a:ext>
            </a:extLst>
          </p:cNvPr>
          <p:cNvSpPr txBox="1"/>
          <p:nvPr/>
        </p:nvSpPr>
        <p:spPr>
          <a:xfrm>
            <a:off x="6023858" y="6277221"/>
            <a:ext cx="684931" cy="276999"/>
          </a:xfrm>
          <a:prstGeom prst="rect">
            <a:avLst/>
          </a:prstGeom>
          <a:noFill/>
        </p:spPr>
        <p:txBody>
          <a:bodyPr wrap="none" rtlCol="0">
            <a:spAutoFit/>
          </a:bodyPr>
          <a:lstStyle/>
          <a:p>
            <a:r>
              <a:rPr lang="en-US" sz="1200" dirty="0">
                <a:solidFill>
                  <a:schemeClr val="bg2">
                    <a:lumMod val="25000"/>
                  </a:schemeClr>
                </a:solidFill>
              </a:rPr>
              <a:t>Figure 2</a:t>
            </a:r>
          </a:p>
        </p:txBody>
      </p:sp>
      <p:pic>
        <p:nvPicPr>
          <p:cNvPr id="8" name="Picture 7">
            <a:extLst>
              <a:ext uri="{FF2B5EF4-FFF2-40B4-BE49-F238E27FC236}">
                <a16:creationId xmlns:a16="http://schemas.microsoft.com/office/drawing/2014/main" id="{38A76E66-B7E6-4401-BD09-2B306D1D6A0A}"/>
              </a:ext>
            </a:extLst>
          </p:cNvPr>
          <p:cNvPicPr>
            <a:picLocks noChangeAspect="1"/>
          </p:cNvPicPr>
          <p:nvPr/>
        </p:nvPicPr>
        <p:blipFill rotWithShape="1">
          <a:blip r:embed="rId4"/>
          <a:srcRect l="31174" b="59098"/>
          <a:stretch/>
        </p:blipFill>
        <p:spPr>
          <a:xfrm>
            <a:off x="4704444" y="3149600"/>
            <a:ext cx="3323760" cy="2844800"/>
          </a:xfrm>
          <a:prstGeom prst="rect">
            <a:avLst/>
          </a:prstGeom>
        </p:spPr>
      </p:pic>
      <p:sp>
        <p:nvSpPr>
          <p:cNvPr id="9" name="TextBox 8">
            <a:extLst>
              <a:ext uri="{FF2B5EF4-FFF2-40B4-BE49-F238E27FC236}">
                <a16:creationId xmlns:a16="http://schemas.microsoft.com/office/drawing/2014/main" id="{CA6DE2CC-2494-49E4-8265-3C1B304C4040}"/>
              </a:ext>
            </a:extLst>
          </p:cNvPr>
          <p:cNvSpPr txBox="1"/>
          <p:nvPr/>
        </p:nvSpPr>
        <p:spPr>
          <a:xfrm>
            <a:off x="9821683" y="6277221"/>
            <a:ext cx="684931" cy="276999"/>
          </a:xfrm>
          <a:prstGeom prst="rect">
            <a:avLst/>
          </a:prstGeom>
          <a:noFill/>
        </p:spPr>
        <p:txBody>
          <a:bodyPr wrap="none" rtlCol="0">
            <a:spAutoFit/>
          </a:bodyPr>
          <a:lstStyle/>
          <a:p>
            <a:r>
              <a:rPr lang="en-US" sz="1200" dirty="0">
                <a:solidFill>
                  <a:schemeClr val="bg2">
                    <a:lumMod val="25000"/>
                  </a:schemeClr>
                </a:solidFill>
              </a:rPr>
              <a:t>Figure 3</a:t>
            </a:r>
          </a:p>
        </p:txBody>
      </p:sp>
    </p:spTree>
    <p:extLst>
      <p:ext uri="{BB962C8B-B14F-4D97-AF65-F5344CB8AC3E}">
        <p14:creationId xmlns:p14="http://schemas.microsoft.com/office/powerpoint/2010/main" val="354190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F525D-2BF1-446F-B0F2-FAFE56BB0563}"/>
              </a:ext>
            </a:extLst>
          </p:cNvPr>
          <p:cNvSpPr>
            <a:spLocks noGrp="1"/>
          </p:cNvSpPr>
          <p:nvPr>
            <p:ph idx="1"/>
          </p:nvPr>
        </p:nvSpPr>
        <p:spPr>
          <a:xfrm>
            <a:off x="1113231" y="986796"/>
            <a:ext cx="10764444" cy="5777987"/>
          </a:xfrm>
        </p:spPr>
        <p:txBody>
          <a:bodyPr>
            <a:normAutofit fontScale="92500" lnSpcReduction="20000"/>
          </a:bodyPr>
          <a:lstStyle/>
          <a:p>
            <a:r>
              <a:rPr lang="en-US" sz="1800" dirty="0"/>
              <a:t>Excel:-</a:t>
            </a:r>
          </a:p>
          <a:p>
            <a:pPr marL="0" indent="0">
              <a:buNone/>
            </a:pPr>
            <a:r>
              <a:rPr lang="en-US" sz="1800" dirty="0"/>
              <a:t>  MS Excel was used in this project to clean, organize, group, and visualize data. </a:t>
            </a:r>
          </a:p>
          <a:p>
            <a:pPr marL="0" indent="0">
              <a:buNone/>
            </a:pPr>
            <a:r>
              <a:rPr lang="en-US" sz="1800" dirty="0"/>
              <a:t>  At the beginning I combined the two CSV spreadsheet files downloaded from the previous step, after that I organized and identified the data with colors and names. Also, some functions were used to figure out the minimum and maximum temperatures.</a:t>
            </a:r>
          </a:p>
          <a:p>
            <a:pPr marL="0" indent="0">
              <a:buNone/>
            </a:pPr>
            <a:r>
              <a:rPr lang="en-US" sz="1800" dirty="0"/>
              <a:t> After, I continued my work to find the moving average, I used two methods to do it, both of them has equal observation result. </a:t>
            </a:r>
          </a:p>
          <a:p>
            <a:pPr marL="0" indent="0">
              <a:buNone/>
            </a:pPr>
            <a:r>
              <a:rPr lang="en-US" sz="1800" dirty="0"/>
              <a:t>  The first method is Pivot Table. I used it twice for </a:t>
            </a:r>
            <a:r>
              <a:rPr lang="en-US" sz="1800" dirty="0" err="1"/>
              <a:t>global_years</a:t>
            </a:r>
            <a:r>
              <a:rPr lang="en-US" sz="1800" dirty="0"/>
              <a:t> and </a:t>
            </a:r>
            <a:r>
              <a:rPr lang="en-US" sz="1800" dirty="0" err="1"/>
              <a:t>avg_temp_global</a:t>
            </a:r>
            <a:r>
              <a:rPr lang="en-US" sz="1800" dirty="0"/>
              <a:t> columns, and for </a:t>
            </a:r>
            <a:r>
              <a:rPr lang="en-US" sz="1800" dirty="0" err="1"/>
              <a:t>city_years</a:t>
            </a:r>
            <a:r>
              <a:rPr lang="en-US" sz="1800" dirty="0"/>
              <a:t> and </a:t>
            </a:r>
            <a:r>
              <a:rPr lang="en-US" sz="1800" dirty="0" err="1"/>
              <a:t>avg_temp_global</a:t>
            </a:r>
            <a:r>
              <a:rPr lang="en-US" sz="1800" dirty="0"/>
              <a:t> columns, each of which in a separate spreadsheet, where I moved years into rows and temperature into values. </a:t>
            </a:r>
          </a:p>
          <a:p>
            <a:pPr marL="0" indent="0">
              <a:buNone/>
            </a:pPr>
            <a:r>
              <a:rPr lang="en-US" sz="1800" dirty="0"/>
              <a:t>  Furthermore, to calculate the moving average and to smooth out the line chart. The option (Group) was used in order to aggregate the values of each ten years in a single row. Then, the summarization of values cells where changed  from (SUM) to (AVG) in the field option. </a:t>
            </a:r>
          </a:p>
          <a:p>
            <a:pPr marL="0" indent="0">
              <a:buNone/>
            </a:pPr>
            <a:r>
              <a:rPr lang="en-US" sz="1800" dirty="0"/>
              <a:t>  The second method was identical to the method mentioned in Udacity, where I took the average for each 7 continuous years together.</a:t>
            </a:r>
          </a:p>
          <a:p>
            <a:pPr marL="0" indent="0">
              <a:buNone/>
            </a:pPr>
            <a:endParaRPr lang="en-US" sz="1800" dirty="0"/>
          </a:p>
          <a:p>
            <a:pPr marL="0" indent="0">
              <a:buNone/>
            </a:pPr>
            <a:r>
              <a:rPr lang="en-US" sz="1800" dirty="0"/>
              <a:t>Finally, At the end, I visualized each sheet with a line chart.</a:t>
            </a:r>
          </a:p>
          <a:p>
            <a:pPr marL="0" indent="0">
              <a:buNone/>
            </a:pPr>
            <a:endParaRPr lang="en-US" sz="1800" dirty="0"/>
          </a:p>
          <a:p>
            <a:pPr marL="0" indent="0">
              <a:buNone/>
            </a:pPr>
            <a:r>
              <a:rPr lang="en-US" sz="1800" dirty="0">
                <a:solidFill>
                  <a:schemeClr val="bg1">
                    <a:lumMod val="50000"/>
                  </a:schemeClr>
                </a:solidFill>
              </a:rPr>
              <a:t>* I’ll be attaching the (CSV file).</a:t>
            </a:r>
          </a:p>
        </p:txBody>
      </p:sp>
      <p:sp>
        <p:nvSpPr>
          <p:cNvPr id="4" name="Title 1">
            <a:extLst>
              <a:ext uri="{FF2B5EF4-FFF2-40B4-BE49-F238E27FC236}">
                <a16:creationId xmlns:a16="http://schemas.microsoft.com/office/drawing/2014/main" id="{423169E4-B3CC-4AFB-A723-2AD06CF8EE18}"/>
              </a:ext>
            </a:extLst>
          </p:cNvPr>
          <p:cNvSpPr>
            <a:spLocks noGrp="1"/>
          </p:cNvSpPr>
          <p:nvPr>
            <p:ph type="title"/>
          </p:nvPr>
        </p:nvSpPr>
        <p:spPr>
          <a:xfrm>
            <a:off x="1243289" y="373996"/>
            <a:ext cx="10178322" cy="1492132"/>
          </a:xfrm>
        </p:spPr>
        <p:txBody>
          <a:bodyPr>
            <a:normAutofit/>
          </a:bodyPr>
          <a:lstStyle/>
          <a:p>
            <a:r>
              <a:rPr lang="en-US" sz="2400" u="sng" dirty="0"/>
              <a:t>Tools used in this project:</a:t>
            </a:r>
          </a:p>
        </p:txBody>
      </p:sp>
    </p:spTree>
    <p:extLst>
      <p:ext uri="{BB962C8B-B14F-4D97-AF65-F5344CB8AC3E}">
        <p14:creationId xmlns:p14="http://schemas.microsoft.com/office/powerpoint/2010/main" val="34736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D4849-86BA-470D-92CD-3BDFCA4C6169}"/>
              </a:ext>
            </a:extLst>
          </p:cNvPr>
          <p:cNvSpPr>
            <a:spLocks noGrp="1"/>
          </p:cNvSpPr>
          <p:nvPr>
            <p:ph idx="1"/>
          </p:nvPr>
        </p:nvSpPr>
        <p:spPr>
          <a:xfrm>
            <a:off x="872987" y="998248"/>
            <a:ext cx="10755594" cy="3593591"/>
          </a:xfrm>
        </p:spPr>
        <p:txBody>
          <a:bodyPr/>
          <a:lstStyle/>
          <a:p>
            <a:pPr marL="0" indent="0">
              <a:buNone/>
            </a:pPr>
            <a:r>
              <a:rPr lang="en-US" b="1" dirty="0">
                <a:solidFill>
                  <a:schemeClr val="accent5">
                    <a:lumMod val="50000"/>
                  </a:schemeClr>
                </a:solidFill>
              </a:rPr>
              <a:t>  Is Riyadh hotter or cooler on average compared to the global average? Has the difference been consistent over time?</a:t>
            </a:r>
          </a:p>
          <a:p>
            <a:pPr marL="0" indent="0">
              <a:buNone/>
            </a:pPr>
            <a:r>
              <a:rPr lang="en-US" dirty="0"/>
              <a:t>    As illustrated in the graphs, the average temperatures in Celsius over years in my city “Riyadh” is way higher than the global average. Even though the consistency of the average temperatures in Riyadh did fluctuate at the beginning and the end. However, the minimum reached nearly 24.5°C where it’s higher than the highest point on the global average.</a:t>
            </a:r>
          </a:p>
        </p:txBody>
      </p:sp>
      <p:sp>
        <p:nvSpPr>
          <p:cNvPr id="6" name="Title 1">
            <a:extLst>
              <a:ext uri="{FF2B5EF4-FFF2-40B4-BE49-F238E27FC236}">
                <a16:creationId xmlns:a16="http://schemas.microsoft.com/office/drawing/2014/main" id="{64C4E66A-70A7-4CCA-96D4-78B6385E23E0}"/>
              </a:ext>
            </a:extLst>
          </p:cNvPr>
          <p:cNvSpPr>
            <a:spLocks noGrp="1"/>
          </p:cNvSpPr>
          <p:nvPr>
            <p:ph type="title"/>
          </p:nvPr>
        </p:nvSpPr>
        <p:spPr>
          <a:xfrm>
            <a:off x="1251678" y="317730"/>
            <a:ext cx="10178322" cy="565571"/>
          </a:xfrm>
        </p:spPr>
        <p:txBody>
          <a:bodyPr>
            <a:normAutofit/>
          </a:bodyPr>
          <a:lstStyle/>
          <a:p>
            <a:r>
              <a:rPr lang="en-US" sz="2400" u="sng" dirty="0"/>
              <a:t>Observations:</a:t>
            </a:r>
          </a:p>
        </p:txBody>
      </p:sp>
      <p:graphicFrame>
        <p:nvGraphicFramePr>
          <p:cNvPr id="8" name="Chart 7">
            <a:extLst>
              <a:ext uri="{FF2B5EF4-FFF2-40B4-BE49-F238E27FC236}">
                <a16:creationId xmlns:a16="http://schemas.microsoft.com/office/drawing/2014/main" id="{F1F7D164-52E9-41E7-B8AA-624CD47FB484}"/>
              </a:ext>
            </a:extLst>
          </p:cNvPr>
          <p:cNvGraphicFramePr>
            <a:graphicFrameLocks/>
          </p:cNvGraphicFramePr>
          <p:nvPr>
            <p:extLst>
              <p:ext uri="{D42A27DB-BD31-4B8C-83A1-F6EECF244321}">
                <p14:modId xmlns:p14="http://schemas.microsoft.com/office/powerpoint/2010/main" val="1284100394"/>
              </p:ext>
            </p:extLst>
          </p:nvPr>
        </p:nvGraphicFramePr>
        <p:xfrm>
          <a:off x="1251678" y="3429000"/>
          <a:ext cx="4055598" cy="3333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17DC435-4D7B-4871-A56D-0D83C747791A}"/>
              </a:ext>
            </a:extLst>
          </p:cNvPr>
          <p:cNvGraphicFramePr>
            <a:graphicFrameLocks/>
          </p:cNvGraphicFramePr>
          <p:nvPr>
            <p:extLst>
              <p:ext uri="{D42A27DB-BD31-4B8C-83A1-F6EECF244321}">
                <p14:modId xmlns:p14="http://schemas.microsoft.com/office/powerpoint/2010/main" val="482835952"/>
              </p:ext>
            </p:extLst>
          </p:nvPr>
        </p:nvGraphicFramePr>
        <p:xfrm>
          <a:off x="6515100" y="3429000"/>
          <a:ext cx="4425222" cy="333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316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6054D64-CE6E-4D68-BC92-16FD6D3DE39A}"/>
              </a:ext>
            </a:extLst>
          </p:cNvPr>
          <p:cNvSpPr>
            <a:spLocks noGrp="1"/>
          </p:cNvSpPr>
          <p:nvPr>
            <p:ph idx="1"/>
          </p:nvPr>
        </p:nvSpPr>
        <p:spPr>
          <a:xfrm>
            <a:off x="872987" y="998248"/>
            <a:ext cx="10755594" cy="3593591"/>
          </a:xfrm>
        </p:spPr>
        <p:txBody>
          <a:bodyPr/>
          <a:lstStyle/>
          <a:p>
            <a:pPr marL="0" indent="0">
              <a:buNone/>
            </a:pPr>
            <a:r>
              <a:rPr lang="en-US" b="1" dirty="0">
                <a:solidFill>
                  <a:schemeClr val="accent5">
                    <a:lumMod val="50000"/>
                  </a:schemeClr>
                </a:solidFill>
              </a:rPr>
              <a:t>  How do the changes in Riyadh's temperatures over time compare to the changes in the global average?</a:t>
            </a:r>
          </a:p>
          <a:p>
            <a:pPr marL="0" indent="0">
              <a:buNone/>
            </a:pPr>
            <a:r>
              <a:rPr lang="en-US" dirty="0"/>
              <a:t>    As shown in the graphs, the changes in my city “Riyadh” has more fluctuation than the changes of global . However, both of which has a rising change over years as the trade line shows.</a:t>
            </a:r>
          </a:p>
        </p:txBody>
      </p:sp>
      <p:sp>
        <p:nvSpPr>
          <p:cNvPr id="5" name="Title 1">
            <a:extLst>
              <a:ext uri="{FF2B5EF4-FFF2-40B4-BE49-F238E27FC236}">
                <a16:creationId xmlns:a16="http://schemas.microsoft.com/office/drawing/2014/main" id="{A366B0F9-98D0-482C-8171-534390115DE1}"/>
              </a:ext>
            </a:extLst>
          </p:cNvPr>
          <p:cNvSpPr>
            <a:spLocks noGrp="1"/>
          </p:cNvSpPr>
          <p:nvPr>
            <p:ph type="title"/>
          </p:nvPr>
        </p:nvSpPr>
        <p:spPr>
          <a:xfrm>
            <a:off x="1251678" y="317730"/>
            <a:ext cx="10178322" cy="565571"/>
          </a:xfrm>
        </p:spPr>
        <p:txBody>
          <a:bodyPr>
            <a:normAutofit/>
          </a:bodyPr>
          <a:lstStyle/>
          <a:p>
            <a:r>
              <a:rPr lang="en-US" sz="2400" u="sng" dirty="0"/>
              <a:t>Observations:</a:t>
            </a:r>
          </a:p>
        </p:txBody>
      </p:sp>
      <p:graphicFrame>
        <p:nvGraphicFramePr>
          <p:cNvPr id="8" name="Chart 7">
            <a:extLst>
              <a:ext uri="{FF2B5EF4-FFF2-40B4-BE49-F238E27FC236}">
                <a16:creationId xmlns:a16="http://schemas.microsoft.com/office/drawing/2014/main" id="{5CF863BE-D75A-4764-B482-5F1E23AB76FF}"/>
              </a:ext>
            </a:extLst>
          </p:cNvPr>
          <p:cNvGraphicFramePr>
            <a:graphicFrameLocks/>
          </p:cNvGraphicFramePr>
          <p:nvPr>
            <p:extLst>
              <p:ext uri="{D42A27DB-BD31-4B8C-83A1-F6EECF244321}">
                <p14:modId xmlns:p14="http://schemas.microsoft.com/office/powerpoint/2010/main" val="2226772708"/>
              </p:ext>
            </p:extLst>
          </p:nvPr>
        </p:nvGraphicFramePr>
        <p:xfrm>
          <a:off x="1251678" y="3206520"/>
          <a:ext cx="4055598" cy="3333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58D1692-2B83-481B-9A22-6E7D6F238F9D}"/>
              </a:ext>
            </a:extLst>
          </p:cNvPr>
          <p:cNvGraphicFramePr>
            <a:graphicFrameLocks/>
          </p:cNvGraphicFramePr>
          <p:nvPr>
            <p:extLst>
              <p:ext uri="{D42A27DB-BD31-4B8C-83A1-F6EECF244321}">
                <p14:modId xmlns:p14="http://schemas.microsoft.com/office/powerpoint/2010/main" val="3327465618"/>
              </p:ext>
            </p:extLst>
          </p:nvPr>
        </p:nvGraphicFramePr>
        <p:xfrm>
          <a:off x="6515100" y="3206520"/>
          <a:ext cx="4425222" cy="333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245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8171F14-F73E-4598-B581-92DE1162F357}"/>
              </a:ext>
            </a:extLst>
          </p:cNvPr>
          <p:cNvSpPr>
            <a:spLocks noGrp="1"/>
          </p:cNvSpPr>
          <p:nvPr>
            <p:ph idx="1"/>
          </p:nvPr>
        </p:nvSpPr>
        <p:spPr>
          <a:xfrm>
            <a:off x="963042" y="702684"/>
            <a:ext cx="10755594" cy="3593591"/>
          </a:xfrm>
        </p:spPr>
        <p:txBody>
          <a:bodyPr/>
          <a:lstStyle/>
          <a:p>
            <a:pPr marL="0" indent="0">
              <a:buNone/>
            </a:pPr>
            <a:r>
              <a:rPr lang="en-US" b="1" dirty="0">
                <a:solidFill>
                  <a:schemeClr val="accent5">
                    <a:lumMod val="50000"/>
                  </a:schemeClr>
                </a:solidFill>
              </a:rPr>
              <a:t>  What does the overall trend look like? Is the world getting hotter or cooler? Has the trend been consistent over the last few hundred years?</a:t>
            </a:r>
          </a:p>
          <a:p>
            <a:pPr marL="0" indent="0">
              <a:buNone/>
            </a:pPr>
            <a:r>
              <a:rPr lang="en-US" dirty="0"/>
              <a:t>    As shown in the graphs, both of which has a rising trend of average temperatures over years as the trade line shows. For instance, the </a:t>
            </a:r>
            <a:r>
              <a:rPr lang="en-US" dirty="0" err="1"/>
              <a:t>global’s</a:t>
            </a:r>
            <a:r>
              <a:rPr lang="en-US" dirty="0"/>
              <a:t> temperature used to be 8°C between 1843 and 1852 where in 2015 it reached the maximum with nearly10°C. On the other hand, Riyadh’s temperature was around 24°C between 1843 and 1852, but in 2013 it reached the peak with nearly 27°C.  All of the previous evidences pinpoint that the world is becoming hotter over the years. Also we can interfere from the graphs that the rising over the past hundred years was consistent.</a:t>
            </a:r>
          </a:p>
        </p:txBody>
      </p:sp>
      <p:sp>
        <p:nvSpPr>
          <p:cNvPr id="5" name="Title 1">
            <a:extLst>
              <a:ext uri="{FF2B5EF4-FFF2-40B4-BE49-F238E27FC236}">
                <a16:creationId xmlns:a16="http://schemas.microsoft.com/office/drawing/2014/main" id="{B438FD4E-56C1-4D8D-A42B-9F7BB9C6A404}"/>
              </a:ext>
            </a:extLst>
          </p:cNvPr>
          <p:cNvSpPr>
            <a:spLocks noGrp="1"/>
          </p:cNvSpPr>
          <p:nvPr>
            <p:ph type="title"/>
          </p:nvPr>
        </p:nvSpPr>
        <p:spPr>
          <a:xfrm>
            <a:off x="1251678" y="317730"/>
            <a:ext cx="10178322" cy="565571"/>
          </a:xfrm>
        </p:spPr>
        <p:txBody>
          <a:bodyPr>
            <a:normAutofit/>
          </a:bodyPr>
          <a:lstStyle/>
          <a:p>
            <a:r>
              <a:rPr lang="en-US" sz="2400" u="sng" dirty="0"/>
              <a:t>Observations:</a:t>
            </a:r>
          </a:p>
        </p:txBody>
      </p:sp>
      <p:graphicFrame>
        <p:nvGraphicFramePr>
          <p:cNvPr id="11" name="Chart 10">
            <a:extLst>
              <a:ext uri="{FF2B5EF4-FFF2-40B4-BE49-F238E27FC236}">
                <a16:creationId xmlns:a16="http://schemas.microsoft.com/office/drawing/2014/main" id="{61334569-8778-4622-9562-EE266C536A86}"/>
              </a:ext>
            </a:extLst>
          </p:cNvPr>
          <p:cNvGraphicFramePr>
            <a:graphicFrameLocks/>
          </p:cNvGraphicFramePr>
          <p:nvPr>
            <p:extLst>
              <p:ext uri="{D42A27DB-BD31-4B8C-83A1-F6EECF244321}">
                <p14:modId xmlns:p14="http://schemas.microsoft.com/office/powerpoint/2010/main" val="3843843744"/>
              </p:ext>
            </p:extLst>
          </p:nvPr>
        </p:nvGraphicFramePr>
        <p:xfrm>
          <a:off x="1251678" y="3524250"/>
          <a:ext cx="4055598" cy="3333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C147B4B-9699-4BC7-B5F2-58C47D246061}"/>
              </a:ext>
            </a:extLst>
          </p:cNvPr>
          <p:cNvGraphicFramePr>
            <a:graphicFrameLocks/>
          </p:cNvGraphicFramePr>
          <p:nvPr>
            <p:extLst>
              <p:ext uri="{D42A27DB-BD31-4B8C-83A1-F6EECF244321}">
                <p14:modId xmlns:p14="http://schemas.microsoft.com/office/powerpoint/2010/main" val="2361751878"/>
              </p:ext>
            </p:extLst>
          </p:nvPr>
        </p:nvGraphicFramePr>
        <p:xfrm>
          <a:off x="6515100" y="3524250"/>
          <a:ext cx="4425222" cy="333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167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D01676B-91F3-4C7D-8DF6-79177A9CC3C0}"/>
              </a:ext>
            </a:extLst>
          </p:cNvPr>
          <p:cNvSpPr>
            <a:spLocks noGrp="1"/>
          </p:cNvSpPr>
          <p:nvPr>
            <p:ph idx="1"/>
          </p:nvPr>
        </p:nvSpPr>
        <p:spPr>
          <a:xfrm>
            <a:off x="872987" y="998248"/>
            <a:ext cx="10755594" cy="3593591"/>
          </a:xfrm>
        </p:spPr>
        <p:txBody>
          <a:bodyPr/>
          <a:lstStyle/>
          <a:p>
            <a:pPr marL="0" indent="0">
              <a:buNone/>
            </a:pPr>
            <a:r>
              <a:rPr lang="en-US" b="1" dirty="0">
                <a:solidFill>
                  <a:schemeClr val="accent5">
                    <a:lumMod val="50000"/>
                  </a:schemeClr>
                </a:solidFill>
              </a:rPr>
              <a:t>  What is the maximum and minimum temperature reached in both Riyadh and the global? In which years these temperatures were?</a:t>
            </a:r>
          </a:p>
          <a:p>
            <a:pPr marL="0" indent="0">
              <a:buNone/>
            </a:pPr>
            <a:r>
              <a:rPr lang="en-US" dirty="0"/>
              <a:t>  As the graphs and the data explains, the </a:t>
            </a:r>
            <a:r>
              <a:rPr lang="en-US" dirty="0" err="1"/>
              <a:t>global’s</a:t>
            </a:r>
            <a:r>
              <a:rPr lang="en-US" dirty="0"/>
              <a:t> temperature has a minimum of 7.65°C in 1844, where in 2015 it reached the maximum with 9.83°C. On the other hand, Riyadh’s temperature reached it’s lowest in 23.77°C in 1862, where in 2013 it reached the peak with 27.73°C.</a:t>
            </a:r>
          </a:p>
        </p:txBody>
      </p:sp>
      <p:sp>
        <p:nvSpPr>
          <p:cNvPr id="5" name="Title 1">
            <a:extLst>
              <a:ext uri="{FF2B5EF4-FFF2-40B4-BE49-F238E27FC236}">
                <a16:creationId xmlns:a16="http://schemas.microsoft.com/office/drawing/2014/main" id="{79391C1F-D9A9-4A67-B418-A25EEAE3A235}"/>
              </a:ext>
            </a:extLst>
          </p:cNvPr>
          <p:cNvSpPr>
            <a:spLocks noGrp="1"/>
          </p:cNvSpPr>
          <p:nvPr>
            <p:ph type="title"/>
          </p:nvPr>
        </p:nvSpPr>
        <p:spPr>
          <a:xfrm>
            <a:off x="1251678" y="317730"/>
            <a:ext cx="10178322" cy="565571"/>
          </a:xfrm>
        </p:spPr>
        <p:txBody>
          <a:bodyPr>
            <a:normAutofit/>
          </a:bodyPr>
          <a:lstStyle/>
          <a:p>
            <a:r>
              <a:rPr lang="en-US" sz="2400" u="sng" dirty="0"/>
              <a:t>Observations:</a:t>
            </a:r>
          </a:p>
        </p:txBody>
      </p:sp>
      <p:graphicFrame>
        <p:nvGraphicFramePr>
          <p:cNvPr id="8" name="Chart 7">
            <a:extLst>
              <a:ext uri="{FF2B5EF4-FFF2-40B4-BE49-F238E27FC236}">
                <a16:creationId xmlns:a16="http://schemas.microsoft.com/office/drawing/2014/main" id="{6B317915-F9E2-4D01-96CD-23497593ACF3}"/>
              </a:ext>
            </a:extLst>
          </p:cNvPr>
          <p:cNvGraphicFramePr>
            <a:graphicFrameLocks/>
          </p:cNvGraphicFramePr>
          <p:nvPr>
            <p:extLst>
              <p:ext uri="{D42A27DB-BD31-4B8C-83A1-F6EECF244321}">
                <p14:modId xmlns:p14="http://schemas.microsoft.com/office/powerpoint/2010/main" val="602879828"/>
              </p:ext>
            </p:extLst>
          </p:nvPr>
        </p:nvGraphicFramePr>
        <p:xfrm>
          <a:off x="1327878" y="3429000"/>
          <a:ext cx="4055598" cy="3333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13F6C4B-FAF6-457F-B7F5-F2179612300C}"/>
              </a:ext>
            </a:extLst>
          </p:cNvPr>
          <p:cNvGraphicFramePr>
            <a:graphicFrameLocks/>
          </p:cNvGraphicFramePr>
          <p:nvPr>
            <p:extLst>
              <p:ext uri="{D42A27DB-BD31-4B8C-83A1-F6EECF244321}">
                <p14:modId xmlns:p14="http://schemas.microsoft.com/office/powerpoint/2010/main" val="2348536802"/>
              </p:ext>
            </p:extLst>
          </p:nvPr>
        </p:nvGraphicFramePr>
        <p:xfrm>
          <a:off x="6591300" y="3429000"/>
          <a:ext cx="4425222" cy="333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574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64C1-B951-4C71-B38A-488144883FA3}"/>
              </a:ext>
            </a:extLst>
          </p:cNvPr>
          <p:cNvSpPr>
            <a:spLocks noGrp="1"/>
          </p:cNvSpPr>
          <p:nvPr>
            <p:ph type="title"/>
          </p:nvPr>
        </p:nvSpPr>
        <p:spPr>
          <a:xfrm>
            <a:off x="1006839" y="2682934"/>
            <a:ext cx="10178322" cy="1492132"/>
          </a:xfrm>
        </p:spPr>
        <p:txBody>
          <a:bodyPr/>
          <a:lstStyle/>
          <a:p>
            <a:pPr algn="ctr"/>
            <a:r>
              <a:rPr lang="en-US" dirty="0"/>
              <a:t>The End</a:t>
            </a:r>
          </a:p>
        </p:txBody>
      </p:sp>
    </p:spTree>
    <p:extLst>
      <p:ext uri="{BB962C8B-B14F-4D97-AF65-F5344CB8AC3E}">
        <p14:creationId xmlns:p14="http://schemas.microsoft.com/office/powerpoint/2010/main" val="34307567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171</TotalTime>
  <Words>887</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Arial</vt:lpstr>
      <vt:lpstr>Gill Sans MT</vt:lpstr>
      <vt:lpstr>Impact</vt:lpstr>
      <vt:lpstr>Badge</vt:lpstr>
      <vt:lpstr>PowerPoint Presentation</vt:lpstr>
      <vt:lpstr>Tools used in this project:</vt:lpstr>
      <vt:lpstr>Tools used in this project:</vt:lpstr>
      <vt:lpstr>Observations:</vt:lpstr>
      <vt:lpstr>Observations:</vt:lpstr>
      <vt:lpstr>Observations:</vt:lpstr>
      <vt:lpstr>Observations: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 الوكيل ID 439101955</dc:creator>
  <cp:lastModifiedBy>محمد الوكيل ID 439101955</cp:lastModifiedBy>
  <cp:revision>18</cp:revision>
  <dcterms:created xsi:type="dcterms:W3CDTF">2019-03-14T08:24:40Z</dcterms:created>
  <dcterms:modified xsi:type="dcterms:W3CDTF">2019-03-14T20:37:16Z</dcterms:modified>
</cp:coreProperties>
</file>