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6c9898ad5_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6c9898ad5_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2046d89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2046d89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2046d893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2046d893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2046d89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2046d89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2046d89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2046d89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2046d893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2046d893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2046d893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2046d89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6c9898ad5_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6c9898ad5_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1ffbda7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1ffbda7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61ffbda7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61ffbda7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6c9898a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6c9898a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2046d89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2046d89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1ffbda7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1ffbda7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2046d893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2046d893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6c9898a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6c9898a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6c9898a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6c9898a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66c9898ad5_9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66c9898ad5_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cisa.gov/sites/default/files/2024-03/aa24-038a_csa_prc_state_sponsored_actors_compromise_us_critical_infrastructure_3.pdf" TargetMode="External"/><Relationship Id="rId4" Type="http://schemas.openxmlformats.org/officeDocument/2006/relationships/hyperlink" Target="https://hub.dragos.com/hubfs/312-Year-in-Review/2025/Dragos-2025-OT-Cybersecurity-Report-A-Year-in-Review.pdf?hsLang=en" TargetMode="External"/><Relationship Id="rId5" Type="http://schemas.openxmlformats.org/officeDocument/2006/relationships/hyperlink" Target="https://cloud.google.com/blog/topics/threat-intelligence/china-nexus-espionage-orb-networks" TargetMode="External"/><Relationship Id="rId6" Type="http://schemas.openxmlformats.org/officeDocument/2006/relationships/hyperlink" Target="https://www.darkreading.com/vulnerabilities-threats/volt-typhoon-hits-multiple-electric-cos-expands-cyber-activity" TargetMode="External"/><Relationship Id="rId7" Type="http://schemas.openxmlformats.org/officeDocument/2006/relationships/hyperlink" Target="https://www.justice.gov/archives/opa/pr/us-government-disrupts-botnet-peoples-republic-china-used-conceal-hacking-critical" TargetMode="External"/><Relationship Id="rId8" Type="http://schemas.openxmlformats.org/officeDocument/2006/relationships/hyperlink" Target="https://www.justice.gov/archives/opa/pr/us-government-disrupts-botnet-peoples-republic-china-used-conceal-hacking-critic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783F04"/>
                </a:solidFill>
              </a:rPr>
              <a:t>Threats Groups</a:t>
            </a:r>
            <a:endParaRPr>
              <a:solidFill>
                <a:srgbClr val="783F04"/>
              </a:solidFill>
            </a:endParaRPr>
          </a:p>
          <a:p>
            <a:pPr indent="0" lvl="0" marL="0" rtl="0" algn="ctr">
              <a:spcBef>
                <a:spcPts val="0"/>
              </a:spcBef>
              <a:spcAft>
                <a:spcPts val="0"/>
              </a:spcAft>
              <a:buNone/>
            </a:pPr>
            <a:r>
              <a:rPr lang="en">
                <a:solidFill>
                  <a:srgbClr val="783F04"/>
                </a:solidFill>
              </a:rPr>
              <a:t>Targeting </a:t>
            </a:r>
            <a:r>
              <a:rPr lang="en">
                <a:solidFill>
                  <a:srgbClr val="783F04"/>
                </a:solidFill>
              </a:rPr>
              <a:t>t</a:t>
            </a:r>
            <a:r>
              <a:rPr lang="en">
                <a:solidFill>
                  <a:srgbClr val="783F04"/>
                </a:solidFill>
              </a:rPr>
              <a:t>he </a:t>
            </a:r>
            <a:r>
              <a:rPr lang="en">
                <a:solidFill>
                  <a:srgbClr val="BF9000"/>
                </a:solidFill>
              </a:rPr>
              <a:t>Energy</a:t>
            </a:r>
            <a:r>
              <a:rPr lang="en">
                <a:solidFill>
                  <a:srgbClr val="783F04"/>
                </a:solidFill>
              </a:rPr>
              <a:t> Sector</a:t>
            </a:r>
            <a:endParaRPr>
              <a:solidFill>
                <a:srgbClr val="783F04"/>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600">
                <a:solidFill>
                  <a:srgbClr val="BF9000"/>
                </a:solidFill>
              </a:rPr>
              <a:t>Volt</a:t>
            </a:r>
            <a:r>
              <a:rPr b="1" lang="en" sz="4600">
                <a:solidFill>
                  <a:srgbClr val="783F04"/>
                </a:solidFill>
              </a:rPr>
              <a:t>zite</a:t>
            </a:r>
            <a:endParaRPr b="1" sz="4600">
              <a:solidFill>
                <a:srgbClr val="783F04"/>
              </a:solidFill>
            </a:endParaRPr>
          </a:p>
        </p:txBody>
      </p:sp>
      <p:sp>
        <p:nvSpPr>
          <p:cNvPr id="56" name="Google Shape;56;p13"/>
          <p:cNvSpPr txBox="1"/>
          <p:nvPr/>
        </p:nvSpPr>
        <p:spPr>
          <a:xfrm>
            <a:off x="464100" y="3954625"/>
            <a:ext cx="25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2"/>
                </a:solidFill>
              </a:rPr>
              <a:t>Emily Eubanks | malwaremily</a:t>
            </a:r>
            <a:endParaRPr sz="400">
              <a:solidFill>
                <a:schemeClr val="dk2"/>
              </a:solidFill>
            </a:endParaRPr>
          </a:p>
        </p:txBody>
      </p:sp>
      <p:cxnSp>
        <p:nvCxnSpPr>
          <p:cNvPr id="57" name="Google Shape;57;p13"/>
          <p:cNvCxnSpPr/>
          <p:nvPr/>
        </p:nvCxnSpPr>
        <p:spPr>
          <a:xfrm flipH="1" rot="10800000">
            <a:off x="423250" y="2814700"/>
            <a:ext cx="8337000" cy="10200"/>
          </a:xfrm>
          <a:prstGeom prst="straightConnector1">
            <a:avLst/>
          </a:prstGeom>
          <a:noFill/>
          <a:ln cap="flat" cmpd="sng" w="9525">
            <a:solidFill>
              <a:srgbClr val="783F04"/>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Behaviors (</a:t>
            </a:r>
            <a:r>
              <a:rPr b="1" lang="en" sz="1800">
                <a:solidFill>
                  <a:schemeClr val="dk2"/>
                </a:solidFill>
              </a:rPr>
              <a:t>POSTCOMPROMISE cont’d</a:t>
            </a:r>
            <a:r>
              <a:rPr lang="en"/>
              <a:t>)</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en"/>
              <a:t>COLLECTION &amp; EXFILTRATION</a:t>
            </a:r>
            <a:endParaRPr b="1"/>
          </a:p>
          <a:p>
            <a:pPr indent="-325755" lvl="0" marL="457200" rtl="0" algn="l">
              <a:spcBef>
                <a:spcPts val="1200"/>
              </a:spcBef>
              <a:spcAft>
                <a:spcPts val="0"/>
              </a:spcAft>
              <a:buSzPct val="100000"/>
              <a:buChar char="-"/>
            </a:pPr>
            <a:r>
              <a:rPr lang="en"/>
              <a:t>WMIC used to create and use temporary directories</a:t>
            </a:r>
            <a:endParaRPr/>
          </a:p>
          <a:p>
            <a:pPr indent="-325755" lvl="0" marL="457200" rtl="0" algn="l">
              <a:spcBef>
                <a:spcPts val="0"/>
              </a:spcBef>
              <a:spcAft>
                <a:spcPts val="0"/>
              </a:spcAft>
              <a:buSzPct val="100000"/>
              <a:buChar char="-"/>
            </a:pPr>
            <a:r>
              <a:rPr lang="en"/>
              <a:t>Renamed Winrar to compress exfil data</a:t>
            </a:r>
            <a:endParaRPr/>
          </a:p>
          <a:p>
            <a:pPr indent="-325755" lvl="0" marL="457200" rtl="0" algn="l">
              <a:spcBef>
                <a:spcPts val="0"/>
              </a:spcBef>
              <a:spcAft>
                <a:spcPts val="0"/>
              </a:spcAft>
              <a:buSzPct val="100000"/>
              <a:buChar char="-"/>
            </a:pPr>
            <a:r>
              <a:rPr lang="en"/>
              <a:t>Exfiltration via SMB</a:t>
            </a:r>
            <a:endParaRPr/>
          </a:p>
          <a:p>
            <a:pPr indent="0" lvl="0" marL="0" rtl="0" algn="l">
              <a:spcBef>
                <a:spcPts val="1200"/>
              </a:spcBef>
              <a:spcAft>
                <a:spcPts val="0"/>
              </a:spcAft>
              <a:buNone/>
            </a:pPr>
            <a:r>
              <a:rPr b="1" lang="en"/>
              <a:t>NONNATIVE TOOLS</a:t>
            </a:r>
            <a:endParaRPr b="1"/>
          </a:p>
          <a:p>
            <a:pPr indent="-325755" lvl="0" marL="457200" rtl="0" algn="l">
              <a:spcBef>
                <a:spcPts val="1200"/>
              </a:spcBef>
              <a:spcAft>
                <a:spcPts val="0"/>
              </a:spcAft>
              <a:buSzPct val="100000"/>
              <a:buChar char="-"/>
            </a:pPr>
            <a:r>
              <a:rPr lang="en"/>
              <a:t>Magnet RAM Capture (MRC)</a:t>
            </a:r>
            <a:endParaRPr/>
          </a:p>
          <a:p>
            <a:pPr indent="-325755" lvl="0" marL="457200" rtl="0" algn="l">
              <a:spcBef>
                <a:spcPts val="0"/>
              </a:spcBef>
              <a:spcAft>
                <a:spcPts val="0"/>
              </a:spcAft>
              <a:buSzPct val="100000"/>
              <a:buChar char="-"/>
            </a:pPr>
            <a:r>
              <a:rPr lang="en"/>
              <a:t>Fast Reverse Proxy (FRP) (obfuscated client files with UPX)</a:t>
            </a:r>
            <a:endParaRPr/>
          </a:p>
          <a:p>
            <a:pPr indent="-325755" lvl="0" marL="457200" rtl="0" algn="l">
              <a:spcBef>
                <a:spcPts val="0"/>
              </a:spcBef>
              <a:spcAft>
                <a:spcPts val="0"/>
              </a:spcAft>
              <a:buSzPct val="100000"/>
              <a:buChar char="-"/>
            </a:pPr>
            <a:r>
              <a:rPr lang="en"/>
              <a:t>Mimikatz</a:t>
            </a:r>
            <a:endParaRPr/>
          </a:p>
          <a:p>
            <a:pPr indent="-325755" lvl="0" marL="457200" rtl="0" algn="l">
              <a:spcBef>
                <a:spcPts val="0"/>
              </a:spcBef>
              <a:spcAft>
                <a:spcPts val="0"/>
              </a:spcAft>
              <a:buSzPct val="100000"/>
              <a:buChar char="-"/>
            </a:pPr>
            <a:r>
              <a:rPr lang="en"/>
              <a:t>Impacket</a:t>
            </a:r>
            <a:endParaRPr/>
          </a:p>
          <a:p>
            <a:pPr indent="-325755" lvl="0" marL="457200" rtl="0" algn="l">
              <a:spcBef>
                <a:spcPts val="0"/>
              </a:spcBef>
              <a:spcAft>
                <a:spcPts val="0"/>
              </a:spcAft>
              <a:buSzPct val="100000"/>
              <a:buChar char="-"/>
            </a:pPr>
            <a:r>
              <a:rPr lang="en"/>
              <a:t>Existing tools found on victim endpoints (e.g. Advanced IP Scanner)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20900" y="4571375"/>
            <a:ext cx="3084000" cy="34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8392"/>
              <a:buNone/>
            </a:pPr>
            <a:r>
              <a:rPr lang="en" sz="1120"/>
              <a:t>Source: CISA Joint Cybersecurity Advisory [1]</a:t>
            </a:r>
            <a:endParaRPr sz="1120"/>
          </a:p>
        </p:txBody>
      </p:sp>
      <p:pic>
        <p:nvPicPr>
          <p:cNvPr id="130" name="Google Shape;130;p23"/>
          <p:cNvPicPr preferRelativeResize="0"/>
          <p:nvPr/>
        </p:nvPicPr>
        <p:blipFill rotWithShape="1">
          <a:blip r:embed="rId3">
            <a:alphaModFix/>
          </a:blip>
          <a:srcRect b="8189" l="0" r="0" t="0"/>
          <a:stretch/>
        </p:blipFill>
        <p:spPr>
          <a:xfrm>
            <a:off x="741425" y="561500"/>
            <a:ext cx="7661150" cy="4020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VOLTZITE - Examples</a:t>
            </a:r>
            <a:endParaRPr/>
          </a:p>
        </p:txBody>
      </p:sp>
      <p:sp>
        <p:nvSpPr>
          <p:cNvPr id="136" name="Google Shape;136;p24"/>
          <p:cNvSpPr txBox="1"/>
          <p:nvPr>
            <p:ph idx="1" type="body"/>
          </p:nvPr>
        </p:nvSpPr>
        <p:spPr>
          <a:xfrm>
            <a:off x="311700" y="1152475"/>
            <a:ext cx="83697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Voltizite threat</a:t>
            </a:r>
            <a:r>
              <a:rPr lang="en"/>
              <a:t> actors have been observed… </a:t>
            </a:r>
            <a:endParaRPr/>
          </a:p>
          <a:p>
            <a:pPr indent="-325755" lvl="0" marL="457200" rtl="0" algn="l">
              <a:spcBef>
                <a:spcPts val="1200"/>
              </a:spcBef>
              <a:spcAft>
                <a:spcPts val="0"/>
              </a:spcAft>
              <a:buSzPct val="100000"/>
              <a:buChar char="-"/>
            </a:pPr>
            <a:r>
              <a:rPr lang="en"/>
              <a:t>Abstaining from using compromised credentials outside of normal working accounts</a:t>
            </a:r>
            <a:endParaRPr/>
          </a:p>
          <a:p>
            <a:pPr indent="-325755" lvl="0" marL="457200" rtl="0" algn="l">
              <a:spcBef>
                <a:spcPts val="0"/>
              </a:spcBef>
              <a:spcAft>
                <a:spcPts val="0"/>
              </a:spcAft>
              <a:buSzPct val="100000"/>
              <a:buChar char="-"/>
            </a:pPr>
            <a:r>
              <a:rPr lang="en"/>
              <a:t>Obtaining credentials insecurely stored on public-facing network appliances</a:t>
            </a:r>
            <a:endParaRPr/>
          </a:p>
          <a:p>
            <a:pPr indent="-325755" lvl="0" marL="457200" rtl="0" algn="l">
              <a:spcBef>
                <a:spcPts val="0"/>
              </a:spcBef>
              <a:spcAft>
                <a:spcPts val="0"/>
              </a:spcAft>
              <a:buSzPct val="100000"/>
              <a:buChar char="-"/>
            </a:pPr>
            <a:r>
              <a:rPr lang="en"/>
              <a:t>Testing access to domain-joint OT assets using OT vendor credentials, or leverage credentials cracked in NTDS.dit dump from shadow copy</a:t>
            </a:r>
            <a:endParaRPr/>
          </a:p>
          <a:p>
            <a:pPr indent="-325755" lvl="0" marL="457200" rtl="0" algn="l">
              <a:spcBef>
                <a:spcPts val="0"/>
              </a:spcBef>
              <a:spcAft>
                <a:spcPts val="0"/>
              </a:spcAft>
              <a:buSzPct val="100000"/>
              <a:buChar char="-"/>
            </a:pPr>
            <a:r>
              <a:rPr lang="en"/>
              <a:t>After successful lateral movement to OT environment, minimal activity is observed beyond occasional discovery activity.</a:t>
            </a:r>
            <a:endParaRPr/>
          </a:p>
          <a:p>
            <a:pPr indent="-325755" lvl="0" marL="457200" rtl="0" algn="l">
              <a:spcBef>
                <a:spcPts val="0"/>
              </a:spcBef>
              <a:spcAft>
                <a:spcPts val="0"/>
              </a:spcAft>
              <a:buSzPct val="100000"/>
              <a:buChar char="-"/>
            </a:pPr>
            <a:r>
              <a:rPr lang="en"/>
              <a:t>Extremely long dwell time, Dragos reports evidence of Voltzite extracting NTDS.dit from three DCs within a four year period in one compromise, another victim they extracted twice within a 9 month period.</a:t>
            </a:r>
            <a:endParaRPr/>
          </a:p>
          <a:p>
            <a:pPr indent="-325755" lvl="0" marL="457200" rtl="0" algn="l">
              <a:spcBef>
                <a:spcPts val="0"/>
              </a:spcBef>
              <a:spcAft>
                <a:spcPts val="0"/>
              </a:spcAft>
              <a:buSzPct val="100000"/>
              <a:buChar char="-"/>
            </a:pPr>
            <a:r>
              <a:rPr lang="en"/>
              <a:t>Storing data in .log file detailing user activities, user PowerShell commands, keypresses, internet browsing activity; includes Timestamps.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Objective Theories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a:r>
            <a:r>
              <a:rPr i="1" lang="en" sz="1400">
                <a:latin typeface="Source Code Pro"/>
                <a:ea typeface="Source Code Pro"/>
                <a:cs typeface="Source Code Pro"/>
                <a:sym typeface="Source Code Pro"/>
              </a:rPr>
              <a:t>Volt Typhoon actors are pre-positioning themselves on IT networks to enable lateral movement to OT assets to disrupt functions.</a:t>
            </a:r>
            <a:r>
              <a:rPr lang="en"/>
              <a:t>” Source: CISA</a:t>
            </a:r>
            <a:endParaRPr/>
          </a:p>
          <a:p>
            <a:pPr indent="-342900" lvl="0" marL="457200" rtl="0" algn="l">
              <a:spcBef>
                <a:spcPts val="0"/>
              </a:spcBef>
              <a:spcAft>
                <a:spcPts val="0"/>
              </a:spcAft>
              <a:buSzPts val="1800"/>
              <a:buChar char="-"/>
            </a:pPr>
            <a:r>
              <a:rPr lang="en"/>
              <a:t>Craft malicious OT-specific tooling to disrupt critical systems (Dragos)</a:t>
            </a:r>
            <a:endParaRPr/>
          </a:p>
          <a:p>
            <a:pPr indent="-342900" lvl="0" marL="457200" rtl="0" algn="l">
              <a:spcBef>
                <a:spcPts val="0"/>
              </a:spcBef>
              <a:spcAft>
                <a:spcPts val="0"/>
              </a:spcAft>
              <a:buSzPts val="1800"/>
              <a:buChar char="-"/>
            </a:pPr>
            <a:r>
              <a:rPr lang="en"/>
              <a:t>Positioning to act in the event of geopolitical escalation and/or military conflict.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Objective Theories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Robert M. Lee (Dragos) discusses a 300+ day intrusion:</a:t>
            </a:r>
            <a:endParaRPr/>
          </a:p>
          <a:p>
            <a:pPr indent="0" lvl="0" marL="0" rtl="0" algn="l">
              <a:spcBef>
                <a:spcPts val="1200"/>
              </a:spcBef>
              <a:spcAft>
                <a:spcPts val="0"/>
              </a:spcAft>
              <a:buClr>
                <a:schemeClr val="dk1"/>
              </a:buClr>
              <a:buSzPts val="1100"/>
              <a:buFont typeface="Arial"/>
              <a:buNone/>
            </a:pPr>
            <a:r>
              <a:rPr lang="en"/>
              <a:t>“</a:t>
            </a:r>
            <a:r>
              <a:rPr b="1" i="1" lang="en">
                <a:latin typeface="Source Code Pro"/>
                <a:ea typeface="Source Code Pro"/>
                <a:cs typeface="Source Code Pro"/>
                <a:sym typeface="Source Code Pro"/>
              </a:rPr>
              <a:t>It was very clear that the adversary, though contained to the enterprise IT network, was explicitly trying to get into the OT network there [...] I can confirm that they were stealing a lot of OT-specific data and insights, and SCADA-related information and GIS-related information, and things that would be useful in future disruptive attacks [...] It was clear that Voltzite was specifically thinking about key targets and how to take down power in the future, based on what they were stealing.</a:t>
            </a:r>
            <a:r>
              <a:rPr lang="en"/>
              <a:t>” </a:t>
            </a:r>
            <a:endParaRPr/>
          </a:p>
          <a:p>
            <a:pPr indent="0" lvl="0" marL="0" rtl="0" algn="l">
              <a:spcBef>
                <a:spcPts val="1200"/>
              </a:spcBef>
              <a:spcAft>
                <a:spcPts val="1200"/>
              </a:spcAft>
              <a:buClr>
                <a:schemeClr val="dk1"/>
              </a:buClr>
              <a:buSzPts val="1100"/>
              <a:buFont typeface="Arial"/>
              <a:buNone/>
            </a:pPr>
            <a:r>
              <a:rPr lang="en"/>
              <a:t>Source: Dark Reading [4]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US FEDERAL RESPONSE ACTION</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FBI announced it shut down a botnet of compromised network devices associated with PRC ORB network. [5]</a:t>
            </a:r>
            <a:endParaRPr/>
          </a:p>
          <a:p>
            <a:pPr indent="-308610" lvl="0" marL="457200" rtl="0" algn="l">
              <a:spcBef>
                <a:spcPts val="0"/>
              </a:spcBef>
              <a:spcAft>
                <a:spcPts val="0"/>
              </a:spcAft>
              <a:buSzPct val="100000"/>
              <a:buChar char="-"/>
            </a:pPr>
            <a:r>
              <a:rPr lang="en"/>
              <a:t>“</a:t>
            </a:r>
            <a:r>
              <a:rPr i="1" lang="en"/>
              <a:t>A December 2023 court-authorized operation has disrupted a botnet of hundreds of U.S.-based small office/home office (SOHO) routers hijacked by People’s Republic of China (PRC) state-sponsored hackers [...] </a:t>
            </a:r>
            <a:endParaRPr i="1"/>
          </a:p>
          <a:p>
            <a:pPr indent="-308610" lvl="0" marL="457200" rtl="0" algn="l">
              <a:spcBef>
                <a:spcPts val="0"/>
              </a:spcBef>
              <a:spcAft>
                <a:spcPts val="0"/>
              </a:spcAft>
              <a:buSzPct val="100000"/>
              <a:buChar char="-"/>
            </a:pPr>
            <a:r>
              <a:rPr i="1" lang="en"/>
              <a:t>privately-owned SOHO routers infected with the “KV Botnet” malware to conceal the PRC origin of further hacking activities [...] </a:t>
            </a:r>
            <a:endParaRPr i="1"/>
          </a:p>
          <a:p>
            <a:pPr indent="-308610" lvl="0" marL="457200" rtl="0" algn="l">
              <a:spcBef>
                <a:spcPts val="0"/>
              </a:spcBef>
              <a:spcAft>
                <a:spcPts val="0"/>
              </a:spcAft>
              <a:buSzPct val="100000"/>
              <a:buChar char="-"/>
            </a:pPr>
            <a:r>
              <a:rPr i="1" lang="en"/>
              <a:t>[...] </a:t>
            </a:r>
            <a:r>
              <a:rPr i="1" lang="en"/>
              <a:t>the government extensively tested the operation on the relevant Cisco and NetGear routers. The operation did not impact the legitimate functions of, or collect content information from, hacked routers. Additionally, the court-authorized steps to disconnect the routers from the KV Botnet and prevent reinfection are temporary in nature. A router’s owner can reverse these mitigation steps by restarting the router. However, a restart that is not accompanied by mitigation steps similar to those the court order authorized will make the router vulnerable to reinfection.</a:t>
            </a:r>
            <a:endParaRPr i="1"/>
          </a:p>
          <a:p>
            <a:pPr indent="-308610" lvl="0" marL="457200" rtl="0" algn="l">
              <a:spcBef>
                <a:spcPts val="0"/>
              </a:spcBef>
              <a:spcAft>
                <a:spcPts val="0"/>
              </a:spcAft>
              <a:buSzPct val="100000"/>
              <a:buChar char="-"/>
            </a:pPr>
            <a:r>
              <a:rPr i="1" lang="en"/>
              <a:t>The FBI is providing notice of the court-authorized operation to all owners or operators of SOHO routers that were infected with the KV Botnet malware and remotely accessed pursuant to the operation. For those victims whose contact information was not publicly available, the FBI has contacted providers (such as a victim’s internet service provider) and has asked those providers to provide notice to the victims.</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THaDE</a:t>
            </a:r>
            <a:endParaRPr/>
          </a:p>
        </p:txBody>
      </p:sp>
      <p:sp>
        <p:nvSpPr>
          <p:cNvPr id="160" name="Google Shape;160;p28"/>
          <p:cNvSpPr txBox="1"/>
          <p:nvPr>
            <p:ph idx="1" type="body"/>
          </p:nvPr>
        </p:nvSpPr>
        <p:spPr>
          <a:xfrm>
            <a:off x="1830775" y="1152475"/>
            <a:ext cx="70014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Meticulous network monitoring for unusual communication</a:t>
            </a:r>
            <a:endParaRPr/>
          </a:p>
          <a:p>
            <a:pPr indent="-300037" lvl="0" marL="457200" rtl="0" algn="l">
              <a:spcBef>
                <a:spcPts val="0"/>
              </a:spcBef>
              <a:spcAft>
                <a:spcPts val="0"/>
              </a:spcAft>
              <a:buSzPct val="100000"/>
              <a:buChar char="-"/>
            </a:pPr>
            <a:r>
              <a:rPr lang="en"/>
              <a:t>Subset of common discovery commands with administrative overlap</a:t>
            </a:r>
            <a:endParaRPr/>
          </a:p>
          <a:p>
            <a:pPr indent="0" lvl="0" marL="0" rtl="0" algn="l">
              <a:spcBef>
                <a:spcPts val="1200"/>
              </a:spcBef>
              <a:spcAft>
                <a:spcPts val="0"/>
              </a:spcAft>
              <a:buNone/>
            </a:pPr>
            <a:r>
              <a:t/>
            </a:r>
            <a:endParaRPr/>
          </a:p>
          <a:p>
            <a:pPr indent="-300037" lvl="0" marL="457200" rtl="0" algn="l">
              <a:spcBef>
                <a:spcPts val="1200"/>
              </a:spcBef>
              <a:spcAft>
                <a:spcPts val="0"/>
              </a:spcAft>
              <a:buSzPct val="100000"/>
              <a:buChar char="-"/>
            </a:pPr>
            <a:r>
              <a:rPr lang="en"/>
              <a:t>LOTL </a:t>
            </a:r>
            <a:r>
              <a:rPr lang="en"/>
              <a:t>anomalies</a:t>
            </a:r>
            <a:r>
              <a:rPr lang="en"/>
              <a:t> that deviate from baseline</a:t>
            </a:r>
            <a:endParaRPr/>
          </a:p>
          <a:p>
            <a:pPr indent="-300037" lvl="0" marL="457200" rtl="0" algn="l">
              <a:spcBef>
                <a:spcPts val="0"/>
              </a:spcBef>
              <a:spcAft>
                <a:spcPts val="0"/>
              </a:spcAft>
              <a:buSzPct val="100000"/>
              <a:buChar char="-"/>
            </a:pPr>
            <a:r>
              <a:rPr lang="en"/>
              <a:t>Windows ESENT Application logs for evidence of NTDS.dit copy. (ESENT App ID 216,325,326,327)</a:t>
            </a:r>
            <a:endParaRPr/>
          </a:p>
          <a:p>
            <a:pPr indent="-300037" lvl="0" marL="457200" rtl="0" algn="l">
              <a:spcBef>
                <a:spcPts val="0"/>
              </a:spcBef>
              <a:spcAft>
                <a:spcPts val="0"/>
              </a:spcAft>
              <a:buSzPct val="100000"/>
              <a:buChar char="-"/>
            </a:pPr>
            <a:r>
              <a:rPr lang="en"/>
              <a:t>v</a:t>
            </a:r>
            <a:r>
              <a:rPr lang="en"/>
              <a:t>ssadmin creating shadow copy</a:t>
            </a:r>
            <a:endParaRPr/>
          </a:p>
          <a:p>
            <a:pPr indent="-300037" lvl="0" marL="457200" rtl="0" algn="l">
              <a:spcBef>
                <a:spcPts val="0"/>
              </a:spcBef>
              <a:spcAft>
                <a:spcPts val="0"/>
              </a:spcAft>
              <a:buSzPct val="100000"/>
              <a:buChar char="-"/>
            </a:pPr>
            <a:r>
              <a:rPr lang="en"/>
              <a:t>d</a:t>
            </a:r>
            <a:r>
              <a:rPr lang="en"/>
              <a:t>ownload DLL (comsvcs.dll) to non-standard folder</a:t>
            </a:r>
            <a:endParaRPr/>
          </a:p>
          <a:p>
            <a:pPr indent="-300037" lvl="0" marL="457200" rtl="0" algn="l">
              <a:spcBef>
                <a:spcPts val="0"/>
              </a:spcBef>
              <a:spcAft>
                <a:spcPts val="0"/>
              </a:spcAft>
              <a:buSzPct val="100000"/>
              <a:buChar char="-"/>
            </a:pPr>
            <a:r>
              <a:rPr lang="en"/>
              <a:t>PowerShell queries against WEL saved to </a:t>
            </a:r>
            <a:r>
              <a:rPr b="1" lang="en"/>
              <a:t>.dat</a:t>
            </a:r>
            <a:r>
              <a:rPr lang="en"/>
              <a:t> file</a:t>
            </a:r>
            <a:endParaRPr/>
          </a:p>
          <a:p>
            <a:pPr indent="-300037" lvl="0" marL="457200" rtl="0" algn="l">
              <a:spcBef>
                <a:spcPts val="0"/>
              </a:spcBef>
              <a:spcAft>
                <a:spcPts val="0"/>
              </a:spcAft>
              <a:buSzPct val="100000"/>
              <a:buChar char="-"/>
            </a:pPr>
            <a:r>
              <a:rPr lang="en"/>
              <a:t>WEL deletion via EID 1102</a:t>
            </a:r>
            <a:endParaRPr/>
          </a:p>
          <a:p>
            <a:pPr indent="-300037" lvl="0" marL="457200" rtl="0" algn="l">
              <a:spcBef>
                <a:spcPts val="0"/>
              </a:spcBef>
              <a:spcAft>
                <a:spcPts val="0"/>
              </a:spcAft>
              <a:buSzPct val="100000"/>
              <a:buChar char="-"/>
            </a:pPr>
            <a:r>
              <a:rPr lang="en"/>
              <a:t>Native executables in non-standard folders</a:t>
            </a:r>
            <a:endParaRPr/>
          </a:p>
          <a:p>
            <a:pPr indent="0" lvl="0" marL="0" rtl="0" algn="l">
              <a:spcBef>
                <a:spcPts val="1200"/>
              </a:spcBef>
              <a:spcAft>
                <a:spcPts val="0"/>
              </a:spcAft>
              <a:buNone/>
            </a:pPr>
            <a:r>
              <a:t/>
            </a:r>
            <a:endParaRPr/>
          </a:p>
          <a:p>
            <a:pPr indent="-300037" lvl="0" marL="457200" rtl="0" algn="l">
              <a:spcBef>
                <a:spcPts val="1200"/>
              </a:spcBef>
              <a:spcAft>
                <a:spcPts val="0"/>
              </a:spcAft>
              <a:buSzPct val="100000"/>
              <a:buChar char="-"/>
            </a:pPr>
            <a:r>
              <a:rPr lang="en"/>
              <a:t>[?] Extract SYSTEM Registry Hive</a:t>
            </a:r>
            <a:endParaRPr/>
          </a:p>
          <a:p>
            <a:pPr indent="-300037" lvl="0" marL="457200" rtl="0" algn="l">
              <a:spcBef>
                <a:spcPts val="0"/>
              </a:spcBef>
              <a:spcAft>
                <a:spcPts val="0"/>
              </a:spcAft>
              <a:buSzPct val="100000"/>
              <a:buChar char="-"/>
            </a:pPr>
            <a:r>
              <a:rPr lang="en"/>
              <a:t>[?] PTH Techniques</a:t>
            </a:r>
            <a:endParaRPr/>
          </a:p>
          <a:p>
            <a:pPr indent="-300037" lvl="0" marL="457200" rtl="0" algn="l">
              <a:spcBef>
                <a:spcPts val="0"/>
              </a:spcBef>
              <a:spcAft>
                <a:spcPts val="0"/>
              </a:spcAft>
              <a:buSzPct val="100000"/>
              <a:buChar char="-"/>
            </a:pPr>
            <a:r>
              <a:rPr lang="en"/>
              <a:t>[?] </a:t>
            </a:r>
            <a:r>
              <a:rPr lang="en"/>
              <a:t>FRP Reverse Proxy Tool</a:t>
            </a:r>
            <a:endParaRPr/>
          </a:p>
          <a:p>
            <a:pPr indent="-300037" lvl="0" marL="457200" rtl="0" algn="l">
              <a:spcBef>
                <a:spcPts val="0"/>
              </a:spcBef>
              <a:spcAft>
                <a:spcPts val="0"/>
              </a:spcAft>
              <a:buSzPct val="100000"/>
              <a:buChar char="-"/>
            </a:pPr>
            <a:r>
              <a:rPr lang="en"/>
              <a:t>[?] csvde utility execution</a:t>
            </a:r>
            <a:endParaRPr/>
          </a:p>
        </p:txBody>
      </p:sp>
      <p:pic>
        <p:nvPicPr>
          <p:cNvPr id="161" name="Google Shape;161;p28"/>
          <p:cNvPicPr preferRelativeResize="0"/>
          <p:nvPr/>
        </p:nvPicPr>
        <p:blipFill>
          <a:blip r:embed="rId3">
            <a:alphaModFix/>
          </a:blip>
          <a:stretch>
            <a:fillRect/>
          </a:stretch>
        </p:blipFill>
        <p:spPr>
          <a:xfrm>
            <a:off x="905550" y="1152475"/>
            <a:ext cx="800100" cy="685800"/>
          </a:xfrm>
          <a:prstGeom prst="rect">
            <a:avLst/>
          </a:prstGeom>
          <a:noFill/>
          <a:ln>
            <a:noFill/>
          </a:ln>
        </p:spPr>
      </p:pic>
      <p:pic>
        <p:nvPicPr>
          <p:cNvPr id="162" name="Google Shape;162;p28"/>
          <p:cNvPicPr preferRelativeResize="0"/>
          <p:nvPr/>
        </p:nvPicPr>
        <p:blipFill rotWithShape="1">
          <a:blip r:embed="rId4">
            <a:alphaModFix/>
          </a:blip>
          <a:srcRect b="0" l="0" r="0" t="10873"/>
          <a:stretch/>
        </p:blipFill>
        <p:spPr>
          <a:xfrm flipH="1">
            <a:off x="749900" y="1980475"/>
            <a:ext cx="1263800" cy="68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MITIGATIONS</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200"/>
              </a:spcBef>
              <a:spcAft>
                <a:spcPts val="0"/>
              </a:spcAft>
              <a:buSzPts val="1800"/>
              <a:buChar char="-"/>
            </a:pPr>
            <a:r>
              <a:rPr lang="en"/>
              <a:t>MFA, least priv, gMSAs &amp; PAM+RBAC</a:t>
            </a:r>
            <a:endParaRPr/>
          </a:p>
          <a:p>
            <a:pPr indent="-342900" lvl="0" marL="457200" rtl="0" algn="l">
              <a:spcBef>
                <a:spcPts val="0"/>
              </a:spcBef>
              <a:spcAft>
                <a:spcPts val="0"/>
              </a:spcAft>
              <a:buSzPts val="1800"/>
              <a:buChar char="-"/>
            </a:pPr>
            <a:r>
              <a:rPr lang="en"/>
              <a:t>Don’t leave your passwords laying around</a:t>
            </a:r>
            <a:endParaRPr/>
          </a:p>
          <a:p>
            <a:pPr indent="-342900" lvl="0" marL="457200" rtl="0" algn="l">
              <a:spcBef>
                <a:spcPts val="0"/>
              </a:spcBef>
              <a:spcAft>
                <a:spcPts val="0"/>
              </a:spcAft>
              <a:buSzPts val="1800"/>
              <a:buChar char="-"/>
            </a:pPr>
            <a:r>
              <a:rPr lang="en"/>
              <a:t>Don’t let your users leave their passwords laying around</a:t>
            </a:r>
            <a:endParaRPr/>
          </a:p>
          <a:p>
            <a:pPr indent="-317500" lvl="1" marL="914400" rtl="0" algn="l">
              <a:spcBef>
                <a:spcPts val="0"/>
              </a:spcBef>
              <a:spcAft>
                <a:spcPts val="0"/>
              </a:spcAft>
              <a:buSzPts val="1400"/>
              <a:buChar char="-"/>
            </a:pPr>
            <a:r>
              <a:rPr lang="en"/>
              <a:t>Configure group policy settings to prevent web browsers from saving passwords and disable autofill functions.</a:t>
            </a:r>
            <a:endParaRPr/>
          </a:p>
          <a:p>
            <a:pPr indent="-342900" lvl="0" marL="457200" rtl="0" algn="l">
              <a:spcBef>
                <a:spcPts val="0"/>
              </a:spcBef>
              <a:spcAft>
                <a:spcPts val="0"/>
              </a:spcAft>
              <a:buSzPts val="1800"/>
              <a:buChar char="-"/>
            </a:pPr>
            <a:r>
              <a:rPr lang="en"/>
              <a:t>Regularly roll NTLM hashes of accounts that support token-based auth</a:t>
            </a:r>
            <a:endParaRPr/>
          </a:p>
          <a:p>
            <a:pPr indent="-342900" lvl="0" marL="457200" rtl="0" algn="l">
              <a:spcBef>
                <a:spcPts val="0"/>
              </a:spcBef>
              <a:spcAft>
                <a:spcPts val="0"/>
              </a:spcAft>
              <a:buSzPts val="1800"/>
              <a:buChar char="-"/>
            </a:pPr>
            <a:r>
              <a:rPr lang="en"/>
              <a:t>Securely store sensitive data (like OT documentation)</a:t>
            </a:r>
            <a:endParaRPr/>
          </a:p>
          <a:p>
            <a:pPr indent="-342900" lvl="0" marL="457200" rtl="0" algn="l">
              <a:spcBef>
                <a:spcPts val="0"/>
              </a:spcBef>
              <a:spcAft>
                <a:spcPts val="0"/>
              </a:spcAft>
              <a:buSzPts val="1800"/>
              <a:buChar char="-"/>
            </a:pPr>
            <a:r>
              <a:rPr lang="en"/>
              <a:t>Establish and continuously maintain a baseline of installed tools and software, account behavior, network traffic.</a:t>
            </a:r>
            <a:endParaRPr/>
          </a:p>
          <a:p>
            <a:pPr indent="-342900" lvl="0" marL="457200" rtl="0" algn="l">
              <a:spcBef>
                <a:spcPts val="0"/>
              </a:spcBef>
              <a:spcAft>
                <a:spcPts val="0"/>
              </a:spcAft>
              <a:buSzPts val="1800"/>
              <a:buChar char="-"/>
            </a:pPr>
            <a:r>
              <a:rPr lang="en"/>
              <a:t>Audit security, access, application logging to ensure it aligns with expectation</a:t>
            </a:r>
            <a:endParaRPr/>
          </a:p>
          <a:p>
            <a:pPr indent="-342900" lvl="0" marL="457200" rtl="0" algn="l">
              <a:spcBef>
                <a:spcPts val="0"/>
              </a:spcBef>
              <a:spcAft>
                <a:spcPts val="0"/>
              </a:spcAft>
              <a:buSzPts val="1800"/>
              <a:buChar char="-"/>
            </a:pPr>
            <a:r>
              <a:rPr lang="en"/>
              <a:t>Validate security controls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[1] Joint Cybersecurity Advisory ‘PRC State-Sponsored Actors Compromise and Maintain Persistent Access to U.S. Critical Infrastructure’. Published 2024 Feb 07. </a:t>
            </a:r>
            <a:r>
              <a:rPr lang="en" u="sng">
                <a:solidFill>
                  <a:schemeClr val="hlink"/>
                </a:solidFill>
                <a:hlinkClick r:id="rId3"/>
              </a:rPr>
              <a:t>https://www.cisa.gov/sites/default/files/2024-03/aa24-038a_csa_prc_state_sponsored_actors_compromise_us_critical_infrastructure_3.pdf</a:t>
            </a:r>
            <a:r>
              <a:rPr lang="en"/>
              <a:t> </a:t>
            </a:r>
            <a:endParaRPr/>
          </a:p>
          <a:p>
            <a:pPr indent="0" lvl="0" marL="0" rtl="0" algn="l">
              <a:spcBef>
                <a:spcPts val="1200"/>
              </a:spcBef>
              <a:spcAft>
                <a:spcPts val="0"/>
              </a:spcAft>
              <a:buNone/>
            </a:pPr>
            <a:r>
              <a:rPr lang="en"/>
              <a:t>[2] </a:t>
            </a:r>
            <a:r>
              <a:rPr lang="en"/>
              <a:t>Dragos. 2025 OT/ICS Cybersecurity Report | Year in Review. Published 2025. </a:t>
            </a:r>
            <a:r>
              <a:rPr lang="en" u="sng">
                <a:solidFill>
                  <a:schemeClr val="hlink"/>
                </a:solidFill>
                <a:hlinkClick r:id="rId4"/>
              </a:rPr>
              <a:t>https://hub.dragos.com/hubfs/312-Year-in-Review/2025/Dragos-2025-OT-Cybersecurity-Report-A-Year-in-Review.pdf?hsLang=en</a:t>
            </a:r>
            <a:r>
              <a:rPr lang="en"/>
              <a:t> </a:t>
            </a:r>
            <a:endParaRPr/>
          </a:p>
          <a:p>
            <a:pPr indent="0" lvl="0" marL="0" rtl="0" algn="l">
              <a:spcBef>
                <a:spcPts val="1200"/>
              </a:spcBef>
              <a:spcAft>
                <a:spcPts val="0"/>
              </a:spcAft>
              <a:buNone/>
            </a:pPr>
            <a:r>
              <a:rPr lang="en"/>
              <a:t>[3] Mandiant (Michael R</a:t>
            </a:r>
            <a:r>
              <a:rPr lang="en"/>
              <a:t>aggi). IOC Extinction? China-Nexus Cyber Espionage Actors Use ORB Networks to Raise Cost on Defenders. P</a:t>
            </a:r>
            <a:r>
              <a:rPr lang="en"/>
              <a:t>u</a:t>
            </a:r>
            <a:r>
              <a:rPr lang="en"/>
              <a:t>blished 2024 MAY 22. </a:t>
            </a:r>
            <a:r>
              <a:rPr lang="en" u="sng">
                <a:solidFill>
                  <a:schemeClr val="hlink"/>
                </a:solidFill>
                <a:hlinkClick r:id="rId5"/>
              </a:rPr>
              <a:t>https://cloud.google.com/blog/topics/threat-intelligence/china-nexus-espionage-orb-networks</a:t>
            </a:r>
            <a:r>
              <a:rPr lang="en"/>
              <a:t> </a:t>
            </a:r>
            <a:endParaRPr/>
          </a:p>
          <a:p>
            <a:pPr indent="0" lvl="0" marL="0" rtl="0" algn="l">
              <a:spcBef>
                <a:spcPts val="1200"/>
              </a:spcBef>
              <a:spcAft>
                <a:spcPts val="0"/>
              </a:spcAft>
              <a:buNone/>
            </a:pPr>
            <a:r>
              <a:rPr lang="en"/>
              <a:t>[4] Dark Reading. Web article. Published. </a:t>
            </a:r>
            <a:r>
              <a:rPr lang="en" u="sng">
                <a:solidFill>
                  <a:schemeClr val="hlink"/>
                </a:solidFill>
                <a:hlinkClick r:id="rId6"/>
              </a:rPr>
              <a:t>https://www.darkreading.com/vulnerabilities-threats/volt-typhoon-hits-multiple-electric-cos-expands-cyber-activity</a:t>
            </a:r>
            <a:r>
              <a:rPr lang="en"/>
              <a:t> </a:t>
            </a:r>
            <a:endParaRPr/>
          </a:p>
          <a:p>
            <a:pPr indent="0" lvl="0" marL="0" rtl="0" algn="l">
              <a:spcBef>
                <a:spcPts val="1200"/>
              </a:spcBef>
              <a:spcAft>
                <a:spcPts val="1200"/>
              </a:spcAft>
              <a:buNone/>
            </a:pPr>
            <a:r>
              <a:rPr lang="en"/>
              <a:t>[5] U.S. Department of Justice. Press Release ‘U.S. Government Disrupts Botnet People’s Republic of China Used to Conceal Hacking of Critical Infrastructure’. Published 2024 JAN 31. </a:t>
            </a:r>
            <a:r>
              <a:rPr lang="en" u="sng">
                <a:solidFill>
                  <a:schemeClr val="hlink"/>
                </a:solidFill>
                <a:hlinkClick r:id="rId7"/>
              </a:rPr>
              <a:t>h</a:t>
            </a:r>
            <a:r>
              <a:rPr lang="en" u="sng">
                <a:solidFill>
                  <a:schemeClr val="hlink"/>
                </a:solidFill>
                <a:hlinkClick r:id="rId8"/>
              </a:rPr>
              <a:t>ttps://www.justice.gov/archives/opa/pr/us-government-disrupts-botnet-peoples-republic-china-used-conceal-hacking-critical</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55600"/>
            <a:ext cx="4718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VOLTZITE - Targets</a:t>
            </a:r>
            <a:endParaRPr/>
          </a:p>
        </p:txBody>
      </p:sp>
      <p:sp>
        <p:nvSpPr>
          <p:cNvPr id="63" name="Google Shape;63;p14"/>
          <p:cNvSpPr txBox="1"/>
          <p:nvPr>
            <p:ph idx="1" type="body"/>
          </p:nvPr>
        </p:nvSpPr>
        <p:spPr>
          <a:xfrm>
            <a:off x="311700" y="1389600"/>
            <a:ext cx="4718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NATIONS</a:t>
            </a:r>
            <a:endParaRPr b="1"/>
          </a:p>
          <a:p>
            <a:pPr indent="-304800" lvl="0" marL="457200" rtl="0" algn="l">
              <a:spcBef>
                <a:spcPts val="1200"/>
              </a:spcBef>
              <a:spcAft>
                <a:spcPts val="0"/>
              </a:spcAft>
              <a:buSzPts val="1200"/>
              <a:buChar char="-"/>
            </a:pPr>
            <a:r>
              <a:rPr lang="en"/>
              <a:t>United States of America</a:t>
            </a:r>
            <a:endParaRPr/>
          </a:p>
          <a:p>
            <a:pPr indent="-304800" lvl="0" marL="457200" rtl="0" algn="l">
              <a:spcBef>
                <a:spcPts val="0"/>
              </a:spcBef>
              <a:spcAft>
                <a:spcPts val="0"/>
              </a:spcAft>
              <a:buSzPts val="1200"/>
              <a:buChar char="-"/>
            </a:pPr>
            <a:r>
              <a:rPr lang="en"/>
              <a:t>Non-continental U.S. Territories (i.e. Guam)</a:t>
            </a:r>
            <a:endParaRPr/>
          </a:p>
          <a:p>
            <a:pPr indent="-304800" lvl="0" marL="457200" rtl="0" algn="l">
              <a:spcBef>
                <a:spcPts val="0"/>
              </a:spcBef>
              <a:spcAft>
                <a:spcPts val="0"/>
              </a:spcAft>
              <a:buSzPts val="1200"/>
              <a:buChar char="-"/>
            </a:pPr>
            <a:r>
              <a:rPr lang="en"/>
              <a:t>UK</a:t>
            </a:r>
            <a:endParaRPr/>
          </a:p>
          <a:p>
            <a:pPr indent="-304800" lvl="0" marL="457200" rtl="0" algn="l">
              <a:spcBef>
                <a:spcPts val="0"/>
              </a:spcBef>
              <a:spcAft>
                <a:spcPts val="0"/>
              </a:spcAft>
              <a:buSzPts val="1200"/>
              <a:buChar char="-"/>
            </a:pPr>
            <a:r>
              <a:rPr lang="en"/>
              <a:t>Australia</a:t>
            </a:r>
            <a:endParaRPr/>
          </a:p>
          <a:p>
            <a:pPr indent="0" lvl="0" marL="0" rtl="0" algn="l">
              <a:spcBef>
                <a:spcPts val="1200"/>
              </a:spcBef>
              <a:spcAft>
                <a:spcPts val="0"/>
              </a:spcAft>
              <a:buNone/>
            </a:pPr>
            <a:r>
              <a:rPr b="1" lang="en"/>
              <a:t>INDUSTRIES</a:t>
            </a:r>
            <a:endParaRPr b="1"/>
          </a:p>
          <a:p>
            <a:pPr indent="-304800" lvl="0" marL="457200" rtl="0" algn="l">
              <a:spcBef>
                <a:spcPts val="1200"/>
              </a:spcBef>
              <a:spcAft>
                <a:spcPts val="0"/>
              </a:spcAft>
              <a:buSzPts val="1200"/>
              <a:buChar char="-"/>
            </a:pPr>
            <a:r>
              <a:rPr lang="en"/>
              <a:t>Energy</a:t>
            </a:r>
            <a:endParaRPr/>
          </a:p>
          <a:p>
            <a:pPr indent="-304800" lvl="0" marL="457200" rtl="0" algn="l">
              <a:spcBef>
                <a:spcPts val="0"/>
              </a:spcBef>
              <a:spcAft>
                <a:spcPts val="0"/>
              </a:spcAft>
              <a:buSzPts val="1200"/>
              <a:buChar char="-"/>
            </a:pPr>
            <a:r>
              <a:rPr lang="en"/>
              <a:t>Telecommunication</a:t>
            </a:r>
            <a:endParaRPr/>
          </a:p>
          <a:p>
            <a:pPr indent="-304800" lvl="0" marL="457200" rtl="0" algn="l">
              <a:spcBef>
                <a:spcPts val="0"/>
              </a:spcBef>
              <a:spcAft>
                <a:spcPts val="0"/>
              </a:spcAft>
              <a:buSzPts val="1200"/>
              <a:buChar char="-"/>
            </a:pPr>
            <a:r>
              <a:rPr lang="en"/>
              <a:t>Transportation Systems</a:t>
            </a:r>
            <a:endParaRPr/>
          </a:p>
          <a:p>
            <a:pPr indent="-304800" lvl="0" marL="457200" rtl="0" algn="l">
              <a:spcBef>
                <a:spcPts val="0"/>
              </a:spcBef>
              <a:spcAft>
                <a:spcPts val="0"/>
              </a:spcAft>
              <a:buSzPts val="1200"/>
              <a:buChar char="-"/>
            </a:pPr>
            <a:r>
              <a:rPr lang="en"/>
              <a:t>Water and Wastewater Systems</a:t>
            </a:r>
            <a:endParaRPr/>
          </a:p>
          <a:p>
            <a:pPr indent="-304800" lvl="0" marL="457200" rtl="0" algn="l">
              <a:spcBef>
                <a:spcPts val="0"/>
              </a:spcBef>
              <a:spcAft>
                <a:spcPts val="0"/>
              </a:spcAft>
              <a:buSzPts val="1200"/>
              <a:buChar char="-"/>
            </a:pPr>
            <a:r>
              <a:rPr lang="en"/>
              <a:t>Satellite Services</a:t>
            </a:r>
            <a:endParaRPr/>
          </a:p>
          <a:p>
            <a:pPr indent="-304800" lvl="0" marL="457200" rtl="0" algn="l">
              <a:spcBef>
                <a:spcPts val="0"/>
              </a:spcBef>
              <a:spcAft>
                <a:spcPts val="0"/>
              </a:spcAft>
              <a:buSzPts val="1200"/>
              <a:buChar char="-"/>
            </a:pPr>
            <a:r>
              <a:rPr lang="en"/>
              <a:t>Emergency Management Services</a:t>
            </a:r>
            <a:endParaRPr/>
          </a:p>
        </p:txBody>
      </p:sp>
      <p:grpSp>
        <p:nvGrpSpPr>
          <p:cNvPr id="64" name="Google Shape;64;p14"/>
          <p:cNvGrpSpPr/>
          <p:nvPr/>
        </p:nvGrpSpPr>
        <p:grpSpPr>
          <a:xfrm>
            <a:off x="3802006" y="565047"/>
            <a:ext cx="4718285" cy="4066164"/>
            <a:chOff x="4425943" y="740602"/>
            <a:chExt cx="4672958" cy="4028298"/>
          </a:xfrm>
        </p:grpSpPr>
        <p:pic>
          <p:nvPicPr>
            <p:cNvPr id="65" name="Google Shape;65;p14"/>
            <p:cNvPicPr preferRelativeResize="0"/>
            <p:nvPr/>
          </p:nvPicPr>
          <p:blipFill>
            <a:blip r:embed="rId3">
              <a:alphaModFix amt="67000"/>
            </a:blip>
            <a:stretch>
              <a:fillRect/>
            </a:stretch>
          </p:blipFill>
          <p:spPr>
            <a:xfrm>
              <a:off x="5280625" y="1722500"/>
              <a:ext cx="3046400" cy="3046400"/>
            </a:xfrm>
            <a:prstGeom prst="rect">
              <a:avLst/>
            </a:prstGeom>
            <a:noFill/>
            <a:ln>
              <a:noFill/>
            </a:ln>
          </p:spPr>
        </p:pic>
        <p:pic>
          <p:nvPicPr>
            <p:cNvPr id="66" name="Google Shape;66;p14"/>
            <p:cNvPicPr preferRelativeResize="0"/>
            <p:nvPr/>
          </p:nvPicPr>
          <p:blipFill rotWithShape="1">
            <a:blip r:embed="rId4">
              <a:alphaModFix amt="67000"/>
            </a:blip>
            <a:srcRect b="17097" l="27135" r="26747" t="17992"/>
            <a:stretch/>
          </p:blipFill>
          <p:spPr>
            <a:xfrm rot="-2700014">
              <a:off x="5001629" y="1478365"/>
              <a:ext cx="799793" cy="1125670"/>
            </a:xfrm>
            <a:prstGeom prst="rect">
              <a:avLst/>
            </a:prstGeom>
            <a:noFill/>
            <a:ln>
              <a:noFill/>
            </a:ln>
          </p:spPr>
        </p:pic>
        <p:pic>
          <p:nvPicPr>
            <p:cNvPr id="67" name="Google Shape;67;p14"/>
            <p:cNvPicPr preferRelativeResize="0"/>
            <p:nvPr/>
          </p:nvPicPr>
          <p:blipFill rotWithShape="1">
            <a:blip r:embed="rId4">
              <a:alphaModFix amt="67000"/>
            </a:blip>
            <a:srcRect b="17097" l="27135" r="26747" t="17992"/>
            <a:stretch/>
          </p:blipFill>
          <p:spPr>
            <a:xfrm rot="-1969508">
              <a:off x="6749650" y="1252475"/>
              <a:ext cx="709356" cy="998376"/>
            </a:xfrm>
            <a:prstGeom prst="rect">
              <a:avLst/>
            </a:prstGeom>
            <a:noFill/>
            <a:ln>
              <a:noFill/>
            </a:ln>
          </p:spPr>
        </p:pic>
        <p:pic>
          <p:nvPicPr>
            <p:cNvPr id="68" name="Google Shape;68;p14"/>
            <p:cNvPicPr preferRelativeResize="0"/>
            <p:nvPr/>
          </p:nvPicPr>
          <p:blipFill rotWithShape="1">
            <a:blip r:embed="rId5">
              <a:alphaModFix amt="67000"/>
            </a:blip>
            <a:srcRect b="20608" l="39143" r="39759" t="16502"/>
            <a:stretch/>
          </p:blipFill>
          <p:spPr>
            <a:xfrm rot="-2097505">
              <a:off x="5959375" y="1542008"/>
              <a:ext cx="595424" cy="998367"/>
            </a:xfrm>
            <a:prstGeom prst="rect">
              <a:avLst/>
            </a:prstGeom>
            <a:noFill/>
            <a:ln>
              <a:noFill/>
            </a:ln>
          </p:spPr>
        </p:pic>
        <p:pic>
          <p:nvPicPr>
            <p:cNvPr id="69" name="Google Shape;69;p14"/>
            <p:cNvPicPr preferRelativeResize="0"/>
            <p:nvPr/>
          </p:nvPicPr>
          <p:blipFill rotWithShape="1">
            <a:blip r:embed="rId5">
              <a:alphaModFix amt="67000"/>
            </a:blip>
            <a:srcRect b="20608" l="39143" r="39759" t="16502"/>
            <a:stretch/>
          </p:blipFill>
          <p:spPr>
            <a:xfrm rot="-1284264">
              <a:off x="7325772" y="851683"/>
              <a:ext cx="891154" cy="1494234"/>
            </a:xfrm>
            <a:prstGeom prst="rect">
              <a:avLst/>
            </a:prstGeom>
            <a:noFill/>
            <a:ln>
              <a:noFill/>
            </a:ln>
          </p:spPr>
        </p:pic>
        <p:pic>
          <p:nvPicPr>
            <p:cNvPr id="70" name="Google Shape;70;p14"/>
            <p:cNvPicPr preferRelativeResize="0"/>
            <p:nvPr/>
          </p:nvPicPr>
          <p:blipFill rotWithShape="1">
            <a:blip r:embed="rId5">
              <a:alphaModFix amt="67000"/>
            </a:blip>
            <a:srcRect b="20608" l="39143" r="39759" t="16502"/>
            <a:stretch/>
          </p:blipFill>
          <p:spPr>
            <a:xfrm rot="-3796380">
              <a:off x="4707975" y="2284982"/>
              <a:ext cx="595424" cy="998367"/>
            </a:xfrm>
            <a:prstGeom prst="rect">
              <a:avLst/>
            </a:prstGeom>
            <a:noFill/>
            <a:ln>
              <a:noFill/>
            </a:ln>
          </p:spPr>
        </p:pic>
        <p:pic>
          <p:nvPicPr>
            <p:cNvPr id="71" name="Google Shape;71;p14"/>
            <p:cNvPicPr preferRelativeResize="0"/>
            <p:nvPr/>
          </p:nvPicPr>
          <p:blipFill rotWithShape="1">
            <a:blip r:embed="rId4">
              <a:alphaModFix amt="67000"/>
            </a:blip>
            <a:srcRect b="17097" l="27135" r="26747" t="17992"/>
            <a:stretch/>
          </p:blipFill>
          <p:spPr>
            <a:xfrm rot="3459111">
              <a:off x="8181982" y="2001318"/>
              <a:ext cx="551313" cy="775948"/>
            </a:xfrm>
            <a:prstGeom prst="rect">
              <a:avLst/>
            </a:prstGeom>
            <a:noFill/>
            <a:ln>
              <a:noFill/>
            </a:ln>
          </p:spPr>
        </p:pic>
        <p:pic>
          <p:nvPicPr>
            <p:cNvPr id="72" name="Google Shape;72;p14"/>
            <p:cNvPicPr preferRelativeResize="0"/>
            <p:nvPr/>
          </p:nvPicPr>
          <p:blipFill rotWithShape="1">
            <a:blip r:embed="rId5">
              <a:alphaModFix amt="67000"/>
            </a:blip>
            <a:srcRect b="20608" l="39143" r="39759" t="16502"/>
            <a:stretch/>
          </p:blipFill>
          <p:spPr>
            <a:xfrm rot="647703">
              <a:off x="8415250" y="2618683"/>
              <a:ext cx="595424" cy="998368"/>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555600"/>
            <a:ext cx="4718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VOLTZITE - Targets</a:t>
            </a:r>
            <a:endParaRPr/>
          </a:p>
        </p:txBody>
      </p:sp>
      <p:sp>
        <p:nvSpPr>
          <p:cNvPr id="78" name="Google Shape;78;p15"/>
          <p:cNvSpPr txBox="1"/>
          <p:nvPr>
            <p:ph idx="1" type="body"/>
          </p:nvPr>
        </p:nvSpPr>
        <p:spPr>
          <a:xfrm>
            <a:off x="311700" y="1389600"/>
            <a:ext cx="47181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NATIONS</a:t>
            </a:r>
            <a:endParaRPr b="1"/>
          </a:p>
          <a:p>
            <a:pPr indent="-304800" lvl="0" marL="457200" rtl="0" algn="l">
              <a:spcBef>
                <a:spcPts val="1200"/>
              </a:spcBef>
              <a:spcAft>
                <a:spcPts val="0"/>
              </a:spcAft>
              <a:buSzPts val="1200"/>
              <a:buChar char="-"/>
            </a:pPr>
            <a:r>
              <a:rPr lang="en"/>
              <a:t>United States of America</a:t>
            </a:r>
            <a:endParaRPr/>
          </a:p>
          <a:p>
            <a:pPr indent="-304800" lvl="0" marL="457200" rtl="0" algn="l">
              <a:spcBef>
                <a:spcPts val="0"/>
              </a:spcBef>
              <a:spcAft>
                <a:spcPts val="0"/>
              </a:spcAft>
              <a:buSzPts val="1200"/>
              <a:buChar char="-"/>
            </a:pPr>
            <a:r>
              <a:rPr lang="en"/>
              <a:t>Non-continental U.S. Territories (i.e. Guam)</a:t>
            </a:r>
            <a:endParaRPr/>
          </a:p>
          <a:p>
            <a:pPr indent="-304800" lvl="0" marL="457200" rtl="0" algn="l">
              <a:spcBef>
                <a:spcPts val="0"/>
              </a:spcBef>
              <a:spcAft>
                <a:spcPts val="0"/>
              </a:spcAft>
              <a:buSzPts val="1200"/>
              <a:buChar char="-"/>
            </a:pPr>
            <a:r>
              <a:rPr lang="en"/>
              <a:t>UK</a:t>
            </a:r>
            <a:endParaRPr/>
          </a:p>
          <a:p>
            <a:pPr indent="-304800" lvl="0" marL="457200" rtl="0" algn="l">
              <a:spcBef>
                <a:spcPts val="0"/>
              </a:spcBef>
              <a:spcAft>
                <a:spcPts val="0"/>
              </a:spcAft>
              <a:buSzPts val="1200"/>
              <a:buChar char="-"/>
            </a:pPr>
            <a:r>
              <a:rPr lang="en"/>
              <a:t>Australia</a:t>
            </a:r>
            <a:endParaRPr/>
          </a:p>
          <a:p>
            <a:pPr indent="0" lvl="0" marL="0" rtl="0" algn="l">
              <a:spcBef>
                <a:spcPts val="1200"/>
              </a:spcBef>
              <a:spcAft>
                <a:spcPts val="0"/>
              </a:spcAft>
              <a:buNone/>
            </a:pPr>
            <a:r>
              <a:rPr b="1" lang="en"/>
              <a:t>INDUSTRIES</a:t>
            </a:r>
            <a:endParaRPr b="1"/>
          </a:p>
          <a:p>
            <a:pPr indent="-304800" lvl="0" marL="457200" rtl="0" algn="l">
              <a:spcBef>
                <a:spcPts val="1200"/>
              </a:spcBef>
              <a:spcAft>
                <a:spcPts val="0"/>
              </a:spcAft>
              <a:buSzPts val="1200"/>
              <a:buChar char="-"/>
            </a:pPr>
            <a:r>
              <a:rPr lang="en"/>
              <a:t>Energy</a:t>
            </a:r>
            <a:endParaRPr/>
          </a:p>
          <a:p>
            <a:pPr indent="-304800" lvl="0" marL="457200" rtl="0" algn="l">
              <a:spcBef>
                <a:spcPts val="0"/>
              </a:spcBef>
              <a:spcAft>
                <a:spcPts val="0"/>
              </a:spcAft>
              <a:buSzPts val="1200"/>
              <a:buChar char="-"/>
            </a:pPr>
            <a:r>
              <a:rPr lang="en"/>
              <a:t>Telecommunication</a:t>
            </a:r>
            <a:endParaRPr/>
          </a:p>
          <a:p>
            <a:pPr indent="-304800" lvl="0" marL="457200" rtl="0" algn="l">
              <a:spcBef>
                <a:spcPts val="0"/>
              </a:spcBef>
              <a:spcAft>
                <a:spcPts val="0"/>
              </a:spcAft>
              <a:buSzPts val="1200"/>
              <a:buChar char="-"/>
            </a:pPr>
            <a:r>
              <a:rPr lang="en"/>
              <a:t>Transportation Systems</a:t>
            </a:r>
            <a:endParaRPr/>
          </a:p>
          <a:p>
            <a:pPr indent="-304800" lvl="0" marL="457200" rtl="0" algn="l">
              <a:spcBef>
                <a:spcPts val="0"/>
              </a:spcBef>
              <a:spcAft>
                <a:spcPts val="0"/>
              </a:spcAft>
              <a:buSzPts val="1200"/>
              <a:buChar char="-"/>
            </a:pPr>
            <a:r>
              <a:rPr lang="en"/>
              <a:t>Water and Wastewater Systems</a:t>
            </a:r>
            <a:endParaRPr/>
          </a:p>
          <a:p>
            <a:pPr indent="-304800" lvl="0" marL="457200" rtl="0" algn="l">
              <a:spcBef>
                <a:spcPts val="0"/>
              </a:spcBef>
              <a:spcAft>
                <a:spcPts val="0"/>
              </a:spcAft>
              <a:buSzPts val="1200"/>
              <a:buChar char="-"/>
            </a:pPr>
            <a:r>
              <a:rPr lang="en"/>
              <a:t>Satellite Services</a:t>
            </a:r>
            <a:endParaRPr/>
          </a:p>
          <a:p>
            <a:pPr indent="-304800" lvl="0" marL="457200" rtl="0" algn="l">
              <a:spcBef>
                <a:spcPts val="0"/>
              </a:spcBef>
              <a:spcAft>
                <a:spcPts val="0"/>
              </a:spcAft>
              <a:buSzPts val="1200"/>
              <a:buChar char="-"/>
            </a:pPr>
            <a:r>
              <a:rPr lang="en"/>
              <a:t>Emergency Management Services</a:t>
            </a:r>
            <a:endParaRPr/>
          </a:p>
        </p:txBody>
      </p:sp>
      <p:pic>
        <p:nvPicPr>
          <p:cNvPr id="79" name="Google Shape;79;p15"/>
          <p:cNvPicPr preferRelativeResize="0"/>
          <p:nvPr/>
        </p:nvPicPr>
        <p:blipFill>
          <a:blip r:embed="rId3">
            <a:alphaModFix/>
          </a:blip>
          <a:stretch>
            <a:fillRect/>
          </a:stretch>
        </p:blipFill>
        <p:spPr>
          <a:xfrm>
            <a:off x="3976575" y="856422"/>
            <a:ext cx="4718101" cy="34306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555600"/>
            <a:ext cx="4718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VOLTZITE - Infrastructure</a:t>
            </a:r>
            <a:endParaRPr/>
          </a:p>
        </p:txBody>
      </p:sp>
      <p:sp>
        <p:nvSpPr>
          <p:cNvPr id="85" name="Google Shape;85;p16"/>
          <p:cNvSpPr txBox="1"/>
          <p:nvPr>
            <p:ph idx="1" type="body"/>
          </p:nvPr>
        </p:nvSpPr>
        <p:spPr>
          <a:xfrm>
            <a:off x="311700" y="1389600"/>
            <a:ext cx="5023200" cy="317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CHARACTERISTICS</a:t>
            </a:r>
            <a:endParaRPr b="1"/>
          </a:p>
          <a:p>
            <a:pPr indent="-304800" lvl="0" marL="457200" rtl="0" algn="l">
              <a:spcBef>
                <a:spcPts val="1200"/>
              </a:spcBef>
              <a:spcAft>
                <a:spcPts val="0"/>
              </a:spcAft>
              <a:buSzPts val="1200"/>
              <a:buChar char="-"/>
            </a:pPr>
            <a:r>
              <a:rPr lang="en"/>
              <a:t>Named by Dragos (2023)</a:t>
            </a:r>
            <a:endParaRPr/>
          </a:p>
          <a:p>
            <a:pPr indent="-304800" lvl="0" marL="457200" rtl="0" algn="l">
              <a:spcBef>
                <a:spcPts val="0"/>
              </a:spcBef>
              <a:spcAft>
                <a:spcPts val="0"/>
              </a:spcAft>
              <a:buSzPts val="1200"/>
              <a:buChar char="-"/>
            </a:pPr>
            <a:r>
              <a:rPr lang="en"/>
              <a:t>Extensive technical overlap with…</a:t>
            </a:r>
            <a:endParaRPr/>
          </a:p>
          <a:p>
            <a:pPr indent="-304800" lvl="1" marL="914400" rtl="0" algn="l">
              <a:spcBef>
                <a:spcPts val="0"/>
              </a:spcBef>
              <a:spcAft>
                <a:spcPts val="0"/>
              </a:spcAft>
              <a:buSzPts val="1200"/>
              <a:buChar char="-"/>
            </a:pPr>
            <a:r>
              <a:rPr lang="en"/>
              <a:t>Volt Typhoon</a:t>
            </a:r>
            <a:endParaRPr/>
          </a:p>
          <a:p>
            <a:pPr indent="-304800" lvl="1" marL="914400" rtl="0" algn="l">
              <a:spcBef>
                <a:spcPts val="0"/>
              </a:spcBef>
              <a:spcAft>
                <a:spcPts val="0"/>
              </a:spcAft>
              <a:buSzPts val="1200"/>
              <a:buChar char="-"/>
            </a:pPr>
            <a:r>
              <a:rPr lang="en"/>
              <a:t>UTA0178</a:t>
            </a:r>
            <a:endParaRPr/>
          </a:p>
          <a:p>
            <a:pPr indent="-304800" lvl="0" marL="457200" rtl="0" algn="l">
              <a:spcBef>
                <a:spcPts val="0"/>
              </a:spcBef>
              <a:spcAft>
                <a:spcPts val="0"/>
              </a:spcAft>
              <a:buSzPts val="1200"/>
              <a:buChar char="-"/>
            </a:pPr>
            <a:r>
              <a:rPr lang="en"/>
              <a:t>Focus on stealing OT related data </a:t>
            </a:r>
            <a:endParaRPr/>
          </a:p>
          <a:p>
            <a:pPr indent="-304800" lvl="1" marL="914400" rtl="0" algn="l">
              <a:spcBef>
                <a:spcPts val="0"/>
              </a:spcBef>
              <a:spcAft>
                <a:spcPts val="0"/>
              </a:spcAft>
              <a:buSzPts val="1200"/>
              <a:buChar char="-"/>
            </a:pPr>
            <a:r>
              <a:rPr lang="en"/>
              <a:t>network diagrams</a:t>
            </a:r>
            <a:endParaRPr/>
          </a:p>
          <a:p>
            <a:pPr indent="-304800" lvl="1" marL="914400" rtl="0" algn="l">
              <a:spcBef>
                <a:spcPts val="0"/>
              </a:spcBef>
              <a:spcAft>
                <a:spcPts val="0"/>
              </a:spcAft>
              <a:buSzPts val="1200"/>
              <a:buChar char="-"/>
            </a:pPr>
            <a:r>
              <a:rPr lang="en"/>
              <a:t>OT equipment diagrams, documents</a:t>
            </a:r>
            <a:endParaRPr/>
          </a:p>
          <a:p>
            <a:pPr indent="-304800" lvl="1" marL="914400" rtl="0" algn="l">
              <a:spcBef>
                <a:spcPts val="0"/>
              </a:spcBef>
              <a:spcAft>
                <a:spcPts val="0"/>
              </a:spcAft>
              <a:buSzPts val="1200"/>
              <a:buChar char="-"/>
            </a:pPr>
            <a:r>
              <a:rPr lang="en"/>
              <a:t>Data on SCADA systems, relays, switchgear</a:t>
            </a:r>
            <a:endParaRPr/>
          </a:p>
          <a:p>
            <a:pPr indent="-304800" lvl="1" marL="914400" rtl="0" algn="l">
              <a:spcBef>
                <a:spcPts val="0"/>
              </a:spcBef>
              <a:spcAft>
                <a:spcPts val="0"/>
              </a:spcAft>
              <a:buSzPts val="1200"/>
              <a:buChar char="-"/>
            </a:pPr>
            <a:r>
              <a:rPr lang="en"/>
              <a:t>Graphical </a:t>
            </a:r>
            <a:r>
              <a:rPr lang="en"/>
              <a:t>Information</a:t>
            </a:r>
            <a:r>
              <a:rPr lang="en"/>
              <a:t> System (GIS) data</a:t>
            </a:r>
            <a:endParaRPr/>
          </a:p>
          <a:p>
            <a:pPr indent="-304800" lvl="0" marL="457200" rtl="0" algn="l">
              <a:spcBef>
                <a:spcPts val="0"/>
              </a:spcBef>
              <a:spcAft>
                <a:spcPts val="0"/>
              </a:spcAft>
              <a:buSzPts val="1200"/>
              <a:buChar char="-"/>
            </a:pPr>
            <a:r>
              <a:rPr lang="en"/>
              <a:t>GIS data examples: siting new locations for </a:t>
            </a:r>
            <a:r>
              <a:rPr lang="en"/>
              <a:t>solar, wind, geothermal generation</a:t>
            </a:r>
            <a:r>
              <a:rPr lang="en"/>
              <a:t>, mapping transmission lines, etc.</a:t>
            </a:r>
            <a:endParaRPr/>
          </a:p>
          <a:p>
            <a:pPr indent="-304800" lvl="0" marL="457200" rtl="0" algn="l">
              <a:spcBef>
                <a:spcPts val="0"/>
              </a:spcBef>
              <a:spcAft>
                <a:spcPts val="0"/>
              </a:spcAft>
              <a:buSzPts val="1200"/>
              <a:buChar char="-"/>
            </a:pPr>
            <a:r>
              <a:rPr lang="en"/>
              <a:t>Operational Relay Box (ORB) networks</a:t>
            </a:r>
            <a:endParaRPr/>
          </a:p>
          <a:p>
            <a:pPr indent="-304800" lvl="0" marL="457200" rtl="0" algn="l">
              <a:spcBef>
                <a:spcPts val="0"/>
              </a:spcBef>
              <a:spcAft>
                <a:spcPts val="0"/>
              </a:spcAft>
              <a:buSzPts val="1200"/>
              <a:buChar char="-"/>
            </a:pPr>
            <a:r>
              <a:rPr lang="en"/>
              <a:t>Shares PRC affiliated threat actor infrastructure</a:t>
            </a:r>
            <a:endParaRPr/>
          </a:p>
        </p:txBody>
      </p:sp>
      <p:pic>
        <p:nvPicPr>
          <p:cNvPr id="86" name="Google Shape;86;p16"/>
          <p:cNvPicPr preferRelativeResize="0"/>
          <p:nvPr/>
        </p:nvPicPr>
        <p:blipFill>
          <a:blip r:embed="rId3">
            <a:alphaModFix/>
          </a:blip>
          <a:stretch>
            <a:fillRect/>
          </a:stretch>
        </p:blipFill>
        <p:spPr>
          <a:xfrm>
            <a:off x="5403925" y="350225"/>
            <a:ext cx="3159325" cy="44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Behaviors</a:t>
            </a:r>
            <a:endParaRPr/>
          </a:p>
        </p:txBody>
      </p:sp>
      <p:sp>
        <p:nvSpPr>
          <p:cNvPr id="92" name="Google Shape;9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PRECOMPROMISE</a:t>
            </a:r>
            <a:endParaRPr b="1"/>
          </a:p>
          <a:p>
            <a:pPr indent="-334327" lvl="0" marL="457200" rtl="0" algn="l">
              <a:spcBef>
                <a:spcPts val="1200"/>
              </a:spcBef>
              <a:spcAft>
                <a:spcPts val="0"/>
              </a:spcAft>
              <a:buSzPct val="100000"/>
              <a:buChar char="-"/>
            </a:pPr>
            <a:r>
              <a:rPr lang="en"/>
              <a:t>ORB network, compromised SOHO/VPS systems (kv-botnet, jdy-botnet)</a:t>
            </a:r>
            <a:endParaRPr/>
          </a:p>
          <a:p>
            <a:pPr indent="-334327" lvl="0" marL="457200" rtl="0" algn="l">
              <a:spcBef>
                <a:spcPts val="0"/>
              </a:spcBef>
              <a:spcAft>
                <a:spcPts val="0"/>
              </a:spcAft>
              <a:buSzPct val="100000"/>
              <a:buChar char="-"/>
            </a:pPr>
            <a:r>
              <a:rPr lang="en"/>
              <a:t>Multi-hop proxies</a:t>
            </a:r>
            <a:endParaRPr/>
          </a:p>
          <a:p>
            <a:pPr indent="-334327" lvl="0" marL="457200" rtl="0" algn="l">
              <a:spcBef>
                <a:spcPts val="0"/>
              </a:spcBef>
              <a:spcAft>
                <a:spcPts val="0"/>
              </a:spcAft>
              <a:buSzPct val="100000"/>
              <a:buChar char="-"/>
            </a:pPr>
            <a:r>
              <a:rPr lang="en"/>
              <a:t>enumerate internet-exposed servers</a:t>
            </a:r>
            <a:endParaRPr/>
          </a:p>
          <a:p>
            <a:pPr indent="0" lvl="0" marL="0" rtl="0" algn="l">
              <a:spcBef>
                <a:spcPts val="1200"/>
              </a:spcBef>
              <a:spcAft>
                <a:spcPts val="0"/>
              </a:spcAft>
              <a:buNone/>
            </a:pPr>
            <a:r>
              <a:rPr b="1" lang="en"/>
              <a:t>INITIAL ACCESS</a:t>
            </a:r>
            <a:endParaRPr b="1"/>
          </a:p>
          <a:p>
            <a:pPr indent="-334327" lvl="0" marL="457200" rtl="0" algn="l">
              <a:spcBef>
                <a:spcPts val="1200"/>
              </a:spcBef>
              <a:spcAft>
                <a:spcPts val="0"/>
              </a:spcAft>
              <a:buSzPct val="100000"/>
              <a:buChar char="-"/>
            </a:pPr>
            <a:r>
              <a:rPr lang="en"/>
              <a:t>Exploit known or zero-day vulnerabilities in public-facing network appliances</a:t>
            </a:r>
            <a:endParaRPr/>
          </a:p>
          <a:p>
            <a:pPr indent="-310832" lvl="1" marL="914400" rtl="0" algn="l">
              <a:spcBef>
                <a:spcPts val="0"/>
              </a:spcBef>
              <a:spcAft>
                <a:spcPts val="0"/>
              </a:spcAft>
              <a:buSzPct val="100000"/>
              <a:buChar char="-"/>
            </a:pPr>
            <a:r>
              <a:rPr lang="en"/>
              <a:t>Fortinet</a:t>
            </a:r>
            <a:endParaRPr/>
          </a:p>
          <a:p>
            <a:pPr indent="-310832" lvl="1" marL="914400" rtl="0" algn="l">
              <a:spcBef>
                <a:spcPts val="0"/>
              </a:spcBef>
              <a:spcAft>
                <a:spcPts val="0"/>
              </a:spcAft>
              <a:buSzPct val="100000"/>
              <a:buChar char="-"/>
            </a:pPr>
            <a:r>
              <a:rPr lang="en"/>
              <a:t>Ivanti (formerly PulseSecure)</a:t>
            </a:r>
            <a:endParaRPr/>
          </a:p>
          <a:p>
            <a:pPr indent="-310832" lvl="1" marL="914400" rtl="0" algn="l">
              <a:spcBef>
                <a:spcPts val="0"/>
              </a:spcBef>
              <a:spcAft>
                <a:spcPts val="0"/>
              </a:spcAft>
              <a:buSzPct val="100000"/>
              <a:buChar char="-"/>
            </a:pPr>
            <a:r>
              <a:rPr lang="en"/>
              <a:t>NETGEAR</a:t>
            </a:r>
            <a:endParaRPr/>
          </a:p>
          <a:p>
            <a:pPr indent="-310832" lvl="1" marL="914400" rtl="0" algn="l">
              <a:spcBef>
                <a:spcPts val="0"/>
              </a:spcBef>
              <a:spcAft>
                <a:spcPts val="0"/>
              </a:spcAft>
              <a:buSzPct val="100000"/>
              <a:buChar char="-"/>
            </a:pPr>
            <a:r>
              <a:rPr lang="en"/>
              <a:t>Citrix</a:t>
            </a:r>
            <a:endParaRPr/>
          </a:p>
          <a:p>
            <a:pPr indent="-310832" lvl="1" marL="914400" rtl="0" algn="l">
              <a:spcBef>
                <a:spcPts val="0"/>
              </a:spcBef>
              <a:spcAft>
                <a:spcPts val="0"/>
              </a:spcAft>
              <a:buSzPct val="100000"/>
              <a:buChar char="-"/>
            </a:pPr>
            <a:r>
              <a:rPr lang="en"/>
              <a:t>Cisco</a:t>
            </a:r>
            <a:endParaRPr/>
          </a:p>
          <a:p>
            <a:pPr indent="-310832" lvl="1" marL="914400" rtl="0" algn="l">
              <a:spcBef>
                <a:spcPts val="0"/>
              </a:spcBef>
              <a:spcAft>
                <a:spcPts val="0"/>
              </a:spcAft>
              <a:buSzPct val="100000"/>
              <a:buChar char="-"/>
            </a:pPr>
            <a:r>
              <a:rPr lang="en"/>
              <a:t>PRTG Network Monitor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Behaviors</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POSTCOMPROMISE</a:t>
            </a:r>
            <a:endParaRPr b="1"/>
          </a:p>
          <a:p>
            <a:pPr indent="-342900" lvl="0" marL="457200" rtl="0" algn="l">
              <a:spcBef>
                <a:spcPts val="1200"/>
              </a:spcBef>
              <a:spcAft>
                <a:spcPts val="0"/>
              </a:spcAft>
              <a:buSzPts val="1800"/>
              <a:buChar char="-"/>
            </a:pPr>
            <a:r>
              <a:rPr lang="en"/>
              <a:t>Slow, steady, extensive reconnaissance to identify…</a:t>
            </a:r>
            <a:endParaRPr/>
          </a:p>
          <a:p>
            <a:pPr indent="-317500" lvl="1" marL="914400" rtl="0" algn="l">
              <a:spcBef>
                <a:spcPts val="0"/>
              </a:spcBef>
              <a:spcAft>
                <a:spcPts val="0"/>
              </a:spcAft>
              <a:buSzPts val="1400"/>
              <a:buChar char="-"/>
            </a:pPr>
            <a:r>
              <a:rPr lang="en"/>
              <a:t>network topologies</a:t>
            </a:r>
            <a:endParaRPr/>
          </a:p>
          <a:p>
            <a:pPr indent="-317500" lvl="1" marL="914400" rtl="0" algn="l">
              <a:spcBef>
                <a:spcPts val="0"/>
              </a:spcBef>
              <a:spcAft>
                <a:spcPts val="0"/>
              </a:spcAft>
              <a:buSzPts val="1400"/>
              <a:buChar char="-"/>
            </a:pPr>
            <a:r>
              <a:rPr lang="en"/>
              <a:t>security measures</a:t>
            </a:r>
            <a:endParaRPr/>
          </a:p>
          <a:p>
            <a:pPr indent="-317500" lvl="1" marL="914400" rtl="0" algn="l">
              <a:spcBef>
                <a:spcPts val="0"/>
              </a:spcBef>
              <a:spcAft>
                <a:spcPts val="0"/>
              </a:spcAft>
              <a:buSzPts val="1400"/>
              <a:buChar char="-"/>
            </a:pPr>
            <a:r>
              <a:rPr lang="en"/>
              <a:t>typical user behaviors</a:t>
            </a:r>
            <a:endParaRPr/>
          </a:p>
          <a:p>
            <a:pPr indent="-317500" lvl="1" marL="914400" rtl="0" algn="l">
              <a:spcBef>
                <a:spcPts val="0"/>
              </a:spcBef>
              <a:spcAft>
                <a:spcPts val="0"/>
              </a:spcAft>
              <a:buSzPts val="1400"/>
              <a:buChar char="-"/>
            </a:pPr>
            <a:r>
              <a:rPr lang="en"/>
              <a:t>key network and IT staff</a:t>
            </a:r>
            <a:endParaRPr/>
          </a:p>
          <a:p>
            <a:pPr indent="-342900" lvl="0" marL="457200" rtl="0" algn="l">
              <a:spcBef>
                <a:spcPts val="0"/>
              </a:spcBef>
              <a:spcAft>
                <a:spcPts val="0"/>
              </a:spcAft>
              <a:buSzPts val="1800"/>
              <a:buChar char="-"/>
            </a:pPr>
            <a:r>
              <a:rPr lang="en"/>
              <a:t>Long-term persistence (i.e. 5+ years) with dedicated resources to maintain persistence and understand the target environment over time.</a:t>
            </a:r>
            <a:endParaRPr/>
          </a:p>
          <a:p>
            <a:pPr indent="-342900" lvl="0" marL="457200" rtl="0" algn="l">
              <a:spcBef>
                <a:spcPts val="0"/>
              </a:spcBef>
              <a:spcAft>
                <a:spcPts val="0"/>
              </a:spcAft>
              <a:buSzPts val="1800"/>
              <a:buChar char="-"/>
            </a:pPr>
            <a:r>
              <a:rPr lang="en"/>
              <a:t>Valid Accounts</a:t>
            </a:r>
            <a:endParaRPr/>
          </a:p>
          <a:p>
            <a:pPr indent="-342900" lvl="0" marL="457200" rtl="0" algn="l">
              <a:spcBef>
                <a:spcPts val="0"/>
              </a:spcBef>
              <a:spcAft>
                <a:spcPts val="0"/>
              </a:spcAft>
              <a:buSzPts val="1800"/>
              <a:buChar char="-"/>
            </a:pPr>
            <a:r>
              <a:rPr lang="en"/>
              <a:t>LOTL techniques (TTPs tailored to victim environment)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Behaviors (</a:t>
            </a:r>
            <a:r>
              <a:rPr b="1" lang="en" sz="1800">
                <a:solidFill>
                  <a:schemeClr val="dk2"/>
                </a:solidFill>
              </a:rPr>
              <a:t>POSTCOMPROMISE cont’d</a:t>
            </a:r>
            <a:r>
              <a:rPr lang="en"/>
              <a:t>)</a:t>
            </a:r>
            <a:endParaRPr/>
          </a:p>
        </p:txBody>
      </p:sp>
      <p:sp>
        <p:nvSpPr>
          <p:cNvPr id="104" name="Google Shape;104;p19"/>
          <p:cNvSpPr txBox="1"/>
          <p:nvPr>
            <p:ph idx="1" type="body"/>
          </p:nvPr>
        </p:nvSpPr>
        <p:spPr>
          <a:xfrm>
            <a:off x="311700" y="1152475"/>
            <a:ext cx="8520600" cy="24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DISCOVERY</a:t>
            </a:r>
            <a:endParaRPr b="1"/>
          </a:p>
          <a:p>
            <a:pPr indent="0" lvl="0" marL="0" rtl="0" algn="l">
              <a:spcBef>
                <a:spcPts val="1200"/>
              </a:spcBef>
              <a:spcAft>
                <a:spcPts val="1200"/>
              </a:spcAft>
              <a:buNone/>
            </a:pPr>
            <a:r>
              <a:t/>
            </a:r>
            <a:endParaRPr b="1"/>
          </a:p>
        </p:txBody>
      </p:sp>
      <p:pic>
        <p:nvPicPr>
          <p:cNvPr id="105" name="Google Shape;105;p19"/>
          <p:cNvPicPr preferRelativeResize="0"/>
          <p:nvPr/>
        </p:nvPicPr>
        <p:blipFill>
          <a:blip r:embed="rId3">
            <a:alphaModFix/>
          </a:blip>
          <a:stretch>
            <a:fillRect/>
          </a:stretch>
        </p:blipFill>
        <p:spPr>
          <a:xfrm>
            <a:off x="1190625" y="1643063"/>
            <a:ext cx="6762750" cy="1857375"/>
          </a:xfrm>
          <a:prstGeom prst="rect">
            <a:avLst/>
          </a:prstGeom>
          <a:noFill/>
          <a:ln>
            <a:noFill/>
          </a:ln>
        </p:spPr>
      </p:pic>
      <p:sp>
        <p:nvSpPr>
          <p:cNvPr id="106" name="Google Shape;106;p19"/>
          <p:cNvSpPr txBox="1"/>
          <p:nvPr>
            <p:ph idx="1" type="body"/>
          </p:nvPr>
        </p:nvSpPr>
        <p:spPr>
          <a:xfrm>
            <a:off x="311700" y="3563100"/>
            <a:ext cx="8673000" cy="1158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t>
            </a:r>
            <a:r>
              <a:rPr b="1" lang="en"/>
              <a:t>n</a:t>
            </a:r>
            <a:r>
              <a:rPr b="1" lang="en"/>
              <a:t>et start` used to list running services</a:t>
            </a:r>
            <a:endParaRPr b="1"/>
          </a:p>
          <a:p>
            <a:pPr indent="0" lvl="0" marL="0" rtl="0" algn="l">
              <a:spcBef>
                <a:spcPts val="1200"/>
              </a:spcBef>
              <a:spcAft>
                <a:spcPts val="1200"/>
              </a:spcAft>
              <a:buNone/>
            </a:pPr>
            <a:r>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VOLTZITE - Behaviors (</a:t>
            </a:r>
            <a:r>
              <a:rPr b="1" lang="en" sz="1800">
                <a:solidFill>
                  <a:schemeClr val="dk2"/>
                </a:solidFill>
              </a:rPr>
              <a:t>POSTCOMPROMISE cont’d</a:t>
            </a:r>
            <a:r>
              <a:rPr lang="en"/>
              <a:t>)</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DEFENSE EVASION</a:t>
            </a:r>
            <a:endParaRPr b="1"/>
          </a:p>
          <a:p>
            <a:pPr indent="-334327" lvl="0" marL="457200" rtl="0" algn="l">
              <a:spcBef>
                <a:spcPts val="1200"/>
              </a:spcBef>
              <a:spcAft>
                <a:spcPts val="0"/>
              </a:spcAft>
              <a:buSzPct val="100000"/>
              <a:buChar char="-"/>
            </a:pPr>
            <a:r>
              <a:rPr lang="en"/>
              <a:t>PowerShell used to query WEL; extraction Security logs via .dat files</a:t>
            </a:r>
            <a:endParaRPr/>
          </a:p>
          <a:p>
            <a:pPr indent="-334327" lvl="0" marL="457200" rtl="0" algn="l">
              <a:spcBef>
                <a:spcPts val="0"/>
              </a:spcBef>
              <a:spcAft>
                <a:spcPts val="0"/>
              </a:spcAft>
              <a:buSzPct val="100000"/>
              <a:buChar char="-"/>
            </a:pPr>
            <a:r>
              <a:rPr lang="en"/>
              <a:t>Targeted log deleted to evade detection (WEL, system).</a:t>
            </a:r>
            <a:endParaRPr/>
          </a:p>
          <a:p>
            <a:pPr indent="-334327" lvl="0" marL="457200" rtl="0" algn="l">
              <a:spcBef>
                <a:spcPts val="0"/>
              </a:spcBef>
              <a:spcAft>
                <a:spcPts val="0"/>
              </a:spcAft>
              <a:buSzPct val="100000"/>
              <a:buChar char="-"/>
            </a:pPr>
            <a:r>
              <a:rPr lang="en"/>
              <a:t>Masquerade binaries (e.g. rar.exe → </a:t>
            </a:r>
            <a:r>
              <a:rPr lang="en"/>
              <a:t>ronf</a:t>
            </a:r>
            <a:r>
              <a:rPr lang="en"/>
              <a:t>.exe)</a:t>
            </a:r>
            <a:endParaRPr/>
          </a:p>
          <a:p>
            <a:pPr indent="0" lvl="0" marL="0" rtl="0" algn="l">
              <a:spcBef>
                <a:spcPts val="1200"/>
              </a:spcBef>
              <a:spcAft>
                <a:spcPts val="0"/>
              </a:spcAft>
              <a:buNone/>
            </a:pPr>
            <a:r>
              <a:rPr b="1" lang="en"/>
              <a:t>CREDENTIAL ACCESS</a:t>
            </a:r>
            <a:endParaRPr b="1"/>
          </a:p>
          <a:p>
            <a:pPr indent="-334327" lvl="0" marL="457200" rtl="0" algn="l">
              <a:spcBef>
                <a:spcPts val="1200"/>
              </a:spcBef>
              <a:spcAft>
                <a:spcPts val="0"/>
              </a:spcAft>
              <a:buSzPct val="100000"/>
              <a:buChar char="-"/>
            </a:pPr>
            <a:r>
              <a:rPr lang="en"/>
              <a:t>vssadmin to create shadow copy (cracks passwords offline)</a:t>
            </a:r>
            <a:endParaRPr/>
          </a:p>
          <a:p>
            <a:pPr indent="-334327" lvl="0" marL="457200" rtl="0" algn="l">
              <a:spcBef>
                <a:spcPts val="0"/>
              </a:spcBef>
              <a:spcAft>
                <a:spcPts val="0"/>
              </a:spcAft>
              <a:buSzPct val="100000"/>
              <a:buChar char="-"/>
            </a:pPr>
            <a:r>
              <a:rPr lang="en"/>
              <a:t>ntdsutil to copy NTDS.dit and SYSTEM hive from volume shadow copy</a:t>
            </a:r>
            <a:endParaRPr/>
          </a:p>
          <a:p>
            <a:pPr indent="-334327" lvl="0" marL="457200" rtl="0" algn="l">
              <a:spcBef>
                <a:spcPts val="0"/>
              </a:spcBef>
              <a:spcAft>
                <a:spcPts val="0"/>
              </a:spcAft>
              <a:buSzPct val="100000"/>
              <a:buChar char="-"/>
            </a:pPr>
            <a:r>
              <a:rPr lang="en"/>
              <a:t>Outdated comsvcs.dll downloaded to non-standard folder, LSASS dumped with MiniDump</a:t>
            </a:r>
            <a:endParaRPr/>
          </a:p>
          <a:p>
            <a:pPr indent="-334327" lvl="0" marL="457200" rtl="0" algn="l">
              <a:spcBef>
                <a:spcPts val="0"/>
              </a:spcBef>
              <a:spcAft>
                <a:spcPts val="0"/>
              </a:spcAft>
              <a:buSzPct val="100000"/>
              <a:buChar char="-"/>
            </a:pPr>
            <a:r>
              <a:rPr lang="en"/>
              <a:t>Interacted with PuTTY application to enumerate stored sessions</a:t>
            </a:r>
            <a:endParaRPr/>
          </a:p>
          <a:p>
            <a:pPr indent="-334327" lvl="0" marL="457200" rtl="0" algn="l">
              <a:spcBef>
                <a:spcPts val="0"/>
              </a:spcBef>
              <a:spcAft>
                <a:spcPts val="0"/>
              </a:spcAft>
              <a:buSzPct val="100000"/>
              <a:buChar char="-"/>
            </a:pPr>
            <a:r>
              <a:rPr lang="en"/>
              <a:t>Interact with browser </a:t>
            </a:r>
            <a:r>
              <a:rPr lang="en"/>
              <a:t>artifacts</a:t>
            </a:r>
            <a:r>
              <a:rPr lang="en"/>
              <a:t> to obtain stored passwords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1348288" y="661263"/>
            <a:ext cx="6447417" cy="3820975"/>
          </a:xfrm>
          <a:prstGeom prst="rect">
            <a:avLst/>
          </a:prstGeom>
          <a:noFill/>
          <a:ln>
            <a:noFill/>
          </a:ln>
        </p:spPr>
      </p:pic>
      <p:sp>
        <p:nvSpPr>
          <p:cNvPr id="118" name="Google Shape;118;p21"/>
          <p:cNvSpPr txBox="1"/>
          <p:nvPr>
            <p:ph type="title"/>
          </p:nvPr>
        </p:nvSpPr>
        <p:spPr>
          <a:xfrm>
            <a:off x="220900" y="4571375"/>
            <a:ext cx="3084000" cy="34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8392"/>
              <a:buNone/>
            </a:pPr>
            <a:r>
              <a:rPr lang="en" sz="1120"/>
              <a:t>Source: CISA Joint Cybersecurity Advisory [1]</a:t>
            </a:r>
            <a:endParaRPr sz="112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