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26" autoAdjust="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83"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84"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85"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86"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87"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A466BD79-C70D-4C41-A9A9-3A8067D375CE}"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PlaceHolder 1"/>
          <p:cNvSpPr>
            <a:spLocks noGrp="1" noRot="1" noChangeAspect="1"/>
          </p:cNvSpPr>
          <p:nvPr>
            <p:ph type="sldImg"/>
          </p:nvPr>
        </p:nvSpPr>
        <p:spPr>
          <a:xfrm>
            <a:off x="685800" y="1143000"/>
            <a:ext cx="5486040" cy="3085920"/>
          </a:xfrm>
          <a:prstGeom prst="rect">
            <a:avLst/>
          </a:prstGeom>
        </p:spPr>
      </p:sp>
      <p:sp>
        <p:nvSpPr>
          <p:cNvPr id="487"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a:latin typeface="Arial"/>
              </a:rPr>
              <a:t>Alphabetical by last name, but we can always just fight to the death for the right to be named first</a:t>
            </a:r>
          </a:p>
        </p:txBody>
      </p:sp>
      <p:sp>
        <p:nvSpPr>
          <p:cNvPr id="488"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10B75FDC-C706-4B2C-9D9B-8A3F7D2AED3B}" type="slidenum">
              <a:rPr lang="en-US" sz="1200" b="0" strike="noStrike" spc="-1">
                <a:latin typeface="Times New Roman"/>
              </a:rPr>
              <a:t>1</a:t>
            </a:fld>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PlaceHolder 1"/>
          <p:cNvSpPr>
            <a:spLocks noGrp="1" noRot="1" noChangeAspect="1"/>
          </p:cNvSpPr>
          <p:nvPr>
            <p:ph type="sldImg"/>
          </p:nvPr>
        </p:nvSpPr>
        <p:spPr>
          <a:xfrm>
            <a:off x="685800" y="1143000"/>
            <a:ext cx="5486400" cy="3086100"/>
          </a:xfrm>
          <a:prstGeom prst="rect">
            <a:avLst/>
          </a:prstGeom>
        </p:spPr>
      </p:sp>
      <p:sp>
        <p:nvSpPr>
          <p:cNvPr id="514"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515"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199C8A2D-2A0A-40BD-8409-BE0B0E33CF7C}" type="slidenum">
              <a:rPr lang="en-US" sz="1200" b="0" strike="noStrike" spc="-1">
                <a:solidFill>
                  <a:srgbClr val="000000"/>
                </a:solidFill>
                <a:latin typeface="Calibri"/>
                <a:ea typeface="+mn-ea"/>
              </a:rPr>
              <a:t>10</a:t>
            </a:fld>
            <a:endParaRPr lang="en-US"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PlaceHolder 1"/>
          <p:cNvSpPr>
            <a:spLocks noGrp="1" noRot="1" noChangeAspect="1"/>
          </p:cNvSpPr>
          <p:nvPr>
            <p:ph type="sldImg"/>
          </p:nvPr>
        </p:nvSpPr>
        <p:spPr>
          <a:xfrm>
            <a:off x="685800" y="1143000"/>
            <a:ext cx="5486400" cy="3086100"/>
          </a:xfrm>
          <a:prstGeom prst="rect">
            <a:avLst/>
          </a:prstGeom>
        </p:spPr>
      </p:sp>
      <p:sp>
        <p:nvSpPr>
          <p:cNvPr id="517"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518"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5F64DB94-A39B-4C40-A745-AA55E27F99B3}" type="slidenum">
              <a:rPr lang="en-US" sz="1200" b="0" strike="noStrike" spc="-1">
                <a:solidFill>
                  <a:srgbClr val="000000"/>
                </a:solidFill>
                <a:latin typeface="Calibri"/>
                <a:ea typeface="+mn-ea"/>
              </a:rPr>
              <a:t>11</a:t>
            </a:fld>
            <a:endParaRPr lang="en-US" sz="12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PlaceHolder 1"/>
          <p:cNvSpPr>
            <a:spLocks noGrp="1" noRot="1" noChangeAspect="1"/>
          </p:cNvSpPr>
          <p:nvPr>
            <p:ph type="sldImg"/>
          </p:nvPr>
        </p:nvSpPr>
        <p:spPr>
          <a:xfrm>
            <a:off x="685800" y="1143000"/>
            <a:ext cx="5486400" cy="3086100"/>
          </a:xfrm>
          <a:prstGeom prst="rect">
            <a:avLst/>
          </a:prstGeom>
        </p:spPr>
      </p:sp>
      <p:sp>
        <p:nvSpPr>
          <p:cNvPr id="520"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521"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FF8D301F-19AB-4A7D-B666-C616FC88A7FE}" type="slidenum">
              <a:rPr lang="en-US" sz="1200" b="0" strike="noStrike" spc="-1">
                <a:solidFill>
                  <a:srgbClr val="000000"/>
                </a:solidFill>
                <a:latin typeface="Calibri"/>
                <a:ea typeface="+mn-ea"/>
              </a:rPr>
              <a:t>12</a:t>
            </a:fld>
            <a:endParaRPr lang="en-US"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PlaceHolder 1"/>
          <p:cNvSpPr>
            <a:spLocks noGrp="1" noRot="1" noChangeAspect="1"/>
          </p:cNvSpPr>
          <p:nvPr>
            <p:ph type="sldImg"/>
          </p:nvPr>
        </p:nvSpPr>
        <p:spPr>
          <a:xfrm>
            <a:off x="685800" y="1143000"/>
            <a:ext cx="5486400" cy="3086100"/>
          </a:xfrm>
          <a:prstGeom prst="rect">
            <a:avLst/>
          </a:prstGeom>
        </p:spPr>
      </p:sp>
      <p:sp>
        <p:nvSpPr>
          <p:cNvPr id="52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524"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661386A8-5537-451A-A1E7-668709325899}" type="slidenum">
              <a:rPr lang="en-US" sz="1200" b="0" strike="noStrike" spc="-1">
                <a:solidFill>
                  <a:srgbClr val="000000"/>
                </a:solidFill>
                <a:latin typeface="Calibri"/>
                <a:ea typeface="+mn-ea"/>
              </a:rPr>
              <a:t>13</a:t>
            </a:fld>
            <a:endParaRPr lang="en-US" sz="1200" b="0" strike="noStrike" spc="-1">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PlaceHolder 1"/>
          <p:cNvSpPr>
            <a:spLocks noGrp="1" noRot="1" noChangeAspect="1"/>
          </p:cNvSpPr>
          <p:nvPr>
            <p:ph type="sldImg"/>
          </p:nvPr>
        </p:nvSpPr>
        <p:spPr>
          <a:xfrm>
            <a:off x="685800" y="1143000"/>
            <a:ext cx="5486400" cy="3086100"/>
          </a:xfrm>
          <a:prstGeom prst="rect">
            <a:avLst/>
          </a:prstGeom>
        </p:spPr>
      </p:sp>
      <p:sp>
        <p:nvSpPr>
          <p:cNvPr id="526"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527"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D0DF2A67-E34B-4F32-BB86-C4D8C49EF936}" type="slidenum">
              <a:rPr lang="en-US" sz="1200" b="0" strike="noStrike" spc="-1">
                <a:solidFill>
                  <a:srgbClr val="000000"/>
                </a:solidFill>
                <a:latin typeface="Calibri"/>
                <a:ea typeface="+mn-ea"/>
              </a:rPr>
              <a:t>14</a:t>
            </a:fld>
            <a:endParaRPr lang="en-US" sz="1200" b="0" strike="noStrike" spc="-1">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PlaceHolder 1"/>
          <p:cNvSpPr>
            <a:spLocks noGrp="1" noRot="1" noChangeAspect="1"/>
          </p:cNvSpPr>
          <p:nvPr>
            <p:ph type="sldImg"/>
          </p:nvPr>
        </p:nvSpPr>
        <p:spPr>
          <a:xfrm>
            <a:off x="685800" y="1143000"/>
            <a:ext cx="5486400" cy="3086100"/>
          </a:xfrm>
          <a:prstGeom prst="rect">
            <a:avLst/>
          </a:prstGeom>
        </p:spPr>
      </p:sp>
      <p:sp>
        <p:nvSpPr>
          <p:cNvPr id="52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530"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22203A1C-6140-4E0B-8F23-BC078C2D121B}" type="slidenum">
              <a:rPr lang="en-US" sz="1200" b="0" strike="noStrike" spc="-1">
                <a:solidFill>
                  <a:srgbClr val="000000"/>
                </a:solidFill>
                <a:latin typeface="Calibri"/>
                <a:ea typeface="+mn-ea"/>
              </a:rPr>
              <a:t>15</a:t>
            </a:fld>
            <a:endParaRPr lang="en-US" sz="1200" b="0" strike="noStrike" spc="-1">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PlaceHolder 1"/>
          <p:cNvSpPr>
            <a:spLocks noGrp="1" noRot="1" noChangeAspect="1"/>
          </p:cNvSpPr>
          <p:nvPr>
            <p:ph type="sldImg"/>
          </p:nvPr>
        </p:nvSpPr>
        <p:spPr>
          <a:xfrm>
            <a:off x="685800" y="1143000"/>
            <a:ext cx="5486400" cy="3086100"/>
          </a:xfrm>
          <a:prstGeom prst="rect">
            <a:avLst/>
          </a:prstGeom>
        </p:spPr>
      </p:sp>
      <p:sp>
        <p:nvSpPr>
          <p:cNvPr id="532"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533"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70FEB12F-C716-4F57-958C-09E1A210EE87}" type="slidenum">
              <a:rPr lang="en-US" sz="1200" b="0" strike="noStrike" spc="-1">
                <a:solidFill>
                  <a:srgbClr val="000000"/>
                </a:solidFill>
                <a:latin typeface="Calibri"/>
                <a:ea typeface="+mn-ea"/>
              </a:rPr>
              <a:t>16</a:t>
            </a:fld>
            <a:endParaRPr lang="en-US" sz="1200" b="0" strike="noStrike" spc="-1">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PlaceHolder 1"/>
          <p:cNvSpPr>
            <a:spLocks noGrp="1" noRot="1" noChangeAspect="1"/>
          </p:cNvSpPr>
          <p:nvPr>
            <p:ph type="sldImg"/>
          </p:nvPr>
        </p:nvSpPr>
        <p:spPr>
          <a:xfrm>
            <a:off x="685800" y="1143000"/>
            <a:ext cx="5486400" cy="3086100"/>
          </a:xfrm>
          <a:prstGeom prst="rect">
            <a:avLst/>
          </a:prstGeom>
        </p:spPr>
      </p:sp>
      <p:sp>
        <p:nvSpPr>
          <p:cNvPr id="535"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536"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59C9CA73-08BE-4938-9819-5A5274F944A1}" type="slidenum">
              <a:rPr lang="en-US" sz="1200" b="0" strike="noStrike" spc="-1">
                <a:solidFill>
                  <a:srgbClr val="000000"/>
                </a:solidFill>
                <a:latin typeface="Calibri"/>
                <a:ea typeface="+mn-ea"/>
              </a:rPr>
              <a:t>17</a:t>
            </a:fld>
            <a:endParaRPr lang="en-US" sz="1200" b="0" strike="noStrike" spc="-1">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PlaceHolder 1"/>
          <p:cNvSpPr>
            <a:spLocks noGrp="1" noRot="1" noChangeAspect="1"/>
          </p:cNvSpPr>
          <p:nvPr>
            <p:ph type="sldImg"/>
          </p:nvPr>
        </p:nvSpPr>
        <p:spPr>
          <a:xfrm>
            <a:off x="685800" y="1143000"/>
            <a:ext cx="5486400" cy="3086100"/>
          </a:xfrm>
          <a:prstGeom prst="rect">
            <a:avLst/>
          </a:prstGeom>
        </p:spPr>
      </p:sp>
      <p:sp>
        <p:nvSpPr>
          <p:cNvPr id="538"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539"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D11494E1-56A3-4CFC-A43A-05CBACC9DEF2}" type="slidenum">
              <a:rPr lang="en-US" sz="1200" b="0" strike="noStrike" spc="-1">
                <a:solidFill>
                  <a:srgbClr val="000000"/>
                </a:solidFill>
                <a:latin typeface="Calibri"/>
                <a:ea typeface="+mn-ea"/>
              </a:rPr>
              <a:t>18</a:t>
            </a:fld>
            <a:endParaRPr lang="en-US" sz="1200" b="0" strike="noStrike" spc="-1">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PlaceHolder 1"/>
          <p:cNvSpPr>
            <a:spLocks noGrp="1" noRot="1" noChangeAspect="1"/>
          </p:cNvSpPr>
          <p:nvPr>
            <p:ph type="sldImg"/>
          </p:nvPr>
        </p:nvSpPr>
        <p:spPr>
          <a:xfrm>
            <a:off x="685800" y="1143000"/>
            <a:ext cx="5486400" cy="3086100"/>
          </a:xfrm>
          <a:prstGeom prst="rect">
            <a:avLst/>
          </a:prstGeom>
        </p:spPr>
      </p:sp>
      <p:sp>
        <p:nvSpPr>
          <p:cNvPr id="541"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542"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B520CF9C-EF84-4FCF-B66E-DC2BA8D82D01}" type="slidenum">
              <a:rPr lang="en-US" sz="1200" b="0" strike="noStrike" spc="-1">
                <a:solidFill>
                  <a:srgbClr val="000000"/>
                </a:solidFill>
                <a:latin typeface="Calibri"/>
                <a:ea typeface="+mn-ea"/>
              </a:rPr>
              <a:t>19</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PlaceHolder 1"/>
          <p:cNvSpPr>
            <a:spLocks noGrp="1" noRot="1" noChangeAspect="1"/>
          </p:cNvSpPr>
          <p:nvPr>
            <p:ph type="sldImg"/>
          </p:nvPr>
        </p:nvSpPr>
        <p:spPr>
          <a:xfrm>
            <a:off x="685800" y="1143000"/>
            <a:ext cx="5486400" cy="3086100"/>
          </a:xfrm>
          <a:prstGeom prst="rect">
            <a:avLst/>
          </a:prstGeom>
        </p:spPr>
      </p:sp>
      <p:sp>
        <p:nvSpPr>
          <p:cNvPr id="490"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a:latin typeface="Arial"/>
              </a:rPr>
              <a:t>The message does not have to be text; you can use any stream of bytes.</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The key must be shared privately between the sender and receiver. Chacha20 is symmetric, meaning the same key is used for both encryption and decryption.</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The nonce exists to prevent somebody from impersonating you be sending older copies of your encrypted messages. The key tells the received that the message was originally encrypted by you, but the nonce tells them that the message is new. For example, I could call Lindsay on an unsecure line and say “I’d like to send you an encrypted message.” She’d reply, “Sure. Use that secret key we shared privately, and this nonce that I’ll read over the phone so I know it’s a new message: …” An attacker can’t resend an old message, because Lindsay wouldn’t be able to decrypt the message using the wrong nonce. You need to know the key AND the nonce to decrypt the message.</a:t>
            </a:r>
          </a:p>
        </p:txBody>
      </p:sp>
      <p:sp>
        <p:nvSpPr>
          <p:cNvPr id="49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58DC59EF-E449-4918-BEFA-D7B7C465DD53}" type="slidenum">
              <a:rPr lang="en-US" sz="1200" b="0" strike="noStrike" spc="-1">
                <a:latin typeface="Times New Roman"/>
              </a:rPr>
              <a:t>2</a:t>
            </a:fld>
            <a:endParaRPr lang="en-US" sz="1200" b="0" strike="noStrike" spc="-1">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PlaceHolder 1"/>
          <p:cNvSpPr>
            <a:spLocks noGrp="1" noRot="1" noChangeAspect="1"/>
          </p:cNvSpPr>
          <p:nvPr>
            <p:ph type="sldImg"/>
          </p:nvPr>
        </p:nvSpPr>
        <p:spPr>
          <a:xfrm>
            <a:off x="685800" y="1143000"/>
            <a:ext cx="5486400" cy="3086100"/>
          </a:xfrm>
          <a:prstGeom prst="rect">
            <a:avLst/>
          </a:prstGeom>
        </p:spPr>
      </p:sp>
      <p:sp>
        <p:nvSpPr>
          <p:cNvPr id="544"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545"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6B0D21CA-AAF1-4BEB-A28A-878292BB657E}" type="slidenum">
              <a:rPr lang="en-US" sz="1200" b="0" strike="noStrike" spc="-1">
                <a:latin typeface="Times New Roman"/>
              </a:rPr>
              <a:t>20</a:t>
            </a:fld>
            <a:endParaRPr lang="en-US" sz="1200" b="0" strike="noStrike" spc="-1">
              <a:latin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PlaceHolder 1"/>
          <p:cNvSpPr>
            <a:spLocks noGrp="1" noRot="1" noChangeAspect="1"/>
          </p:cNvSpPr>
          <p:nvPr>
            <p:ph type="sldImg"/>
          </p:nvPr>
        </p:nvSpPr>
        <p:spPr>
          <a:xfrm>
            <a:off x="685800" y="1143000"/>
            <a:ext cx="5486400" cy="3086100"/>
          </a:xfrm>
          <a:prstGeom prst="rect">
            <a:avLst/>
          </a:prstGeom>
        </p:spPr>
      </p:sp>
      <p:sp>
        <p:nvSpPr>
          <p:cNvPr id="547"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548"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4D4A07A4-DE02-4F59-BDE1-D89286FC9A59}" type="slidenum">
              <a:rPr lang="en-US" sz="1200" b="0" strike="noStrike" spc="-1">
                <a:latin typeface="Times New Roman"/>
              </a:rPr>
              <a:t>21</a:t>
            </a:fld>
            <a:endParaRPr lang="en-US" sz="1200" b="0" strike="noStrike" spc="-1">
              <a:latin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PlaceHolder 1"/>
          <p:cNvSpPr>
            <a:spLocks noGrp="1" noRot="1" noChangeAspect="1"/>
          </p:cNvSpPr>
          <p:nvPr>
            <p:ph type="sldImg"/>
          </p:nvPr>
        </p:nvSpPr>
        <p:spPr>
          <a:xfrm>
            <a:off x="685800" y="1143000"/>
            <a:ext cx="5486400" cy="3086100"/>
          </a:xfrm>
          <a:prstGeom prst="rect">
            <a:avLst/>
          </a:prstGeom>
        </p:spPr>
      </p:sp>
      <p:sp>
        <p:nvSpPr>
          <p:cNvPr id="550"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55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C933E721-6037-43AC-BFA6-74708DB0C190}" type="slidenum">
              <a:rPr lang="en-US" sz="1200" b="0" strike="noStrike" spc="-1">
                <a:latin typeface="Times New Roman"/>
              </a:rPr>
              <a:t>22</a:t>
            </a:fld>
            <a:endParaRPr lang="en-US" sz="1200" b="0" strike="noStrike" spc="-1">
              <a:latin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PlaceHolder 1"/>
          <p:cNvSpPr>
            <a:spLocks noGrp="1" noRot="1" noChangeAspect="1"/>
          </p:cNvSpPr>
          <p:nvPr>
            <p:ph type="sldImg"/>
          </p:nvPr>
        </p:nvSpPr>
        <p:spPr>
          <a:xfrm>
            <a:off x="685800" y="1143000"/>
            <a:ext cx="5486400" cy="3086100"/>
          </a:xfrm>
          <a:prstGeom prst="rect">
            <a:avLst/>
          </a:prstGeom>
        </p:spPr>
      </p:sp>
      <p:sp>
        <p:nvSpPr>
          <p:cNvPr id="55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55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F07CF8FD-09CE-45EC-B9B0-3A138C8B5844}" type="slidenum">
              <a:rPr lang="en-US" sz="1200" b="0" strike="noStrike" spc="-1">
                <a:latin typeface="Times New Roman"/>
              </a:rPr>
              <a:t>23</a:t>
            </a:fld>
            <a:endParaRPr lang="en-US" sz="1200" b="0" strike="noStrike" spc="-1">
              <a:latin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PlaceHolder 1"/>
          <p:cNvSpPr>
            <a:spLocks noGrp="1" noRot="1" noChangeAspect="1"/>
          </p:cNvSpPr>
          <p:nvPr>
            <p:ph type="sldImg"/>
          </p:nvPr>
        </p:nvSpPr>
        <p:spPr>
          <a:xfrm>
            <a:off x="685800" y="1143000"/>
            <a:ext cx="5486400" cy="3086100"/>
          </a:xfrm>
          <a:prstGeom prst="rect">
            <a:avLst/>
          </a:prstGeom>
        </p:spPr>
      </p:sp>
      <p:sp>
        <p:nvSpPr>
          <p:cNvPr id="556"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a:latin typeface="Arial"/>
              </a:rPr>
              <a:t>Congratulations! You have now generated the first output block of the keystream.</a:t>
            </a:r>
          </a:p>
        </p:txBody>
      </p:sp>
      <p:sp>
        <p:nvSpPr>
          <p:cNvPr id="557"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03D5CF48-0C6F-4575-A5BD-5D30B739A9AF}" type="slidenum">
              <a:rPr lang="en-US" sz="1200" b="0" strike="noStrike" spc="-1">
                <a:latin typeface="Times New Roman"/>
              </a:rPr>
              <a:t>24</a:t>
            </a:fld>
            <a:endParaRPr lang="en-US" sz="1200" b="0" strike="noStrike" spc="-1">
              <a:latin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PlaceHolder 1"/>
          <p:cNvSpPr>
            <a:spLocks noGrp="1" noRot="1" noChangeAspect="1"/>
          </p:cNvSpPr>
          <p:nvPr>
            <p:ph type="sldImg"/>
          </p:nvPr>
        </p:nvSpPr>
        <p:spPr>
          <a:xfrm>
            <a:off x="685800" y="1143000"/>
            <a:ext cx="5486400" cy="3086100"/>
          </a:xfrm>
          <a:prstGeom prst="rect">
            <a:avLst/>
          </a:prstGeom>
        </p:spPr>
      </p:sp>
      <p:sp>
        <p:nvSpPr>
          <p:cNvPr id="55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56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04BDCE91-196B-47E1-B64A-095E2F3FA4D7}" type="slidenum">
              <a:rPr lang="en-US" sz="1200" b="0" strike="noStrike" spc="-1">
                <a:latin typeface="Times New Roman"/>
              </a:rPr>
              <a:t>25</a:t>
            </a:fld>
            <a:endParaRPr lang="en-US" sz="1200" b="0" strike="noStrike" spc="-1">
              <a:latin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PlaceHolder 1"/>
          <p:cNvSpPr>
            <a:spLocks noGrp="1" noRot="1" noChangeAspect="1"/>
          </p:cNvSpPr>
          <p:nvPr>
            <p:ph type="sldImg"/>
          </p:nvPr>
        </p:nvSpPr>
        <p:spPr>
          <a:xfrm>
            <a:off x="685800" y="1143000"/>
            <a:ext cx="5486400" cy="3086100"/>
          </a:xfrm>
          <a:prstGeom prst="rect">
            <a:avLst/>
          </a:prstGeom>
        </p:spPr>
      </p:sp>
      <p:sp>
        <p:nvSpPr>
          <p:cNvPr id="562"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563"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56B55408-5D09-40E4-86AB-E236808861F7}" type="slidenum">
              <a:rPr lang="en-US" sz="1200" b="0" strike="noStrike" spc="-1">
                <a:latin typeface="Times New Roman"/>
              </a:rPr>
              <a:t>26</a:t>
            </a:fld>
            <a:endParaRPr lang="en-US" sz="1200" b="0" strike="noStrike" spc="-1">
              <a:latin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PlaceHolder 1"/>
          <p:cNvSpPr>
            <a:spLocks noGrp="1" noRot="1" noChangeAspect="1"/>
          </p:cNvSpPr>
          <p:nvPr>
            <p:ph type="sldImg"/>
          </p:nvPr>
        </p:nvSpPr>
        <p:spPr>
          <a:xfrm>
            <a:off x="685800" y="1143000"/>
            <a:ext cx="5486400" cy="3086100"/>
          </a:xfrm>
          <a:prstGeom prst="rect">
            <a:avLst/>
          </a:prstGeom>
        </p:spPr>
      </p:sp>
      <p:sp>
        <p:nvSpPr>
          <p:cNvPr id="565"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566"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2624A265-68A6-4BFA-AE3F-2AB6A28DFBCC}" type="slidenum">
              <a:rPr lang="en-US" sz="1200" b="0" strike="noStrike" spc="-1">
                <a:latin typeface="Times New Roman"/>
              </a:rPr>
              <a:t>27</a:t>
            </a:fld>
            <a:endParaRPr lang="en-US" sz="1200" b="0" strike="noStrike" spc="-1">
              <a:latin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PlaceHolder 1"/>
          <p:cNvSpPr>
            <a:spLocks noGrp="1" noRot="1" noChangeAspect="1"/>
          </p:cNvSpPr>
          <p:nvPr>
            <p:ph type="sldImg"/>
          </p:nvPr>
        </p:nvSpPr>
        <p:spPr>
          <a:xfrm>
            <a:off x="685800" y="1143000"/>
            <a:ext cx="5486040" cy="3085920"/>
          </a:xfrm>
          <a:prstGeom prst="rect">
            <a:avLst/>
          </a:prstGeom>
        </p:spPr>
      </p:sp>
      <p:sp>
        <p:nvSpPr>
          <p:cNvPr id="568"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569"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A904C98A-91A4-4F0D-AA69-2CD5493B24B2}" type="slidenum">
              <a:rPr lang="en-US" sz="1200" b="0" strike="noStrike" spc="-1">
                <a:latin typeface="Times New Roman"/>
              </a:rPr>
              <a:t>28</a:t>
            </a:fld>
            <a:endParaRPr lang="en-US" sz="1200" b="0" strike="noStrike" spc="-1">
              <a:latin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PlaceHolder 1"/>
          <p:cNvSpPr>
            <a:spLocks noGrp="1" noRot="1" noChangeAspect="1"/>
          </p:cNvSpPr>
          <p:nvPr>
            <p:ph type="sldImg"/>
          </p:nvPr>
        </p:nvSpPr>
        <p:spPr>
          <a:xfrm>
            <a:off x="685800" y="1143000"/>
            <a:ext cx="5486040" cy="3085920"/>
          </a:xfrm>
          <a:prstGeom prst="rect">
            <a:avLst/>
          </a:prstGeom>
        </p:spPr>
      </p:sp>
      <p:sp>
        <p:nvSpPr>
          <p:cNvPr id="571"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572"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AF7AD5AA-2261-43D0-8A8A-92381213F401}" type="slidenum">
              <a:rPr lang="en-US" sz="1200" b="0" strike="noStrike" spc="-1">
                <a:latin typeface="Times New Roman"/>
              </a:rPr>
              <a:t>29</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PlaceHolder 1"/>
          <p:cNvSpPr>
            <a:spLocks noGrp="1" noRot="1" noChangeAspect="1"/>
          </p:cNvSpPr>
          <p:nvPr>
            <p:ph type="sldImg"/>
          </p:nvPr>
        </p:nvSpPr>
        <p:spPr>
          <a:xfrm>
            <a:off x="685800" y="1143000"/>
            <a:ext cx="5486400" cy="3086100"/>
          </a:xfrm>
          <a:prstGeom prst="rect">
            <a:avLst/>
          </a:prstGeom>
        </p:spPr>
      </p:sp>
      <p:sp>
        <p:nvSpPr>
          <p:cNvPr id="493"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a:latin typeface="Arial"/>
              </a:rPr>
              <a:t>I’ll go into the transformations in more detail in a few slides.</a:t>
            </a:r>
          </a:p>
        </p:txBody>
      </p:sp>
      <p:sp>
        <p:nvSpPr>
          <p:cNvPr id="49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B255751E-7217-4195-A2F3-46143304022A}" type="slidenum">
              <a:rPr lang="en-US" sz="1200" b="0" strike="noStrike" spc="-1">
                <a:latin typeface="Times New Roman"/>
              </a:rPr>
              <a:t>3</a:t>
            </a:fld>
            <a:endParaRPr lang="en-US" sz="1200" b="0" strike="noStrike" spc="-1">
              <a:latin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PlaceHolder 1"/>
          <p:cNvSpPr>
            <a:spLocks noGrp="1" noRot="1" noChangeAspect="1"/>
          </p:cNvSpPr>
          <p:nvPr>
            <p:ph type="sldImg"/>
          </p:nvPr>
        </p:nvSpPr>
        <p:spPr>
          <a:xfrm>
            <a:off x="685800" y="1143000"/>
            <a:ext cx="5486040" cy="3085920"/>
          </a:xfrm>
          <a:prstGeom prst="rect">
            <a:avLst/>
          </a:prstGeom>
        </p:spPr>
      </p:sp>
      <p:sp>
        <p:nvSpPr>
          <p:cNvPr id="574"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575"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5ADB9ED7-DB87-46E0-89F0-8A66037CEA1A}" type="slidenum">
              <a:rPr lang="en-US" sz="1200" b="0" strike="noStrike" spc="-1">
                <a:latin typeface="Times New Roman"/>
              </a:rPr>
              <a:t>30</a:t>
            </a:fld>
            <a:endParaRPr lang="en-US" sz="1200" b="0" strike="noStrike" spc="-1">
              <a:latin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PlaceHolder 1"/>
          <p:cNvSpPr>
            <a:spLocks noGrp="1" noRot="1" noChangeAspect="1"/>
          </p:cNvSpPr>
          <p:nvPr>
            <p:ph type="sldImg"/>
          </p:nvPr>
        </p:nvSpPr>
        <p:spPr>
          <a:xfrm>
            <a:off x="685800" y="1143000"/>
            <a:ext cx="5486040" cy="3085920"/>
          </a:xfrm>
          <a:prstGeom prst="rect">
            <a:avLst/>
          </a:prstGeom>
        </p:spPr>
      </p:sp>
      <p:sp>
        <p:nvSpPr>
          <p:cNvPr id="577"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578"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838C1339-3F4F-4D21-AF12-1FCAA1802263}" type="slidenum">
              <a:rPr lang="en-US" sz="1200" b="0" strike="noStrike" spc="-1">
                <a:latin typeface="Times New Roman"/>
              </a:rPr>
              <a:t>31</a:t>
            </a:fld>
            <a:endParaRPr lang="en-US" sz="1200" b="0" strike="noStrike" spc="-1">
              <a:latin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 name="PlaceHolder 1"/>
          <p:cNvSpPr>
            <a:spLocks noGrp="1" noRot="1" noChangeAspect="1"/>
          </p:cNvSpPr>
          <p:nvPr>
            <p:ph type="sldImg"/>
          </p:nvPr>
        </p:nvSpPr>
        <p:spPr>
          <a:xfrm>
            <a:off x="685800" y="1143000"/>
            <a:ext cx="5486040" cy="3085920"/>
          </a:xfrm>
          <a:prstGeom prst="rect">
            <a:avLst/>
          </a:prstGeom>
        </p:spPr>
      </p:sp>
      <p:sp>
        <p:nvSpPr>
          <p:cNvPr id="580"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58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8708CC1E-FAFE-457F-A6A3-A9B4B5BA14BE}" type="slidenum">
              <a:rPr lang="en-US" sz="1200" b="0" strike="noStrike" spc="-1">
                <a:latin typeface="Times New Roman"/>
              </a:rPr>
              <a:t>32</a:t>
            </a:fld>
            <a:endParaRPr lang="en-US" sz="1200" b="0" strike="noStrike" spc="-1">
              <a:latin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PlaceHolder 1"/>
          <p:cNvSpPr>
            <a:spLocks noGrp="1" noRot="1" noChangeAspect="1"/>
          </p:cNvSpPr>
          <p:nvPr>
            <p:ph type="sldImg"/>
          </p:nvPr>
        </p:nvSpPr>
        <p:spPr>
          <a:xfrm>
            <a:off x="685800" y="1143000"/>
            <a:ext cx="5486040" cy="3085920"/>
          </a:xfrm>
          <a:prstGeom prst="rect">
            <a:avLst/>
          </a:prstGeom>
        </p:spPr>
      </p:sp>
      <p:sp>
        <p:nvSpPr>
          <p:cNvPr id="58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58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B6F2B56A-122E-48F5-93F0-E64F4B8567D6}" type="slidenum">
              <a:rPr lang="en-US" sz="1200" b="0" strike="noStrike" spc="-1">
                <a:latin typeface="Times New Roman"/>
              </a:rPr>
              <a:t>33</a:t>
            </a:fld>
            <a:endParaRPr lang="en-US" sz="1200" b="0" strike="noStrike" spc="-1">
              <a:latin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PlaceHolder 1"/>
          <p:cNvSpPr>
            <a:spLocks noGrp="1" noRot="1" noChangeAspect="1"/>
          </p:cNvSpPr>
          <p:nvPr>
            <p:ph type="sldImg"/>
          </p:nvPr>
        </p:nvSpPr>
        <p:spPr>
          <a:xfrm>
            <a:off x="685800" y="1143000"/>
            <a:ext cx="5486040" cy="3085920"/>
          </a:xfrm>
          <a:prstGeom prst="rect">
            <a:avLst/>
          </a:prstGeom>
        </p:spPr>
      </p:sp>
      <p:sp>
        <p:nvSpPr>
          <p:cNvPr id="586"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587"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E8AD4CE5-E52A-4EB4-8366-84B08FDC6E0B}" type="slidenum">
              <a:rPr lang="en-US" sz="1200" b="0" strike="noStrike" spc="-1">
                <a:latin typeface="Times New Roman"/>
              </a:rPr>
              <a:t>34</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PlaceHolder 1"/>
          <p:cNvSpPr>
            <a:spLocks noGrp="1" noRot="1" noChangeAspect="1"/>
          </p:cNvSpPr>
          <p:nvPr>
            <p:ph type="sldImg"/>
          </p:nvPr>
        </p:nvSpPr>
        <p:spPr>
          <a:xfrm>
            <a:off x="685800" y="1143000"/>
            <a:ext cx="5486040" cy="3085920"/>
          </a:xfrm>
          <a:prstGeom prst="rect">
            <a:avLst/>
          </a:prstGeom>
        </p:spPr>
      </p:sp>
      <p:sp>
        <p:nvSpPr>
          <p:cNvPr id="496"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a:latin typeface="Arial"/>
              </a:rPr>
              <a:t>A few things to point out:</a:t>
            </a:r>
          </a:p>
          <a:p>
            <a:pPr marL="171360" indent="-171000">
              <a:lnSpc>
                <a:spcPct val="100000"/>
              </a:lnSpc>
              <a:buClr>
                <a:srgbClr val="000000"/>
              </a:buClr>
              <a:buFont typeface="Arial"/>
              <a:buChar char="•"/>
            </a:pPr>
            <a:r>
              <a:rPr lang="en-US" sz="2000" b="0" strike="noStrike" spc="-1">
                <a:latin typeface="Arial"/>
              </a:rPr>
              <a:t>The little-endianness of a word causes the colors to reverse in this example.</a:t>
            </a:r>
          </a:p>
          <a:p>
            <a:pPr marL="171360" indent="-171000">
              <a:lnSpc>
                <a:spcPct val="100000"/>
              </a:lnSpc>
              <a:buClr>
                <a:srgbClr val="000000"/>
              </a:buClr>
              <a:buFont typeface="Arial"/>
              <a:buChar char="•"/>
            </a:pPr>
            <a:r>
              <a:rPr lang="en-US" sz="2000" b="0" strike="noStrike" spc="-1">
                <a:latin typeface="Arial"/>
              </a:rPr>
              <a:t>The words in a block are labeled 0-15, first across a row, then down columns.</a:t>
            </a:r>
          </a:p>
        </p:txBody>
      </p:sp>
      <p:sp>
        <p:nvSpPr>
          <p:cNvPr id="497"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15CB9404-4ED7-45A9-80F0-588A3F904691}" type="slidenum">
              <a:rPr lang="en-US" sz="1200" b="0" strike="noStrike" spc="-1">
                <a:latin typeface="Times New Roman"/>
              </a:rPr>
              <a:t>4</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PlaceHolder 1"/>
          <p:cNvSpPr>
            <a:spLocks noGrp="1" noRot="1" noChangeAspect="1"/>
          </p:cNvSpPr>
          <p:nvPr>
            <p:ph type="sldImg"/>
          </p:nvPr>
        </p:nvSpPr>
        <p:spPr>
          <a:xfrm>
            <a:off x="685800" y="1143000"/>
            <a:ext cx="5486040" cy="3085920"/>
          </a:xfrm>
          <a:prstGeom prst="rect">
            <a:avLst/>
          </a:prstGeom>
        </p:spPr>
      </p:sp>
      <p:sp>
        <p:nvSpPr>
          <p:cNvPr id="49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50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DDD72BB9-38E6-4366-9D06-E5A6F490104F}" type="slidenum">
              <a:rPr lang="en-US" sz="1200" b="0" strike="noStrike" spc="-1">
                <a:latin typeface="Times New Roman"/>
              </a:rPr>
              <a:t>5</a:t>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 name="PlaceHolder 1"/>
          <p:cNvSpPr>
            <a:spLocks noGrp="1" noRot="1" noChangeAspect="1"/>
          </p:cNvSpPr>
          <p:nvPr>
            <p:ph type="sldImg"/>
          </p:nvPr>
        </p:nvSpPr>
        <p:spPr>
          <a:xfrm>
            <a:off x="685800" y="1143000"/>
            <a:ext cx="5486040" cy="3085920"/>
          </a:xfrm>
          <a:prstGeom prst="rect">
            <a:avLst/>
          </a:prstGeom>
        </p:spPr>
      </p:sp>
      <p:sp>
        <p:nvSpPr>
          <p:cNvPr id="502"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a:latin typeface="Arial"/>
              </a:rPr>
              <a:t>Don’t worry about little-endianness; for the message, all we really care about is how many blocks we need to fit all of them. Don’t worry if your message isn’t a multiple of 64 bytes.</a:t>
            </a:r>
          </a:p>
        </p:txBody>
      </p:sp>
      <p:sp>
        <p:nvSpPr>
          <p:cNvPr id="503"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024D4739-948B-495A-968D-C2CACEC7F8CC}" type="slidenum">
              <a:rPr lang="en-US" sz="1200" b="0" strike="noStrike" spc="-1">
                <a:latin typeface="Times New Roman"/>
              </a:rPr>
              <a:t>6</a:t>
            </a:fld>
            <a:endParaRPr lang="en-U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PlaceHolder 1"/>
          <p:cNvSpPr>
            <a:spLocks noGrp="1" noRot="1" noChangeAspect="1"/>
          </p:cNvSpPr>
          <p:nvPr>
            <p:ph type="sldImg"/>
          </p:nvPr>
        </p:nvSpPr>
        <p:spPr>
          <a:xfrm>
            <a:off x="685800" y="1143000"/>
            <a:ext cx="5486400" cy="3086100"/>
          </a:xfrm>
          <a:prstGeom prst="rect">
            <a:avLst/>
          </a:prstGeom>
        </p:spPr>
      </p:sp>
      <p:sp>
        <p:nvSpPr>
          <p:cNvPr id="505"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a:latin typeface="Arial"/>
              </a:rPr>
              <a:t>We have as many input blocks as we did message blocks. Note that the block counter is the only part that differs between each block.</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The original version of Chacha used a 8-byte block counter and an 8-byte nonce, but most implementations do it the same way that we have. The only downside of the change is that the smaller block counter limits your message size to 256 GB.</a:t>
            </a:r>
          </a:p>
        </p:txBody>
      </p:sp>
      <p:sp>
        <p:nvSpPr>
          <p:cNvPr id="506"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A74C521A-F247-464E-BE9E-5ECB7602A8D4}" type="slidenum">
              <a:rPr lang="en-US" sz="1200" b="0" strike="noStrike" spc="-1">
                <a:latin typeface="Times New Roman"/>
              </a:rPr>
              <a:t>7</a:t>
            </a:fld>
            <a:endParaRPr lang="en-US"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PlaceHolder 1"/>
          <p:cNvSpPr>
            <a:spLocks noGrp="1" noRot="1" noChangeAspect="1"/>
          </p:cNvSpPr>
          <p:nvPr>
            <p:ph type="sldImg"/>
          </p:nvPr>
        </p:nvSpPr>
        <p:spPr>
          <a:xfrm>
            <a:off x="685800" y="1143000"/>
            <a:ext cx="5486400" cy="3086100"/>
          </a:xfrm>
          <a:prstGeom prst="rect">
            <a:avLst/>
          </a:prstGeom>
        </p:spPr>
      </p:sp>
      <p:sp>
        <p:nvSpPr>
          <p:cNvPr id="508"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a:latin typeface="Arial"/>
              </a:rPr>
              <a:t>This is the meat of the algorithm. Each input block goes through 20 rounds of transformations intended to scramble the words in a deterministic but irreversible way.</a:t>
            </a:r>
          </a:p>
        </p:txBody>
      </p:sp>
      <p:sp>
        <p:nvSpPr>
          <p:cNvPr id="509"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430AA935-5A51-4F33-9B3A-406AA3530BCC}" type="slidenum">
              <a:rPr lang="en-US" sz="1200" b="0" strike="noStrike" spc="-1">
                <a:solidFill>
                  <a:srgbClr val="000000"/>
                </a:solidFill>
                <a:latin typeface="Calibri"/>
                <a:ea typeface="+mn-ea"/>
              </a:rPr>
              <a:t>8</a:t>
            </a:fld>
            <a:endParaRPr lang="en-US"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PlaceHolder 1"/>
          <p:cNvSpPr>
            <a:spLocks noGrp="1" noRot="1" noChangeAspect="1"/>
          </p:cNvSpPr>
          <p:nvPr>
            <p:ph type="sldImg"/>
          </p:nvPr>
        </p:nvSpPr>
        <p:spPr>
          <a:xfrm>
            <a:off x="685800" y="1143000"/>
            <a:ext cx="5486400" cy="3086100"/>
          </a:xfrm>
          <a:prstGeom prst="rect">
            <a:avLst/>
          </a:prstGeom>
        </p:spPr>
      </p:sp>
      <p:sp>
        <p:nvSpPr>
          <p:cNvPr id="511"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512"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5B8E2541-B586-4AD3-9801-E970B667ED69}" type="slidenum">
              <a:rPr lang="en-US" sz="1200" b="0" strike="noStrike" spc="-1">
                <a:solidFill>
                  <a:srgbClr val="000000"/>
                </a:solidFill>
                <a:latin typeface="Calibri"/>
                <a:ea typeface="+mn-ea"/>
              </a:rPr>
              <a:t>9</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noAutofit/>
          </a:bodyPr>
          <a:lstStyle/>
          <a:p>
            <a:pPr>
              <a:lnSpc>
                <a:spcPct val="100000"/>
              </a:lnSpc>
            </a:pPr>
            <a:fld id="{CFB3FEC0-9D60-4709-A7D8-366E76E74E9A}" type="datetime">
              <a:rPr lang="en-US" sz="1200" b="0" strike="noStrike" spc="-1">
                <a:solidFill>
                  <a:srgbClr val="8B8B8B"/>
                </a:solidFill>
                <a:latin typeface="Calibri"/>
              </a:rPr>
              <a:t>5/4/2022</a:t>
            </a:fld>
            <a:endParaRPr lang="en-US" sz="12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31162F0F-8209-4BE7-B45C-D4839C0E90A7}" type="slidenum">
              <a:rPr lang="en-US" sz="1200" b="0" strike="noStrike" spc="-1">
                <a:solidFill>
                  <a:srgbClr val="8B8B8B"/>
                </a:solidFill>
                <a:latin typeface="Calibri"/>
              </a:rPr>
              <a:t>‹#›</a:t>
            </a:fld>
            <a:endParaRPr lang="en-US"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3EB8296A-7460-44FD-A386-7D519609435A}" type="datetime">
              <a:rPr lang="en-US" sz="1200" b="0" strike="noStrike" spc="-1">
                <a:solidFill>
                  <a:srgbClr val="8B8B8B"/>
                </a:solidFill>
                <a:latin typeface="Calibri"/>
              </a:rPr>
              <a:t>5/4/2022</a:t>
            </a:fld>
            <a:endParaRPr lang="en-US" sz="1200" b="0" strike="noStrike" spc="-1">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92A97A72-BD2D-49F2-AA2A-9850483C13AE}"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3.wmf"/><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6.wmf"/><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9" name="CustomShape 2"/>
          <p:cNvSpPr/>
          <p:nvPr/>
        </p:nvSpPr>
        <p:spPr>
          <a:xfrm rot="10800000">
            <a:off x="360" y="-22320"/>
            <a:ext cx="12191760" cy="4373640"/>
          </a:xfrm>
          <a:prstGeom prst="rect">
            <a:avLst/>
          </a:prstGeom>
          <a:gradFill rotWithShape="0">
            <a:gsLst>
              <a:gs pos="0">
                <a:srgbClr val="2F5597"/>
              </a:gs>
              <a:gs pos="100000">
                <a:srgbClr val="000000"/>
              </a:gs>
            </a:gsLst>
            <a:lin ang="4200000"/>
          </a:gradFill>
          <a:ln>
            <a:noFill/>
          </a:ln>
        </p:spPr>
        <p:style>
          <a:lnRef idx="2">
            <a:schemeClr val="accent1">
              <a:shade val="50000"/>
            </a:schemeClr>
          </a:lnRef>
          <a:fillRef idx="1">
            <a:schemeClr val="accent1"/>
          </a:fillRef>
          <a:effectRef idx="0">
            <a:schemeClr val="accent1"/>
          </a:effectRef>
          <a:fontRef idx="minor"/>
        </p:style>
      </p:sp>
      <p:sp>
        <p:nvSpPr>
          <p:cNvPr id="90" name="CustomShape 3"/>
          <p:cNvSpPr/>
          <p:nvPr/>
        </p:nvSpPr>
        <p:spPr>
          <a:xfrm rot="5400000">
            <a:off x="3908880" y="-3931560"/>
            <a:ext cx="4374360" cy="12191760"/>
          </a:xfrm>
          <a:prstGeom prst="rect">
            <a:avLst/>
          </a:prstGeom>
          <a:gradFill rotWithShape="0">
            <a:gsLst>
              <a:gs pos="40000">
                <a:srgbClr val="4472C4">
                  <a:alpha val="0"/>
                </a:srgbClr>
              </a:gs>
              <a:gs pos="100000">
                <a:srgbClr val="2F5597">
                  <a:alpha val="52156"/>
                </a:srgb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91" name="CustomShape 4"/>
          <p:cNvSpPr/>
          <p:nvPr/>
        </p:nvSpPr>
        <p:spPr>
          <a:xfrm rot="5400000">
            <a:off x="4137120" y="-3703680"/>
            <a:ext cx="4373640" cy="11736000"/>
          </a:xfrm>
          <a:prstGeom prst="rect">
            <a:avLst/>
          </a:prstGeom>
          <a:gradFill rotWithShape="0">
            <a:gsLst>
              <a:gs pos="17000">
                <a:srgbClr val="4472C4">
                  <a:alpha val="0"/>
                </a:srgbClr>
              </a:gs>
              <a:gs pos="100000">
                <a:srgbClr val="000000">
                  <a:alpha val="37254"/>
                </a:srgbClr>
              </a:gs>
            </a:gsLst>
            <a:lin ang="13200000"/>
          </a:gradFill>
          <a:ln>
            <a:noFill/>
          </a:ln>
        </p:spPr>
        <p:style>
          <a:lnRef idx="2">
            <a:schemeClr val="accent1">
              <a:shade val="50000"/>
            </a:schemeClr>
          </a:lnRef>
          <a:fillRef idx="1">
            <a:schemeClr val="accent1"/>
          </a:fillRef>
          <a:effectRef idx="0">
            <a:schemeClr val="accent1"/>
          </a:effectRef>
          <a:fontRef idx="minor"/>
        </p:style>
      </p:sp>
      <p:sp>
        <p:nvSpPr>
          <p:cNvPr id="92" name="CustomShape 5"/>
          <p:cNvSpPr/>
          <p:nvPr/>
        </p:nvSpPr>
        <p:spPr>
          <a:xfrm>
            <a:off x="0" y="-22680"/>
            <a:ext cx="8542080" cy="4373640"/>
          </a:xfrm>
          <a:prstGeom prst="rect">
            <a:avLst/>
          </a:prstGeom>
          <a:gradFill rotWithShape="0">
            <a:gsLst>
              <a:gs pos="0">
                <a:srgbClr val="203864">
                  <a:alpha val="0"/>
                </a:srgbClr>
              </a:gs>
              <a:gs pos="100000">
                <a:srgbClr val="000000">
                  <a:alpha val="25098"/>
                </a:srgbClr>
              </a:gs>
            </a:gsLst>
            <a:lin ang="18600000"/>
          </a:gradFill>
          <a:ln>
            <a:noFill/>
          </a:ln>
        </p:spPr>
        <p:style>
          <a:lnRef idx="2">
            <a:schemeClr val="accent1">
              <a:shade val="50000"/>
            </a:schemeClr>
          </a:lnRef>
          <a:fillRef idx="1">
            <a:schemeClr val="accent1"/>
          </a:fillRef>
          <a:effectRef idx="0">
            <a:schemeClr val="accent1"/>
          </a:effectRef>
          <a:fontRef idx="minor"/>
        </p:style>
      </p:sp>
      <p:sp>
        <p:nvSpPr>
          <p:cNvPr id="93" name="CustomShape 6"/>
          <p:cNvSpPr/>
          <p:nvPr/>
        </p:nvSpPr>
        <p:spPr>
          <a:xfrm rot="12508800">
            <a:off x="5945040" y="-1031400"/>
            <a:ext cx="4989960" cy="4438800"/>
          </a:xfrm>
          <a:custGeom>
            <a:avLst/>
            <a:gdLst/>
            <a:ahLst/>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rotWithShape="0">
            <a:gsLst>
              <a:gs pos="13000">
                <a:srgbClr val="8FAADC">
                  <a:alpha val="2352"/>
                </a:srgbClr>
              </a:gs>
              <a:gs pos="100000">
                <a:srgbClr val="4472C4">
                  <a:alpha val="22352"/>
                </a:srgbClr>
              </a:gs>
            </a:gsLst>
            <a:lin ang="6690000"/>
          </a:gradFill>
          <a:ln>
            <a:noFill/>
          </a:ln>
        </p:spPr>
        <p:style>
          <a:lnRef idx="2">
            <a:schemeClr val="accent1">
              <a:shade val="50000"/>
            </a:schemeClr>
          </a:lnRef>
          <a:fillRef idx="1">
            <a:schemeClr val="accent1"/>
          </a:fillRef>
          <a:effectRef idx="0">
            <a:schemeClr val="accent1"/>
          </a:effectRef>
          <a:fontRef idx="minor"/>
        </p:style>
      </p:sp>
      <p:sp>
        <p:nvSpPr>
          <p:cNvPr id="94" name="TextShape 7"/>
          <p:cNvSpPr txBox="1"/>
          <p:nvPr/>
        </p:nvSpPr>
        <p:spPr>
          <a:xfrm>
            <a:off x="1314720" y="735120"/>
            <a:ext cx="10053360" cy="2928240"/>
          </a:xfrm>
          <a:prstGeom prst="rect">
            <a:avLst/>
          </a:prstGeom>
          <a:noFill/>
          <a:ln>
            <a:noFill/>
          </a:ln>
        </p:spPr>
        <p:txBody>
          <a:bodyPr anchor="b">
            <a:normAutofit/>
          </a:bodyPr>
          <a:lstStyle/>
          <a:p>
            <a:pPr>
              <a:lnSpc>
                <a:spcPct val="90000"/>
              </a:lnSpc>
            </a:pPr>
            <a:r>
              <a:rPr lang="en-US" sz="4800" b="0" strike="noStrike" spc="-1">
                <a:solidFill>
                  <a:srgbClr val="FFFFFF"/>
                </a:solidFill>
                <a:latin typeface="Calibri Light"/>
              </a:rPr>
              <a:t>Chacha20</a:t>
            </a:r>
            <a:endParaRPr lang="en-US" sz="4800" b="0" strike="noStrike" spc="-1">
              <a:solidFill>
                <a:srgbClr val="000000"/>
              </a:solidFill>
              <a:latin typeface="Calibri"/>
            </a:endParaRPr>
          </a:p>
        </p:txBody>
      </p:sp>
      <p:sp>
        <p:nvSpPr>
          <p:cNvPr id="95" name="TextShape 8"/>
          <p:cNvSpPr txBox="1"/>
          <p:nvPr/>
        </p:nvSpPr>
        <p:spPr>
          <a:xfrm>
            <a:off x="1350720" y="4870800"/>
            <a:ext cx="10005480" cy="1458000"/>
          </a:xfrm>
          <a:prstGeom prst="rect">
            <a:avLst/>
          </a:prstGeom>
          <a:noFill/>
          <a:ln>
            <a:noFill/>
          </a:ln>
        </p:spPr>
        <p:txBody>
          <a:bodyPr anchor="ctr">
            <a:normAutofit/>
          </a:bodyPr>
          <a:lstStyle/>
          <a:p>
            <a:pPr>
              <a:lnSpc>
                <a:spcPct val="90000"/>
              </a:lnSpc>
              <a:spcBef>
                <a:spcPts val="1001"/>
              </a:spcBef>
              <a:tabLst>
                <a:tab pos="0" algn="l"/>
              </a:tabLst>
            </a:pPr>
            <a:r>
              <a:rPr lang="en-US" sz="2400" b="0" strike="noStrike" spc="-1">
                <a:solidFill>
                  <a:srgbClr val="000000"/>
                </a:solidFill>
                <a:latin typeface="Calibri"/>
              </a:rPr>
              <a:t>Aaron Fihn, Prateep Rao, Nat Webb, Shang Xiao</a:t>
            </a:r>
            <a:endParaRPr lang="en-US" sz="2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0"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1" name="CustomShape 2"/>
          <p:cNvSpPr/>
          <p:nvPr/>
        </p:nvSpPr>
        <p:spPr>
          <a:xfrm flipH="1">
            <a:off x="0" y="0"/>
            <a:ext cx="12191760" cy="1590480"/>
          </a:xfrm>
          <a:prstGeom prst="rect">
            <a:avLst/>
          </a:prstGeom>
          <a:gradFill rotWithShape="0">
            <a:gsLst>
              <a:gs pos="0">
                <a:srgbClr val="000000"/>
              </a:gs>
              <a:gs pos="100000">
                <a:srgbClr val="2F5597"/>
              </a:gs>
            </a:gsLst>
            <a:lin ang="2400000"/>
          </a:gradFill>
          <a:ln>
            <a:noFill/>
          </a:ln>
        </p:spPr>
        <p:style>
          <a:lnRef idx="2">
            <a:schemeClr val="accent1">
              <a:shade val="50000"/>
            </a:schemeClr>
          </a:lnRef>
          <a:fillRef idx="1">
            <a:schemeClr val="accent1"/>
          </a:fillRef>
          <a:effectRef idx="0">
            <a:schemeClr val="accent1"/>
          </a:effectRef>
          <a:fontRef idx="minor"/>
        </p:style>
      </p:sp>
      <p:sp>
        <p:nvSpPr>
          <p:cNvPr id="172" name="CustomShape 3"/>
          <p:cNvSpPr/>
          <p:nvPr/>
        </p:nvSpPr>
        <p:spPr>
          <a:xfrm rot="10800000" flipH="1">
            <a:off x="360" y="360"/>
            <a:ext cx="8115120" cy="1590480"/>
          </a:xfrm>
          <a:prstGeom prst="rect">
            <a:avLst/>
          </a:prstGeom>
          <a:gradFill rotWithShape="0">
            <a:gsLst>
              <a:gs pos="20000">
                <a:srgbClr val="4472C4">
                  <a:alpha val="0"/>
                </a:srgbClr>
              </a:gs>
              <a:gs pos="100000">
                <a:srgbClr val="203864">
                  <a:alpha val="55294"/>
                </a:srgb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173" name="CustomShape 4"/>
          <p:cNvSpPr/>
          <p:nvPr/>
        </p:nvSpPr>
        <p:spPr>
          <a:xfrm flipH="1">
            <a:off x="8114400" y="0"/>
            <a:ext cx="4076280" cy="1590480"/>
          </a:xfrm>
          <a:prstGeom prst="rect">
            <a:avLst/>
          </a:prstGeom>
          <a:gradFill rotWithShape="0">
            <a:gsLst>
              <a:gs pos="0">
                <a:srgbClr val="4472C4">
                  <a:alpha val="66274"/>
                </a:srgbClr>
              </a:gs>
              <a:gs pos="100000">
                <a:srgbClr val="000000">
                  <a:alpha val="30196"/>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174" name="CustomShape 5"/>
          <p:cNvSpPr/>
          <p:nvPr/>
        </p:nvSpPr>
        <p:spPr>
          <a:xfrm>
            <a:off x="459360" y="0"/>
            <a:ext cx="11732400" cy="1596960"/>
          </a:xfrm>
          <a:prstGeom prst="rect">
            <a:avLst/>
          </a:prstGeom>
          <a:gradFill rotWithShape="0">
            <a:gsLst>
              <a:gs pos="50000">
                <a:srgbClr val="000000">
                  <a:alpha val="0"/>
                </a:srgbClr>
              </a:gs>
              <a:gs pos="100000">
                <a:srgbClr val="203864">
                  <a:alpha val="52156"/>
                </a:srgb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75" name="TextShape 6"/>
          <p:cNvSpPr txBox="1"/>
          <p:nvPr/>
        </p:nvSpPr>
        <p:spPr>
          <a:xfrm>
            <a:off x="1371600" y="294480"/>
            <a:ext cx="9895680" cy="1033200"/>
          </a:xfrm>
          <a:prstGeom prst="rect">
            <a:avLst/>
          </a:prstGeom>
          <a:noFill/>
          <a:ln>
            <a:noFill/>
          </a:ln>
        </p:spPr>
        <p:txBody>
          <a:bodyPr anchor="ctr">
            <a:normAutofit fontScale="82000"/>
          </a:bodyPr>
          <a:lstStyle/>
          <a:p>
            <a:pPr>
              <a:lnSpc>
                <a:spcPct val="90000"/>
              </a:lnSpc>
            </a:pPr>
            <a:r>
              <a:rPr lang="en-US" sz="4000" b="0" strike="noStrike" spc="-1">
                <a:solidFill>
                  <a:srgbClr val="FFFFFF"/>
                </a:solidFill>
                <a:latin typeface="Calibri Light"/>
              </a:rPr>
              <a:t>#3: Transform input blocks to output blocks</a:t>
            </a:r>
            <a:endParaRPr lang="en-US" sz="4000" b="0" strike="noStrike" spc="-1">
              <a:solidFill>
                <a:srgbClr val="000000"/>
              </a:solidFill>
              <a:latin typeface="Calibri"/>
            </a:endParaRPr>
          </a:p>
        </p:txBody>
      </p:sp>
      <p:sp>
        <p:nvSpPr>
          <p:cNvPr id="176" name="TextShape 7"/>
          <p:cNvSpPr txBox="1"/>
          <p:nvPr/>
        </p:nvSpPr>
        <p:spPr>
          <a:xfrm>
            <a:off x="228600" y="1771560"/>
            <a:ext cx="4949280" cy="115020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en-US" sz="2000" b="0" strike="noStrike" spc="-1">
                <a:solidFill>
                  <a:srgbClr val="000000"/>
                </a:solidFill>
                <a:latin typeface="Calibri"/>
              </a:rPr>
              <a:t>Round #1: Column Round</a:t>
            </a:r>
          </a:p>
          <a:p>
            <a:pPr marL="685800" lvl="1" indent="-228240">
              <a:lnSpc>
                <a:spcPct val="90000"/>
              </a:lnSpc>
              <a:spcBef>
                <a:spcPts val="499"/>
              </a:spcBef>
              <a:buClr>
                <a:srgbClr val="000000"/>
              </a:buClr>
              <a:buFont typeface="Arial"/>
              <a:buChar char="•"/>
            </a:pPr>
            <a:r>
              <a:rPr lang="en-US" sz="1900" b="0" strike="noStrike" spc="-1">
                <a:solidFill>
                  <a:srgbClr val="000000"/>
                </a:solidFill>
                <a:latin typeface="Calibri"/>
              </a:rPr>
              <a:t>12 operations per column</a:t>
            </a:r>
          </a:p>
        </p:txBody>
      </p:sp>
      <p:sp>
        <p:nvSpPr>
          <p:cNvPr id="177" name="CustomShape 8"/>
          <p:cNvSpPr/>
          <p:nvPr/>
        </p:nvSpPr>
        <p:spPr>
          <a:xfrm>
            <a:off x="228600" y="3070440"/>
            <a:ext cx="4949280" cy="365796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228600" indent="-228240">
              <a:lnSpc>
                <a:spcPct val="90000"/>
              </a:lnSpc>
              <a:buClr>
                <a:srgbClr val="000000"/>
              </a:buClr>
              <a:buFont typeface="Arial"/>
              <a:buChar char="•"/>
            </a:pPr>
            <a:r>
              <a:rPr lang="en-US" sz="2000" b="0" strike="noStrike" spc="-1">
                <a:solidFill>
                  <a:srgbClr val="000000"/>
                </a:solidFill>
                <a:latin typeface="Calibri"/>
              </a:rPr>
              <a:t>a = a + b</a:t>
            </a:r>
            <a:endParaRPr lang="en-US" sz="2000" b="0" strike="noStrike" spc="-1">
              <a:latin typeface="Arial"/>
            </a:endParaRPr>
          </a:p>
          <a:p>
            <a:pPr marL="228600" indent="-228240">
              <a:lnSpc>
                <a:spcPct val="90000"/>
              </a:lnSpc>
              <a:buClr>
                <a:srgbClr val="000000"/>
              </a:buClr>
              <a:buFont typeface="Arial"/>
              <a:buChar char="•"/>
            </a:pPr>
            <a:r>
              <a:rPr lang="en-US" sz="2000" b="1" strike="noStrike" spc="-1">
                <a:solidFill>
                  <a:srgbClr val="000000"/>
                </a:solidFill>
                <a:latin typeface="Calibri"/>
              </a:rPr>
              <a:t>d</a:t>
            </a:r>
            <a:r>
              <a:rPr lang="en-US" sz="2000" b="0" strike="noStrike" spc="-1">
                <a:solidFill>
                  <a:srgbClr val="000000"/>
                </a:solidFill>
                <a:latin typeface="Calibri"/>
              </a:rPr>
              <a:t> = </a:t>
            </a:r>
            <a:r>
              <a:rPr lang="en-US" sz="2000" b="0" strike="noStrike" spc="-1">
                <a:solidFill>
                  <a:srgbClr val="FF0000"/>
                </a:solidFill>
                <a:latin typeface="Calibri"/>
              </a:rPr>
              <a:t>d</a:t>
            </a:r>
            <a:r>
              <a:rPr lang="en-US" sz="2000" b="0" strike="noStrike" spc="-1">
                <a:solidFill>
                  <a:srgbClr val="000000"/>
                </a:solidFill>
                <a:latin typeface="Calibri"/>
              </a:rPr>
              <a:t> ^ </a:t>
            </a:r>
            <a:r>
              <a:rPr lang="en-US" sz="2000" b="0" strike="noStrike" spc="-1">
                <a:solidFill>
                  <a:srgbClr val="0070C0"/>
                </a:solidFill>
                <a:latin typeface="Calibri"/>
              </a:rPr>
              <a:t>a</a:t>
            </a:r>
            <a:endParaRPr lang="en-US" sz="2000" b="0" strike="noStrike" spc="-1">
              <a:latin typeface="Arial"/>
            </a:endParaRPr>
          </a:p>
        </p:txBody>
      </p:sp>
      <p:graphicFrame>
        <p:nvGraphicFramePr>
          <p:cNvPr id="178" name="Table 9"/>
          <p:cNvGraphicFramePr/>
          <p:nvPr/>
        </p:nvGraphicFramePr>
        <p:xfrm>
          <a:off x="6400800" y="2346840"/>
          <a:ext cx="5353560" cy="1463040"/>
        </p:xfrm>
        <a:graphic>
          <a:graphicData uri="http://schemas.openxmlformats.org/drawingml/2006/table">
            <a:tbl>
              <a:tblPr/>
              <a:tblGrid>
                <a:gridCol w="1338120">
                  <a:extLst>
                    <a:ext uri="{9D8B030D-6E8A-4147-A177-3AD203B41FA5}">
                      <a16:colId xmlns:a16="http://schemas.microsoft.com/office/drawing/2014/main" val="20000"/>
                    </a:ext>
                  </a:extLst>
                </a:gridCol>
                <a:gridCol w="1338120">
                  <a:extLst>
                    <a:ext uri="{9D8B030D-6E8A-4147-A177-3AD203B41FA5}">
                      <a16:colId xmlns:a16="http://schemas.microsoft.com/office/drawing/2014/main" val="20001"/>
                    </a:ext>
                  </a:extLst>
                </a:gridCol>
                <a:gridCol w="1338120">
                  <a:extLst>
                    <a:ext uri="{9D8B030D-6E8A-4147-A177-3AD203B41FA5}">
                      <a16:colId xmlns:a16="http://schemas.microsoft.com/office/drawing/2014/main" val="20002"/>
                    </a:ext>
                  </a:extLst>
                </a:gridCol>
                <a:gridCol w="1339200">
                  <a:extLst>
                    <a:ext uri="{9D8B030D-6E8A-4147-A177-3AD203B41FA5}">
                      <a16:colId xmlns:a16="http://schemas.microsoft.com/office/drawing/2014/main" val="20003"/>
                    </a:ext>
                  </a:extLst>
                </a:gridCol>
              </a:tblGrid>
              <a:tr h="351000">
                <a:tc>
                  <a:txBody>
                    <a:bodyPr/>
                    <a:lstStyle/>
                    <a:p>
                      <a:pPr algn="ctr">
                        <a:lnSpc>
                          <a:spcPct val="100000"/>
                        </a:lnSpc>
                      </a:pPr>
                      <a:r>
                        <a:rPr lang="en-US" sz="1800" b="0" strike="noStrike" spc="-1">
                          <a:solidFill>
                            <a:srgbClr val="00B0F0"/>
                          </a:solidFill>
                          <a:latin typeface="Courier New"/>
                        </a:rPr>
                        <a:t>64727965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B0F0"/>
                          </a:solidFill>
                          <a:latin typeface="Courier New"/>
                        </a:rPr>
                        <a:t>3a266972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B0F0"/>
                          </a:solidFill>
                          <a:latin typeface="Courier New"/>
                        </a:rPr>
                        <a:t>846c363a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B0F0"/>
                          </a:solidFill>
                          <a:latin typeface="Courier New"/>
                        </a:rPr>
                        <a:t>7a2e7280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51000">
                <a:tc>
                  <a:txBody>
                    <a:bodyPr/>
                    <a:lstStyle/>
                    <a:p>
                      <a:pPr algn="ctr">
                        <a:lnSpc>
                          <a:spcPct val="100000"/>
                        </a:lnSpc>
                      </a:pPr>
                      <a:r>
                        <a:rPr lang="en-US" sz="1800" b="0" strike="noStrike" spc="-1">
                          <a:solidFill>
                            <a:srgbClr val="000000"/>
                          </a:solidFill>
                          <a:latin typeface="Courier New"/>
                        </a:rPr>
                        <a:t>03020100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07060504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0b0a0908</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0f0e0d0c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51000">
                <a:tc>
                  <a:txBody>
                    <a:bodyPr/>
                    <a:lstStyle/>
                    <a:p>
                      <a:pPr algn="ctr">
                        <a:lnSpc>
                          <a:spcPct val="100000"/>
                        </a:lnSpc>
                      </a:pPr>
                      <a:r>
                        <a:rPr lang="en-US" sz="1800" b="0" strike="noStrike" spc="-1">
                          <a:solidFill>
                            <a:srgbClr val="000000"/>
                          </a:solidFill>
                          <a:latin typeface="Courier New"/>
                        </a:rPr>
                        <a:t>13121110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17161514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1b1a1918</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1f1e1d1c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51000">
                <a:tc>
                  <a:txBody>
                    <a:bodyPr/>
                    <a:lstStyle/>
                    <a:p>
                      <a:pPr algn="ctr">
                        <a:lnSpc>
                          <a:spcPct val="100000"/>
                        </a:lnSpc>
                      </a:pPr>
                      <a:r>
                        <a:rPr lang="en-US" sz="1800" b="0" strike="noStrike" spc="-1">
                          <a:solidFill>
                            <a:srgbClr val="FF0000"/>
                          </a:solidFill>
                          <a:latin typeface="Courier New"/>
                        </a:rPr>
                        <a:t>00000000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00000000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4a000000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00000000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79" name="CustomShape 10"/>
          <p:cNvSpPr/>
          <p:nvPr/>
        </p:nvSpPr>
        <p:spPr>
          <a:xfrm>
            <a:off x="8733240" y="3917160"/>
            <a:ext cx="688680" cy="82476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graphicFrame>
        <p:nvGraphicFramePr>
          <p:cNvPr id="180" name="Table 11"/>
          <p:cNvGraphicFramePr/>
          <p:nvPr/>
        </p:nvGraphicFramePr>
        <p:xfrm>
          <a:off x="6400800" y="4899600"/>
          <a:ext cx="5353560" cy="1463040"/>
        </p:xfrm>
        <a:graphic>
          <a:graphicData uri="http://schemas.openxmlformats.org/drawingml/2006/table">
            <a:tbl>
              <a:tblPr/>
              <a:tblGrid>
                <a:gridCol w="1338120">
                  <a:extLst>
                    <a:ext uri="{9D8B030D-6E8A-4147-A177-3AD203B41FA5}">
                      <a16:colId xmlns:a16="http://schemas.microsoft.com/office/drawing/2014/main" val="20000"/>
                    </a:ext>
                  </a:extLst>
                </a:gridCol>
                <a:gridCol w="1338120">
                  <a:extLst>
                    <a:ext uri="{9D8B030D-6E8A-4147-A177-3AD203B41FA5}">
                      <a16:colId xmlns:a16="http://schemas.microsoft.com/office/drawing/2014/main" val="20001"/>
                    </a:ext>
                  </a:extLst>
                </a:gridCol>
                <a:gridCol w="1338120">
                  <a:extLst>
                    <a:ext uri="{9D8B030D-6E8A-4147-A177-3AD203B41FA5}">
                      <a16:colId xmlns:a16="http://schemas.microsoft.com/office/drawing/2014/main" val="20002"/>
                    </a:ext>
                  </a:extLst>
                </a:gridCol>
                <a:gridCol w="1339200">
                  <a:extLst>
                    <a:ext uri="{9D8B030D-6E8A-4147-A177-3AD203B41FA5}">
                      <a16:colId xmlns:a16="http://schemas.microsoft.com/office/drawing/2014/main" val="20003"/>
                    </a:ext>
                  </a:extLst>
                </a:gridCol>
              </a:tblGrid>
              <a:tr h="351000">
                <a:tc>
                  <a:txBody>
                    <a:bodyPr/>
                    <a:lstStyle/>
                    <a:p>
                      <a:pPr algn="ctr">
                        <a:lnSpc>
                          <a:spcPct val="100000"/>
                        </a:lnSpc>
                      </a:pPr>
                      <a:r>
                        <a:rPr lang="en-US" sz="1800" b="0" strike="noStrike" spc="-1">
                          <a:solidFill>
                            <a:srgbClr val="000000"/>
                          </a:solidFill>
                          <a:latin typeface="Courier New"/>
                        </a:rPr>
                        <a:t>64727965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3a266972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846c363a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7a2e7280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51000">
                <a:tc>
                  <a:txBody>
                    <a:bodyPr/>
                    <a:lstStyle/>
                    <a:p>
                      <a:pPr algn="ctr">
                        <a:lnSpc>
                          <a:spcPct val="100000"/>
                        </a:lnSpc>
                      </a:pPr>
                      <a:r>
                        <a:rPr lang="en-US" sz="1800" b="0" strike="noStrike" spc="-1">
                          <a:solidFill>
                            <a:srgbClr val="000000"/>
                          </a:solidFill>
                          <a:latin typeface="Courier New"/>
                        </a:rPr>
                        <a:t>03020100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07060504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0b0a0908</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0f0e0d0c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51000">
                <a:tc>
                  <a:txBody>
                    <a:bodyPr/>
                    <a:lstStyle/>
                    <a:p>
                      <a:pPr algn="ctr">
                        <a:lnSpc>
                          <a:spcPct val="100000"/>
                        </a:lnSpc>
                      </a:pPr>
                      <a:r>
                        <a:rPr lang="en-US" sz="1800" b="0" strike="noStrike" spc="-1">
                          <a:solidFill>
                            <a:srgbClr val="000000"/>
                          </a:solidFill>
                          <a:latin typeface="Courier New"/>
                        </a:rPr>
                        <a:t>13121110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17161514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1b1a1918</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1f1e1d1c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51000">
                <a:tc>
                  <a:txBody>
                    <a:bodyPr/>
                    <a:lstStyle/>
                    <a:p>
                      <a:pPr algn="ctr">
                        <a:lnSpc>
                          <a:spcPct val="100000"/>
                        </a:lnSpc>
                      </a:pPr>
                      <a:r>
                        <a:rPr lang="en-US" sz="1800" b="1" strike="noStrike" spc="-1">
                          <a:solidFill>
                            <a:srgbClr val="000000"/>
                          </a:solidFill>
                          <a:latin typeface="Courier New"/>
                        </a:rPr>
                        <a:t>64727965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3a266972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ce6c363a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7a2e7280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81" name="CustomShape 12"/>
          <p:cNvSpPr/>
          <p:nvPr/>
        </p:nvSpPr>
        <p:spPr>
          <a:xfrm>
            <a:off x="5791320" y="2421000"/>
            <a:ext cx="516600" cy="1314360"/>
          </a:xfrm>
          <a:prstGeom prst="curvedRightArrow">
            <a:avLst>
              <a:gd name="adj1" fmla="val 25000"/>
              <a:gd name="adj2" fmla="val 50000"/>
              <a:gd name="adj3" fmla="val 25000"/>
            </a:avLst>
          </a:prstGeom>
          <a:ln/>
        </p:spPr>
        <p:style>
          <a:lnRef idx="2">
            <a:schemeClr val="accent1">
              <a:shade val="50000"/>
            </a:schemeClr>
          </a:lnRef>
          <a:fillRef idx="1">
            <a:schemeClr val="accent1"/>
          </a:fillRef>
          <a:effectRef idx="0">
            <a:schemeClr val="accent1"/>
          </a:effectRef>
          <a:fontRef idx="minor"/>
        </p:style>
      </p:sp>
      <p:sp>
        <p:nvSpPr>
          <p:cNvPr id="182" name="CustomShape 13"/>
          <p:cNvSpPr/>
          <p:nvPr/>
        </p:nvSpPr>
        <p:spPr>
          <a:xfrm>
            <a:off x="5330880" y="2837160"/>
            <a:ext cx="43704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800" b="1" strike="noStrike" spc="-1">
                <a:solidFill>
                  <a:srgbClr val="000000"/>
                </a:solidFill>
                <a:latin typeface="Calibri"/>
              </a:rPr>
              <a:t>^</a:t>
            </a:r>
            <a:endParaRPr lang="en-US" sz="28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84" name="CustomShape 2"/>
          <p:cNvSpPr/>
          <p:nvPr/>
        </p:nvSpPr>
        <p:spPr>
          <a:xfrm flipH="1">
            <a:off x="0" y="0"/>
            <a:ext cx="12191760" cy="1590480"/>
          </a:xfrm>
          <a:prstGeom prst="rect">
            <a:avLst/>
          </a:prstGeom>
          <a:gradFill rotWithShape="0">
            <a:gsLst>
              <a:gs pos="0">
                <a:srgbClr val="000000"/>
              </a:gs>
              <a:gs pos="100000">
                <a:srgbClr val="2F5597"/>
              </a:gs>
            </a:gsLst>
            <a:lin ang="2400000"/>
          </a:gradFill>
          <a:ln>
            <a:noFill/>
          </a:ln>
        </p:spPr>
        <p:style>
          <a:lnRef idx="2">
            <a:schemeClr val="accent1">
              <a:shade val="50000"/>
            </a:schemeClr>
          </a:lnRef>
          <a:fillRef idx="1">
            <a:schemeClr val="accent1"/>
          </a:fillRef>
          <a:effectRef idx="0">
            <a:schemeClr val="accent1"/>
          </a:effectRef>
          <a:fontRef idx="minor"/>
        </p:style>
      </p:sp>
      <p:sp>
        <p:nvSpPr>
          <p:cNvPr id="185" name="CustomShape 3"/>
          <p:cNvSpPr/>
          <p:nvPr/>
        </p:nvSpPr>
        <p:spPr>
          <a:xfrm rot="10800000" flipH="1">
            <a:off x="360" y="360"/>
            <a:ext cx="8115120" cy="1590480"/>
          </a:xfrm>
          <a:prstGeom prst="rect">
            <a:avLst/>
          </a:prstGeom>
          <a:gradFill rotWithShape="0">
            <a:gsLst>
              <a:gs pos="20000">
                <a:srgbClr val="4472C4">
                  <a:alpha val="0"/>
                </a:srgbClr>
              </a:gs>
              <a:gs pos="100000">
                <a:srgbClr val="203864">
                  <a:alpha val="55294"/>
                </a:srgb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186" name="CustomShape 4"/>
          <p:cNvSpPr/>
          <p:nvPr/>
        </p:nvSpPr>
        <p:spPr>
          <a:xfrm flipH="1">
            <a:off x="8114400" y="0"/>
            <a:ext cx="4076280" cy="1590480"/>
          </a:xfrm>
          <a:prstGeom prst="rect">
            <a:avLst/>
          </a:prstGeom>
          <a:gradFill rotWithShape="0">
            <a:gsLst>
              <a:gs pos="0">
                <a:srgbClr val="4472C4">
                  <a:alpha val="66274"/>
                </a:srgbClr>
              </a:gs>
              <a:gs pos="100000">
                <a:srgbClr val="000000">
                  <a:alpha val="30196"/>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187" name="CustomShape 5"/>
          <p:cNvSpPr/>
          <p:nvPr/>
        </p:nvSpPr>
        <p:spPr>
          <a:xfrm>
            <a:off x="459360" y="0"/>
            <a:ext cx="11732400" cy="1596960"/>
          </a:xfrm>
          <a:prstGeom prst="rect">
            <a:avLst/>
          </a:prstGeom>
          <a:gradFill rotWithShape="0">
            <a:gsLst>
              <a:gs pos="50000">
                <a:srgbClr val="000000">
                  <a:alpha val="0"/>
                </a:srgbClr>
              </a:gs>
              <a:gs pos="100000">
                <a:srgbClr val="203864">
                  <a:alpha val="52156"/>
                </a:srgb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88" name="TextShape 6"/>
          <p:cNvSpPr txBox="1"/>
          <p:nvPr/>
        </p:nvSpPr>
        <p:spPr>
          <a:xfrm>
            <a:off x="1371600" y="294480"/>
            <a:ext cx="9895680" cy="1033200"/>
          </a:xfrm>
          <a:prstGeom prst="rect">
            <a:avLst/>
          </a:prstGeom>
          <a:noFill/>
          <a:ln>
            <a:noFill/>
          </a:ln>
        </p:spPr>
        <p:txBody>
          <a:bodyPr anchor="ctr">
            <a:normAutofit fontScale="82000"/>
          </a:bodyPr>
          <a:lstStyle/>
          <a:p>
            <a:pPr>
              <a:lnSpc>
                <a:spcPct val="90000"/>
              </a:lnSpc>
            </a:pPr>
            <a:r>
              <a:rPr lang="en-US" sz="4000" b="0" strike="noStrike" spc="-1">
                <a:solidFill>
                  <a:srgbClr val="FFFFFF"/>
                </a:solidFill>
                <a:latin typeface="Calibri Light"/>
              </a:rPr>
              <a:t>#3: Transform input blocks to output blocks</a:t>
            </a:r>
            <a:endParaRPr lang="en-US" sz="4000" b="0" strike="noStrike" spc="-1">
              <a:solidFill>
                <a:srgbClr val="000000"/>
              </a:solidFill>
              <a:latin typeface="Calibri"/>
            </a:endParaRPr>
          </a:p>
        </p:txBody>
      </p:sp>
      <p:sp>
        <p:nvSpPr>
          <p:cNvPr id="189" name="TextShape 7"/>
          <p:cNvSpPr txBox="1"/>
          <p:nvPr/>
        </p:nvSpPr>
        <p:spPr>
          <a:xfrm>
            <a:off x="228600" y="1771560"/>
            <a:ext cx="4949280" cy="115020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en-US" sz="2000" b="0" strike="noStrike" spc="-1">
                <a:solidFill>
                  <a:srgbClr val="000000"/>
                </a:solidFill>
                <a:latin typeface="Calibri"/>
              </a:rPr>
              <a:t>Round #1: Column Round</a:t>
            </a:r>
          </a:p>
          <a:p>
            <a:pPr marL="685800" lvl="1" indent="-228240">
              <a:lnSpc>
                <a:spcPct val="90000"/>
              </a:lnSpc>
              <a:spcBef>
                <a:spcPts val="499"/>
              </a:spcBef>
              <a:buClr>
                <a:srgbClr val="000000"/>
              </a:buClr>
              <a:buFont typeface="Arial"/>
              <a:buChar char="•"/>
            </a:pPr>
            <a:r>
              <a:rPr lang="en-US" sz="1900" b="0" strike="noStrike" spc="-1">
                <a:solidFill>
                  <a:srgbClr val="000000"/>
                </a:solidFill>
                <a:latin typeface="Calibri"/>
              </a:rPr>
              <a:t>12 operations per column</a:t>
            </a:r>
          </a:p>
        </p:txBody>
      </p:sp>
      <p:sp>
        <p:nvSpPr>
          <p:cNvPr id="190" name="CustomShape 8"/>
          <p:cNvSpPr/>
          <p:nvPr/>
        </p:nvSpPr>
        <p:spPr>
          <a:xfrm>
            <a:off x="228600" y="3070440"/>
            <a:ext cx="4949280" cy="365796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228600" indent="-228240">
              <a:lnSpc>
                <a:spcPct val="90000"/>
              </a:lnSpc>
              <a:buClr>
                <a:srgbClr val="000000"/>
              </a:buClr>
              <a:buFont typeface="Arial"/>
              <a:buChar char="•"/>
            </a:pPr>
            <a:r>
              <a:rPr lang="en-US" sz="2000" b="0" strike="noStrike" spc="-1">
                <a:solidFill>
                  <a:srgbClr val="000000"/>
                </a:solidFill>
                <a:latin typeface="Calibri"/>
              </a:rPr>
              <a:t>a = a + b</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d = d ^ a</a:t>
            </a:r>
            <a:endParaRPr lang="en-US" sz="2000" b="0" strike="noStrike" spc="-1">
              <a:latin typeface="Arial"/>
            </a:endParaRPr>
          </a:p>
          <a:p>
            <a:pPr marL="228600" indent="-228240">
              <a:lnSpc>
                <a:spcPct val="90000"/>
              </a:lnSpc>
              <a:buClr>
                <a:srgbClr val="000000"/>
              </a:buClr>
              <a:buFont typeface="Arial"/>
              <a:buChar char="•"/>
            </a:pPr>
            <a:r>
              <a:rPr lang="en-US" sz="2000" b="1" strike="noStrike" spc="-1">
                <a:solidFill>
                  <a:srgbClr val="000000"/>
                </a:solidFill>
                <a:latin typeface="Calibri"/>
              </a:rPr>
              <a:t>d</a:t>
            </a:r>
            <a:r>
              <a:rPr lang="en-US" sz="2000" b="0" strike="noStrike" spc="-1">
                <a:solidFill>
                  <a:srgbClr val="000000"/>
                </a:solidFill>
                <a:latin typeface="Calibri"/>
              </a:rPr>
              <a:t> = </a:t>
            </a:r>
            <a:r>
              <a:rPr lang="en-US" sz="2000" b="0" strike="noStrike" spc="-1">
                <a:solidFill>
                  <a:srgbClr val="FF0000"/>
                </a:solidFill>
                <a:latin typeface="Calibri"/>
              </a:rPr>
              <a:t>d</a:t>
            </a:r>
            <a:r>
              <a:rPr lang="en-US" sz="2000" b="0" strike="noStrike" spc="-1">
                <a:solidFill>
                  <a:srgbClr val="000000"/>
                </a:solidFill>
                <a:latin typeface="Calibri"/>
              </a:rPr>
              <a:t> &lt;&lt;&lt; 16</a:t>
            </a:r>
            <a:endParaRPr lang="en-US" sz="2000" b="0" strike="noStrike" spc="-1">
              <a:latin typeface="Arial"/>
            </a:endParaRPr>
          </a:p>
        </p:txBody>
      </p:sp>
      <p:graphicFrame>
        <p:nvGraphicFramePr>
          <p:cNvPr id="191" name="Table 9"/>
          <p:cNvGraphicFramePr/>
          <p:nvPr/>
        </p:nvGraphicFramePr>
        <p:xfrm>
          <a:off x="6400800" y="2346840"/>
          <a:ext cx="5353560" cy="1463040"/>
        </p:xfrm>
        <a:graphic>
          <a:graphicData uri="http://schemas.openxmlformats.org/drawingml/2006/table">
            <a:tbl>
              <a:tblPr/>
              <a:tblGrid>
                <a:gridCol w="1338120">
                  <a:extLst>
                    <a:ext uri="{9D8B030D-6E8A-4147-A177-3AD203B41FA5}">
                      <a16:colId xmlns:a16="http://schemas.microsoft.com/office/drawing/2014/main" val="20000"/>
                    </a:ext>
                  </a:extLst>
                </a:gridCol>
                <a:gridCol w="1338120">
                  <a:extLst>
                    <a:ext uri="{9D8B030D-6E8A-4147-A177-3AD203B41FA5}">
                      <a16:colId xmlns:a16="http://schemas.microsoft.com/office/drawing/2014/main" val="20001"/>
                    </a:ext>
                  </a:extLst>
                </a:gridCol>
                <a:gridCol w="1338120">
                  <a:extLst>
                    <a:ext uri="{9D8B030D-6E8A-4147-A177-3AD203B41FA5}">
                      <a16:colId xmlns:a16="http://schemas.microsoft.com/office/drawing/2014/main" val="20002"/>
                    </a:ext>
                  </a:extLst>
                </a:gridCol>
                <a:gridCol w="1339200">
                  <a:extLst>
                    <a:ext uri="{9D8B030D-6E8A-4147-A177-3AD203B41FA5}">
                      <a16:colId xmlns:a16="http://schemas.microsoft.com/office/drawing/2014/main" val="20003"/>
                    </a:ext>
                  </a:extLst>
                </a:gridCol>
              </a:tblGrid>
              <a:tr h="351000">
                <a:tc>
                  <a:txBody>
                    <a:bodyPr/>
                    <a:lstStyle/>
                    <a:p>
                      <a:pPr algn="ctr">
                        <a:lnSpc>
                          <a:spcPct val="100000"/>
                        </a:lnSpc>
                      </a:pPr>
                      <a:r>
                        <a:rPr lang="en-US" sz="1800" b="0" strike="noStrike" spc="-1">
                          <a:solidFill>
                            <a:srgbClr val="000000"/>
                          </a:solidFill>
                          <a:latin typeface="Courier New"/>
                        </a:rPr>
                        <a:t>64727965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3a266972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846c363a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7a2e7280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51000">
                <a:tc>
                  <a:txBody>
                    <a:bodyPr/>
                    <a:lstStyle/>
                    <a:p>
                      <a:pPr algn="ctr">
                        <a:lnSpc>
                          <a:spcPct val="100000"/>
                        </a:lnSpc>
                      </a:pPr>
                      <a:r>
                        <a:rPr lang="en-US" sz="1800" b="0" strike="noStrike" spc="-1">
                          <a:solidFill>
                            <a:srgbClr val="000000"/>
                          </a:solidFill>
                          <a:latin typeface="Courier New"/>
                        </a:rPr>
                        <a:t>03020100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07060504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0b0a0908</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0f0e0d0c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51000">
                <a:tc>
                  <a:txBody>
                    <a:bodyPr/>
                    <a:lstStyle/>
                    <a:p>
                      <a:pPr algn="ctr">
                        <a:lnSpc>
                          <a:spcPct val="100000"/>
                        </a:lnSpc>
                      </a:pPr>
                      <a:r>
                        <a:rPr lang="en-US" sz="1800" b="0" strike="noStrike" spc="-1">
                          <a:solidFill>
                            <a:srgbClr val="000000"/>
                          </a:solidFill>
                          <a:latin typeface="Courier New"/>
                        </a:rPr>
                        <a:t>13121110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17161514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1b1a1918</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1f1e1d1c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51000">
                <a:tc>
                  <a:txBody>
                    <a:bodyPr/>
                    <a:lstStyle/>
                    <a:p>
                      <a:pPr algn="ctr">
                        <a:lnSpc>
                          <a:spcPct val="100000"/>
                        </a:lnSpc>
                      </a:pPr>
                      <a:r>
                        <a:rPr lang="en-US" sz="1800" b="0" strike="noStrike" spc="-1">
                          <a:solidFill>
                            <a:srgbClr val="FF0000"/>
                          </a:solidFill>
                          <a:latin typeface="Courier New"/>
                        </a:rPr>
                        <a:t>64727965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3a266972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ce6c363a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7a2e7280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graphicFrame>
        <p:nvGraphicFramePr>
          <p:cNvPr id="192" name="Table 10"/>
          <p:cNvGraphicFramePr/>
          <p:nvPr/>
        </p:nvGraphicFramePr>
        <p:xfrm>
          <a:off x="6400800" y="4899600"/>
          <a:ext cx="5353560" cy="1463040"/>
        </p:xfrm>
        <a:graphic>
          <a:graphicData uri="http://schemas.openxmlformats.org/drawingml/2006/table">
            <a:tbl>
              <a:tblPr/>
              <a:tblGrid>
                <a:gridCol w="1338120">
                  <a:extLst>
                    <a:ext uri="{9D8B030D-6E8A-4147-A177-3AD203B41FA5}">
                      <a16:colId xmlns:a16="http://schemas.microsoft.com/office/drawing/2014/main" val="20000"/>
                    </a:ext>
                  </a:extLst>
                </a:gridCol>
                <a:gridCol w="1338120">
                  <a:extLst>
                    <a:ext uri="{9D8B030D-6E8A-4147-A177-3AD203B41FA5}">
                      <a16:colId xmlns:a16="http://schemas.microsoft.com/office/drawing/2014/main" val="20001"/>
                    </a:ext>
                  </a:extLst>
                </a:gridCol>
                <a:gridCol w="1338120">
                  <a:extLst>
                    <a:ext uri="{9D8B030D-6E8A-4147-A177-3AD203B41FA5}">
                      <a16:colId xmlns:a16="http://schemas.microsoft.com/office/drawing/2014/main" val="20002"/>
                    </a:ext>
                  </a:extLst>
                </a:gridCol>
                <a:gridCol w="1339200">
                  <a:extLst>
                    <a:ext uri="{9D8B030D-6E8A-4147-A177-3AD203B41FA5}">
                      <a16:colId xmlns:a16="http://schemas.microsoft.com/office/drawing/2014/main" val="20003"/>
                    </a:ext>
                  </a:extLst>
                </a:gridCol>
              </a:tblGrid>
              <a:tr h="351000">
                <a:tc>
                  <a:txBody>
                    <a:bodyPr/>
                    <a:lstStyle/>
                    <a:p>
                      <a:pPr algn="ctr">
                        <a:lnSpc>
                          <a:spcPct val="100000"/>
                        </a:lnSpc>
                      </a:pPr>
                      <a:r>
                        <a:rPr lang="en-US" sz="1800" b="0" strike="noStrike" spc="-1">
                          <a:solidFill>
                            <a:srgbClr val="000000"/>
                          </a:solidFill>
                          <a:latin typeface="Courier New"/>
                        </a:rPr>
                        <a:t>64727965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3a266972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846c363a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7a2e7280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51000">
                <a:tc>
                  <a:txBody>
                    <a:bodyPr/>
                    <a:lstStyle/>
                    <a:p>
                      <a:pPr algn="ctr">
                        <a:lnSpc>
                          <a:spcPct val="100000"/>
                        </a:lnSpc>
                      </a:pPr>
                      <a:r>
                        <a:rPr lang="en-US" sz="1800" b="0" strike="noStrike" spc="-1">
                          <a:solidFill>
                            <a:srgbClr val="000000"/>
                          </a:solidFill>
                          <a:latin typeface="Courier New"/>
                        </a:rPr>
                        <a:t>03020100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07060504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0b0a0908</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0f0e0d0c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51000">
                <a:tc>
                  <a:txBody>
                    <a:bodyPr/>
                    <a:lstStyle/>
                    <a:p>
                      <a:pPr algn="ctr">
                        <a:lnSpc>
                          <a:spcPct val="100000"/>
                        </a:lnSpc>
                      </a:pPr>
                      <a:r>
                        <a:rPr lang="en-US" sz="1800" b="0" strike="noStrike" spc="-1">
                          <a:solidFill>
                            <a:srgbClr val="000000"/>
                          </a:solidFill>
                          <a:latin typeface="Courier New"/>
                        </a:rPr>
                        <a:t>13121110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17161514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1b1a1918</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1f1e1d1c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51000">
                <a:tc>
                  <a:txBody>
                    <a:bodyPr/>
                    <a:lstStyle/>
                    <a:p>
                      <a:pPr algn="ctr">
                        <a:lnSpc>
                          <a:spcPct val="100000"/>
                        </a:lnSpc>
                      </a:pPr>
                      <a:r>
                        <a:rPr lang="en-US" sz="1800" b="1" strike="noStrike" spc="-1">
                          <a:solidFill>
                            <a:srgbClr val="000000"/>
                          </a:solidFill>
                          <a:latin typeface="Courier New"/>
                        </a:rPr>
                        <a:t>79656472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69723a26</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363ace6c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72807a2e</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93" name="CustomShape 11"/>
          <p:cNvSpPr/>
          <p:nvPr/>
        </p:nvSpPr>
        <p:spPr>
          <a:xfrm>
            <a:off x="8733240" y="3917160"/>
            <a:ext cx="688680" cy="82476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194" name="CustomShape 12"/>
          <p:cNvSpPr/>
          <p:nvPr/>
        </p:nvSpPr>
        <p:spPr>
          <a:xfrm>
            <a:off x="5928840" y="3477240"/>
            <a:ext cx="355680" cy="29772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195" name="CustomShape 13"/>
          <p:cNvSpPr/>
          <p:nvPr/>
        </p:nvSpPr>
        <p:spPr>
          <a:xfrm>
            <a:off x="4879080" y="3441600"/>
            <a:ext cx="11185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Calibri"/>
              </a:rPr>
              <a:t>&lt;&lt;&lt; 16</a:t>
            </a:r>
            <a:endParaRPr lang="en-US"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6"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97" name="CustomShape 2"/>
          <p:cNvSpPr/>
          <p:nvPr/>
        </p:nvSpPr>
        <p:spPr>
          <a:xfrm flipH="1">
            <a:off x="0" y="0"/>
            <a:ext cx="12191760" cy="1590480"/>
          </a:xfrm>
          <a:prstGeom prst="rect">
            <a:avLst/>
          </a:prstGeom>
          <a:gradFill rotWithShape="0">
            <a:gsLst>
              <a:gs pos="0">
                <a:srgbClr val="000000"/>
              </a:gs>
              <a:gs pos="100000">
                <a:srgbClr val="2F5597"/>
              </a:gs>
            </a:gsLst>
            <a:lin ang="2400000"/>
          </a:gradFill>
          <a:ln>
            <a:noFill/>
          </a:ln>
        </p:spPr>
        <p:style>
          <a:lnRef idx="2">
            <a:schemeClr val="accent1">
              <a:shade val="50000"/>
            </a:schemeClr>
          </a:lnRef>
          <a:fillRef idx="1">
            <a:schemeClr val="accent1"/>
          </a:fillRef>
          <a:effectRef idx="0">
            <a:schemeClr val="accent1"/>
          </a:effectRef>
          <a:fontRef idx="minor"/>
        </p:style>
      </p:sp>
      <p:sp>
        <p:nvSpPr>
          <p:cNvPr id="198" name="CustomShape 3"/>
          <p:cNvSpPr/>
          <p:nvPr/>
        </p:nvSpPr>
        <p:spPr>
          <a:xfrm rot="10800000" flipH="1">
            <a:off x="360" y="360"/>
            <a:ext cx="8115120" cy="1590480"/>
          </a:xfrm>
          <a:prstGeom prst="rect">
            <a:avLst/>
          </a:prstGeom>
          <a:gradFill rotWithShape="0">
            <a:gsLst>
              <a:gs pos="20000">
                <a:srgbClr val="4472C4">
                  <a:alpha val="0"/>
                </a:srgbClr>
              </a:gs>
              <a:gs pos="100000">
                <a:srgbClr val="203864">
                  <a:alpha val="55294"/>
                </a:srgb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199" name="CustomShape 4"/>
          <p:cNvSpPr/>
          <p:nvPr/>
        </p:nvSpPr>
        <p:spPr>
          <a:xfrm flipH="1">
            <a:off x="8114400" y="0"/>
            <a:ext cx="4076280" cy="1590480"/>
          </a:xfrm>
          <a:prstGeom prst="rect">
            <a:avLst/>
          </a:prstGeom>
          <a:gradFill rotWithShape="0">
            <a:gsLst>
              <a:gs pos="0">
                <a:srgbClr val="4472C4">
                  <a:alpha val="66274"/>
                </a:srgbClr>
              </a:gs>
              <a:gs pos="100000">
                <a:srgbClr val="000000">
                  <a:alpha val="30196"/>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200" name="CustomShape 5"/>
          <p:cNvSpPr/>
          <p:nvPr/>
        </p:nvSpPr>
        <p:spPr>
          <a:xfrm>
            <a:off x="459360" y="0"/>
            <a:ext cx="11732400" cy="1596960"/>
          </a:xfrm>
          <a:prstGeom prst="rect">
            <a:avLst/>
          </a:prstGeom>
          <a:gradFill rotWithShape="0">
            <a:gsLst>
              <a:gs pos="50000">
                <a:srgbClr val="000000">
                  <a:alpha val="0"/>
                </a:srgbClr>
              </a:gs>
              <a:gs pos="100000">
                <a:srgbClr val="203864">
                  <a:alpha val="52156"/>
                </a:srgb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201" name="TextShape 6"/>
          <p:cNvSpPr txBox="1"/>
          <p:nvPr/>
        </p:nvSpPr>
        <p:spPr>
          <a:xfrm>
            <a:off x="1371600" y="294480"/>
            <a:ext cx="9895680" cy="1033200"/>
          </a:xfrm>
          <a:prstGeom prst="rect">
            <a:avLst/>
          </a:prstGeom>
          <a:noFill/>
          <a:ln>
            <a:noFill/>
          </a:ln>
        </p:spPr>
        <p:txBody>
          <a:bodyPr anchor="ctr">
            <a:normAutofit fontScale="82000"/>
          </a:bodyPr>
          <a:lstStyle/>
          <a:p>
            <a:pPr>
              <a:lnSpc>
                <a:spcPct val="90000"/>
              </a:lnSpc>
            </a:pPr>
            <a:r>
              <a:rPr lang="en-US" sz="4000" b="0" strike="noStrike" spc="-1">
                <a:solidFill>
                  <a:srgbClr val="FFFFFF"/>
                </a:solidFill>
                <a:latin typeface="Calibri Light"/>
              </a:rPr>
              <a:t>#3: Transform input blocks to output blocks</a:t>
            </a:r>
            <a:endParaRPr lang="en-US" sz="4000" b="0" strike="noStrike" spc="-1">
              <a:solidFill>
                <a:srgbClr val="000000"/>
              </a:solidFill>
              <a:latin typeface="Calibri"/>
            </a:endParaRPr>
          </a:p>
        </p:txBody>
      </p:sp>
      <p:sp>
        <p:nvSpPr>
          <p:cNvPr id="202" name="TextShape 7"/>
          <p:cNvSpPr txBox="1"/>
          <p:nvPr/>
        </p:nvSpPr>
        <p:spPr>
          <a:xfrm>
            <a:off x="228600" y="1771560"/>
            <a:ext cx="4949280" cy="115020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en-US" sz="2000" b="0" strike="noStrike" spc="-1">
                <a:solidFill>
                  <a:srgbClr val="000000"/>
                </a:solidFill>
                <a:latin typeface="Calibri"/>
              </a:rPr>
              <a:t>Round #1: Column Round</a:t>
            </a:r>
          </a:p>
          <a:p>
            <a:pPr marL="685800" lvl="1" indent="-228240">
              <a:lnSpc>
                <a:spcPct val="90000"/>
              </a:lnSpc>
              <a:spcBef>
                <a:spcPts val="499"/>
              </a:spcBef>
              <a:buClr>
                <a:srgbClr val="000000"/>
              </a:buClr>
              <a:buFont typeface="Arial"/>
              <a:buChar char="•"/>
            </a:pPr>
            <a:r>
              <a:rPr lang="en-US" sz="1900" b="0" strike="noStrike" spc="-1">
                <a:solidFill>
                  <a:srgbClr val="000000"/>
                </a:solidFill>
                <a:latin typeface="Calibri"/>
              </a:rPr>
              <a:t>12 operations per column</a:t>
            </a:r>
          </a:p>
        </p:txBody>
      </p:sp>
      <p:sp>
        <p:nvSpPr>
          <p:cNvPr id="203" name="CustomShape 8"/>
          <p:cNvSpPr/>
          <p:nvPr/>
        </p:nvSpPr>
        <p:spPr>
          <a:xfrm>
            <a:off x="228600" y="3070440"/>
            <a:ext cx="4949280" cy="365796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228600" indent="-228240">
              <a:lnSpc>
                <a:spcPct val="90000"/>
              </a:lnSpc>
              <a:buClr>
                <a:srgbClr val="000000"/>
              </a:buClr>
              <a:buFont typeface="Arial"/>
              <a:buChar char="•"/>
            </a:pPr>
            <a:r>
              <a:rPr lang="en-US" sz="2000" b="0" strike="noStrike" spc="-1">
                <a:solidFill>
                  <a:srgbClr val="000000"/>
                </a:solidFill>
                <a:latin typeface="Calibri"/>
              </a:rPr>
              <a:t>a = a + b</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d = d ^ a</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d = d &lt;&lt;&lt; 16</a:t>
            </a:r>
            <a:endParaRPr lang="en-US" sz="2000" b="0" strike="noStrike" spc="-1">
              <a:latin typeface="Arial"/>
            </a:endParaRPr>
          </a:p>
          <a:p>
            <a:pPr marL="228600" indent="-228240">
              <a:lnSpc>
                <a:spcPct val="90000"/>
              </a:lnSpc>
              <a:buClr>
                <a:srgbClr val="000000"/>
              </a:buClr>
              <a:buFont typeface="Arial"/>
              <a:buChar char="•"/>
            </a:pPr>
            <a:r>
              <a:rPr lang="en-US" sz="2000" b="1" strike="noStrike" spc="-1">
                <a:solidFill>
                  <a:srgbClr val="000000"/>
                </a:solidFill>
                <a:latin typeface="Calibri"/>
              </a:rPr>
              <a:t>c</a:t>
            </a:r>
            <a:r>
              <a:rPr lang="en-US" sz="2000" b="0" strike="noStrike" spc="-1">
                <a:solidFill>
                  <a:srgbClr val="000000"/>
                </a:solidFill>
                <a:latin typeface="Calibri"/>
              </a:rPr>
              <a:t> = </a:t>
            </a:r>
            <a:r>
              <a:rPr lang="en-US" sz="2000" b="0" strike="noStrike" spc="-1">
                <a:solidFill>
                  <a:srgbClr val="FF0000"/>
                </a:solidFill>
                <a:latin typeface="Calibri"/>
              </a:rPr>
              <a:t>c</a:t>
            </a:r>
            <a:r>
              <a:rPr lang="en-US" sz="2000" b="0" strike="noStrike" spc="-1">
                <a:solidFill>
                  <a:srgbClr val="000000"/>
                </a:solidFill>
                <a:latin typeface="Calibri"/>
              </a:rPr>
              <a:t> + </a:t>
            </a:r>
            <a:r>
              <a:rPr lang="en-US" sz="2000" b="0" strike="noStrike" spc="-1">
                <a:solidFill>
                  <a:srgbClr val="00B0F0"/>
                </a:solidFill>
                <a:latin typeface="Calibri"/>
              </a:rPr>
              <a:t>d</a:t>
            </a:r>
            <a:endParaRPr lang="en-US" sz="2000" b="0" strike="noStrike" spc="-1">
              <a:latin typeface="Arial"/>
            </a:endParaRPr>
          </a:p>
        </p:txBody>
      </p:sp>
      <p:graphicFrame>
        <p:nvGraphicFramePr>
          <p:cNvPr id="204" name="Table 9"/>
          <p:cNvGraphicFramePr/>
          <p:nvPr/>
        </p:nvGraphicFramePr>
        <p:xfrm>
          <a:off x="6400800" y="2346840"/>
          <a:ext cx="5353560" cy="1463040"/>
        </p:xfrm>
        <a:graphic>
          <a:graphicData uri="http://schemas.openxmlformats.org/drawingml/2006/table">
            <a:tbl>
              <a:tblPr/>
              <a:tblGrid>
                <a:gridCol w="1338120">
                  <a:extLst>
                    <a:ext uri="{9D8B030D-6E8A-4147-A177-3AD203B41FA5}">
                      <a16:colId xmlns:a16="http://schemas.microsoft.com/office/drawing/2014/main" val="20000"/>
                    </a:ext>
                  </a:extLst>
                </a:gridCol>
                <a:gridCol w="1338120">
                  <a:extLst>
                    <a:ext uri="{9D8B030D-6E8A-4147-A177-3AD203B41FA5}">
                      <a16:colId xmlns:a16="http://schemas.microsoft.com/office/drawing/2014/main" val="20001"/>
                    </a:ext>
                  </a:extLst>
                </a:gridCol>
                <a:gridCol w="1338120">
                  <a:extLst>
                    <a:ext uri="{9D8B030D-6E8A-4147-A177-3AD203B41FA5}">
                      <a16:colId xmlns:a16="http://schemas.microsoft.com/office/drawing/2014/main" val="20002"/>
                    </a:ext>
                  </a:extLst>
                </a:gridCol>
                <a:gridCol w="1339200">
                  <a:extLst>
                    <a:ext uri="{9D8B030D-6E8A-4147-A177-3AD203B41FA5}">
                      <a16:colId xmlns:a16="http://schemas.microsoft.com/office/drawing/2014/main" val="20003"/>
                    </a:ext>
                  </a:extLst>
                </a:gridCol>
              </a:tblGrid>
              <a:tr h="351000">
                <a:tc>
                  <a:txBody>
                    <a:bodyPr/>
                    <a:lstStyle/>
                    <a:p>
                      <a:pPr algn="ctr">
                        <a:lnSpc>
                          <a:spcPct val="100000"/>
                        </a:lnSpc>
                      </a:pPr>
                      <a:r>
                        <a:rPr lang="en-US" sz="1800" b="0" strike="noStrike" spc="-1">
                          <a:solidFill>
                            <a:srgbClr val="000000"/>
                          </a:solidFill>
                          <a:latin typeface="Courier New"/>
                        </a:rPr>
                        <a:t>64727965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3a266972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846c363a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7a2e7280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51000">
                <a:tc>
                  <a:txBody>
                    <a:bodyPr/>
                    <a:lstStyle/>
                    <a:p>
                      <a:pPr algn="ctr">
                        <a:lnSpc>
                          <a:spcPct val="100000"/>
                        </a:lnSpc>
                      </a:pPr>
                      <a:r>
                        <a:rPr lang="en-US" sz="1800" b="0" strike="noStrike" spc="-1">
                          <a:solidFill>
                            <a:srgbClr val="000000"/>
                          </a:solidFill>
                          <a:latin typeface="Courier New"/>
                        </a:rPr>
                        <a:t>03020100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07060504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0b0a0908</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0f0e0d0c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51000">
                <a:tc>
                  <a:txBody>
                    <a:bodyPr/>
                    <a:lstStyle/>
                    <a:p>
                      <a:pPr algn="ctr">
                        <a:lnSpc>
                          <a:spcPct val="100000"/>
                        </a:lnSpc>
                      </a:pPr>
                      <a:r>
                        <a:rPr lang="en-US" sz="1800" b="0" strike="noStrike" spc="-1">
                          <a:solidFill>
                            <a:srgbClr val="FF0000"/>
                          </a:solidFill>
                          <a:latin typeface="Courier New"/>
                        </a:rPr>
                        <a:t>13121110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17161514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1b1a1918</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1f1e1d1c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51000">
                <a:tc>
                  <a:txBody>
                    <a:bodyPr/>
                    <a:lstStyle/>
                    <a:p>
                      <a:pPr algn="ctr">
                        <a:lnSpc>
                          <a:spcPct val="100000"/>
                        </a:lnSpc>
                      </a:pPr>
                      <a:r>
                        <a:rPr lang="en-US" sz="1800" b="0" strike="noStrike" spc="-1">
                          <a:solidFill>
                            <a:srgbClr val="00B0F0"/>
                          </a:solidFill>
                          <a:latin typeface="Courier New"/>
                        </a:rPr>
                        <a:t>79656472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B0F0"/>
                          </a:solidFill>
                          <a:latin typeface="Courier New"/>
                        </a:rPr>
                        <a:t>69723a26</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B0F0"/>
                          </a:solidFill>
                          <a:latin typeface="Courier New"/>
                        </a:rPr>
                        <a:t>363ace6c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B0F0"/>
                          </a:solidFill>
                          <a:latin typeface="Courier New"/>
                        </a:rPr>
                        <a:t>72807a2e</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graphicFrame>
        <p:nvGraphicFramePr>
          <p:cNvPr id="205" name="Table 10"/>
          <p:cNvGraphicFramePr/>
          <p:nvPr/>
        </p:nvGraphicFramePr>
        <p:xfrm>
          <a:off x="6400800" y="4899600"/>
          <a:ext cx="5353560" cy="1463040"/>
        </p:xfrm>
        <a:graphic>
          <a:graphicData uri="http://schemas.openxmlformats.org/drawingml/2006/table">
            <a:tbl>
              <a:tblPr/>
              <a:tblGrid>
                <a:gridCol w="1338120">
                  <a:extLst>
                    <a:ext uri="{9D8B030D-6E8A-4147-A177-3AD203B41FA5}">
                      <a16:colId xmlns:a16="http://schemas.microsoft.com/office/drawing/2014/main" val="20000"/>
                    </a:ext>
                  </a:extLst>
                </a:gridCol>
                <a:gridCol w="1338120">
                  <a:extLst>
                    <a:ext uri="{9D8B030D-6E8A-4147-A177-3AD203B41FA5}">
                      <a16:colId xmlns:a16="http://schemas.microsoft.com/office/drawing/2014/main" val="20001"/>
                    </a:ext>
                  </a:extLst>
                </a:gridCol>
                <a:gridCol w="1338120">
                  <a:extLst>
                    <a:ext uri="{9D8B030D-6E8A-4147-A177-3AD203B41FA5}">
                      <a16:colId xmlns:a16="http://schemas.microsoft.com/office/drawing/2014/main" val="20002"/>
                    </a:ext>
                  </a:extLst>
                </a:gridCol>
                <a:gridCol w="1339200">
                  <a:extLst>
                    <a:ext uri="{9D8B030D-6E8A-4147-A177-3AD203B41FA5}">
                      <a16:colId xmlns:a16="http://schemas.microsoft.com/office/drawing/2014/main" val="20003"/>
                    </a:ext>
                  </a:extLst>
                </a:gridCol>
              </a:tblGrid>
              <a:tr h="351000">
                <a:tc>
                  <a:txBody>
                    <a:bodyPr/>
                    <a:lstStyle/>
                    <a:p>
                      <a:pPr algn="ctr">
                        <a:lnSpc>
                          <a:spcPct val="100000"/>
                        </a:lnSpc>
                      </a:pPr>
                      <a:r>
                        <a:rPr lang="en-US" sz="1800" b="0" strike="noStrike" spc="-1">
                          <a:solidFill>
                            <a:srgbClr val="000000"/>
                          </a:solidFill>
                          <a:latin typeface="Courier New"/>
                        </a:rPr>
                        <a:t>64727965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3a266972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846c363a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7a2e7280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51000">
                <a:tc>
                  <a:txBody>
                    <a:bodyPr/>
                    <a:lstStyle/>
                    <a:p>
                      <a:pPr algn="ctr">
                        <a:lnSpc>
                          <a:spcPct val="100000"/>
                        </a:lnSpc>
                      </a:pPr>
                      <a:r>
                        <a:rPr lang="en-US" sz="1800" b="0" strike="noStrike" spc="-1">
                          <a:solidFill>
                            <a:srgbClr val="000000"/>
                          </a:solidFill>
                          <a:latin typeface="Courier New"/>
                        </a:rPr>
                        <a:t>03020100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07060504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0b0a0908</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0f0e0d0c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51000">
                <a:tc>
                  <a:txBody>
                    <a:bodyPr/>
                    <a:lstStyle/>
                    <a:p>
                      <a:pPr algn="ctr">
                        <a:lnSpc>
                          <a:spcPct val="100000"/>
                        </a:lnSpc>
                      </a:pPr>
                      <a:r>
                        <a:rPr lang="en-US" sz="1800" b="1" strike="noStrike" spc="-1">
                          <a:solidFill>
                            <a:srgbClr val="000000"/>
                          </a:solidFill>
                          <a:latin typeface="Courier New"/>
                        </a:rPr>
                        <a:t>8c777582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80884f3a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5154e784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919e974a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51000">
                <a:tc>
                  <a:txBody>
                    <a:bodyPr/>
                    <a:lstStyle/>
                    <a:p>
                      <a:pPr algn="ctr">
                        <a:lnSpc>
                          <a:spcPct val="100000"/>
                        </a:lnSpc>
                      </a:pPr>
                      <a:r>
                        <a:rPr lang="en-US" sz="1800" b="0" strike="noStrike" spc="-1">
                          <a:solidFill>
                            <a:srgbClr val="000000"/>
                          </a:solidFill>
                          <a:latin typeface="Courier New"/>
                        </a:rPr>
                        <a:t>79656472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69723a26</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363ace6c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72807a2e</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206" name="CustomShape 11"/>
          <p:cNvSpPr/>
          <p:nvPr/>
        </p:nvSpPr>
        <p:spPr>
          <a:xfrm>
            <a:off x="8733240" y="3917160"/>
            <a:ext cx="688680" cy="82476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207" name="CustomShape 12"/>
          <p:cNvSpPr/>
          <p:nvPr/>
        </p:nvSpPr>
        <p:spPr>
          <a:xfrm rot="10800000">
            <a:off x="5871960" y="3196440"/>
            <a:ext cx="452880" cy="465480"/>
          </a:xfrm>
          <a:prstGeom prst="curvedLeftArrow">
            <a:avLst>
              <a:gd name="adj1" fmla="val 25000"/>
              <a:gd name="adj2" fmla="val 50000"/>
              <a:gd name="adj3" fmla="val 25000"/>
            </a:avLst>
          </a:prstGeom>
          <a:ln/>
        </p:spPr>
        <p:style>
          <a:lnRef idx="2">
            <a:schemeClr val="accent1">
              <a:shade val="50000"/>
            </a:schemeClr>
          </a:lnRef>
          <a:fillRef idx="1">
            <a:schemeClr val="accent1"/>
          </a:fillRef>
          <a:effectRef idx="0">
            <a:schemeClr val="accent1"/>
          </a:effectRef>
          <a:fontRef idx="minor"/>
        </p:style>
      </p:sp>
      <p:sp>
        <p:nvSpPr>
          <p:cNvPr id="208" name="CustomShape 13"/>
          <p:cNvSpPr/>
          <p:nvPr/>
        </p:nvSpPr>
        <p:spPr>
          <a:xfrm>
            <a:off x="5526000" y="3167280"/>
            <a:ext cx="43704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800" b="1" strike="noStrike" spc="-1">
                <a:solidFill>
                  <a:srgbClr val="000000"/>
                </a:solidFill>
                <a:latin typeface="Calibri"/>
              </a:rPr>
              <a:t>+</a:t>
            </a:r>
            <a:endParaRPr lang="en-US" sz="2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9"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10" name="CustomShape 2"/>
          <p:cNvSpPr/>
          <p:nvPr/>
        </p:nvSpPr>
        <p:spPr>
          <a:xfrm flipH="1">
            <a:off x="0" y="0"/>
            <a:ext cx="12191760" cy="1590480"/>
          </a:xfrm>
          <a:prstGeom prst="rect">
            <a:avLst/>
          </a:prstGeom>
          <a:gradFill rotWithShape="0">
            <a:gsLst>
              <a:gs pos="0">
                <a:srgbClr val="000000"/>
              </a:gs>
              <a:gs pos="100000">
                <a:srgbClr val="2F5597"/>
              </a:gs>
            </a:gsLst>
            <a:lin ang="2400000"/>
          </a:gradFill>
          <a:ln>
            <a:noFill/>
          </a:ln>
        </p:spPr>
        <p:style>
          <a:lnRef idx="2">
            <a:schemeClr val="accent1">
              <a:shade val="50000"/>
            </a:schemeClr>
          </a:lnRef>
          <a:fillRef idx="1">
            <a:schemeClr val="accent1"/>
          </a:fillRef>
          <a:effectRef idx="0">
            <a:schemeClr val="accent1"/>
          </a:effectRef>
          <a:fontRef idx="minor"/>
        </p:style>
      </p:sp>
      <p:sp>
        <p:nvSpPr>
          <p:cNvPr id="211" name="CustomShape 3"/>
          <p:cNvSpPr/>
          <p:nvPr/>
        </p:nvSpPr>
        <p:spPr>
          <a:xfrm rot="10800000" flipH="1">
            <a:off x="360" y="360"/>
            <a:ext cx="8115120" cy="1590480"/>
          </a:xfrm>
          <a:prstGeom prst="rect">
            <a:avLst/>
          </a:prstGeom>
          <a:gradFill rotWithShape="0">
            <a:gsLst>
              <a:gs pos="20000">
                <a:srgbClr val="4472C4">
                  <a:alpha val="0"/>
                </a:srgbClr>
              </a:gs>
              <a:gs pos="100000">
                <a:srgbClr val="203864">
                  <a:alpha val="55294"/>
                </a:srgb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212" name="CustomShape 4"/>
          <p:cNvSpPr/>
          <p:nvPr/>
        </p:nvSpPr>
        <p:spPr>
          <a:xfrm flipH="1">
            <a:off x="8114400" y="0"/>
            <a:ext cx="4076280" cy="1590480"/>
          </a:xfrm>
          <a:prstGeom prst="rect">
            <a:avLst/>
          </a:prstGeom>
          <a:gradFill rotWithShape="0">
            <a:gsLst>
              <a:gs pos="0">
                <a:srgbClr val="4472C4">
                  <a:alpha val="66274"/>
                </a:srgbClr>
              </a:gs>
              <a:gs pos="100000">
                <a:srgbClr val="000000">
                  <a:alpha val="30196"/>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213" name="CustomShape 5"/>
          <p:cNvSpPr/>
          <p:nvPr/>
        </p:nvSpPr>
        <p:spPr>
          <a:xfrm>
            <a:off x="459360" y="0"/>
            <a:ext cx="11732400" cy="1596960"/>
          </a:xfrm>
          <a:prstGeom prst="rect">
            <a:avLst/>
          </a:prstGeom>
          <a:gradFill rotWithShape="0">
            <a:gsLst>
              <a:gs pos="50000">
                <a:srgbClr val="000000">
                  <a:alpha val="0"/>
                </a:srgbClr>
              </a:gs>
              <a:gs pos="100000">
                <a:srgbClr val="203864">
                  <a:alpha val="52156"/>
                </a:srgb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214" name="TextShape 6"/>
          <p:cNvSpPr txBox="1"/>
          <p:nvPr/>
        </p:nvSpPr>
        <p:spPr>
          <a:xfrm>
            <a:off x="1371600" y="294480"/>
            <a:ext cx="9895680" cy="1033200"/>
          </a:xfrm>
          <a:prstGeom prst="rect">
            <a:avLst/>
          </a:prstGeom>
          <a:noFill/>
          <a:ln>
            <a:noFill/>
          </a:ln>
        </p:spPr>
        <p:txBody>
          <a:bodyPr anchor="ctr">
            <a:normAutofit fontScale="82000"/>
          </a:bodyPr>
          <a:lstStyle/>
          <a:p>
            <a:pPr>
              <a:lnSpc>
                <a:spcPct val="90000"/>
              </a:lnSpc>
            </a:pPr>
            <a:r>
              <a:rPr lang="en-US" sz="4000" b="0" strike="noStrike" spc="-1">
                <a:solidFill>
                  <a:srgbClr val="FFFFFF"/>
                </a:solidFill>
                <a:latin typeface="Calibri Light"/>
              </a:rPr>
              <a:t>#3: Transform input blocks to output blocks</a:t>
            </a:r>
            <a:endParaRPr lang="en-US" sz="4000" b="0" strike="noStrike" spc="-1">
              <a:solidFill>
                <a:srgbClr val="000000"/>
              </a:solidFill>
              <a:latin typeface="Calibri"/>
            </a:endParaRPr>
          </a:p>
        </p:txBody>
      </p:sp>
      <p:sp>
        <p:nvSpPr>
          <p:cNvPr id="215" name="TextShape 7"/>
          <p:cNvSpPr txBox="1"/>
          <p:nvPr/>
        </p:nvSpPr>
        <p:spPr>
          <a:xfrm>
            <a:off x="228600" y="1771560"/>
            <a:ext cx="4949280" cy="115020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en-US" sz="2000" b="0" strike="noStrike" spc="-1">
                <a:solidFill>
                  <a:srgbClr val="000000"/>
                </a:solidFill>
                <a:latin typeface="Calibri"/>
              </a:rPr>
              <a:t>Round #1: Column Round</a:t>
            </a:r>
          </a:p>
          <a:p>
            <a:pPr marL="685800" lvl="1" indent="-228240">
              <a:lnSpc>
                <a:spcPct val="90000"/>
              </a:lnSpc>
              <a:spcBef>
                <a:spcPts val="499"/>
              </a:spcBef>
              <a:buClr>
                <a:srgbClr val="000000"/>
              </a:buClr>
              <a:buFont typeface="Arial"/>
              <a:buChar char="•"/>
            </a:pPr>
            <a:r>
              <a:rPr lang="en-US" sz="1900" b="0" strike="noStrike" spc="-1">
                <a:solidFill>
                  <a:srgbClr val="000000"/>
                </a:solidFill>
                <a:latin typeface="Calibri"/>
              </a:rPr>
              <a:t>12 operations per column</a:t>
            </a:r>
          </a:p>
        </p:txBody>
      </p:sp>
      <p:sp>
        <p:nvSpPr>
          <p:cNvPr id="216" name="CustomShape 8"/>
          <p:cNvSpPr/>
          <p:nvPr/>
        </p:nvSpPr>
        <p:spPr>
          <a:xfrm>
            <a:off x="228600" y="3070440"/>
            <a:ext cx="4949280" cy="365796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228600" indent="-228240">
              <a:lnSpc>
                <a:spcPct val="90000"/>
              </a:lnSpc>
              <a:buClr>
                <a:srgbClr val="000000"/>
              </a:buClr>
              <a:buFont typeface="Arial"/>
              <a:buChar char="•"/>
            </a:pPr>
            <a:r>
              <a:rPr lang="en-US" sz="2000" b="0" strike="noStrike" spc="-1">
                <a:solidFill>
                  <a:srgbClr val="000000"/>
                </a:solidFill>
                <a:latin typeface="Calibri"/>
              </a:rPr>
              <a:t>a = a + b</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d = d ^ a</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d = d &lt;&lt;&lt; 16</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c = c + d</a:t>
            </a:r>
            <a:endParaRPr lang="en-US" sz="2000" b="0" strike="noStrike" spc="-1">
              <a:latin typeface="Arial"/>
            </a:endParaRPr>
          </a:p>
          <a:p>
            <a:pPr marL="228600" indent="-228240">
              <a:lnSpc>
                <a:spcPct val="90000"/>
              </a:lnSpc>
              <a:buClr>
                <a:srgbClr val="000000"/>
              </a:buClr>
              <a:buFont typeface="Arial"/>
              <a:buChar char="•"/>
            </a:pPr>
            <a:r>
              <a:rPr lang="en-US" sz="2000" b="1" strike="noStrike" spc="-1">
                <a:solidFill>
                  <a:srgbClr val="000000"/>
                </a:solidFill>
                <a:latin typeface="Calibri"/>
              </a:rPr>
              <a:t>b</a:t>
            </a:r>
            <a:r>
              <a:rPr lang="en-US" sz="2000" b="0" strike="noStrike" spc="-1">
                <a:solidFill>
                  <a:srgbClr val="000000"/>
                </a:solidFill>
                <a:latin typeface="Calibri"/>
              </a:rPr>
              <a:t> = </a:t>
            </a:r>
            <a:r>
              <a:rPr lang="en-US" sz="2000" b="0" strike="noStrike" spc="-1">
                <a:solidFill>
                  <a:srgbClr val="FF0000"/>
                </a:solidFill>
                <a:latin typeface="Calibri"/>
              </a:rPr>
              <a:t>b</a:t>
            </a:r>
            <a:r>
              <a:rPr lang="en-US" sz="2000" b="0" strike="noStrike" spc="-1">
                <a:solidFill>
                  <a:srgbClr val="000000"/>
                </a:solidFill>
                <a:latin typeface="Calibri"/>
              </a:rPr>
              <a:t> ^ </a:t>
            </a:r>
            <a:r>
              <a:rPr lang="en-US" sz="2000" b="0" strike="noStrike" spc="-1">
                <a:solidFill>
                  <a:srgbClr val="00B0F0"/>
                </a:solidFill>
                <a:latin typeface="Calibri"/>
              </a:rPr>
              <a:t>c</a:t>
            </a:r>
            <a:endParaRPr lang="en-US" sz="2000" b="0" strike="noStrike" spc="-1">
              <a:latin typeface="Arial"/>
            </a:endParaRPr>
          </a:p>
        </p:txBody>
      </p:sp>
      <p:graphicFrame>
        <p:nvGraphicFramePr>
          <p:cNvPr id="217" name="Table 9"/>
          <p:cNvGraphicFramePr/>
          <p:nvPr/>
        </p:nvGraphicFramePr>
        <p:xfrm>
          <a:off x="6400800" y="2346840"/>
          <a:ext cx="5353560" cy="1463040"/>
        </p:xfrm>
        <a:graphic>
          <a:graphicData uri="http://schemas.openxmlformats.org/drawingml/2006/table">
            <a:tbl>
              <a:tblPr/>
              <a:tblGrid>
                <a:gridCol w="1338120">
                  <a:extLst>
                    <a:ext uri="{9D8B030D-6E8A-4147-A177-3AD203B41FA5}">
                      <a16:colId xmlns:a16="http://schemas.microsoft.com/office/drawing/2014/main" val="20000"/>
                    </a:ext>
                  </a:extLst>
                </a:gridCol>
                <a:gridCol w="1338120">
                  <a:extLst>
                    <a:ext uri="{9D8B030D-6E8A-4147-A177-3AD203B41FA5}">
                      <a16:colId xmlns:a16="http://schemas.microsoft.com/office/drawing/2014/main" val="20001"/>
                    </a:ext>
                  </a:extLst>
                </a:gridCol>
                <a:gridCol w="1338120">
                  <a:extLst>
                    <a:ext uri="{9D8B030D-6E8A-4147-A177-3AD203B41FA5}">
                      <a16:colId xmlns:a16="http://schemas.microsoft.com/office/drawing/2014/main" val="20002"/>
                    </a:ext>
                  </a:extLst>
                </a:gridCol>
                <a:gridCol w="1339200">
                  <a:extLst>
                    <a:ext uri="{9D8B030D-6E8A-4147-A177-3AD203B41FA5}">
                      <a16:colId xmlns:a16="http://schemas.microsoft.com/office/drawing/2014/main" val="20003"/>
                    </a:ext>
                  </a:extLst>
                </a:gridCol>
              </a:tblGrid>
              <a:tr h="351000">
                <a:tc>
                  <a:txBody>
                    <a:bodyPr/>
                    <a:lstStyle/>
                    <a:p>
                      <a:pPr algn="ctr">
                        <a:lnSpc>
                          <a:spcPct val="100000"/>
                        </a:lnSpc>
                      </a:pPr>
                      <a:r>
                        <a:rPr lang="en-US" sz="1800" b="0" strike="noStrike" spc="-1">
                          <a:solidFill>
                            <a:srgbClr val="000000"/>
                          </a:solidFill>
                          <a:latin typeface="Courier New"/>
                        </a:rPr>
                        <a:t>64727965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3a266972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846c363a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7a2e7280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51000">
                <a:tc>
                  <a:txBody>
                    <a:bodyPr/>
                    <a:lstStyle/>
                    <a:p>
                      <a:pPr algn="ctr">
                        <a:lnSpc>
                          <a:spcPct val="100000"/>
                        </a:lnSpc>
                      </a:pPr>
                      <a:r>
                        <a:rPr lang="en-US" sz="1800" b="0" strike="noStrike" spc="-1">
                          <a:solidFill>
                            <a:srgbClr val="FF0000"/>
                          </a:solidFill>
                          <a:latin typeface="Courier New"/>
                        </a:rPr>
                        <a:t>03020100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07060504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0b0a0908</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0f0e0d0c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51000">
                <a:tc>
                  <a:txBody>
                    <a:bodyPr/>
                    <a:lstStyle/>
                    <a:p>
                      <a:pPr algn="ctr">
                        <a:lnSpc>
                          <a:spcPct val="100000"/>
                        </a:lnSpc>
                      </a:pPr>
                      <a:r>
                        <a:rPr lang="en-US" sz="1800" b="0" strike="noStrike" spc="-1">
                          <a:solidFill>
                            <a:srgbClr val="00B0F0"/>
                          </a:solidFill>
                          <a:latin typeface="Courier New"/>
                        </a:rPr>
                        <a:t>8c777582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B0F0"/>
                          </a:solidFill>
                          <a:latin typeface="Courier New"/>
                        </a:rPr>
                        <a:t>80884f3a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B0F0"/>
                          </a:solidFill>
                          <a:latin typeface="Courier New"/>
                        </a:rPr>
                        <a:t>5154e784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B0F0"/>
                          </a:solidFill>
                          <a:latin typeface="Courier New"/>
                        </a:rPr>
                        <a:t>919e974a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51000">
                <a:tc>
                  <a:txBody>
                    <a:bodyPr/>
                    <a:lstStyle/>
                    <a:p>
                      <a:pPr algn="ctr">
                        <a:lnSpc>
                          <a:spcPct val="100000"/>
                        </a:lnSpc>
                      </a:pPr>
                      <a:r>
                        <a:rPr lang="en-US" sz="1800" b="0" strike="noStrike" spc="-1">
                          <a:solidFill>
                            <a:srgbClr val="000000"/>
                          </a:solidFill>
                          <a:latin typeface="Courier New"/>
                        </a:rPr>
                        <a:t>79656472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69723a26</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363ace6c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72807a2e</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graphicFrame>
        <p:nvGraphicFramePr>
          <p:cNvPr id="218" name="Table 10"/>
          <p:cNvGraphicFramePr/>
          <p:nvPr/>
        </p:nvGraphicFramePr>
        <p:xfrm>
          <a:off x="6400800" y="4899600"/>
          <a:ext cx="5353560" cy="1463040"/>
        </p:xfrm>
        <a:graphic>
          <a:graphicData uri="http://schemas.openxmlformats.org/drawingml/2006/table">
            <a:tbl>
              <a:tblPr/>
              <a:tblGrid>
                <a:gridCol w="1338120">
                  <a:extLst>
                    <a:ext uri="{9D8B030D-6E8A-4147-A177-3AD203B41FA5}">
                      <a16:colId xmlns:a16="http://schemas.microsoft.com/office/drawing/2014/main" val="20000"/>
                    </a:ext>
                  </a:extLst>
                </a:gridCol>
                <a:gridCol w="1338120">
                  <a:extLst>
                    <a:ext uri="{9D8B030D-6E8A-4147-A177-3AD203B41FA5}">
                      <a16:colId xmlns:a16="http://schemas.microsoft.com/office/drawing/2014/main" val="20001"/>
                    </a:ext>
                  </a:extLst>
                </a:gridCol>
                <a:gridCol w="1338120">
                  <a:extLst>
                    <a:ext uri="{9D8B030D-6E8A-4147-A177-3AD203B41FA5}">
                      <a16:colId xmlns:a16="http://schemas.microsoft.com/office/drawing/2014/main" val="20002"/>
                    </a:ext>
                  </a:extLst>
                </a:gridCol>
                <a:gridCol w="1339200">
                  <a:extLst>
                    <a:ext uri="{9D8B030D-6E8A-4147-A177-3AD203B41FA5}">
                      <a16:colId xmlns:a16="http://schemas.microsoft.com/office/drawing/2014/main" val="20003"/>
                    </a:ext>
                  </a:extLst>
                </a:gridCol>
              </a:tblGrid>
              <a:tr h="351000">
                <a:tc>
                  <a:txBody>
                    <a:bodyPr/>
                    <a:lstStyle/>
                    <a:p>
                      <a:pPr algn="ctr">
                        <a:lnSpc>
                          <a:spcPct val="100000"/>
                        </a:lnSpc>
                      </a:pPr>
                      <a:r>
                        <a:rPr lang="en-US" sz="1800" b="0" strike="noStrike" spc="-1">
                          <a:solidFill>
                            <a:srgbClr val="000000"/>
                          </a:solidFill>
                          <a:latin typeface="Courier New"/>
                        </a:rPr>
                        <a:t>64727965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3a266972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846c363a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7a2e7280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51000">
                <a:tc>
                  <a:txBody>
                    <a:bodyPr/>
                    <a:lstStyle/>
                    <a:p>
                      <a:pPr algn="ctr">
                        <a:lnSpc>
                          <a:spcPct val="100000"/>
                        </a:lnSpc>
                      </a:pPr>
                      <a:r>
                        <a:rPr lang="en-US" sz="1800" b="1" strike="noStrike" spc="-1">
                          <a:solidFill>
                            <a:srgbClr val="000000"/>
                          </a:solidFill>
                          <a:latin typeface="Courier New"/>
                        </a:rPr>
                        <a:t>8f757482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878e4a3e</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5a5eee8c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9e909a46</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51000">
                <a:tc>
                  <a:txBody>
                    <a:bodyPr/>
                    <a:lstStyle/>
                    <a:p>
                      <a:pPr algn="ctr">
                        <a:lnSpc>
                          <a:spcPct val="100000"/>
                        </a:lnSpc>
                      </a:pPr>
                      <a:r>
                        <a:rPr lang="en-US" sz="1800" b="0" strike="noStrike" spc="-1">
                          <a:solidFill>
                            <a:srgbClr val="000000"/>
                          </a:solidFill>
                          <a:latin typeface="Courier New"/>
                        </a:rPr>
                        <a:t>8c777582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80884f3a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5154e784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919e974a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51000">
                <a:tc>
                  <a:txBody>
                    <a:bodyPr/>
                    <a:lstStyle/>
                    <a:p>
                      <a:pPr algn="ctr">
                        <a:lnSpc>
                          <a:spcPct val="100000"/>
                        </a:lnSpc>
                      </a:pPr>
                      <a:r>
                        <a:rPr lang="en-US" sz="1800" b="0" strike="noStrike" spc="-1">
                          <a:solidFill>
                            <a:srgbClr val="000000"/>
                          </a:solidFill>
                          <a:latin typeface="Courier New"/>
                        </a:rPr>
                        <a:t>79656472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69723a26</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363ace6c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72807a2e</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219" name="CustomShape 11"/>
          <p:cNvSpPr/>
          <p:nvPr/>
        </p:nvSpPr>
        <p:spPr>
          <a:xfrm>
            <a:off x="8733240" y="3917160"/>
            <a:ext cx="688680" cy="82476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220" name="CustomShape 12"/>
          <p:cNvSpPr/>
          <p:nvPr/>
        </p:nvSpPr>
        <p:spPr>
          <a:xfrm rot="10800000">
            <a:off x="5871960" y="2837880"/>
            <a:ext cx="452880" cy="465480"/>
          </a:xfrm>
          <a:prstGeom prst="curvedLeftArrow">
            <a:avLst>
              <a:gd name="adj1" fmla="val 25000"/>
              <a:gd name="adj2" fmla="val 50000"/>
              <a:gd name="adj3" fmla="val 25000"/>
            </a:avLst>
          </a:prstGeom>
          <a:ln/>
        </p:spPr>
        <p:style>
          <a:lnRef idx="2">
            <a:schemeClr val="accent1">
              <a:shade val="50000"/>
            </a:schemeClr>
          </a:lnRef>
          <a:fillRef idx="1">
            <a:schemeClr val="accent1"/>
          </a:fillRef>
          <a:effectRef idx="0">
            <a:schemeClr val="accent1"/>
          </a:effectRef>
          <a:fontRef idx="minor"/>
        </p:style>
      </p:sp>
      <p:sp>
        <p:nvSpPr>
          <p:cNvPr id="221" name="CustomShape 13"/>
          <p:cNvSpPr/>
          <p:nvPr/>
        </p:nvSpPr>
        <p:spPr>
          <a:xfrm>
            <a:off x="5526000" y="2808720"/>
            <a:ext cx="43704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800" b="1" strike="noStrike" spc="-1">
                <a:solidFill>
                  <a:srgbClr val="000000"/>
                </a:solidFill>
                <a:latin typeface="Calibri"/>
              </a:rPr>
              <a:t>^</a:t>
            </a:r>
            <a:endParaRPr lang="en-US" sz="2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2"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23" name="CustomShape 2"/>
          <p:cNvSpPr/>
          <p:nvPr/>
        </p:nvSpPr>
        <p:spPr>
          <a:xfrm flipH="1">
            <a:off x="0" y="0"/>
            <a:ext cx="12191760" cy="1590480"/>
          </a:xfrm>
          <a:prstGeom prst="rect">
            <a:avLst/>
          </a:prstGeom>
          <a:gradFill rotWithShape="0">
            <a:gsLst>
              <a:gs pos="0">
                <a:srgbClr val="000000"/>
              </a:gs>
              <a:gs pos="100000">
                <a:srgbClr val="2F5597"/>
              </a:gs>
            </a:gsLst>
            <a:lin ang="2400000"/>
          </a:gradFill>
          <a:ln>
            <a:noFill/>
          </a:ln>
        </p:spPr>
        <p:style>
          <a:lnRef idx="2">
            <a:schemeClr val="accent1">
              <a:shade val="50000"/>
            </a:schemeClr>
          </a:lnRef>
          <a:fillRef idx="1">
            <a:schemeClr val="accent1"/>
          </a:fillRef>
          <a:effectRef idx="0">
            <a:schemeClr val="accent1"/>
          </a:effectRef>
          <a:fontRef idx="minor"/>
        </p:style>
      </p:sp>
      <p:sp>
        <p:nvSpPr>
          <p:cNvPr id="224" name="CustomShape 3"/>
          <p:cNvSpPr/>
          <p:nvPr/>
        </p:nvSpPr>
        <p:spPr>
          <a:xfrm rot="10800000" flipH="1">
            <a:off x="360" y="360"/>
            <a:ext cx="8115120" cy="1590480"/>
          </a:xfrm>
          <a:prstGeom prst="rect">
            <a:avLst/>
          </a:prstGeom>
          <a:gradFill rotWithShape="0">
            <a:gsLst>
              <a:gs pos="20000">
                <a:srgbClr val="4472C4">
                  <a:alpha val="0"/>
                </a:srgbClr>
              </a:gs>
              <a:gs pos="100000">
                <a:srgbClr val="203864">
                  <a:alpha val="55294"/>
                </a:srgb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225" name="CustomShape 4"/>
          <p:cNvSpPr/>
          <p:nvPr/>
        </p:nvSpPr>
        <p:spPr>
          <a:xfrm flipH="1">
            <a:off x="8114400" y="0"/>
            <a:ext cx="4076280" cy="1590480"/>
          </a:xfrm>
          <a:prstGeom prst="rect">
            <a:avLst/>
          </a:prstGeom>
          <a:gradFill rotWithShape="0">
            <a:gsLst>
              <a:gs pos="0">
                <a:srgbClr val="4472C4">
                  <a:alpha val="66274"/>
                </a:srgbClr>
              </a:gs>
              <a:gs pos="100000">
                <a:srgbClr val="000000">
                  <a:alpha val="30196"/>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226" name="CustomShape 5"/>
          <p:cNvSpPr/>
          <p:nvPr/>
        </p:nvSpPr>
        <p:spPr>
          <a:xfrm>
            <a:off x="459360" y="0"/>
            <a:ext cx="11732400" cy="1596960"/>
          </a:xfrm>
          <a:prstGeom prst="rect">
            <a:avLst/>
          </a:prstGeom>
          <a:gradFill rotWithShape="0">
            <a:gsLst>
              <a:gs pos="50000">
                <a:srgbClr val="000000">
                  <a:alpha val="0"/>
                </a:srgbClr>
              </a:gs>
              <a:gs pos="100000">
                <a:srgbClr val="203864">
                  <a:alpha val="52156"/>
                </a:srgb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227" name="TextShape 6"/>
          <p:cNvSpPr txBox="1"/>
          <p:nvPr/>
        </p:nvSpPr>
        <p:spPr>
          <a:xfrm>
            <a:off x="1371600" y="294480"/>
            <a:ext cx="9895680" cy="1033200"/>
          </a:xfrm>
          <a:prstGeom prst="rect">
            <a:avLst/>
          </a:prstGeom>
          <a:noFill/>
          <a:ln>
            <a:noFill/>
          </a:ln>
        </p:spPr>
        <p:txBody>
          <a:bodyPr anchor="ctr">
            <a:normAutofit fontScale="82000"/>
          </a:bodyPr>
          <a:lstStyle/>
          <a:p>
            <a:pPr>
              <a:lnSpc>
                <a:spcPct val="90000"/>
              </a:lnSpc>
            </a:pPr>
            <a:r>
              <a:rPr lang="en-US" sz="4000" b="0" strike="noStrike" spc="-1">
                <a:solidFill>
                  <a:srgbClr val="FFFFFF"/>
                </a:solidFill>
                <a:latin typeface="Calibri Light"/>
              </a:rPr>
              <a:t>#3: Transform input blocks to output blocks</a:t>
            </a:r>
            <a:endParaRPr lang="en-US" sz="4000" b="0" strike="noStrike" spc="-1">
              <a:solidFill>
                <a:srgbClr val="000000"/>
              </a:solidFill>
              <a:latin typeface="Calibri"/>
            </a:endParaRPr>
          </a:p>
        </p:txBody>
      </p:sp>
      <p:sp>
        <p:nvSpPr>
          <p:cNvPr id="228" name="TextShape 7"/>
          <p:cNvSpPr txBox="1"/>
          <p:nvPr/>
        </p:nvSpPr>
        <p:spPr>
          <a:xfrm>
            <a:off x="228600" y="1771560"/>
            <a:ext cx="4949280" cy="115020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en-US" sz="2000" b="0" strike="noStrike" spc="-1">
                <a:solidFill>
                  <a:srgbClr val="000000"/>
                </a:solidFill>
                <a:latin typeface="Calibri"/>
              </a:rPr>
              <a:t>Round #1: Column Round</a:t>
            </a:r>
          </a:p>
          <a:p>
            <a:pPr marL="685800" lvl="1" indent="-228240">
              <a:lnSpc>
                <a:spcPct val="90000"/>
              </a:lnSpc>
              <a:spcBef>
                <a:spcPts val="499"/>
              </a:spcBef>
              <a:buClr>
                <a:srgbClr val="000000"/>
              </a:buClr>
              <a:buFont typeface="Arial"/>
              <a:buChar char="•"/>
            </a:pPr>
            <a:r>
              <a:rPr lang="en-US" sz="1900" b="0" strike="noStrike" spc="-1">
                <a:solidFill>
                  <a:srgbClr val="000000"/>
                </a:solidFill>
                <a:latin typeface="Calibri"/>
              </a:rPr>
              <a:t>12 operations per column</a:t>
            </a:r>
          </a:p>
        </p:txBody>
      </p:sp>
      <p:sp>
        <p:nvSpPr>
          <p:cNvPr id="229" name="CustomShape 8"/>
          <p:cNvSpPr/>
          <p:nvPr/>
        </p:nvSpPr>
        <p:spPr>
          <a:xfrm>
            <a:off x="228600" y="3070440"/>
            <a:ext cx="4949280" cy="365796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228600" indent="-228240">
              <a:lnSpc>
                <a:spcPct val="90000"/>
              </a:lnSpc>
              <a:buClr>
                <a:srgbClr val="000000"/>
              </a:buClr>
              <a:buFont typeface="Arial"/>
              <a:buChar char="•"/>
            </a:pPr>
            <a:r>
              <a:rPr lang="en-US" sz="2000" b="0" strike="noStrike" spc="-1">
                <a:solidFill>
                  <a:srgbClr val="000000"/>
                </a:solidFill>
                <a:latin typeface="Calibri"/>
              </a:rPr>
              <a:t>a = a + b</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d = d ^ a</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d = d &lt;&lt;&lt; 16</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c = c + d</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b = b ^ c</a:t>
            </a:r>
            <a:endParaRPr lang="en-US" sz="2000" b="0" strike="noStrike" spc="-1">
              <a:latin typeface="Arial"/>
            </a:endParaRPr>
          </a:p>
          <a:p>
            <a:pPr marL="228600" indent="-228240">
              <a:lnSpc>
                <a:spcPct val="90000"/>
              </a:lnSpc>
              <a:buClr>
                <a:srgbClr val="000000"/>
              </a:buClr>
              <a:buFont typeface="Arial"/>
              <a:buChar char="•"/>
            </a:pPr>
            <a:r>
              <a:rPr lang="en-US" sz="2000" b="1" strike="noStrike" spc="-1">
                <a:solidFill>
                  <a:srgbClr val="000000"/>
                </a:solidFill>
                <a:latin typeface="Calibri"/>
              </a:rPr>
              <a:t>b</a:t>
            </a:r>
            <a:r>
              <a:rPr lang="en-US" sz="2000" b="0" strike="noStrike" spc="-1">
                <a:solidFill>
                  <a:srgbClr val="000000"/>
                </a:solidFill>
                <a:latin typeface="Calibri"/>
              </a:rPr>
              <a:t> = </a:t>
            </a:r>
            <a:r>
              <a:rPr lang="en-US" sz="2000" b="0" strike="noStrike" spc="-1">
                <a:solidFill>
                  <a:srgbClr val="FF0000"/>
                </a:solidFill>
                <a:latin typeface="Calibri"/>
              </a:rPr>
              <a:t>b</a:t>
            </a:r>
            <a:r>
              <a:rPr lang="en-US" sz="2000" b="0" strike="noStrike" spc="-1">
                <a:solidFill>
                  <a:srgbClr val="000000"/>
                </a:solidFill>
                <a:latin typeface="Calibri"/>
              </a:rPr>
              <a:t> &lt;&lt;&lt; 12</a:t>
            </a:r>
            <a:endParaRPr lang="en-US" sz="2000" b="0" strike="noStrike" spc="-1">
              <a:latin typeface="Arial"/>
            </a:endParaRPr>
          </a:p>
        </p:txBody>
      </p:sp>
      <p:graphicFrame>
        <p:nvGraphicFramePr>
          <p:cNvPr id="230" name="Table 9"/>
          <p:cNvGraphicFramePr/>
          <p:nvPr/>
        </p:nvGraphicFramePr>
        <p:xfrm>
          <a:off x="6400800" y="2346840"/>
          <a:ext cx="5353560" cy="1463040"/>
        </p:xfrm>
        <a:graphic>
          <a:graphicData uri="http://schemas.openxmlformats.org/drawingml/2006/table">
            <a:tbl>
              <a:tblPr/>
              <a:tblGrid>
                <a:gridCol w="1338120">
                  <a:extLst>
                    <a:ext uri="{9D8B030D-6E8A-4147-A177-3AD203B41FA5}">
                      <a16:colId xmlns:a16="http://schemas.microsoft.com/office/drawing/2014/main" val="20000"/>
                    </a:ext>
                  </a:extLst>
                </a:gridCol>
                <a:gridCol w="1338120">
                  <a:extLst>
                    <a:ext uri="{9D8B030D-6E8A-4147-A177-3AD203B41FA5}">
                      <a16:colId xmlns:a16="http://schemas.microsoft.com/office/drawing/2014/main" val="20001"/>
                    </a:ext>
                  </a:extLst>
                </a:gridCol>
                <a:gridCol w="1338120">
                  <a:extLst>
                    <a:ext uri="{9D8B030D-6E8A-4147-A177-3AD203B41FA5}">
                      <a16:colId xmlns:a16="http://schemas.microsoft.com/office/drawing/2014/main" val="20002"/>
                    </a:ext>
                  </a:extLst>
                </a:gridCol>
                <a:gridCol w="1339200">
                  <a:extLst>
                    <a:ext uri="{9D8B030D-6E8A-4147-A177-3AD203B41FA5}">
                      <a16:colId xmlns:a16="http://schemas.microsoft.com/office/drawing/2014/main" val="20003"/>
                    </a:ext>
                  </a:extLst>
                </a:gridCol>
              </a:tblGrid>
              <a:tr h="351000">
                <a:tc>
                  <a:txBody>
                    <a:bodyPr/>
                    <a:lstStyle/>
                    <a:p>
                      <a:pPr algn="ctr">
                        <a:lnSpc>
                          <a:spcPct val="100000"/>
                        </a:lnSpc>
                      </a:pPr>
                      <a:r>
                        <a:rPr lang="en-US" sz="1800" b="0" strike="noStrike" spc="-1">
                          <a:solidFill>
                            <a:srgbClr val="000000"/>
                          </a:solidFill>
                          <a:latin typeface="Courier New"/>
                        </a:rPr>
                        <a:t>64727965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3a266972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846c363a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7a2e7280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51000">
                <a:tc>
                  <a:txBody>
                    <a:bodyPr/>
                    <a:lstStyle/>
                    <a:p>
                      <a:pPr algn="ctr">
                        <a:lnSpc>
                          <a:spcPct val="100000"/>
                        </a:lnSpc>
                      </a:pPr>
                      <a:r>
                        <a:rPr lang="en-US" sz="1800" b="0" strike="noStrike" spc="-1">
                          <a:solidFill>
                            <a:srgbClr val="FF0000"/>
                          </a:solidFill>
                          <a:latin typeface="Courier New"/>
                        </a:rPr>
                        <a:t>8f757482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878e4a3e</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5a5eee8c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9e909a46</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51000">
                <a:tc>
                  <a:txBody>
                    <a:bodyPr/>
                    <a:lstStyle/>
                    <a:p>
                      <a:pPr algn="ctr">
                        <a:lnSpc>
                          <a:spcPct val="100000"/>
                        </a:lnSpc>
                      </a:pPr>
                      <a:r>
                        <a:rPr lang="en-US" sz="1800" b="0" strike="noStrike" spc="-1">
                          <a:solidFill>
                            <a:srgbClr val="000000"/>
                          </a:solidFill>
                          <a:latin typeface="Courier New"/>
                        </a:rPr>
                        <a:t>8c777582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80884f3a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5154e784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919e974a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51000">
                <a:tc>
                  <a:txBody>
                    <a:bodyPr/>
                    <a:lstStyle/>
                    <a:p>
                      <a:pPr algn="ctr">
                        <a:lnSpc>
                          <a:spcPct val="100000"/>
                        </a:lnSpc>
                      </a:pPr>
                      <a:r>
                        <a:rPr lang="en-US" sz="1800" b="0" strike="noStrike" spc="-1">
                          <a:solidFill>
                            <a:srgbClr val="000000"/>
                          </a:solidFill>
                          <a:latin typeface="Courier New"/>
                        </a:rPr>
                        <a:t>79656472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69723a26</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363ace6c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72807a2e</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graphicFrame>
        <p:nvGraphicFramePr>
          <p:cNvPr id="231" name="Table 10"/>
          <p:cNvGraphicFramePr/>
          <p:nvPr/>
        </p:nvGraphicFramePr>
        <p:xfrm>
          <a:off x="6400800" y="4899600"/>
          <a:ext cx="5353560" cy="1463040"/>
        </p:xfrm>
        <a:graphic>
          <a:graphicData uri="http://schemas.openxmlformats.org/drawingml/2006/table">
            <a:tbl>
              <a:tblPr/>
              <a:tblGrid>
                <a:gridCol w="1338120">
                  <a:extLst>
                    <a:ext uri="{9D8B030D-6E8A-4147-A177-3AD203B41FA5}">
                      <a16:colId xmlns:a16="http://schemas.microsoft.com/office/drawing/2014/main" val="20000"/>
                    </a:ext>
                  </a:extLst>
                </a:gridCol>
                <a:gridCol w="1338120">
                  <a:extLst>
                    <a:ext uri="{9D8B030D-6E8A-4147-A177-3AD203B41FA5}">
                      <a16:colId xmlns:a16="http://schemas.microsoft.com/office/drawing/2014/main" val="20001"/>
                    </a:ext>
                  </a:extLst>
                </a:gridCol>
                <a:gridCol w="1338120">
                  <a:extLst>
                    <a:ext uri="{9D8B030D-6E8A-4147-A177-3AD203B41FA5}">
                      <a16:colId xmlns:a16="http://schemas.microsoft.com/office/drawing/2014/main" val="20002"/>
                    </a:ext>
                  </a:extLst>
                </a:gridCol>
                <a:gridCol w="1339200">
                  <a:extLst>
                    <a:ext uri="{9D8B030D-6E8A-4147-A177-3AD203B41FA5}">
                      <a16:colId xmlns:a16="http://schemas.microsoft.com/office/drawing/2014/main" val="20003"/>
                    </a:ext>
                  </a:extLst>
                </a:gridCol>
              </a:tblGrid>
              <a:tr h="351000">
                <a:tc>
                  <a:txBody>
                    <a:bodyPr/>
                    <a:lstStyle/>
                    <a:p>
                      <a:pPr algn="ctr">
                        <a:lnSpc>
                          <a:spcPct val="100000"/>
                        </a:lnSpc>
                      </a:pPr>
                      <a:r>
                        <a:rPr lang="en-US" sz="1800" b="0" strike="noStrike" spc="-1">
                          <a:solidFill>
                            <a:srgbClr val="000000"/>
                          </a:solidFill>
                          <a:latin typeface="Courier New"/>
                        </a:rPr>
                        <a:t>64727965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3a266972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846c363a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7a2e7280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51000">
                <a:tc>
                  <a:txBody>
                    <a:bodyPr/>
                    <a:lstStyle/>
                    <a:p>
                      <a:pPr algn="ctr">
                        <a:lnSpc>
                          <a:spcPct val="100000"/>
                        </a:lnSpc>
                      </a:pPr>
                      <a:r>
                        <a:rPr lang="en-US" sz="1800" b="1" strike="noStrike" spc="-1">
                          <a:solidFill>
                            <a:srgbClr val="000000"/>
                          </a:solidFill>
                          <a:latin typeface="Courier New"/>
                        </a:rPr>
                        <a:t>574828f7</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e4a3e878</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eee8c5a5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09a469e9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51000">
                <a:tc>
                  <a:txBody>
                    <a:bodyPr/>
                    <a:lstStyle/>
                    <a:p>
                      <a:pPr algn="ctr">
                        <a:lnSpc>
                          <a:spcPct val="100000"/>
                        </a:lnSpc>
                      </a:pPr>
                      <a:r>
                        <a:rPr lang="en-US" sz="1800" b="0" strike="noStrike" spc="-1">
                          <a:solidFill>
                            <a:srgbClr val="000000"/>
                          </a:solidFill>
                          <a:latin typeface="Courier New"/>
                        </a:rPr>
                        <a:t>8c777582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80884f3a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5154e784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919e974a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51000">
                <a:tc>
                  <a:txBody>
                    <a:bodyPr/>
                    <a:lstStyle/>
                    <a:p>
                      <a:pPr algn="ctr">
                        <a:lnSpc>
                          <a:spcPct val="100000"/>
                        </a:lnSpc>
                      </a:pPr>
                      <a:r>
                        <a:rPr lang="en-US" sz="1800" b="0" strike="noStrike" spc="-1">
                          <a:solidFill>
                            <a:srgbClr val="000000"/>
                          </a:solidFill>
                          <a:latin typeface="Courier New"/>
                        </a:rPr>
                        <a:t>79656472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69723a26</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363ace6c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72807a2e</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232" name="CustomShape 11"/>
          <p:cNvSpPr/>
          <p:nvPr/>
        </p:nvSpPr>
        <p:spPr>
          <a:xfrm>
            <a:off x="8733240" y="3917160"/>
            <a:ext cx="688680" cy="82476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233" name="CustomShape 12"/>
          <p:cNvSpPr/>
          <p:nvPr/>
        </p:nvSpPr>
        <p:spPr>
          <a:xfrm>
            <a:off x="5940360" y="2724840"/>
            <a:ext cx="355680" cy="29772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234" name="CustomShape 13"/>
          <p:cNvSpPr/>
          <p:nvPr/>
        </p:nvSpPr>
        <p:spPr>
          <a:xfrm>
            <a:off x="4890600" y="2689200"/>
            <a:ext cx="11185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Calibri"/>
              </a:rPr>
              <a:t>&lt;&lt;&lt; 12</a:t>
            </a:r>
            <a:endParaRPr lang="en-US" sz="18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36" name="CustomShape 2"/>
          <p:cNvSpPr/>
          <p:nvPr/>
        </p:nvSpPr>
        <p:spPr>
          <a:xfrm flipH="1">
            <a:off x="0" y="0"/>
            <a:ext cx="12191760" cy="1590480"/>
          </a:xfrm>
          <a:prstGeom prst="rect">
            <a:avLst/>
          </a:prstGeom>
          <a:gradFill rotWithShape="0">
            <a:gsLst>
              <a:gs pos="0">
                <a:srgbClr val="000000"/>
              </a:gs>
              <a:gs pos="100000">
                <a:srgbClr val="2F5597"/>
              </a:gs>
            </a:gsLst>
            <a:lin ang="2400000"/>
          </a:gradFill>
          <a:ln>
            <a:noFill/>
          </a:ln>
        </p:spPr>
        <p:style>
          <a:lnRef idx="2">
            <a:schemeClr val="accent1">
              <a:shade val="50000"/>
            </a:schemeClr>
          </a:lnRef>
          <a:fillRef idx="1">
            <a:schemeClr val="accent1"/>
          </a:fillRef>
          <a:effectRef idx="0">
            <a:schemeClr val="accent1"/>
          </a:effectRef>
          <a:fontRef idx="minor"/>
        </p:style>
      </p:sp>
      <p:sp>
        <p:nvSpPr>
          <p:cNvPr id="237" name="CustomShape 3"/>
          <p:cNvSpPr/>
          <p:nvPr/>
        </p:nvSpPr>
        <p:spPr>
          <a:xfrm rot="10800000" flipH="1">
            <a:off x="360" y="360"/>
            <a:ext cx="8115120" cy="1590480"/>
          </a:xfrm>
          <a:prstGeom prst="rect">
            <a:avLst/>
          </a:prstGeom>
          <a:gradFill rotWithShape="0">
            <a:gsLst>
              <a:gs pos="20000">
                <a:srgbClr val="4472C4">
                  <a:alpha val="0"/>
                </a:srgbClr>
              </a:gs>
              <a:gs pos="100000">
                <a:srgbClr val="203864">
                  <a:alpha val="55294"/>
                </a:srgb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238" name="CustomShape 4"/>
          <p:cNvSpPr/>
          <p:nvPr/>
        </p:nvSpPr>
        <p:spPr>
          <a:xfrm flipH="1">
            <a:off x="8114400" y="0"/>
            <a:ext cx="4076280" cy="1590480"/>
          </a:xfrm>
          <a:prstGeom prst="rect">
            <a:avLst/>
          </a:prstGeom>
          <a:gradFill rotWithShape="0">
            <a:gsLst>
              <a:gs pos="0">
                <a:srgbClr val="4472C4">
                  <a:alpha val="66274"/>
                </a:srgbClr>
              </a:gs>
              <a:gs pos="100000">
                <a:srgbClr val="000000">
                  <a:alpha val="30196"/>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239" name="CustomShape 5"/>
          <p:cNvSpPr/>
          <p:nvPr/>
        </p:nvSpPr>
        <p:spPr>
          <a:xfrm>
            <a:off x="459360" y="0"/>
            <a:ext cx="11732400" cy="1596960"/>
          </a:xfrm>
          <a:prstGeom prst="rect">
            <a:avLst/>
          </a:prstGeom>
          <a:gradFill rotWithShape="0">
            <a:gsLst>
              <a:gs pos="50000">
                <a:srgbClr val="000000">
                  <a:alpha val="0"/>
                </a:srgbClr>
              </a:gs>
              <a:gs pos="100000">
                <a:srgbClr val="203864">
                  <a:alpha val="52156"/>
                </a:srgb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240" name="TextShape 6"/>
          <p:cNvSpPr txBox="1"/>
          <p:nvPr/>
        </p:nvSpPr>
        <p:spPr>
          <a:xfrm>
            <a:off x="1371600" y="294480"/>
            <a:ext cx="9895680" cy="1033200"/>
          </a:xfrm>
          <a:prstGeom prst="rect">
            <a:avLst/>
          </a:prstGeom>
          <a:noFill/>
          <a:ln>
            <a:noFill/>
          </a:ln>
        </p:spPr>
        <p:txBody>
          <a:bodyPr anchor="ctr">
            <a:normAutofit fontScale="82000"/>
          </a:bodyPr>
          <a:lstStyle/>
          <a:p>
            <a:pPr>
              <a:lnSpc>
                <a:spcPct val="90000"/>
              </a:lnSpc>
            </a:pPr>
            <a:r>
              <a:rPr lang="en-US" sz="4000" b="0" strike="noStrike" spc="-1">
                <a:solidFill>
                  <a:srgbClr val="FFFFFF"/>
                </a:solidFill>
                <a:latin typeface="Calibri Light"/>
              </a:rPr>
              <a:t>#3: Transform input blocks to output blocks</a:t>
            </a:r>
            <a:endParaRPr lang="en-US" sz="4000" b="0" strike="noStrike" spc="-1">
              <a:solidFill>
                <a:srgbClr val="000000"/>
              </a:solidFill>
              <a:latin typeface="Calibri"/>
            </a:endParaRPr>
          </a:p>
        </p:txBody>
      </p:sp>
      <p:sp>
        <p:nvSpPr>
          <p:cNvPr id="241" name="TextShape 7"/>
          <p:cNvSpPr txBox="1"/>
          <p:nvPr/>
        </p:nvSpPr>
        <p:spPr>
          <a:xfrm>
            <a:off x="228600" y="1771560"/>
            <a:ext cx="4949280" cy="115020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en-US" sz="2000" b="0" strike="noStrike" spc="-1">
                <a:solidFill>
                  <a:srgbClr val="000000"/>
                </a:solidFill>
                <a:latin typeface="Calibri"/>
              </a:rPr>
              <a:t>Round #1: Column Round</a:t>
            </a:r>
          </a:p>
          <a:p>
            <a:pPr marL="685800" lvl="1" indent="-228240">
              <a:lnSpc>
                <a:spcPct val="90000"/>
              </a:lnSpc>
              <a:spcBef>
                <a:spcPts val="499"/>
              </a:spcBef>
              <a:buClr>
                <a:srgbClr val="000000"/>
              </a:buClr>
              <a:buFont typeface="Arial"/>
              <a:buChar char="•"/>
            </a:pPr>
            <a:r>
              <a:rPr lang="en-US" sz="1900" b="0" strike="noStrike" spc="-1">
                <a:solidFill>
                  <a:srgbClr val="000000"/>
                </a:solidFill>
                <a:latin typeface="Calibri"/>
              </a:rPr>
              <a:t>12 operations per column</a:t>
            </a:r>
          </a:p>
        </p:txBody>
      </p:sp>
      <p:sp>
        <p:nvSpPr>
          <p:cNvPr id="242" name="CustomShape 8"/>
          <p:cNvSpPr/>
          <p:nvPr/>
        </p:nvSpPr>
        <p:spPr>
          <a:xfrm>
            <a:off x="228600" y="3070440"/>
            <a:ext cx="4949280" cy="365796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228600" indent="-228240">
              <a:lnSpc>
                <a:spcPct val="90000"/>
              </a:lnSpc>
              <a:buClr>
                <a:srgbClr val="000000"/>
              </a:buClr>
              <a:buFont typeface="Arial"/>
              <a:buChar char="•"/>
            </a:pPr>
            <a:r>
              <a:rPr lang="en-US" sz="2000" b="0" strike="noStrike" spc="-1">
                <a:solidFill>
                  <a:srgbClr val="000000"/>
                </a:solidFill>
                <a:latin typeface="Calibri"/>
              </a:rPr>
              <a:t>a = a + b</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d = d ^ a</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d = d &lt;&lt;&lt; 16</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c = c + d</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b = b ^ c</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b = b &lt;&lt;&lt; 12</a:t>
            </a:r>
            <a:endParaRPr lang="en-US" sz="2000" b="0" strike="noStrike" spc="-1">
              <a:latin typeface="Arial"/>
            </a:endParaRPr>
          </a:p>
          <a:p>
            <a:pPr marL="228600" indent="-228240">
              <a:lnSpc>
                <a:spcPct val="90000"/>
              </a:lnSpc>
              <a:buClr>
                <a:srgbClr val="000000"/>
              </a:buClr>
              <a:buFont typeface="Arial"/>
              <a:buChar char="•"/>
            </a:pPr>
            <a:r>
              <a:rPr lang="en-US" sz="2000" b="1" strike="noStrike" spc="-1">
                <a:solidFill>
                  <a:srgbClr val="000000"/>
                </a:solidFill>
                <a:latin typeface="Calibri"/>
              </a:rPr>
              <a:t>a</a:t>
            </a:r>
            <a:r>
              <a:rPr lang="en-US" sz="2000" b="0" strike="noStrike" spc="-1">
                <a:solidFill>
                  <a:srgbClr val="000000"/>
                </a:solidFill>
                <a:latin typeface="Calibri"/>
              </a:rPr>
              <a:t> = </a:t>
            </a:r>
            <a:r>
              <a:rPr lang="en-US" sz="2000" b="0" strike="noStrike" spc="-1">
                <a:solidFill>
                  <a:srgbClr val="FF0000"/>
                </a:solidFill>
                <a:latin typeface="Calibri"/>
              </a:rPr>
              <a:t>a</a:t>
            </a:r>
            <a:r>
              <a:rPr lang="en-US" sz="2000" b="0" strike="noStrike" spc="-1">
                <a:solidFill>
                  <a:srgbClr val="000000"/>
                </a:solidFill>
                <a:latin typeface="Calibri"/>
              </a:rPr>
              <a:t> + </a:t>
            </a:r>
            <a:r>
              <a:rPr lang="en-US" sz="2000" b="0" strike="noStrike" spc="-1">
                <a:solidFill>
                  <a:srgbClr val="00B0F0"/>
                </a:solidFill>
                <a:latin typeface="Calibri"/>
              </a:rPr>
              <a:t>b</a:t>
            </a:r>
            <a:endParaRPr lang="en-US" sz="2000" b="0" strike="noStrike" spc="-1">
              <a:latin typeface="Arial"/>
            </a:endParaRPr>
          </a:p>
        </p:txBody>
      </p:sp>
      <p:graphicFrame>
        <p:nvGraphicFramePr>
          <p:cNvPr id="243" name="Table 9"/>
          <p:cNvGraphicFramePr/>
          <p:nvPr/>
        </p:nvGraphicFramePr>
        <p:xfrm>
          <a:off x="6400800" y="2346840"/>
          <a:ext cx="5353560" cy="1463040"/>
        </p:xfrm>
        <a:graphic>
          <a:graphicData uri="http://schemas.openxmlformats.org/drawingml/2006/table">
            <a:tbl>
              <a:tblPr/>
              <a:tblGrid>
                <a:gridCol w="1338120">
                  <a:extLst>
                    <a:ext uri="{9D8B030D-6E8A-4147-A177-3AD203B41FA5}">
                      <a16:colId xmlns:a16="http://schemas.microsoft.com/office/drawing/2014/main" val="20000"/>
                    </a:ext>
                  </a:extLst>
                </a:gridCol>
                <a:gridCol w="1338120">
                  <a:extLst>
                    <a:ext uri="{9D8B030D-6E8A-4147-A177-3AD203B41FA5}">
                      <a16:colId xmlns:a16="http://schemas.microsoft.com/office/drawing/2014/main" val="20001"/>
                    </a:ext>
                  </a:extLst>
                </a:gridCol>
                <a:gridCol w="1338120">
                  <a:extLst>
                    <a:ext uri="{9D8B030D-6E8A-4147-A177-3AD203B41FA5}">
                      <a16:colId xmlns:a16="http://schemas.microsoft.com/office/drawing/2014/main" val="20002"/>
                    </a:ext>
                  </a:extLst>
                </a:gridCol>
                <a:gridCol w="1339200">
                  <a:extLst>
                    <a:ext uri="{9D8B030D-6E8A-4147-A177-3AD203B41FA5}">
                      <a16:colId xmlns:a16="http://schemas.microsoft.com/office/drawing/2014/main" val="20003"/>
                    </a:ext>
                  </a:extLst>
                </a:gridCol>
              </a:tblGrid>
              <a:tr h="351000">
                <a:tc>
                  <a:txBody>
                    <a:bodyPr/>
                    <a:lstStyle/>
                    <a:p>
                      <a:pPr algn="ctr">
                        <a:lnSpc>
                          <a:spcPct val="100000"/>
                        </a:lnSpc>
                      </a:pPr>
                      <a:r>
                        <a:rPr lang="en-US" sz="1800" b="0" strike="noStrike" spc="-1">
                          <a:solidFill>
                            <a:srgbClr val="FF0000"/>
                          </a:solidFill>
                          <a:latin typeface="Courier New"/>
                        </a:rPr>
                        <a:t>64727965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3a266972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846c363a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7a2e7280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51000">
                <a:tc>
                  <a:txBody>
                    <a:bodyPr/>
                    <a:lstStyle/>
                    <a:p>
                      <a:pPr algn="ctr">
                        <a:lnSpc>
                          <a:spcPct val="100000"/>
                        </a:lnSpc>
                      </a:pPr>
                      <a:r>
                        <a:rPr lang="en-US" sz="1800" b="0" strike="noStrike" spc="-1">
                          <a:solidFill>
                            <a:srgbClr val="00B0F0"/>
                          </a:solidFill>
                          <a:latin typeface="Courier New"/>
                        </a:rPr>
                        <a:t>574828f7</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B0F0"/>
                          </a:solidFill>
                          <a:latin typeface="Courier New"/>
                        </a:rPr>
                        <a:t>e4a3e878</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B0F0"/>
                          </a:solidFill>
                          <a:latin typeface="Courier New"/>
                        </a:rPr>
                        <a:t>eee8c5a5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B0F0"/>
                          </a:solidFill>
                          <a:latin typeface="Courier New"/>
                        </a:rPr>
                        <a:t>09a469e9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51000">
                <a:tc>
                  <a:txBody>
                    <a:bodyPr/>
                    <a:lstStyle/>
                    <a:p>
                      <a:pPr algn="ctr">
                        <a:lnSpc>
                          <a:spcPct val="100000"/>
                        </a:lnSpc>
                      </a:pPr>
                      <a:r>
                        <a:rPr lang="en-US" sz="1800" b="0" strike="noStrike" spc="-1">
                          <a:solidFill>
                            <a:srgbClr val="000000"/>
                          </a:solidFill>
                          <a:latin typeface="Courier New"/>
                        </a:rPr>
                        <a:t>8c777582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80884f3a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5154e784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919e974a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51000">
                <a:tc>
                  <a:txBody>
                    <a:bodyPr/>
                    <a:lstStyle/>
                    <a:p>
                      <a:pPr algn="ctr">
                        <a:lnSpc>
                          <a:spcPct val="100000"/>
                        </a:lnSpc>
                      </a:pPr>
                      <a:r>
                        <a:rPr lang="en-US" sz="1800" b="0" strike="noStrike" spc="-1">
                          <a:solidFill>
                            <a:srgbClr val="000000"/>
                          </a:solidFill>
                          <a:latin typeface="Courier New"/>
                        </a:rPr>
                        <a:t>79656472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69723a26</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363ace6c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72807a2e</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graphicFrame>
        <p:nvGraphicFramePr>
          <p:cNvPr id="244" name="Table 10"/>
          <p:cNvGraphicFramePr/>
          <p:nvPr/>
        </p:nvGraphicFramePr>
        <p:xfrm>
          <a:off x="6400800" y="4899600"/>
          <a:ext cx="5353560" cy="1463040"/>
        </p:xfrm>
        <a:graphic>
          <a:graphicData uri="http://schemas.openxmlformats.org/drawingml/2006/table">
            <a:tbl>
              <a:tblPr/>
              <a:tblGrid>
                <a:gridCol w="1338120">
                  <a:extLst>
                    <a:ext uri="{9D8B030D-6E8A-4147-A177-3AD203B41FA5}">
                      <a16:colId xmlns:a16="http://schemas.microsoft.com/office/drawing/2014/main" val="20000"/>
                    </a:ext>
                  </a:extLst>
                </a:gridCol>
                <a:gridCol w="1338120">
                  <a:extLst>
                    <a:ext uri="{9D8B030D-6E8A-4147-A177-3AD203B41FA5}">
                      <a16:colId xmlns:a16="http://schemas.microsoft.com/office/drawing/2014/main" val="20001"/>
                    </a:ext>
                  </a:extLst>
                </a:gridCol>
                <a:gridCol w="1338120">
                  <a:extLst>
                    <a:ext uri="{9D8B030D-6E8A-4147-A177-3AD203B41FA5}">
                      <a16:colId xmlns:a16="http://schemas.microsoft.com/office/drawing/2014/main" val="20002"/>
                    </a:ext>
                  </a:extLst>
                </a:gridCol>
                <a:gridCol w="1339200">
                  <a:extLst>
                    <a:ext uri="{9D8B030D-6E8A-4147-A177-3AD203B41FA5}">
                      <a16:colId xmlns:a16="http://schemas.microsoft.com/office/drawing/2014/main" val="20003"/>
                    </a:ext>
                  </a:extLst>
                </a:gridCol>
              </a:tblGrid>
              <a:tr h="351000">
                <a:tc>
                  <a:txBody>
                    <a:bodyPr/>
                    <a:lstStyle/>
                    <a:p>
                      <a:pPr algn="ctr">
                        <a:lnSpc>
                          <a:spcPct val="100000"/>
                        </a:lnSpc>
                      </a:pPr>
                      <a:r>
                        <a:rPr lang="en-US" sz="1800" b="1" strike="noStrike" spc="-1">
                          <a:solidFill>
                            <a:srgbClr val="000000"/>
                          </a:solidFill>
                          <a:latin typeface="Courier New"/>
                        </a:rPr>
                        <a:t>bbbaa25c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1eca51ea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7354fbdf</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83d2dc69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51000">
                <a:tc>
                  <a:txBody>
                    <a:bodyPr/>
                    <a:lstStyle/>
                    <a:p>
                      <a:pPr algn="ctr">
                        <a:lnSpc>
                          <a:spcPct val="100000"/>
                        </a:lnSpc>
                      </a:pPr>
                      <a:r>
                        <a:rPr lang="en-US" sz="1800" b="0" strike="noStrike" spc="-1">
                          <a:solidFill>
                            <a:srgbClr val="000000"/>
                          </a:solidFill>
                          <a:latin typeface="Courier New"/>
                        </a:rPr>
                        <a:t>574828f7</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e4a3e878</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eee8c5a5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09a469e9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51000">
                <a:tc>
                  <a:txBody>
                    <a:bodyPr/>
                    <a:lstStyle/>
                    <a:p>
                      <a:pPr algn="ctr">
                        <a:lnSpc>
                          <a:spcPct val="100000"/>
                        </a:lnSpc>
                      </a:pPr>
                      <a:r>
                        <a:rPr lang="en-US" sz="1800" b="0" strike="noStrike" spc="-1">
                          <a:solidFill>
                            <a:srgbClr val="000000"/>
                          </a:solidFill>
                          <a:latin typeface="Courier New"/>
                        </a:rPr>
                        <a:t>8c777582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80884f3a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5154e784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919e974a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51000">
                <a:tc>
                  <a:txBody>
                    <a:bodyPr/>
                    <a:lstStyle/>
                    <a:p>
                      <a:pPr algn="ctr">
                        <a:lnSpc>
                          <a:spcPct val="100000"/>
                        </a:lnSpc>
                      </a:pPr>
                      <a:r>
                        <a:rPr lang="en-US" sz="1800" b="0" strike="noStrike" spc="-1">
                          <a:solidFill>
                            <a:srgbClr val="000000"/>
                          </a:solidFill>
                          <a:latin typeface="Courier New"/>
                        </a:rPr>
                        <a:t>79656472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69723a26</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363ace6c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72807a2e</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245" name="CustomShape 11"/>
          <p:cNvSpPr/>
          <p:nvPr/>
        </p:nvSpPr>
        <p:spPr>
          <a:xfrm>
            <a:off x="8733240" y="3917160"/>
            <a:ext cx="688680" cy="82476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246" name="CustomShape 12"/>
          <p:cNvSpPr/>
          <p:nvPr/>
        </p:nvSpPr>
        <p:spPr>
          <a:xfrm rot="10800000">
            <a:off x="5869800" y="2456640"/>
            <a:ext cx="452880" cy="465480"/>
          </a:xfrm>
          <a:prstGeom prst="curvedLeftArrow">
            <a:avLst>
              <a:gd name="adj1" fmla="val 25000"/>
              <a:gd name="adj2" fmla="val 50000"/>
              <a:gd name="adj3" fmla="val 25000"/>
            </a:avLst>
          </a:prstGeom>
          <a:ln/>
        </p:spPr>
        <p:style>
          <a:lnRef idx="2">
            <a:schemeClr val="accent1">
              <a:shade val="50000"/>
            </a:schemeClr>
          </a:lnRef>
          <a:fillRef idx="1">
            <a:schemeClr val="accent1"/>
          </a:fillRef>
          <a:effectRef idx="0">
            <a:schemeClr val="accent1"/>
          </a:effectRef>
          <a:fontRef idx="minor"/>
        </p:style>
      </p:sp>
      <p:sp>
        <p:nvSpPr>
          <p:cNvPr id="247" name="CustomShape 13"/>
          <p:cNvSpPr/>
          <p:nvPr/>
        </p:nvSpPr>
        <p:spPr>
          <a:xfrm>
            <a:off x="5524200" y="2427480"/>
            <a:ext cx="43704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800" b="1" strike="noStrike" spc="-1">
                <a:solidFill>
                  <a:srgbClr val="000000"/>
                </a:solidFill>
                <a:latin typeface="Calibri"/>
              </a:rPr>
              <a:t>+</a:t>
            </a:r>
            <a:endParaRPr lang="en-US" sz="28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8"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49" name="CustomShape 2"/>
          <p:cNvSpPr/>
          <p:nvPr/>
        </p:nvSpPr>
        <p:spPr>
          <a:xfrm flipH="1">
            <a:off x="0" y="0"/>
            <a:ext cx="12191760" cy="1590480"/>
          </a:xfrm>
          <a:prstGeom prst="rect">
            <a:avLst/>
          </a:prstGeom>
          <a:gradFill rotWithShape="0">
            <a:gsLst>
              <a:gs pos="0">
                <a:srgbClr val="000000"/>
              </a:gs>
              <a:gs pos="100000">
                <a:srgbClr val="2F5597"/>
              </a:gs>
            </a:gsLst>
            <a:lin ang="2400000"/>
          </a:gradFill>
          <a:ln>
            <a:noFill/>
          </a:ln>
        </p:spPr>
        <p:style>
          <a:lnRef idx="2">
            <a:schemeClr val="accent1">
              <a:shade val="50000"/>
            </a:schemeClr>
          </a:lnRef>
          <a:fillRef idx="1">
            <a:schemeClr val="accent1"/>
          </a:fillRef>
          <a:effectRef idx="0">
            <a:schemeClr val="accent1"/>
          </a:effectRef>
          <a:fontRef idx="minor"/>
        </p:style>
      </p:sp>
      <p:sp>
        <p:nvSpPr>
          <p:cNvPr id="250" name="CustomShape 3"/>
          <p:cNvSpPr/>
          <p:nvPr/>
        </p:nvSpPr>
        <p:spPr>
          <a:xfrm rot="10800000" flipH="1">
            <a:off x="360" y="360"/>
            <a:ext cx="8115120" cy="1590480"/>
          </a:xfrm>
          <a:prstGeom prst="rect">
            <a:avLst/>
          </a:prstGeom>
          <a:gradFill rotWithShape="0">
            <a:gsLst>
              <a:gs pos="20000">
                <a:srgbClr val="4472C4">
                  <a:alpha val="0"/>
                </a:srgbClr>
              </a:gs>
              <a:gs pos="100000">
                <a:srgbClr val="203864">
                  <a:alpha val="55294"/>
                </a:srgb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251" name="CustomShape 4"/>
          <p:cNvSpPr/>
          <p:nvPr/>
        </p:nvSpPr>
        <p:spPr>
          <a:xfrm flipH="1">
            <a:off x="8114400" y="0"/>
            <a:ext cx="4076280" cy="1590480"/>
          </a:xfrm>
          <a:prstGeom prst="rect">
            <a:avLst/>
          </a:prstGeom>
          <a:gradFill rotWithShape="0">
            <a:gsLst>
              <a:gs pos="0">
                <a:srgbClr val="4472C4">
                  <a:alpha val="66274"/>
                </a:srgbClr>
              </a:gs>
              <a:gs pos="100000">
                <a:srgbClr val="000000">
                  <a:alpha val="30196"/>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252" name="CustomShape 5"/>
          <p:cNvSpPr/>
          <p:nvPr/>
        </p:nvSpPr>
        <p:spPr>
          <a:xfrm>
            <a:off x="459360" y="0"/>
            <a:ext cx="11732400" cy="1596960"/>
          </a:xfrm>
          <a:prstGeom prst="rect">
            <a:avLst/>
          </a:prstGeom>
          <a:gradFill rotWithShape="0">
            <a:gsLst>
              <a:gs pos="50000">
                <a:srgbClr val="000000">
                  <a:alpha val="0"/>
                </a:srgbClr>
              </a:gs>
              <a:gs pos="100000">
                <a:srgbClr val="203864">
                  <a:alpha val="52156"/>
                </a:srgb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253" name="TextShape 6"/>
          <p:cNvSpPr txBox="1"/>
          <p:nvPr/>
        </p:nvSpPr>
        <p:spPr>
          <a:xfrm>
            <a:off x="1371600" y="294480"/>
            <a:ext cx="9895680" cy="1033200"/>
          </a:xfrm>
          <a:prstGeom prst="rect">
            <a:avLst/>
          </a:prstGeom>
          <a:noFill/>
          <a:ln>
            <a:noFill/>
          </a:ln>
        </p:spPr>
        <p:txBody>
          <a:bodyPr anchor="ctr">
            <a:normAutofit fontScale="82000"/>
          </a:bodyPr>
          <a:lstStyle/>
          <a:p>
            <a:pPr>
              <a:lnSpc>
                <a:spcPct val="90000"/>
              </a:lnSpc>
            </a:pPr>
            <a:r>
              <a:rPr lang="en-US" sz="4000" b="0" strike="noStrike" spc="-1">
                <a:solidFill>
                  <a:srgbClr val="FFFFFF"/>
                </a:solidFill>
                <a:latin typeface="Calibri Light"/>
              </a:rPr>
              <a:t>#3: Transform input blocks to output blocks</a:t>
            </a:r>
            <a:endParaRPr lang="en-US" sz="4000" b="0" strike="noStrike" spc="-1">
              <a:solidFill>
                <a:srgbClr val="000000"/>
              </a:solidFill>
              <a:latin typeface="Calibri"/>
            </a:endParaRPr>
          </a:p>
        </p:txBody>
      </p:sp>
      <p:sp>
        <p:nvSpPr>
          <p:cNvPr id="254" name="TextShape 7"/>
          <p:cNvSpPr txBox="1"/>
          <p:nvPr/>
        </p:nvSpPr>
        <p:spPr>
          <a:xfrm>
            <a:off x="228600" y="1771560"/>
            <a:ext cx="4949280" cy="115020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en-US" sz="2000" b="0" strike="noStrike" spc="-1">
                <a:solidFill>
                  <a:srgbClr val="000000"/>
                </a:solidFill>
                <a:latin typeface="Calibri"/>
              </a:rPr>
              <a:t>Round #1: Column Round</a:t>
            </a:r>
          </a:p>
          <a:p>
            <a:pPr marL="685800" lvl="1" indent="-228240">
              <a:lnSpc>
                <a:spcPct val="90000"/>
              </a:lnSpc>
              <a:spcBef>
                <a:spcPts val="499"/>
              </a:spcBef>
              <a:buClr>
                <a:srgbClr val="000000"/>
              </a:buClr>
              <a:buFont typeface="Arial"/>
              <a:buChar char="•"/>
            </a:pPr>
            <a:r>
              <a:rPr lang="en-US" sz="1900" b="0" strike="noStrike" spc="-1">
                <a:solidFill>
                  <a:srgbClr val="000000"/>
                </a:solidFill>
                <a:latin typeface="Calibri"/>
              </a:rPr>
              <a:t>12 operations per column</a:t>
            </a:r>
          </a:p>
        </p:txBody>
      </p:sp>
      <p:sp>
        <p:nvSpPr>
          <p:cNvPr id="255" name="CustomShape 8"/>
          <p:cNvSpPr/>
          <p:nvPr/>
        </p:nvSpPr>
        <p:spPr>
          <a:xfrm>
            <a:off x="228600" y="3070440"/>
            <a:ext cx="4949280" cy="365796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228600" indent="-228240">
              <a:lnSpc>
                <a:spcPct val="90000"/>
              </a:lnSpc>
              <a:buClr>
                <a:srgbClr val="000000"/>
              </a:buClr>
              <a:buFont typeface="Arial"/>
              <a:buChar char="•"/>
            </a:pPr>
            <a:r>
              <a:rPr lang="en-US" sz="2000" b="0" strike="noStrike" spc="-1">
                <a:solidFill>
                  <a:srgbClr val="000000"/>
                </a:solidFill>
                <a:latin typeface="Calibri"/>
              </a:rPr>
              <a:t>a = a + b</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d = d ^ a</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d = d &lt;&lt;&lt; 16</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c = c + d</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b = b ^ c</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b = b &lt;&lt;&lt; 12</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a = a + b</a:t>
            </a:r>
            <a:endParaRPr lang="en-US" sz="2000" b="0" strike="noStrike" spc="-1">
              <a:latin typeface="Arial"/>
            </a:endParaRPr>
          </a:p>
          <a:p>
            <a:pPr marL="228600" indent="-228240">
              <a:lnSpc>
                <a:spcPct val="90000"/>
              </a:lnSpc>
              <a:buClr>
                <a:srgbClr val="000000"/>
              </a:buClr>
              <a:buFont typeface="Arial"/>
              <a:buChar char="•"/>
            </a:pPr>
            <a:r>
              <a:rPr lang="en-US" sz="2000" b="1" strike="noStrike" spc="-1">
                <a:solidFill>
                  <a:srgbClr val="000000"/>
                </a:solidFill>
                <a:latin typeface="Calibri"/>
              </a:rPr>
              <a:t>d</a:t>
            </a:r>
            <a:r>
              <a:rPr lang="en-US" sz="2000" b="0" strike="noStrike" spc="-1">
                <a:solidFill>
                  <a:srgbClr val="000000"/>
                </a:solidFill>
                <a:latin typeface="Calibri"/>
              </a:rPr>
              <a:t> = </a:t>
            </a:r>
            <a:r>
              <a:rPr lang="en-US" sz="2000" b="0" strike="noStrike" spc="-1">
                <a:solidFill>
                  <a:srgbClr val="FF0000"/>
                </a:solidFill>
                <a:latin typeface="Calibri"/>
              </a:rPr>
              <a:t>d</a:t>
            </a:r>
            <a:r>
              <a:rPr lang="en-US" sz="2000" b="0" strike="noStrike" spc="-1">
                <a:solidFill>
                  <a:srgbClr val="000000"/>
                </a:solidFill>
                <a:latin typeface="Calibri"/>
              </a:rPr>
              <a:t> ^ </a:t>
            </a:r>
            <a:r>
              <a:rPr lang="en-US" sz="2000" b="0" strike="noStrike" spc="-1">
                <a:solidFill>
                  <a:srgbClr val="00B0F0"/>
                </a:solidFill>
                <a:latin typeface="Calibri"/>
              </a:rPr>
              <a:t>a</a:t>
            </a:r>
            <a:endParaRPr lang="en-US" sz="2000" b="0" strike="noStrike" spc="-1">
              <a:latin typeface="Arial"/>
            </a:endParaRPr>
          </a:p>
        </p:txBody>
      </p:sp>
      <p:graphicFrame>
        <p:nvGraphicFramePr>
          <p:cNvPr id="256" name="Table 9"/>
          <p:cNvGraphicFramePr/>
          <p:nvPr/>
        </p:nvGraphicFramePr>
        <p:xfrm>
          <a:off x="6400800" y="2346840"/>
          <a:ext cx="5353560" cy="1463040"/>
        </p:xfrm>
        <a:graphic>
          <a:graphicData uri="http://schemas.openxmlformats.org/drawingml/2006/table">
            <a:tbl>
              <a:tblPr/>
              <a:tblGrid>
                <a:gridCol w="1338120">
                  <a:extLst>
                    <a:ext uri="{9D8B030D-6E8A-4147-A177-3AD203B41FA5}">
                      <a16:colId xmlns:a16="http://schemas.microsoft.com/office/drawing/2014/main" val="20000"/>
                    </a:ext>
                  </a:extLst>
                </a:gridCol>
                <a:gridCol w="1338120">
                  <a:extLst>
                    <a:ext uri="{9D8B030D-6E8A-4147-A177-3AD203B41FA5}">
                      <a16:colId xmlns:a16="http://schemas.microsoft.com/office/drawing/2014/main" val="20001"/>
                    </a:ext>
                  </a:extLst>
                </a:gridCol>
                <a:gridCol w="1338120">
                  <a:extLst>
                    <a:ext uri="{9D8B030D-6E8A-4147-A177-3AD203B41FA5}">
                      <a16:colId xmlns:a16="http://schemas.microsoft.com/office/drawing/2014/main" val="20002"/>
                    </a:ext>
                  </a:extLst>
                </a:gridCol>
                <a:gridCol w="1339200">
                  <a:extLst>
                    <a:ext uri="{9D8B030D-6E8A-4147-A177-3AD203B41FA5}">
                      <a16:colId xmlns:a16="http://schemas.microsoft.com/office/drawing/2014/main" val="20003"/>
                    </a:ext>
                  </a:extLst>
                </a:gridCol>
              </a:tblGrid>
              <a:tr h="351000">
                <a:tc>
                  <a:txBody>
                    <a:bodyPr/>
                    <a:lstStyle/>
                    <a:p>
                      <a:pPr algn="ctr">
                        <a:lnSpc>
                          <a:spcPct val="100000"/>
                        </a:lnSpc>
                      </a:pPr>
                      <a:r>
                        <a:rPr lang="en-US" sz="1800" b="0" strike="noStrike" spc="-1">
                          <a:solidFill>
                            <a:srgbClr val="00B0F0"/>
                          </a:solidFill>
                          <a:latin typeface="Courier New"/>
                        </a:rPr>
                        <a:t>bbbaa25c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B0F0"/>
                          </a:solidFill>
                          <a:latin typeface="Courier New"/>
                        </a:rPr>
                        <a:t>1eca51ea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B0F0"/>
                          </a:solidFill>
                          <a:latin typeface="Courier New"/>
                        </a:rPr>
                        <a:t>7354fbdf</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B0F0"/>
                          </a:solidFill>
                          <a:latin typeface="Courier New"/>
                        </a:rPr>
                        <a:t>83d2dc69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51000">
                <a:tc>
                  <a:txBody>
                    <a:bodyPr/>
                    <a:lstStyle/>
                    <a:p>
                      <a:pPr algn="ctr">
                        <a:lnSpc>
                          <a:spcPct val="100000"/>
                        </a:lnSpc>
                      </a:pPr>
                      <a:r>
                        <a:rPr lang="en-US" sz="1800" b="0" strike="noStrike" spc="-1">
                          <a:solidFill>
                            <a:srgbClr val="000000"/>
                          </a:solidFill>
                          <a:latin typeface="Courier New"/>
                        </a:rPr>
                        <a:t>574828f7</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e4a3e878</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eee8c5a5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09a469e9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51000">
                <a:tc>
                  <a:txBody>
                    <a:bodyPr/>
                    <a:lstStyle/>
                    <a:p>
                      <a:pPr algn="ctr">
                        <a:lnSpc>
                          <a:spcPct val="100000"/>
                        </a:lnSpc>
                      </a:pPr>
                      <a:r>
                        <a:rPr lang="en-US" sz="1800" b="0" strike="noStrike" spc="-1">
                          <a:solidFill>
                            <a:srgbClr val="000000"/>
                          </a:solidFill>
                          <a:latin typeface="Courier New"/>
                        </a:rPr>
                        <a:t>8c777582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80884f3a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5154e784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919e974a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51000">
                <a:tc>
                  <a:txBody>
                    <a:bodyPr/>
                    <a:lstStyle/>
                    <a:p>
                      <a:pPr algn="ctr">
                        <a:lnSpc>
                          <a:spcPct val="100000"/>
                        </a:lnSpc>
                      </a:pPr>
                      <a:r>
                        <a:rPr lang="en-US" sz="1800" b="0" strike="noStrike" spc="-1">
                          <a:solidFill>
                            <a:srgbClr val="FF0000"/>
                          </a:solidFill>
                          <a:latin typeface="Courier New"/>
                        </a:rPr>
                        <a:t>79656472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69723a26</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363ace6c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72807a2e</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graphicFrame>
        <p:nvGraphicFramePr>
          <p:cNvPr id="257" name="Table 10"/>
          <p:cNvGraphicFramePr/>
          <p:nvPr/>
        </p:nvGraphicFramePr>
        <p:xfrm>
          <a:off x="6400800" y="4899600"/>
          <a:ext cx="5353560" cy="1463040"/>
        </p:xfrm>
        <a:graphic>
          <a:graphicData uri="http://schemas.openxmlformats.org/drawingml/2006/table">
            <a:tbl>
              <a:tblPr/>
              <a:tblGrid>
                <a:gridCol w="1338120">
                  <a:extLst>
                    <a:ext uri="{9D8B030D-6E8A-4147-A177-3AD203B41FA5}">
                      <a16:colId xmlns:a16="http://schemas.microsoft.com/office/drawing/2014/main" val="20000"/>
                    </a:ext>
                  </a:extLst>
                </a:gridCol>
                <a:gridCol w="1338120">
                  <a:extLst>
                    <a:ext uri="{9D8B030D-6E8A-4147-A177-3AD203B41FA5}">
                      <a16:colId xmlns:a16="http://schemas.microsoft.com/office/drawing/2014/main" val="20001"/>
                    </a:ext>
                  </a:extLst>
                </a:gridCol>
                <a:gridCol w="1338120">
                  <a:extLst>
                    <a:ext uri="{9D8B030D-6E8A-4147-A177-3AD203B41FA5}">
                      <a16:colId xmlns:a16="http://schemas.microsoft.com/office/drawing/2014/main" val="20002"/>
                    </a:ext>
                  </a:extLst>
                </a:gridCol>
                <a:gridCol w="1339200">
                  <a:extLst>
                    <a:ext uri="{9D8B030D-6E8A-4147-A177-3AD203B41FA5}">
                      <a16:colId xmlns:a16="http://schemas.microsoft.com/office/drawing/2014/main" val="20003"/>
                    </a:ext>
                  </a:extLst>
                </a:gridCol>
              </a:tblGrid>
              <a:tr h="351000">
                <a:tc>
                  <a:txBody>
                    <a:bodyPr/>
                    <a:lstStyle/>
                    <a:p>
                      <a:pPr algn="ctr">
                        <a:lnSpc>
                          <a:spcPct val="100000"/>
                        </a:lnSpc>
                      </a:pPr>
                      <a:r>
                        <a:rPr lang="en-US" sz="1800" b="0" strike="noStrike" spc="-1">
                          <a:solidFill>
                            <a:srgbClr val="000000"/>
                          </a:solidFill>
                          <a:latin typeface="Courier New"/>
                        </a:rPr>
                        <a:t>bbbaa25c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1eca51ea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7354fbdf</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83d2dc69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51000">
                <a:tc>
                  <a:txBody>
                    <a:bodyPr/>
                    <a:lstStyle/>
                    <a:p>
                      <a:pPr algn="ctr">
                        <a:lnSpc>
                          <a:spcPct val="100000"/>
                        </a:lnSpc>
                      </a:pPr>
                      <a:r>
                        <a:rPr lang="en-US" sz="1800" b="0" strike="noStrike" spc="-1">
                          <a:solidFill>
                            <a:srgbClr val="000000"/>
                          </a:solidFill>
                          <a:latin typeface="Courier New"/>
                        </a:rPr>
                        <a:t>574828f7</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e4a3e878</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eee8c5a5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09a469e9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51000">
                <a:tc>
                  <a:txBody>
                    <a:bodyPr/>
                    <a:lstStyle/>
                    <a:p>
                      <a:pPr algn="ctr">
                        <a:lnSpc>
                          <a:spcPct val="100000"/>
                        </a:lnSpc>
                      </a:pPr>
                      <a:r>
                        <a:rPr lang="en-US" sz="1800" b="0" strike="noStrike" spc="-1">
                          <a:solidFill>
                            <a:srgbClr val="000000"/>
                          </a:solidFill>
                          <a:latin typeface="Courier New"/>
                        </a:rPr>
                        <a:t>8c777582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80884f3a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5154e784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919e974a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51000">
                <a:tc>
                  <a:txBody>
                    <a:bodyPr/>
                    <a:lstStyle/>
                    <a:p>
                      <a:pPr algn="ctr">
                        <a:lnSpc>
                          <a:spcPct val="100000"/>
                        </a:lnSpc>
                      </a:pPr>
                      <a:r>
                        <a:rPr lang="en-US" sz="1800" b="1" strike="noStrike" spc="-1">
                          <a:solidFill>
                            <a:srgbClr val="000000"/>
                          </a:solidFill>
                          <a:latin typeface="Courier New"/>
                        </a:rPr>
                        <a:t>c2dfc62e</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77b86bcc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456e35b3</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f152a647</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258" name="CustomShape 11"/>
          <p:cNvSpPr/>
          <p:nvPr/>
        </p:nvSpPr>
        <p:spPr>
          <a:xfrm>
            <a:off x="8733240" y="3917160"/>
            <a:ext cx="688680" cy="82476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259" name="CustomShape 12"/>
          <p:cNvSpPr/>
          <p:nvPr/>
        </p:nvSpPr>
        <p:spPr>
          <a:xfrm>
            <a:off x="5791320" y="2421000"/>
            <a:ext cx="516600" cy="1314360"/>
          </a:xfrm>
          <a:prstGeom prst="curvedRightArrow">
            <a:avLst>
              <a:gd name="adj1" fmla="val 25000"/>
              <a:gd name="adj2" fmla="val 50000"/>
              <a:gd name="adj3" fmla="val 25000"/>
            </a:avLst>
          </a:prstGeom>
          <a:ln/>
        </p:spPr>
        <p:style>
          <a:lnRef idx="2">
            <a:schemeClr val="accent1">
              <a:shade val="50000"/>
            </a:schemeClr>
          </a:lnRef>
          <a:fillRef idx="1">
            <a:schemeClr val="accent1"/>
          </a:fillRef>
          <a:effectRef idx="0">
            <a:schemeClr val="accent1"/>
          </a:effectRef>
          <a:fontRef idx="minor"/>
        </p:style>
      </p:sp>
      <p:sp>
        <p:nvSpPr>
          <p:cNvPr id="260" name="CustomShape 13"/>
          <p:cNvSpPr/>
          <p:nvPr/>
        </p:nvSpPr>
        <p:spPr>
          <a:xfrm>
            <a:off x="5330880" y="2837160"/>
            <a:ext cx="43704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800" b="1" strike="noStrike" spc="-1">
                <a:solidFill>
                  <a:srgbClr val="000000"/>
                </a:solidFill>
                <a:latin typeface="Calibri"/>
              </a:rPr>
              <a:t>^</a:t>
            </a:r>
            <a:endParaRPr lang="en-US" sz="2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1"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62" name="CustomShape 2"/>
          <p:cNvSpPr/>
          <p:nvPr/>
        </p:nvSpPr>
        <p:spPr>
          <a:xfrm flipH="1">
            <a:off x="0" y="0"/>
            <a:ext cx="12191760" cy="1590480"/>
          </a:xfrm>
          <a:prstGeom prst="rect">
            <a:avLst/>
          </a:prstGeom>
          <a:gradFill rotWithShape="0">
            <a:gsLst>
              <a:gs pos="0">
                <a:srgbClr val="000000"/>
              </a:gs>
              <a:gs pos="100000">
                <a:srgbClr val="2F5597"/>
              </a:gs>
            </a:gsLst>
            <a:lin ang="2400000"/>
          </a:gradFill>
          <a:ln>
            <a:noFill/>
          </a:ln>
        </p:spPr>
        <p:style>
          <a:lnRef idx="2">
            <a:schemeClr val="accent1">
              <a:shade val="50000"/>
            </a:schemeClr>
          </a:lnRef>
          <a:fillRef idx="1">
            <a:schemeClr val="accent1"/>
          </a:fillRef>
          <a:effectRef idx="0">
            <a:schemeClr val="accent1"/>
          </a:effectRef>
          <a:fontRef idx="minor"/>
        </p:style>
      </p:sp>
      <p:sp>
        <p:nvSpPr>
          <p:cNvPr id="263" name="CustomShape 3"/>
          <p:cNvSpPr/>
          <p:nvPr/>
        </p:nvSpPr>
        <p:spPr>
          <a:xfrm rot="10800000" flipH="1">
            <a:off x="360" y="360"/>
            <a:ext cx="8115120" cy="1590480"/>
          </a:xfrm>
          <a:prstGeom prst="rect">
            <a:avLst/>
          </a:prstGeom>
          <a:gradFill rotWithShape="0">
            <a:gsLst>
              <a:gs pos="20000">
                <a:srgbClr val="4472C4">
                  <a:alpha val="0"/>
                </a:srgbClr>
              </a:gs>
              <a:gs pos="100000">
                <a:srgbClr val="203864">
                  <a:alpha val="55294"/>
                </a:srgb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264" name="CustomShape 4"/>
          <p:cNvSpPr/>
          <p:nvPr/>
        </p:nvSpPr>
        <p:spPr>
          <a:xfrm flipH="1">
            <a:off x="8114400" y="0"/>
            <a:ext cx="4076280" cy="1590480"/>
          </a:xfrm>
          <a:prstGeom prst="rect">
            <a:avLst/>
          </a:prstGeom>
          <a:gradFill rotWithShape="0">
            <a:gsLst>
              <a:gs pos="0">
                <a:srgbClr val="4472C4">
                  <a:alpha val="66274"/>
                </a:srgbClr>
              </a:gs>
              <a:gs pos="100000">
                <a:srgbClr val="000000">
                  <a:alpha val="30196"/>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265" name="CustomShape 5"/>
          <p:cNvSpPr/>
          <p:nvPr/>
        </p:nvSpPr>
        <p:spPr>
          <a:xfrm>
            <a:off x="459360" y="0"/>
            <a:ext cx="11732400" cy="1596960"/>
          </a:xfrm>
          <a:prstGeom prst="rect">
            <a:avLst/>
          </a:prstGeom>
          <a:gradFill rotWithShape="0">
            <a:gsLst>
              <a:gs pos="50000">
                <a:srgbClr val="000000">
                  <a:alpha val="0"/>
                </a:srgbClr>
              </a:gs>
              <a:gs pos="100000">
                <a:srgbClr val="203864">
                  <a:alpha val="52156"/>
                </a:srgb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266" name="TextShape 6"/>
          <p:cNvSpPr txBox="1"/>
          <p:nvPr/>
        </p:nvSpPr>
        <p:spPr>
          <a:xfrm>
            <a:off x="1371600" y="294480"/>
            <a:ext cx="9895680" cy="1033200"/>
          </a:xfrm>
          <a:prstGeom prst="rect">
            <a:avLst/>
          </a:prstGeom>
          <a:noFill/>
          <a:ln>
            <a:noFill/>
          </a:ln>
        </p:spPr>
        <p:txBody>
          <a:bodyPr anchor="ctr">
            <a:normAutofit fontScale="82000"/>
          </a:bodyPr>
          <a:lstStyle/>
          <a:p>
            <a:pPr>
              <a:lnSpc>
                <a:spcPct val="90000"/>
              </a:lnSpc>
            </a:pPr>
            <a:r>
              <a:rPr lang="en-US" sz="4000" b="0" strike="noStrike" spc="-1">
                <a:solidFill>
                  <a:srgbClr val="FFFFFF"/>
                </a:solidFill>
                <a:latin typeface="Calibri Light"/>
              </a:rPr>
              <a:t>#3: Transform input blocks to output blocks</a:t>
            </a:r>
            <a:endParaRPr lang="en-US" sz="4000" b="0" strike="noStrike" spc="-1">
              <a:solidFill>
                <a:srgbClr val="000000"/>
              </a:solidFill>
              <a:latin typeface="Calibri"/>
            </a:endParaRPr>
          </a:p>
        </p:txBody>
      </p:sp>
      <p:sp>
        <p:nvSpPr>
          <p:cNvPr id="267" name="TextShape 7"/>
          <p:cNvSpPr txBox="1"/>
          <p:nvPr/>
        </p:nvSpPr>
        <p:spPr>
          <a:xfrm>
            <a:off x="228600" y="1771560"/>
            <a:ext cx="4949280" cy="115020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en-US" sz="2000" b="0" strike="noStrike" spc="-1">
                <a:solidFill>
                  <a:srgbClr val="000000"/>
                </a:solidFill>
                <a:latin typeface="Calibri"/>
              </a:rPr>
              <a:t>Round #1: Column Round</a:t>
            </a:r>
          </a:p>
          <a:p>
            <a:pPr marL="685800" lvl="1" indent="-228240">
              <a:lnSpc>
                <a:spcPct val="90000"/>
              </a:lnSpc>
              <a:spcBef>
                <a:spcPts val="499"/>
              </a:spcBef>
              <a:buClr>
                <a:srgbClr val="000000"/>
              </a:buClr>
              <a:buFont typeface="Arial"/>
              <a:buChar char="•"/>
            </a:pPr>
            <a:r>
              <a:rPr lang="en-US" sz="1900" b="0" strike="noStrike" spc="-1">
                <a:solidFill>
                  <a:srgbClr val="000000"/>
                </a:solidFill>
                <a:latin typeface="Calibri"/>
              </a:rPr>
              <a:t>12 operations per column</a:t>
            </a:r>
          </a:p>
        </p:txBody>
      </p:sp>
      <p:sp>
        <p:nvSpPr>
          <p:cNvPr id="268" name="CustomShape 8"/>
          <p:cNvSpPr/>
          <p:nvPr/>
        </p:nvSpPr>
        <p:spPr>
          <a:xfrm>
            <a:off x="228600" y="3070440"/>
            <a:ext cx="4949280" cy="365796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228600" indent="-228240">
              <a:lnSpc>
                <a:spcPct val="90000"/>
              </a:lnSpc>
              <a:buClr>
                <a:srgbClr val="000000"/>
              </a:buClr>
              <a:buFont typeface="Arial"/>
              <a:buChar char="•"/>
            </a:pPr>
            <a:r>
              <a:rPr lang="en-US" sz="2000" b="0" strike="noStrike" spc="-1">
                <a:solidFill>
                  <a:srgbClr val="000000"/>
                </a:solidFill>
                <a:latin typeface="Calibri"/>
              </a:rPr>
              <a:t>a = a + b</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d = d ^ a</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d = d &lt;&lt;&lt; 16</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c = c + d</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b = b ^ c</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b = b &lt;&lt;&lt; 12</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a = a + b</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d = d ^ a</a:t>
            </a:r>
            <a:endParaRPr lang="en-US" sz="2000" b="0" strike="noStrike" spc="-1">
              <a:latin typeface="Arial"/>
            </a:endParaRPr>
          </a:p>
          <a:p>
            <a:pPr marL="228600" indent="-228240">
              <a:lnSpc>
                <a:spcPct val="90000"/>
              </a:lnSpc>
              <a:buClr>
                <a:srgbClr val="000000"/>
              </a:buClr>
              <a:buFont typeface="Arial"/>
              <a:buChar char="•"/>
            </a:pPr>
            <a:r>
              <a:rPr lang="en-US" sz="2000" b="1" strike="noStrike" spc="-1">
                <a:solidFill>
                  <a:srgbClr val="000000"/>
                </a:solidFill>
                <a:latin typeface="Calibri"/>
              </a:rPr>
              <a:t>d</a:t>
            </a:r>
            <a:r>
              <a:rPr lang="en-US" sz="2000" b="0" strike="noStrike" spc="-1">
                <a:solidFill>
                  <a:srgbClr val="000000"/>
                </a:solidFill>
                <a:latin typeface="Calibri"/>
              </a:rPr>
              <a:t> = </a:t>
            </a:r>
            <a:r>
              <a:rPr lang="en-US" sz="2000" b="0" strike="noStrike" spc="-1">
                <a:solidFill>
                  <a:srgbClr val="FF0000"/>
                </a:solidFill>
                <a:latin typeface="Calibri"/>
              </a:rPr>
              <a:t>d</a:t>
            </a:r>
            <a:r>
              <a:rPr lang="en-US" sz="2000" b="0" strike="noStrike" spc="-1">
                <a:solidFill>
                  <a:srgbClr val="000000"/>
                </a:solidFill>
                <a:latin typeface="Calibri"/>
              </a:rPr>
              <a:t> &lt;&lt;&lt; 8</a:t>
            </a:r>
            <a:endParaRPr lang="en-US" sz="2000" b="0" strike="noStrike" spc="-1">
              <a:latin typeface="Arial"/>
            </a:endParaRPr>
          </a:p>
        </p:txBody>
      </p:sp>
      <p:graphicFrame>
        <p:nvGraphicFramePr>
          <p:cNvPr id="269" name="Table 9"/>
          <p:cNvGraphicFramePr/>
          <p:nvPr/>
        </p:nvGraphicFramePr>
        <p:xfrm>
          <a:off x="6400800" y="2346840"/>
          <a:ext cx="5353560" cy="1463040"/>
        </p:xfrm>
        <a:graphic>
          <a:graphicData uri="http://schemas.openxmlformats.org/drawingml/2006/table">
            <a:tbl>
              <a:tblPr/>
              <a:tblGrid>
                <a:gridCol w="1338120">
                  <a:extLst>
                    <a:ext uri="{9D8B030D-6E8A-4147-A177-3AD203B41FA5}">
                      <a16:colId xmlns:a16="http://schemas.microsoft.com/office/drawing/2014/main" val="20000"/>
                    </a:ext>
                  </a:extLst>
                </a:gridCol>
                <a:gridCol w="1338120">
                  <a:extLst>
                    <a:ext uri="{9D8B030D-6E8A-4147-A177-3AD203B41FA5}">
                      <a16:colId xmlns:a16="http://schemas.microsoft.com/office/drawing/2014/main" val="20001"/>
                    </a:ext>
                  </a:extLst>
                </a:gridCol>
                <a:gridCol w="1338120">
                  <a:extLst>
                    <a:ext uri="{9D8B030D-6E8A-4147-A177-3AD203B41FA5}">
                      <a16:colId xmlns:a16="http://schemas.microsoft.com/office/drawing/2014/main" val="20002"/>
                    </a:ext>
                  </a:extLst>
                </a:gridCol>
                <a:gridCol w="1339200">
                  <a:extLst>
                    <a:ext uri="{9D8B030D-6E8A-4147-A177-3AD203B41FA5}">
                      <a16:colId xmlns:a16="http://schemas.microsoft.com/office/drawing/2014/main" val="20003"/>
                    </a:ext>
                  </a:extLst>
                </a:gridCol>
              </a:tblGrid>
              <a:tr h="351000">
                <a:tc>
                  <a:txBody>
                    <a:bodyPr/>
                    <a:lstStyle/>
                    <a:p>
                      <a:pPr algn="ctr">
                        <a:lnSpc>
                          <a:spcPct val="100000"/>
                        </a:lnSpc>
                      </a:pPr>
                      <a:r>
                        <a:rPr lang="en-US" sz="1800" b="0" strike="noStrike" spc="-1">
                          <a:solidFill>
                            <a:srgbClr val="000000"/>
                          </a:solidFill>
                          <a:latin typeface="Courier New"/>
                        </a:rPr>
                        <a:t>bbbaa25c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1eca51ea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7354fbdf</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83d2dc69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51000">
                <a:tc>
                  <a:txBody>
                    <a:bodyPr/>
                    <a:lstStyle/>
                    <a:p>
                      <a:pPr algn="ctr">
                        <a:lnSpc>
                          <a:spcPct val="100000"/>
                        </a:lnSpc>
                      </a:pPr>
                      <a:r>
                        <a:rPr lang="en-US" sz="1800" b="0" strike="noStrike" spc="-1">
                          <a:solidFill>
                            <a:srgbClr val="000000"/>
                          </a:solidFill>
                          <a:latin typeface="Courier New"/>
                        </a:rPr>
                        <a:t>574828f7</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e4a3e878</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eee8c5a5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09a469e9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51000">
                <a:tc>
                  <a:txBody>
                    <a:bodyPr/>
                    <a:lstStyle/>
                    <a:p>
                      <a:pPr algn="ctr">
                        <a:lnSpc>
                          <a:spcPct val="100000"/>
                        </a:lnSpc>
                      </a:pPr>
                      <a:r>
                        <a:rPr lang="en-US" sz="1800" b="0" strike="noStrike" spc="-1">
                          <a:solidFill>
                            <a:srgbClr val="000000"/>
                          </a:solidFill>
                          <a:latin typeface="Courier New"/>
                        </a:rPr>
                        <a:t>8c777582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80884f3a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5154e784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919e974a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51000">
                <a:tc>
                  <a:txBody>
                    <a:bodyPr/>
                    <a:lstStyle/>
                    <a:p>
                      <a:pPr algn="ctr">
                        <a:lnSpc>
                          <a:spcPct val="100000"/>
                        </a:lnSpc>
                      </a:pPr>
                      <a:r>
                        <a:rPr lang="en-US" sz="1800" b="0" strike="noStrike" spc="-1">
                          <a:solidFill>
                            <a:srgbClr val="FF0000"/>
                          </a:solidFill>
                          <a:latin typeface="Courier New"/>
                        </a:rPr>
                        <a:t>c2dfc62e</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77b86bcc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456e35b3</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f152a647</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graphicFrame>
        <p:nvGraphicFramePr>
          <p:cNvPr id="270" name="Table 10"/>
          <p:cNvGraphicFramePr/>
          <p:nvPr/>
        </p:nvGraphicFramePr>
        <p:xfrm>
          <a:off x="6400800" y="4899600"/>
          <a:ext cx="5353560" cy="1463040"/>
        </p:xfrm>
        <a:graphic>
          <a:graphicData uri="http://schemas.openxmlformats.org/drawingml/2006/table">
            <a:tbl>
              <a:tblPr/>
              <a:tblGrid>
                <a:gridCol w="1338120">
                  <a:extLst>
                    <a:ext uri="{9D8B030D-6E8A-4147-A177-3AD203B41FA5}">
                      <a16:colId xmlns:a16="http://schemas.microsoft.com/office/drawing/2014/main" val="20000"/>
                    </a:ext>
                  </a:extLst>
                </a:gridCol>
                <a:gridCol w="1338120">
                  <a:extLst>
                    <a:ext uri="{9D8B030D-6E8A-4147-A177-3AD203B41FA5}">
                      <a16:colId xmlns:a16="http://schemas.microsoft.com/office/drawing/2014/main" val="20001"/>
                    </a:ext>
                  </a:extLst>
                </a:gridCol>
                <a:gridCol w="1338120">
                  <a:extLst>
                    <a:ext uri="{9D8B030D-6E8A-4147-A177-3AD203B41FA5}">
                      <a16:colId xmlns:a16="http://schemas.microsoft.com/office/drawing/2014/main" val="20002"/>
                    </a:ext>
                  </a:extLst>
                </a:gridCol>
                <a:gridCol w="1339200">
                  <a:extLst>
                    <a:ext uri="{9D8B030D-6E8A-4147-A177-3AD203B41FA5}">
                      <a16:colId xmlns:a16="http://schemas.microsoft.com/office/drawing/2014/main" val="20003"/>
                    </a:ext>
                  </a:extLst>
                </a:gridCol>
              </a:tblGrid>
              <a:tr h="351000">
                <a:tc>
                  <a:txBody>
                    <a:bodyPr/>
                    <a:lstStyle/>
                    <a:p>
                      <a:pPr algn="ctr">
                        <a:lnSpc>
                          <a:spcPct val="100000"/>
                        </a:lnSpc>
                      </a:pPr>
                      <a:r>
                        <a:rPr lang="en-US" sz="1800" b="0" strike="noStrike" spc="-1">
                          <a:solidFill>
                            <a:srgbClr val="000000"/>
                          </a:solidFill>
                          <a:latin typeface="Courier New"/>
                        </a:rPr>
                        <a:t>bbbaa25c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1eca51ea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7354fbdf</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83d2dc69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51000">
                <a:tc>
                  <a:txBody>
                    <a:bodyPr/>
                    <a:lstStyle/>
                    <a:p>
                      <a:pPr algn="ctr">
                        <a:lnSpc>
                          <a:spcPct val="100000"/>
                        </a:lnSpc>
                      </a:pPr>
                      <a:r>
                        <a:rPr lang="en-US" sz="1800" b="0" strike="noStrike" spc="-1">
                          <a:solidFill>
                            <a:srgbClr val="000000"/>
                          </a:solidFill>
                          <a:latin typeface="Courier New"/>
                        </a:rPr>
                        <a:t>574828f7</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e4a3e878</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eee8c5a5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09a469e9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51000">
                <a:tc>
                  <a:txBody>
                    <a:bodyPr/>
                    <a:lstStyle/>
                    <a:p>
                      <a:pPr algn="ctr">
                        <a:lnSpc>
                          <a:spcPct val="100000"/>
                        </a:lnSpc>
                      </a:pPr>
                      <a:r>
                        <a:rPr lang="en-US" sz="1800" b="0" strike="noStrike" spc="-1">
                          <a:solidFill>
                            <a:srgbClr val="000000"/>
                          </a:solidFill>
                          <a:latin typeface="Courier New"/>
                        </a:rPr>
                        <a:t>8c777582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80884f3a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5154e784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919e974a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51000">
                <a:tc>
                  <a:txBody>
                    <a:bodyPr/>
                    <a:lstStyle/>
                    <a:p>
                      <a:pPr algn="ctr">
                        <a:lnSpc>
                          <a:spcPct val="100000"/>
                        </a:lnSpc>
                      </a:pPr>
                      <a:r>
                        <a:rPr lang="en-US" sz="1800" b="1" strike="noStrike" spc="-1">
                          <a:solidFill>
                            <a:srgbClr val="000000"/>
                          </a:solidFill>
                          <a:latin typeface="Courier New"/>
                        </a:rPr>
                        <a:t>dfc62ec2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b86bcc77</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6e35b345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52a647f1</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271" name="CustomShape 11"/>
          <p:cNvSpPr/>
          <p:nvPr/>
        </p:nvSpPr>
        <p:spPr>
          <a:xfrm>
            <a:off x="8733240" y="3917160"/>
            <a:ext cx="688680" cy="82476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272" name="CustomShape 12"/>
          <p:cNvSpPr/>
          <p:nvPr/>
        </p:nvSpPr>
        <p:spPr>
          <a:xfrm>
            <a:off x="5928840" y="3477240"/>
            <a:ext cx="355680" cy="29772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273" name="CustomShape 13"/>
          <p:cNvSpPr/>
          <p:nvPr/>
        </p:nvSpPr>
        <p:spPr>
          <a:xfrm>
            <a:off x="4893120" y="3441600"/>
            <a:ext cx="9738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Calibri"/>
              </a:rPr>
              <a:t>&lt;&lt;&lt; 8</a:t>
            </a:r>
            <a:endParaRPr lang="en-US"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4"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75" name="CustomShape 2"/>
          <p:cNvSpPr/>
          <p:nvPr/>
        </p:nvSpPr>
        <p:spPr>
          <a:xfrm flipH="1">
            <a:off x="0" y="0"/>
            <a:ext cx="12191760" cy="1590480"/>
          </a:xfrm>
          <a:prstGeom prst="rect">
            <a:avLst/>
          </a:prstGeom>
          <a:gradFill rotWithShape="0">
            <a:gsLst>
              <a:gs pos="0">
                <a:srgbClr val="000000"/>
              </a:gs>
              <a:gs pos="100000">
                <a:srgbClr val="2F5597"/>
              </a:gs>
            </a:gsLst>
            <a:lin ang="2400000"/>
          </a:gradFill>
          <a:ln>
            <a:noFill/>
          </a:ln>
        </p:spPr>
        <p:style>
          <a:lnRef idx="2">
            <a:schemeClr val="accent1">
              <a:shade val="50000"/>
            </a:schemeClr>
          </a:lnRef>
          <a:fillRef idx="1">
            <a:schemeClr val="accent1"/>
          </a:fillRef>
          <a:effectRef idx="0">
            <a:schemeClr val="accent1"/>
          </a:effectRef>
          <a:fontRef idx="minor"/>
        </p:style>
      </p:sp>
      <p:sp>
        <p:nvSpPr>
          <p:cNvPr id="276" name="CustomShape 3"/>
          <p:cNvSpPr/>
          <p:nvPr/>
        </p:nvSpPr>
        <p:spPr>
          <a:xfrm rot="10800000" flipH="1">
            <a:off x="360" y="360"/>
            <a:ext cx="8115120" cy="1590480"/>
          </a:xfrm>
          <a:prstGeom prst="rect">
            <a:avLst/>
          </a:prstGeom>
          <a:gradFill rotWithShape="0">
            <a:gsLst>
              <a:gs pos="20000">
                <a:srgbClr val="4472C4">
                  <a:alpha val="0"/>
                </a:srgbClr>
              </a:gs>
              <a:gs pos="100000">
                <a:srgbClr val="203864">
                  <a:alpha val="55294"/>
                </a:srgb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277" name="CustomShape 4"/>
          <p:cNvSpPr/>
          <p:nvPr/>
        </p:nvSpPr>
        <p:spPr>
          <a:xfrm flipH="1">
            <a:off x="8114400" y="0"/>
            <a:ext cx="4076280" cy="1590480"/>
          </a:xfrm>
          <a:prstGeom prst="rect">
            <a:avLst/>
          </a:prstGeom>
          <a:gradFill rotWithShape="0">
            <a:gsLst>
              <a:gs pos="0">
                <a:srgbClr val="4472C4">
                  <a:alpha val="66274"/>
                </a:srgbClr>
              </a:gs>
              <a:gs pos="100000">
                <a:srgbClr val="000000">
                  <a:alpha val="30196"/>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278" name="CustomShape 5"/>
          <p:cNvSpPr/>
          <p:nvPr/>
        </p:nvSpPr>
        <p:spPr>
          <a:xfrm>
            <a:off x="459360" y="0"/>
            <a:ext cx="11732400" cy="1596960"/>
          </a:xfrm>
          <a:prstGeom prst="rect">
            <a:avLst/>
          </a:prstGeom>
          <a:gradFill rotWithShape="0">
            <a:gsLst>
              <a:gs pos="50000">
                <a:srgbClr val="000000">
                  <a:alpha val="0"/>
                </a:srgbClr>
              </a:gs>
              <a:gs pos="100000">
                <a:srgbClr val="203864">
                  <a:alpha val="52156"/>
                </a:srgb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279" name="TextShape 6"/>
          <p:cNvSpPr txBox="1"/>
          <p:nvPr/>
        </p:nvSpPr>
        <p:spPr>
          <a:xfrm>
            <a:off x="1371600" y="294480"/>
            <a:ext cx="9895680" cy="1033200"/>
          </a:xfrm>
          <a:prstGeom prst="rect">
            <a:avLst/>
          </a:prstGeom>
          <a:noFill/>
          <a:ln>
            <a:noFill/>
          </a:ln>
        </p:spPr>
        <p:txBody>
          <a:bodyPr anchor="ctr">
            <a:normAutofit fontScale="82000"/>
          </a:bodyPr>
          <a:lstStyle/>
          <a:p>
            <a:pPr>
              <a:lnSpc>
                <a:spcPct val="90000"/>
              </a:lnSpc>
            </a:pPr>
            <a:r>
              <a:rPr lang="en-US" sz="4000" b="0" strike="noStrike" spc="-1">
                <a:solidFill>
                  <a:srgbClr val="FFFFFF"/>
                </a:solidFill>
                <a:latin typeface="Calibri Light"/>
              </a:rPr>
              <a:t>#3: Transform input blocks to output blocks</a:t>
            </a:r>
            <a:endParaRPr lang="en-US" sz="4000" b="0" strike="noStrike" spc="-1">
              <a:solidFill>
                <a:srgbClr val="000000"/>
              </a:solidFill>
              <a:latin typeface="Calibri"/>
            </a:endParaRPr>
          </a:p>
        </p:txBody>
      </p:sp>
      <p:sp>
        <p:nvSpPr>
          <p:cNvPr id="280" name="TextShape 7"/>
          <p:cNvSpPr txBox="1"/>
          <p:nvPr/>
        </p:nvSpPr>
        <p:spPr>
          <a:xfrm>
            <a:off x="228600" y="1771560"/>
            <a:ext cx="4949280" cy="115020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en-US" sz="2000" b="0" strike="noStrike" spc="-1">
                <a:solidFill>
                  <a:srgbClr val="000000"/>
                </a:solidFill>
                <a:latin typeface="Calibri"/>
              </a:rPr>
              <a:t>Round #1: Column Round</a:t>
            </a:r>
          </a:p>
          <a:p>
            <a:pPr marL="685800" lvl="1" indent="-228240">
              <a:lnSpc>
                <a:spcPct val="90000"/>
              </a:lnSpc>
              <a:spcBef>
                <a:spcPts val="499"/>
              </a:spcBef>
              <a:buClr>
                <a:srgbClr val="000000"/>
              </a:buClr>
              <a:buFont typeface="Arial"/>
              <a:buChar char="•"/>
            </a:pPr>
            <a:r>
              <a:rPr lang="en-US" sz="1900" b="0" strike="noStrike" spc="-1">
                <a:solidFill>
                  <a:srgbClr val="000000"/>
                </a:solidFill>
                <a:latin typeface="Calibri"/>
              </a:rPr>
              <a:t>12 operations per column</a:t>
            </a:r>
          </a:p>
        </p:txBody>
      </p:sp>
      <p:sp>
        <p:nvSpPr>
          <p:cNvPr id="281" name="CustomShape 8"/>
          <p:cNvSpPr/>
          <p:nvPr/>
        </p:nvSpPr>
        <p:spPr>
          <a:xfrm>
            <a:off x="228600" y="3070440"/>
            <a:ext cx="4949280" cy="365796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228600" indent="-228240">
              <a:lnSpc>
                <a:spcPct val="90000"/>
              </a:lnSpc>
              <a:buClr>
                <a:srgbClr val="000000"/>
              </a:buClr>
              <a:buFont typeface="Arial"/>
              <a:buChar char="•"/>
            </a:pPr>
            <a:r>
              <a:rPr lang="en-US" sz="2000" b="0" strike="noStrike" spc="-1">
                <a:solidFill>
                  <a:srgbClr val="000000"/>
                </a:solidFill>
                <a:latin typeface="Calibri"/>
              </a:rPr>
              <a:t>a = a + b</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d = d ^ a</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d = d &lt;&lt;&lt; 16</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c = c + d</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b = b ^ c</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b = b &lt;&lt;&lt; 12</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a = a + b</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d = d ^ a</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d = d &lt;&lt;&lt; 8</a:t>
            </a:r>
            <a:endParaRPr lang="en-US" sz="2000" b="0" strike="noStrike" spc="-1">
              <a:latin typeface="Arial"/>
            </a:endParaRPr>
          </a:p>
          <a:p>
            <a:pPr marL="228600" indent="-228240">
              <a:lnSpc>
                <a:spcPct val="90000"/>
              </a:lnSpc>
              <a:buClr>
                <a:srgbClr val="000000"/>
              </a:buClr>
              <a:buFont typeface="Arial"/>
              <a:buChar char="•"/>
            </a:pPr>
            <a:r>
              <a:rPr lang="en-US" sz="2000" b="1" strike="noStrike" spc="-1">
                <a:solidFill>
                  <a:srgbClr val="000000"/>
                </a:solidFill>
                <a:latin typeface="Calibri"/>
              </a:rPr>
              <a:t>c</a:t>
            </a:r>
            <a:r>
              <a:rPr lang="en-US" sz="2000" b="0" strike="noStrike" spc="-1">
                <a:solidFill>
                  <a:srgbClr val="000000"/>
                </a:solidFill>
                <a:latin typeface="Calibri"/>
              </a:rPr>
              <a:t> = </a:t>
            </a:r>
            <a:r>
              <a:rPr lang="en-US" sz="2000" b="0" strike="noStrike" spc="-1">
                <a:solidFill>
                  <a:srgbClr val="FF0000"/>
                </a:solidFill>
                <a:latin typeface="Calibri"/>
              </a:rPr>
              <a:t>c</a:t>
            </a:r>
            <a:r>
              <a:rPr lang="en-US" sz="2000" b="0" strike="noStrike" spc="-1">
                <a:solidFill>
                  <a:srgbClr val="000000"/>
                </a:solidFill>
                <a:latin typeface="Calibri"/>
              </a:rPr>
              <a:t> + </a:t>
            </a:r>
            <a:r>
              <a:rPr lang="en-US" sz="2000" b="0" strike="noStrike" spc="-1">
                <a:solidFill>
                  <a:srgbClr val="00B0F0"/>
                </a:solidFill>
                <a:latin typeface="Calibri"/>
              </a:rPr>
              <a:t>d</a:t>
            </a:r>
            <a:endParaRPr lang="en-US" sz="2000" b="0" strike="noStrike" spc="-1">
              <a:latin typeface="Arial"/>
            </a:endParaRPr>
          </a:p>
        </p:txBody>
      </p:sp>
      <p:graphicFrame>
        <p:nvGraphicFramePr>
          <p:cNvPr id="282" name="Table 9"/>
          <p:cNvGraphicFramePr/>
          <p:nvPr/>
        </p:nvGraphicFramePr>
        <p:xfrm>
          <a:off x="6400800" y="2346840"/>
          <a:ext cx="5353560" cy="1463040"/>
        </p:xfrm>
        <a:graphic>
          <a:graphicData uri="http://schemas.openxmlformats.org/drawingml/2006/table">
            <a:tbl>
              <a:tblPr/>
              <a:tblGrid>
                <a:gridCol w="1338120">
                  <a:extLst>
                    <a:ext uri="{9D8B030D-6E8A-4147-A177-3AD203B41FA5}">
                      <a16:colId xmlns:a16="http://schemas.microsoft.com/office/drawing/2014/main" val="20000"/>
                    </a:ext>
                  </a:extLst>
                </a:gridCol>
                <a:gridCol w="1338120">
                  <a:extLst>
                    <a:ext uri="{9D8B030D-6E8A-4147-A177-3AD203B41FA5}">
                      <a16:colId xmlns:a16="http://schemas.microsoft.com/office/drawing/2014/main" val="20001"/>
                    </a:ext>
                  </a:extLst>
                </a:gridCol>
                <a:gridCol w="1338120">
                  <a:extLst>
                    <a:ext uri="{9D8B030D-6E8A-4147-A177-3AD203B41FA5}">
                      <a16:colId xmlns:a16="http://schemas.microsoft.com/office/drawing/2014/main" val="20002"/>
                    </a:ext>
                  </a:extLst>
                </a:gridCol>
                <a:gridCol w="1339200">
                  <a:extLst>
                    <a:ext uri="{9D8B030D-6E8A-4147-A177-3AD203B41FA5}">
                      <a16:colId xmlns:a16="http://schemas.microsoft.com/office/drawing/2014/main" val="20003"/>
                    </a:ext>
                  </a:extLst>
                </a:gridCol>
              </a:tblGrid>
              <a:tr h="351000">
                <a:tc>
                  <a:txBody>
                    <a:bodyPr/>
                    <a:lstStyle/>
                    <a:p>
                      <a:pPr algn="ctr">
                        <a:lnSpc>
                          <a:spcPct val="100000"/>
                        </a:lnSpc>
                      </a:pPr>
                      <a:r>
                        <a:rPr lang="en-US" sz="1800" b="0" strike="noStrike" spc="-1">
                          <a:solidFill>
                            <a:srgbClr val="000000"/>
                          </a:solidFill>
                          <a:latin typeface="Courier New"/>
                        </a:rPr>
                        <a:t>bbbaa25c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1eca51ea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7354fbdf</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83d2dc69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51000">
                <a:tc>
                  <a:txBody>
                    <a:bodyPr/>
                    <a:lstStyle/>
                    <a:p>
                      <a:pPr algn="ctr">
                        <a:lnSpc>
                          <a:spcPct val="100000"/>
                        </a:lnSpc>
                      </a:pPr>
                      <a:r>
                        <a:rPr lang="en-US" sz="1800" b="0" strike="noStrike" spc="-1">
                          <a:solidFill>
                            <a:srgbClr val="000000"/>
                          </a:solidFill>
                          <a:latin typeface="Courier New"/>
                        </a:rPr>
                        <a:t>574828f7</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e4a3e878</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eee8c5a5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09a469e9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51000">
                <a:tc>
                  <a:txBody>
                    <a:bodyPr/>
                    <a:lstStyle/>
                    <a:p>
                      <a:pPr algn="ctr">
                        <a:lnSpc>
                          <a:spcPct val="100000"/>
                        </a:lnSpc>
                      </a:pPr>
                      <a:r>
                        <a:rPr lang="en-US" sz="1800" b="0" strike="noStrike" spc="-1">
                          <a:solidFill>
                            <a:srgbClr val="FF0000"/>
                          </a:solidFill>
                          <a:latin typeface="Courier New"/>
                        </a:rPr>
                        <a:t>8c777582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80884f3a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5154e784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919e974a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51000">
                <a:tc>
                  <a:txBody>
                    <a:bodyPr/>
                    <a:lstStyle/>
                    <a:p>
                      <a:pPr algn="ctr">
                        <a:lnSpc>
                          <a:spcPct val="100000"/>
                        </a:lnSpc>
                      </a:pPr>
                      <a:r>
                        <a:rPr lang="en-US" sz="1800" b="0" strike="noStrike" spc="-1">
                          <a:solidFill>
                            <a:srgbClr val="00B0F0"/>
                          </a:solidFill>
                          <a:latin typeface="Courier New"/>
                        </a:rPr>
                        <a:t>dfc62ec2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B0F0"/>
                          </a:solidFill>
                          <a:latin typeface="Courier New"/>
                        </a:rPr>
                        <a:t>b86bcc77</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B0F0"/>
                          </a:solidFill>
                          <a:latin typeface="Courier New"/>
                        </a:rPr>
                        <a:t>6e35b345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B0F0"/>
                          </a:solidFill>
                          <a:latin typeface="Courier New"/>
                        </a:rPr>
                        <a:t>52a647f1</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graphicFrame>
        <p:nvGraphicFramePr>
          <p:cNvPr id="283" name="Table 10"/>
          <p:cNvGraphicFramePr/>
          <p:nvPr/>
        </p:nvGraphicFramePr>
        <p:xfrm>
          <a:off x="6400800" y="4899600"/>
          <a:ext cx="5353560" cy="1463040"/>
        </p:xfrm>
        <a:graphic>
          <a:graphicData uri="http://schemas.openxmlformats.org/drawingml/2006/table">
            <a:tbl>
              <a:tblPr/>
              <a:tblGrid>
                <a:gridCol w="1338120">
                  <a:extLst>
                    <a:ext uri="{9D8B030D-6E8A-4147-A177-3AD203B41FA5}">
                      <a16:colId xmlns:a16="http://schemas.microsoft.com/office/drawing/2014/main" val="20000"/>
                    </a:ext>
                  </a:extLst>
                </a:gridCol>
                <a:gridCol w="1338120">
                  <a:extLst>
                    <a:ext uri="{9D8B030D-6E8A-4147-A177-3AD203B41FA5}">
                      <a16:colId xmlns:a16="http://schemas.microsoft.com/office/drawing/2014/main" val="20001"/>
                    </a:ext>
                  </a:extLst>
                </a:gridCol>
                <a:gridCol w="1338120">
                  <a:extLst>
                    <a:ext uri="{9D8B030D-6E8A-4147-A177-3AD203B41FA5}">
                      <a16:colId xmlns:a16="http://schemas.microsoft.com/office/drawing/2014/main" val="20002"/>
                    </a:ext>
                  </a:extLst>
                </a:gridCol>
                <a:gridCol w="1339200">
                  <a:extLst>
                    <a:ext uri="{9D8B030D-6E8A-4147-A177-3AD203B41FA5}">
                      <a16:colId xmlns:a16="http://schemas.microsoft.com/office/drawing/2014/main" val="20003"/>
                    </a:ext>
                  </a:extLst>
                </a:gridCol>
              </a:tblGrid>
              <a:tr h="351000">
                <a:tc>
                  <a:txBody>
                    <a:bodyPr/>
                    <a:lstStyle/>
                    <a:p>
                      <a:pPr algn="ctr">
                        <a:lnSpc>
                          <a:spcPct val="100000"/>
                        </a:lnSpc>
                      </a:pPr>
                      <a:r>
                        <a:rPr lang="en-US" sz="1800" b="0" strike="noStrike" spc="-1">
                          <a:solidFill>
                            <a:srgbClr val="000000"/>
                          </a:solidFill>
                          <a:latin typeface="Courier New"/>
                        </a:rPr>
                        <a:t>bbbaa25c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1eca51ea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7354fbdf</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83d2dc69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51000">
                <a:tc>
                  <a:txBody>
                    <a:bodyPr/>
                    <a:lstStyle/>
                    <a:p>
                      <a:pPr algn="ctr">
                        <a:lnSpc>
                          <a:spcPct val="100000"/>
                        </a:lnSpc>
                      </a:pPr>
                      <a:r>
                        <a:rPr lang="en-US" sz="1800" b="0" strike="noStrike" spc="-1">
                          <a:solidFill>
                            <a:srgbClr val="000000"/>
                          </a:solidFill>
                          <a:latin typeface="Courier New"/>
                        </a:rPr>
                        <a:t>574828f7</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e4a3e878</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eee8c5a5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09a469e9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51000">
                <a:tc>
                  <a:txBody>
                    <a:bodyPr/>
                    <a:lstStyle/>
                    <a:p>
                      <a:pPr algn="ctr">
                        <a:lnSpc>
                          <a:spcPct val="100000"/>
                        </a:lnSpc>
                      </a:pPr>
                      <a:r>
                        <a:rPr lang="en-US" sz="1800" b="1" strike="noStrike" spc="-1">
                          <a:solidFill>
                            <a:srgbClr val="000000"/>
                          </a:solidFill>
                          <a:latin typeface="Courier New"/>
                        </a:rPr>
                        <a:t>6c3da444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38f41bb1</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bf8a9ac9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e444df3b</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51000">
                <a:tc>
                  <a:txBody>
                    <a:bodyPr/>
                    <a:lstStyle/>
                    <a:p>
                      <a:pPr algn="ctr">
                        <a:lnSpc>
                          <a:spcPct val="100000"/>
                        </a:lnSpc>
                      </a:pPr>
                      <a:r>
                        <a:rPr lang="en-US" sz="1800" b="0" strike="noStrike" spc="-1">
                          <a:solidFill>
                            <a:srgbClr val="000000"/>
                          </a:solidFill>
                          <a:latin typeface="Courier New"/>
                        </a:rPr>
                        <a:t>dfc62ec2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b86bcc77</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6e35b345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52a647f1</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284" name="CustomShape 11"/>
          <p:cNvSpPr/>
          <p:nvPr/>
        </p:nvSpPr>
        <p:spPr>
          <a:xfrm>
            <a:off x="8733240" y="3917160"/>
            <a:ext cx="688680" cy="82476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285" name="CustomShape 12"/>
          <p:cNvSpPr/>
          <p:nvPr/>
        </p:nvSpPr>
        <p:spPr>
          <a:xfrm rot="10800000">
            <a:off x="5871960" y="3196440"/>
            <a:ext cx="452880" cy="465480"/>
          </a:xfrm>
          <a:prstGeom prst="curvedLeftArrow">
            <a:avLst>
              <a:gd name="adj1" fmla="val 25000"/>
              <a:gd name="adj2" fmla="val 50000"/>
              <a:gd name="adj3" fmla="val 25000"/>
            </a:avLst>
          </a:prstGeom>
          <a:ln/>
        </p:spPr>
        <p:style>
          <a:lnRef idx="2">
            <a:schemeClr val="accent1">
              <a:shade val="50000"/>
            </a:schemeClr>
          </a:lnRef>
          <a:fillRef idx="1">
            <a:schemeClr val="accent1"/>
          </a:fillRef>
          <a:effectRef idx="0">
            <a:schemeClr val="accent1"/>
          </a:effectRef>
          <a:fontRef idx="minor"/>
        </p:style>
      </p:sp>
      <p:sp>
        <p:nvSpPr>
          <p:cNvPr id="286" name="CustomShape 13"/>
          <p:cNvSpPr/>
          <p:nvPr/>
        </p:nvSpPr>
        <p:spPr>
          <a:xfrm>
            <a:off x="5526000" y="3167280"/>
            <a:ext cx="43704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800" b="1" strike="noStrike" spc="-1">
                <a:solidFill>
                  <a:srgbClr val="000000"/>
                </a:solidFill>
                <a:latin typeface="Calibri"/>
              </a:rPr>
              <a:t>+</a:t>
            </a:r>
            <a:endParaRPr lang="en-US" sz="28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7"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88" name="CustomShape 2"/>
          <p:cNvSpPr/>
          <p:nvPr/>
        </p:nvSpPr>
        <p:spPr>
          <a:xfrm flipH="1">
            <a:off x="0" y="0"/>
            <a:ext cx="12191760" cy="1590480"/>
          </a:xfrm>
          <a:prstGeom prst="rect">
            <a:avLst/>
          </a:prstGeom>
          <a:gradFill rotWithShape="0">
            <a:gsLst>
              <a:gs pos="0">
                <a:srgbClr val="000000"/>
              </a:gs>
              <a:gs pos="100000">
                <a:srgbClr val="2F5597"/>
              </a:gs>
            </a:gsLst>
            <a:lin ang="2400000"/>
          </a:gradFill>
          <a:ln>
            <a:noFill/>
          </a:ln>
        </p:spPr>
        <p:style>
          <a:lnRef idx="2">
            <a:schemeClr val="accent1">
              <a:shade val="50000"/>
            </a:schemeClr>
          </a:lnRef>
          <a:fillRef idx="1">
            <a:schemeClr val="accent1"/>
          </a:fillRef>
          <a:effectRef idx="0">
            <a:schemeClr val="accent1"/>
          </a:effectRef>
          <a:fontRef idx="minor"/>
        </p:style>
      </p:sp>
      <p:sp>
        <p:nvSpPr>
          <p:cNvPr id="289" name="CustomShape 3"/>
          <p:cNvSpPr/>
          <p:nvPr/>
        </p:nvSpPr>
        <p:spPr>
          <a:xfrm rot="10800000" flipH="1">
            <a:off x="360" y="360"/>
            <a:ext cx="8115120" cy="1590480"/>
          </a:xfrm>
          <a:prstGeom prst="rect">
            <a:avLst/>
          </a:prstGeom>
          <a:gradFill rotWithShape="0">
            <a:gsLst>
              <a:gs pos="20000">
                <a:srgbClr val="4472C4">
                  <a:alpha val="0"/>
                </a:srgbClr>
              </a:gs>
              <a:gs pos="100000">
                <a:srgbClr val="203864">
                  <a:alpha val="55294"/>
                </a:srgb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290" name="CustomShape 4"/>
          <p:cNvSpPr/>
          <p:nvPr/>
        </p:nvSpPr>
        <p:spPr>
          <a:xfrm flipH="1">
            <a:off x="8114400" y="0"/>
            <a:ext cx="4076280" cy="1590480"/>
          </a:xfrm>
          <a:prstGeom prst="rect">
            <a:avLst/>
          </a:prstGeom>
          <a:gradFill rotWithShape="0">
            <a:gsLst>
              <a:gs pos="0">
                <a:srgbClr val="4472C4">
                  <a:alpha val="66274"/>
                </a:srgbClr>
              </a:gs>
              <a:gs pos="100000">
                <a:srgbClr val="000000">
                  <a:alpha val="30196"/>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291" name="CustomShape 5"/>
          <p:cNvSpPr/>
          <p:nvPr/>
        </p:nvSpPr>
        <p:spPr>
          <a:xfrm>
            <a:off x="459360" y="0"/>
            <a:ext cx="11732400" cy="1596960"/>
          </a:xfrm>
          <a:prstGeom prst="rect">
            <a:avLst/>
          </a:prstGeom>
          <a:gradFill rotWithShape="0">
            <a:gsLst>
              <a:gs pos="50000">
                <a:srgbClr val="000000">
                  <a:alpha val="0"/>
                </a:srgbClr>
              </a:gs>
              <a:gs pos="100000">
                <a:srgbClr val="203864">
                  <a:alpha val="52156"/>
                </a:srgb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292" name="TextShape 6"/>
          <p:cNvSpPr txBox="1"/>
          <p:nvPr/>
        </p:nvSpPr>
        <p:spPr>
          <a:xfrm>
            <a:off x="1371600" y="294480"/>
            <a:ext cx="9895680" cy="1033200"/>
          </a:xfrm>
          <a:prstGeom prst="rect">
            <a:avLst/>
          </a:prstGeom>
          <a:noFill/>
          <a:ln>
            <a:noFill/>
          </a:ln>
        </p:spPr>
        <p:txBody>
          <a:bodyPr anchor="ctr">
            <a:normAutofit fontScale="82000"/>
          </a:bodyPr>
          <a:lstStyle/>
          <a:p>
            <a:pPr>
              <a:lnSpc>
                <a:spcPct val="90000"/>
              </a:lnSpc>
            </a:pPr>
            <a:r>
              <a:rPr lang="en-US" sz="4000" b="0" strike="noStrike" spc="-1">
                <a:solidFill>
                  <a:srgbClr val="FFFFFF"/>
                </a:solidFill>
                <a:latin typeface="Calibri Light"/>
              </a:rPr>
              <a:t>#3: Transform input blocks to output blocks</a:t>
            </a:r>
            <a:endParaRPr lang="en-US" sz="4000" b="0" strike="noStrike" spc="-1">
              <a:solidFill>
                <a:srgbClr val="000000"/>
              </a:solidFill>
              <a:latin typeface="Calibri"/>
            </a:endParaRPr>
          </a:p>
        </p:txBody>
      </p:sp>
      <p:sp>
        <p:nvSpPr>
          <p:cNvPr id="293" name="TextShape 7"/>
          <p:cNvSpPr txBox="1"/>
          <p:nvPr/>
        </p:nvSpPr>
        <p:spPr>
          <a:xfrm>
            <a:off x="228600" y="1771560"/>
            <a:ext cx="4949280" cy="115020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en-US" sz="2000" b="0" strike="noStrike" spc="-1">
                <a:solidFill>
                  <a:srgbClr val="000000"/>
                </a:solidFill>
                <a:latin typeface="Calibri"/>
              </a:rPr>
              <a:t>Round #1: Column Round</a:t>
            </a:r>
          </a:p>
          <a:p>
            <a:pPr marL="685800" lvl="1" indent="-228240">
              <a:lnSpc>
                <a:spcPct val="90000"/>
              </a:lnSpc>
              <a:spcBef>
                <a:spcPts val="499"/>
              </a:spcBef>
              <a:buClr>
                <a:srgbClr val="000000"/>
              </a:buClr>
              <a:buFont typeface="Arial"/>
              <a:buChar char="•"/>
            </a:pPr>
            <a:r>
              <a:rPr lang="en-US" sz="1900" b="0" strike="noStrike" spc="-1">
                <a:solidFill>
                  <a:srgbClr val="000000"/>
                </a:solidFill>
                <a:latin typeface="Calibri"/>
              </a:rPr>
              <a:t>12 operations per column</a:t>
            </a:r>
          </a:p>
        </p:txBody>
      </p:sp>
      <p:sp>
        <p:nvSpPr>
          <p:cNvPr id="294" name="CustomShape 8"/>
          <p:cNvSpPr/>
          <p:nvPr/>
        </p:nvSpPr>
        <p:spPr>
          <a:xfrm>
            <a:off x="228600" y="3070440"/>
            <a:ext cx="4949280" cy="365796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228600" indent="-228240">
              <a:lnSpc>
                <a:spcPct val="90000"/>
              </a:lnSpc>
              <a:buClr>
                <a:srgbClr val="000000"/>
              </a:buClr>
              <a:buFont typeface="Arial"/>
              <a:buChar char="•"/>
            </a:pPr>
            <a:r>
              <a:rPr lang="en-US" sz="2000" b="0" strike="noStrike" spc="-1">
                <a:solidFill>
                  <a:srgbClr val="000000"/>
                </a:solidFill>
                <a:latin typeface="Calibri"/>
              </a:rPr>
              <a:t>a = a + b</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d = d ^ a</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d = d &lt;&lt;&lt; 16</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c = c + d</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b = b ^ c</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b = b &lt;&lt;&lt; 12</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a = a + b</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d = d ^ a</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d = d &lt;&lt;&lt; 8</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c = c + d</a:t>
            </a:r>
            <a:endParaRPr lang="en-US" sz="2000" b="0" strike="noStrike" spc="-1">
              <a:latin typeface="Arial"/>
            </a:endParaRPr>
          </a:p>
          <a:p>
            <a:pPr marL="228600" indent="-228240">
              <a:lnSpc>
                <a:spcPct val="90000"/>
              </a:lnSpc>
              <a:buClr>
                <a:srgbClr val="000000"/>
              </a:buClr>
              <a:buFont typeface="Arial"/>
              <a:buChar char="•"/>
            </a:pPr>
            <a:r>
              <a:rPr lang="en-US" sz="2000" b="1" strike="noStrike" spc="-1">
                <a:solidFill>
                  <a:srgbClr val="000000"/>
                </a:solidFill>
                <a:latin typeface="Calibri"/>
              </a:rPr>
              <a:t>b</a:t>
            </a:r>
            <a:r>
              <a:rPr lang="en-US" sz="2000" b="0" strike="noStrike" spc="-1">
                <a:solidFill>
                  <a:srgbClr val="000000"/>
                </a:solidFill>
                <a:latin typeface="Calibri"/>
              </a:rPr>
              <a:t> = </a:t>
            </a:r>
            <a:r>
              <a:rPr lang="en-US" sz="2000" b="0" strike="noStrike" spc="-1">
                <a:solidFill>
                  <a:srgbClr val="FF0000"/>
                </a:solidFill>
                <a:latin typeface="Calibri"/>
              </a:rPr>
              <a:t>b</a:t>
            </a:r>
            <a:r>
              <a:rPr lang="en-US" sz="2000" b="0" strike="noStrike" spc="-1">
                <a:solidFill>
                  <a:srgbClr val="000000"/>
                </a:solidFill>
                <a:latin typeface="Calibri"/>
              </a:rPr>
              <a:t> ^ </a:t>
            </a:r>
            <a:r>
              <a:rPr lang="en-US" sz="2000" b="0" strike="noStrike" spc="-1">
                <a:solidFill>
                  <a:srgbClr val="00B0F0"/>
                </a:solidFill>
                <a:latin typeface="Calibri"/>
              </a:rPr>
              <a:t>c</a:t>
            </a:r>
            <a:endParaRPr lang="en-US" sz="2000" b="0" strike="noStrike" spc="-1">
              <a:latin typeface="Arial"/>
            </a:endParaRPr>
          </a:p>
        </p:txBody>
      </p:sp>
      <p:graphicFrame>
        <p:nvGraphicFramePr>
          <p:cNvPr id="295" name="Table 9"/>
          <p:cNvGraphicFramePr/>
          <p:nvPr/>
        </p:nvGraphicFramePr>
        <p:xfrm>
          <a:off x="6400800" y="2346840"/>
          <a:ext cx="5353560" cy="1463040"/>
        </p:xfrm>
        <a:graphic>
          <a:graphicData uri="http://schemas.openxmlformats.org/drawingml/2006/table">
            <a:tbl>
              <a:tblPr/>
              <a:tblGrid>
                <a:gridCol w="1338120">
                  <a:extLst>
                    <a:ext uri="{9D8B030D-6E8A-4147-A177-3AD203B41FA5}">
                      <a16:colId xmlns:a16="http://schemas.microsoft.com/office/drawing/2014/main" val="20000"/>
                    </a:ext>
                  </a:extLst>
                </a:gridCol>
                <a:gridCol w="1338120">
                  <a:extLst>
                    <a:ext uri="{9D8B030D-6E8A-4147-A177-3AD203B41FA5}">
                      <a16:colId xmlns:a16="http://schemas.microsoft.com/office/drawing/2014/main" val="20001"/>
                    </a:ext>
                  </a:extLst>
                </a:gridCol>
                <a:gridCol w="1338120">
                  <a:extLst>
                    <a:ext uri="{9D8B030D-6E8A-4147-A177-3AD203B41FA5}">
                      <a16:colId xmlns:a16="http://schemas.microsoft.com/office/drawing/2014/main" val="20002"/>
                    </a:ext>
                  </a:extLst>
                </a:gridCol>
                <a:gridCol w="1339200">
                  <a:extLst>
                    <a:ext uri="{9D8B030D-6E8A-4147-A177-3AD203B41FA5}">
                      <a16:colId xmlns:a16="http://schemas.microsoft.com/office/drawing/2014/main" val="20003"/>
                    </a:ext>
                  </a:extLst>
                </a:gridCol>
              </a:tblGrid>
              <a:tr h="351000">
                <a:tc>
                  <a:txBody>
                    <a:bodyPr/>
                    <a:lstStyle/>
                    <a:p>
                      <a:pPr algn="ctr">
                        <a:lnSpc>
                          <a:spcPct val="100000"/>
                        </a:lnSpc>
                      </a:pPr>
                      <a:r>
                        <a:rPr lang="en-US" sz="1800" b="0" strike="noStrike" spc="-1">
                          <a:solidFill>
                            <a:srgbClr val="000000"/>
                          </a:solidFill>
                          <a:latin typeface="Courier New"/>
                        </a:rPr>
                        <a:t>bbbaa25c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1eca51ea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7354fbdf</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83d2dc69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51000">
                <a:tc>
                  <a:txBody>
                    <a:bodyPr/>
                    <a:lstStyle/>
                    <a:p>
                      <a:pPr algn="ctr">
                        <a:lnSpc>
                          <a:spcPct val="100000"/>
                        </a:lnSpc>
                      </a:pPr>
                      <a:r>
                        <a:rPr lang="en-US" sz="1800" b="0" strike="noStrike" spc="-1">
                          <a:solidFill>
                            <a:srgbClr val="FF0000"/>
                          </a:solidFill>
                          <a:latin typeface="Courier New"/>
                        </a:rPr>
                        <a:t>574828f7</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e4a3e878</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eee8c5a5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09a469e9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51000">
                <a:tc>
                  <a:txBody>
                    <a:bodyPr/>
                    <a:lstStyle/>
                    <a:p>
                      <a:pPr algn="ctr">
                        <a:lnSpc>
                          <a:spcPct val="100000"/>
                        </a:lnSpc>
                      </a:pPr>
                      <a:r>
                        <a:rPr lang="en-US" sz="1800" b="0" strike="noStrike" spc="-1">
                          <a:solidFill>
                            <a:srgbClr val="00B0F0"/>
                          </a:solidFill>
                          <a:latin typeface="Courier New"/>
                        </a:rPr>
                        <a:t>6c3da444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B0F0"/>
                          </a:solidFill>
                          <a:latin typeface="Courier New"/>
                        </a:rPr>
                        <a:t>38f41bb1</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B0F0"/>
                          </a:solidFill>
                          <a:latin typeface="Courier New"/>
                        </a:rPr>
                        <a:t>bf8a9ac9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B0F0"/>
                          </a:solidFill>
                          <a:latin typeface="Courier New"/>
                        </a:rPr>
                        <a:t>e444df3b</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51000">
                <a:tc>
                  <a:txBody>
                    <a:bodyPr/>
                    <a:lstStyle/>
                    <a:p>
                      <a:pPr algn="ctr">
                        <a:lnSpc>
                          <a:spcPct val="100000"/>
                        </a:lnSpc>
                      </a:pPr>
                      <a:r>
                        <a:rPr lang="en-US" sz="1800" b="0" strike="noStrike" spc="-1">
                          <a:solidFill>
                            <a:srgbClr val="000000"/>
                          </a:solidFill>
                          <a:latin typeface="Courier New"/>
                        </a:rPr>
                        <a:t>dfc62ec2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b86bcc77</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6e35b345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52a647f1</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graphicFrame>
        <p:nvGraphicFramePr>
          <p:cNvPr id="296" name="Table 10"/>
          <p:cNvGraphicFramePr/>
          <p:nvPr/>
        </p:nvGraphicFramePr>
        <p:xfrm>
          <a:off x="6400800" y="4899600"/>
          <a:ext cx="5353560" cy="1463040"/>
        </p:xfrm>
        <a:graphic>
          <a:graphicData uri="http://schemas.openxmlformats.org/drawingml/2006/table">
            <a:tbl>
              <a:tblPr/>
              <a:tblGrid>
                <a:gridCol w="1338120">
                  <a:extLst>
                    <a:ext uri="{9D8B030D-6E8A-4147-A177-3AD203B41FA5}">
                      <a16:colId xmlns:a16="http://schemas.microsoft.com/office/drawing/2014/main" val="20000"/>
                    </a:ext>
                  </a:extLst>
                </a:gridCol>
                <a:gridCol w="1338120">
                  <a:extLst>
                    <a:ext uri="{9D8B030D-6E8A-4147-A177-3AD203B41FA5}">
                      <a16:colId xmlns:a16="http://schemas.microsoft.com/office/drawing/2014/main" val="20001"/>
                    </a:ext>
                  </a:extLst>
                </a:gridCol>
                <a:gridCol w="1338120">
                  <a:extLst>
                    <a:ext uri="{9D8B030D-6E8A-4147-A177-3AD203B41FA5}">
                      <a16:colId xmlns:a16="http://schemas.microsoft.com/office/drawing/2014/main" val="20002"/>
                    </a:ext>
                  </a:extLst>
                </a:gridCol>
                <a:gridCol w="1339200">
                  <a:extLst>
                    <a:ext uri="{9D8B030D-6E8A-4147-A177-3AD203B41FA5}">
                      <a16:colId xmlns:a16="http://schemas.microsoft.com/office/drawing/2014/main" val="20003"/>
                    </a:ext>
                  </a:extLst>
                </a:gridCol>
              </a:tblGrid>
              <a:tr h="351000">
                <a:tc>
                  <a:txBody>
                    <a:bodyPr/>
                    <a:lstStyle/>
                    <a:p>
                      <a:pPr algn="ctr">
                        <a:lnSpc>
                          <a:spcPct val="100000"/>
                        </a:lnSpc>
                      </a:pPr>
                      <a:r>
                        <a:rPr lang="en-US" sz="1800" b="0" strike="noStrike" spc="-1">
                          <a:solidFill>
                            <a:srgbClr val="000000"/>
                          </a:solidFill>
                          <a:latin typeface="Courier New"/>
                        </a:rPr>
                        <a:t>bbbaa25c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1eca51ea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7354fbdf</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83d2dc69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51000">
                <a:tc>
                  <a:txBody>
                    <a:bodyPr/>
                    <a:lstStyle/>
                    <a:p>
                      <a:pPr algn="ctr">
                        <a:lnSpc>
                          <a:spcPct val="100000"/>
                        </a:lnSpc>
                      </a:pPr>
                      <a:r>
                        <a:rPr lang="en-US" sz="1800" b="1" strike="noStrike" spc="-1">
                          <a:solidFill>
                            <a:srgbClr val="000000"/>
                          </a:solidFill>
                          <a:latin typeface="Courier New"/>
                        </a:rPr>
                        <a:t>3b758cb3</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dc57fc39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51625f6c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ede0b6d2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51000">
                <a:tc>
                  <a:txBody>
                    <a:bodyPr/>
                    <a:lstStyle/>
                    <a:p>
                      <a:pPr algn="ctr">
                        <a:lnSpc>
                          <a:spcPct val="100000"/>
                        </a:lnSpc>
                      </a:pPr>
                      <a:r>
                        <a:rPr lang="en-US" sz="1800" b="0" strike="noStrike" spc="-1">
                          <a:solidFill>
                            <a:srgbClr val="000000"/>
                          </a:solidFill>
                          <a:latin typeface="Courier New"/>
                        </a:rPr>
                        <a:t>6c3da444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38f41bb1</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bf8a9ac9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e444df3b</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51000">
                <a:tc>
                  <a:txBody>
                    <a:bodyPr/>
                    <a:lstStyle/>
                    <a:p>
                      <a:pPr algn="ctr">
                        <a:lnSpc>
                          <a:spcPct val="100000"/>
                        </a:lnSpc>
                      </a:pPr>
                      <a:r>
                        <a:rPr lang="en-US" sz="1800" b="0" strike="noStrike" spc="-1">
                          <a:solidFill>
                            <a:srgbClr val="000000"/>
                          </a:solidFill>
                          <a:latin typeface="Courier New"/>
                        </a:rPr>
                        <a:t>dfc62ec2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b86bcc77</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6e35b345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52a647f1</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297" name="CustomShape 11"/>
          <p:cNvSpPr/>
          <p:nvPr/>
        </p:nvSpPr>
        <p:spPr>
          <a:xfrm>
            <a:off x="8733240" y="3917160"/>
            <a:ext cx="688680" cy="82476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298" name="CustomShape 12"/>
          <p:cNvSpPr/>
          <p:nvPr/>
        </p:nvSpPr>
        <p:spPr>
          <a:xfrm rot="10800000">
            <a:off x="5871960" y="2837880"/>
            <a:ext cx="452880" cy="465480"/>
          </a:xfrm>
          <a:prstGeom prst="curvedLeftArrow">
            <a:avLst>
              <a:gd name="adj1" fmla="val 25000"/>
              <a:gd name="adj2" fmla="val 50000"/>
              <a:gd name="adj3" fmla="val 25000"/>
            </a:avLst>
          </a:prstGeom>
          <a:ln/>
        </p:spPr>
        <p:style>
          <a:lnRef idx="2">
            <a:schemeClr val="accent1">
              <a:shade val="50000"/>
            </a:schemeClr>
          </a:lnRef>
          <a:fillRef idx="1">
            <a:schemeClr val="accent1"/>
          </a:fillRef>
          <a:effectRef idx="0">
            <a:schemeClr val="accent1"/>
          </a:effectRef>
          <a:fontRef idx="minor"/>
        </p:style>
      </p:sp>
      <p:sp>
        <p:nvSpPr>
          <p:cNvPr id="299" name="CustomShape 13"/>
          <p:cNvSpPr/>
          <p:nvPr/>
        </p:nvSpPr>
        <p:spPr>
          <a:xfrm>
            <a:off x="5526000" y="2808720"/>
            <a:ext cx="43704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800" b="1" strike="noStrike" spc="-1">
                <a:solidFill>
                  <a:srgbClr val="000000"/>
                </a:solidFill>
                <a:latin typeface="Calibri"/>
              </a:rPr>
              <a:t>^</a:t>
            </a:r>
            <a:endParaRPr lang="en-US" sz="2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7" name="CustomShape 2"/>
          <p:cNvSpPr/>
          <p:nvPr/>
        </p:nvSpPr>
        <p:spPr>
          <a:xfrm flipH="1">
            <a:off x="0" y="0"/>
            <a:ext cx="12191760" cy="1590480"/>
          </a:xfrm>
          <a:prstGeom prst="rect">
            <a:avLst/>
          </a:prstGeom>
          <a:gradFill rotWithShape="0">
            <a:gsLst>
              <a:gs pos="0">
                <a:srgbClr val="000000"/>
              </a:gs>
              <a:gs pos="100000">
                <a:srgbClr val="2F5597"/>
              </a:gs>
            </a:gsLst>
            <a:lin ang="2400000"/>
          </a:gradFill>
          <a:ln>
            <a:noFill/>
          </a:ln>
        </p:spPr>
        <p:style>
          <a:lnRef idx="2">
            <a:schemeClr val="accent1">
              <a:shade val="50000"/>
            </a:schemeClr>
          </a:lnRef>
          <a:fillRef idx="1">
            <a:schemeClr val="accent1"/>
          </a:fillRef>
          <a:effectRef idx="0">
            <a:schemeClr val="accent1"/>
          </a:effectRef>
          <a:fontRef idx="minor"/>
        </p:style>
      </p:sp>
      <p:sp>
        <p:nvSpPr>
          <p:cNvPr id="98" name="CustomShape 3"/>
          <p:cNvSpPr/>
          <p:nvPr/>
        </p:nvSpPr>
        <p:spPr>
          <a:xfrm rot="10800000" flipH="1">
            <a:off x="360" y="360"/>
            <a:ext cx="8115120" cy="1590480"/>
          </a:xfrm>
          <a:prstGeom prst="rect">
            <a:avLst/>
          </a:prstGeom>
          <a:gradFill rotWithShape="0">
            <a:gsLst>
              <a:gs pos="20000">
                <a:srgbClr val="4472C4">
                  <a:alpha val="0"/>
                </a:srgbClr>
              </a:gs>
              <a:gs pos="100000">
                <a:srgbClr val="203864">
                  <a:alpha val="55294"/>
                </a:srgb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99" name="CustomShape 4"/>
          <p:cNvSpPr/>
          <p:nvPr/>
        </p:nvSpPr>
        <p:spPr>
          <a:xfrm flipH="1">
            <a:off x="8114400" y="0"/>
            <a:ext cx="4076280" cy="1590480"/>
          </a:xfrm>
          <a:prstGeom prst="rect">
            <a:avLst/>
          </a:prstGeom>
          <a:gradFill rotWithShape="0">
            <a:gsLst>
              <a:gs pos="0">
                <a:srgbClr val="4472C4">
                  <a:alpha val="66274"/>
                </a:srgbClr>
              </a:gs>
              <a:gs pos="100000">
                <a:srgbClr val="000000">
                  <a:alpha val="30196"/>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100" name="CustomShape 5"/>
          <p:cNvSpPr/>
          <p:nvPr/>
        </p:nvSpPr>
        <p:spPr>
          <a:xfrm>
            <a:off x="459360" y="0"/>
            <a:ext cx="11732400" cy="1596960"/>
          </a:xfrm>
          <a:prstGeom prst="rect">
            <a:avLst/>
          </a:prstGeom>
          <a:gradFill rotWithShape="0">
            <a:gsLst>
              <a:gs pos="50000">
                <a:srgbClr val="000000">
                  <a:alpha val="0"/>
                </a:srgbClr>
              </a:gs>
              <a:gs pos="100000">
                <a:srgbClr val="203864">
                  <a:alpha val="52156"/>
                </a:srgb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01" name="TextShape 6"/>
          <p:cNvSpPr txBox="1"/>
          <p:nvPr/>
        </p:nvSpPr>
        <p:spPr>
          <a:xfrm>
            <a:off x="1371600" y="294480"/>
            <a:ext cx="9895680" cy="1033200"/>
          </a:xfrm>
          <a:prstGeom prst="rect">
            <a:avLst/>
          </a:prstGeom>
          <a:noFill/>
          <a:ln>
            <a:noFill/>
          </a:ln>
        </p:spPr>
        <p:txBody>
          <a:bodyPr anchor="ctr">
            <a:normAutofit/>
          </a:bodyPr>
          <a:lstStyle/>
          <a:p>
            <a:pPr>
              <a:lnSpc>
                <a:spcPct val="90000"/>
              </a:lnSpc>
            </a:pPr>
            <a:r>
              <a:rPr lang="en-US" sz="4000" b="0" strike="noStrike" spc="-1">
                <a:solidFill>
                  <a:srgbClr val="FFFFFF"/>
                </a:solidFill>
                <a:latin typeface="Calibri Light"/>
              </a:rPr>
              <a:t>What is Chacha20?</a:t>
            </a:r>
            <a:endParaRPr lang="en-US" sz="4000" b="0" strike="noStrike" spc="-1">
              <a:solidFill>
                <a:srgbClr val="000000"/>
              </a:solidFill>
              <a:latin typeface="Calibri"/>
            </a:endParaRPr>
          </a:p>
        </p:txBody>
      </p:sp>
      <p:sp>
        <p:nvSpPr>
          <p:cNvPr id="102" name="TextShape 7"/>
          <p:cNvSpPr txBox="1"/>
          <p:nvPr/>
        </p:nvSpPr>
        <p:spPr>
          <a:xfrm>
            <a:off x="429480" y="1622880"/>
            <a:ext cx="9723600" cy="159048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en-US" sz="2000" b="0" strike="noStrike" spc="-1">
                <a:solidFill>
                  <a:srgbClr val="000000"/>
                </a:solidFill>
                <a:latin typeface="Calibri"/>
              </a:rPr>
              <a:t>Encryption algorithm</a:t>
            </a:r>
          </a:p>
          <a:p>
            <a:pPr marL="228600" indent="-228240">
              <a:lnSpc>
                <a:spcPct val="90000"/>
              </a:lnSpc>
              <a:spcBef>
                <a:spcPts val="1001"/>
              </a:spcBef>
              <a:buClr>
                <a:srgbClr val="000000"/>
              </a:buClr>
              <a:buFont typeface="Arial"/>
              <a:buChar char="•"/>
            </a:pPr>
            <a:r>
              <a:rPr lang="en-US" sz="2000" b="0" strike="noStrike" spc="-1">
                <a:solidFill>
                  <a:srgbClr val="000000"/>
                </a:solidFill>
                <a:latin typeface="Calibri"/>
              </a:rPr>
              <a:t>Published in 2008 by Daniel Bernstein</a:t>
            </a:r>
            <a:r>
              <a:rPr lang="en-US" sz="2000" b="0" strike="noStrike" spc="-1" baseline="30000">
                <a:solidFill>
                  <a:srgbClr val="000000"/>
                </a:solidFill>
                <a:latin typeface="Calibri"/>
              </a:rPr>
              <a:t>1</a:t>
            </a:r>
            <a:endParaRPr lang="en-US" sz="20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en-US" sz="2000" b="0" strike="noStrike" spc="-1">
                <a:solidFill>
                  <a:srgbClr val="000000"/>
                </a:solidFill>
                <a:latin typeface="Calibri"/>
              </a:rPr>
              <a:t>Variation of another algorithm called Salsa20</a:t>
            </a:r>
          </a:p>
          <a:p>
            <a:pPr marL="228600" indent="-228240">
              <a:lnSpc>
                <a:spcPct val="90000"/>
              </a:lnSpc>
              <a:spcBef>
                <a:spcPts val="1001"/>
              </a:spcBef>
              <a:buClr>
                <a:srgbClr val="000000"/>
              </a:buClr>
              <a:buFont typeface="Arial"/>
              <a:buChar char="•"/>
            </a:pPr>
            <a:r>
              <a:rPr lang="en-US" sz="2000" b="0" strike="noStrike" spc="-1">
                <a:solidFill>
                  <a:srgbClr val="000000"/>
                </a:solidFill>
                <a:latin typeface="Calibri"/>
              </a:rPr>
              <a:t>What does it require?</a:t>
            </a:r>
          </a:p>
          <a:p>
            <a:endParaRPr lang="en-US" sz="2000" b="0" strike="noStrike" spc="-1">
              <a:solidFill>
                <a:srgbClr val="000000"/>
              </a:solidFill>
              <a:latin typeface="Calibri"/>
            </a:endParaRPr>
          </a:p>
          <a:p>
            <a:pPr>
              <a:lnSpc>
                <a:spcPct val="90000"/>
              </a:lnSpc>
              <a:spcBef>
                <a:spcPts val="1001"/>
              </a:spcBef>
            </a:pPr>
            <a:endParaRPr lang="en-US" sz="2000" b="0" strike="noStrike" spc="-1">
              <a:solidFill>
                <a:srgbClr val="000000"/>
              </a:solidFill>
              <a:latin typeface="Calibri"/>
            </a:endParaRPr>
          </a:p>
        </p:txBody>
      </p:sp>
      <p:graphicFrame>
        <p:nvGraphicFramePr>
          <p:cNvPr id="103" name="Table 8"/>
          <p:cNvGraphicFramePr/>
          <p:nvPr/>
        </p:nvGraphicFramePr>
        <p:xfrm>
          <a:off x="421920" y="3175200"/>
          <a:ext cx="10602720" cy="3388320"/>
        </p:xfrm>
        <a:graphic>
          <a:graphicData uri="http://schemas.openxmlformats.org/drawingml/2006/table">
            <a:tbl>
              <a:tblPr/>
              <a:tblGrid>
                <a:gridCol w="2650680">
                  <a:extLst>
                    <a:ext uri="{9D8B030D-6E8A-4147-A177-3AD203B41FA5}">
                      <a16:colId xmlns:a16="http://schemas.microsoft.com/office/drawing/2014/main" val="20000"/>
                    </a:ext>
                  </a:extLst>
                </a:gridCol>
                <a:gridCol w="1694520">
                  <a:extLst>
                    <a:ext uri="{9D8B030D-6E8A-4147-A177-3AD203B41FA5}">
                      <a16:colId xmlns:a16="http://schemas.microsoft.com/office/drawing/2014/main" val="20001"/>
                    </a:ext>
                  </a:extLst>
                </a:gridCol>
                <a:gridCol w="3606480">
                  <a:extLst>
                    <a:ext uri="{9D8B030D-6E8A-4147-A177-3AD203B41FA5}">
                      <a16:colId xmlns:a16="http://schemas.microsoft.com/office/drawing/2014/main" val="20002"/>
                    </a:ext>
                  </a:extLst>
                </a:gridCol>
                <a:gridCol w="2651040">
                  <a:extLst>
                    <a:ext uri="{9D8B030D-6E8A-4147-A177-3AD203B41FA5}">
                      <a16:colId xmlns:a16="http://schemas.microsoft.com/office/drawing/2014/main" val="20003"/>
                    </a:ext>
                  </a:extLst>
                </a:gridCol>
              </a:tblGrid>
              <a:tr h="370800">
                <a:tc>
                  <a:txBody>
                    <a:bodyPr/>
                    <a:lstStyle/>
                    <a:p>
                      <a:pPr>
                        <a:lnSpc>
                          <a:spcPct val="100000"/>
                        </a:lnSpc>
                      </a:pPr>
                      <a:r>
                        <a:rPr lang="en-US" sz="1800" b="1" strike="noStrike" spc="-1">
                          <a:solidFill>
                            <a:srgbClr val="FFFFFF"/>
                          </a:solidFill>
                          <a:latin typeface="Calibri"/>
                        </a:rPr>
                        <a:t>Component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nSpc>
                          <a:spcPct val="100000"/>
                        </a:lnSpc>
                      </a:pPr>
                      <a:r>
                        <a:rPr lang="en-US" sz="1800" b="1" strike="noStrike" spc="-1">
                          <a:solidFill>
                            <a:srgbClr val="FFFFFF"/>
                          </a:solidFill>
                          <a:latin typeface="Calibri"/>
                        </a:rPr>
                        <a:t>Size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nSpc>
                          <a:spcPct val="100000"/>
                        </a:lnSpc>
                      </a:pPr>
                      <a:r>
                        <a:rPr lang="en-US" sz="1800" b="1" strike="noStrike" spc="-1">
                          <a:solidFill>
                            <a:srgbClr val="FFFFFF"/>
                          </a:solidFill>
                          <a:latin typeface="Calibri"/>
                        </a:rPr>
                        <a:t>Restrictions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nSpc>
                          <a:spcPct val="100000"/>
                        </a:lnSpc>
                      </a:pPr>
                      <a:r>
                        <a:rPr lang="en-US" sz="1800" b="1" strike="noStrike" spc="-1">
                          <a:solidFill>
                            <a:srgbClr val="FFFFFF"/>
                          </a:solidFill>
                          <a:latin typeface="Calibri"/>
                        </a:rPr>
                        <a:t>Example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extLst>
                  <a:ext uri="{0D108BD9-81ED-4DB2-BD59-A6C34878D82A}">
                    <a16:rowId xmlns:a16="http://schemas.microsoft.com/office/drawing/2014/main" val="10000"/>
                  </a:ext>
                </a:extLst>
              </a:tr>
              <a:tr h="370800">
                <a:tc>
                  <a:txBody>
                    <a:bodyPr/>
                    <a:lstStyle/>
                    <a:p>
                      <a:pPr>
                        <a:lnSpc>
                          <a:spcPct val="100000"/>
                        </a:lnSpc>
                      </a:pPr>
                      <a:r>
                        <a:rPr lang="en-US" sz="1800" b="0" strike="noStrike" spc="-1">
                          <a:solidFill>
                            <a:srgbClr val="000000"/>
                          </a:solidFill>
                          <a:latin typeface="Calibri"/>
                        </a:rPr>
                        <a:t>Message to encode/decode</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tc>
                  <a:txBody>
                    <a:bodyPr/>
                    <a:lstStyle/>
                    <a:p>
                      <a:pPr>
                        <a:lnSpc>
                          <a:spcPct val="100000"/>
                        </a:lnSpc>
                      </a:pPr>
                      <a:r>
                        <a:rPr lang="en-US" sz="1800" b="0" strike="noStrike" spc="-1">
                          <a:solidFill>
                            <a:srgbClr val="000000"/>
                          </a:solidFill>
                          <a:latin typeface="Calibri"/>
                        </a:rPr>
                        <a:t>Any</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tc>
                  <a:txBody>
                    <a:bodyPr/>
                    <a:lstStyle/>
                    <a:p>
                      <a:pPr>
                        <a:lnSpc>
                          <a:spcPct val="100000"/>
                        </a:lnSpc>
                      </a:pPr>
                      <a:r>
                        <a:rPr lang="en-US" sz="1800" b="0" strike="noStrike" spc="-1">
                          <a:solidFill>
                            <a:srgbClr val="000000"/>
                          </a:solidFill>
                          <a:latin typeface="Calibri"/>
                        </a:rPr>
                        <a:t>None! Any bytes work</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tc>
                  <a:txBody>
                    <a:bodyPr/>
                    <a:lstStyle/>
                    <a:p>
                      <a:pPr>
                        <a:lnSpc>
                          <a:spcPct val="100000"/>
                        </a:lnSpc>
                      </a:pPr>
                      <a:r>
                        <a:rPr lang="en-US" sz="1800" b="0" strike="noStrike" spc="-1">
                          <a:solidFill>
                            <a:srgbClr val="000000"/>
                          </a:solidFill>
                          <a:latin typeface="Calibri"/>
                        </a:rPr>
                        <a:t>“Wear sunscreen”</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extLst>
                  <a:ext uri="{0D108BD9-81ED-4DB2-BD59-A6C34878D82A}">
                    <a16:rowId xmlns:a16="http://schemas.microsoft.com/office/drawing/2014/main" val="10001"/>
                  </a:ext>
                </a:extLst>
              </a:tr>
              <a:tr h="370800">
                <a:tc>
                  <a:txBody>
                    <a:bodyPr/>
                    <a:lstStyle/>
                    <a:p>
                      <a:pPr>
                        <a:lnSpc>
                          <a:spcPct val="100000"/>
                        </a:lnSpc>
                      </a:pPr>
                      <a:r>
                        <a:rPr lang="en-US" sz="1800" b="0" strike="noStrike" spc="-1">
                          <a:solidFill>
                            <a:srgbClr val="000000"/>
                          </a:solidFill>
                          <a:latin typeface="Calibri"/>
                        </a:rPr>
                        <a:t>Key</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US" sz="1800" b="0" strike="noStrike" spc="-1">
                          <a:solidFill>
                            <a:srgbClr val="000000"/>
                          </a:solidFill>
                          <a:latin typeface="Calibri"/>
                        </a:rPr>
                        <a:t>32 bytes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US" sz="1800" b="0" strike="noStrike" spc="-1">
                          <a:solidFill>
                            <a:srgbClr val="000000"/>
                          </a:solidFill>
                          <a:latin typeface="Calibri"/>
                        </a:rPr>
                        <a:t>Must be secret, shared by sender/receiver</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pt-BR" sz="1800" b="0" strike="noStrike" spc="-1">
                          <a:solidFill>
                            <a:srgbClr val="000000"/>
                          </a:solidFill>
                          <a:latin typeface="Courier New"/>
                        </a:rPr>
                        <a:t>03020100 07060504 0b0a0908 0f0e0d0c</a:t>
                      </a:r>
                      <a:br/>
                      <a:r>
                        <a:rPr lang="pt-BR" sz="1800" b="0" strike="noStrike" spc="-1">
                          <a:solidFill>
                            <a:srgbClr val="000000"/>
                          </a:solidFill>
                          <a:latin typeface="Courier New"/>
                        </a:rPr>
                        <a:t>13121110 17161514 1b1a1918 1f1e1d1c</a:t>
                      </a:r>
                      <a:endParaRPr lang="en-US" sz="1800" b="0" strike="noStrike" spc="-1">
                        <a:latin typeface="Arial"/>
                      </a:endParaRPr>
                    </a:p>
                    <a:p>
                      <a:pPr>
                        <a:lnSpc>
                          <a:spcPct val="100000"/>
                        </a:lnSpc>
                      </a:pP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2"/>
                  </a:ext>
                </a:extLst>
              </a:tr>
              <a:tr h="370800">
                <a:tc>
                  <a:txBody>
                    <a:bodyPr/>
                    <a:lstStyle/>
                    <a:p>
                      <a:pPr>
                        <a:lnSpc>
                          <a:spcPct val="100000"/>
                        </a:lnSpc>
                      </a:pPr>
                      <a:r>
                        <a:rPr lang="en-US" sz="1800" b="0" strike="noStrike" spc="-1">
                          <a:solidFill>
                            <a:srgbClr val="000000"/>
                          </a:solidFill>
                          <a:latin typeface="Calibri"/>
                        </a:rPr>
                        <a:t>Nonce (“number used once”)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US" sz="1800" b="0" strike="noStrike" spc="-1">
                          <a:solidFill>
                            <a:srgbClr val="000000"/>
                          </a:solidFill>
                          <a:latin typeface="Calibri"/>
                        </a:rPr>
                        <a:t>12 bytes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US" sz="1800" b="0" strike="noStrike" spc="-1">
                          <a:solidFill>
                            <a:srgbClr val="000000"/>
                          </a:solidFill>
                          <a:latin typeface="Calibri"/>
                        </a:rPr>
                        <a:t>Can be public but must never be reused with key. Sender requests fresh nonce from recipient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US" sz="1800" b="0" strike="noStrike" spc="-1">
                          <a:solidFill>
                            <a:srgbClr val="000000"/>
                          </a:solidFill>
                          <a:latin typeface="Courier New"/>
                        </a:rPr>
                        <a:t>00000000 4a000000 00000000</a:t>
                      </a:r>
                      <a:endParaRPr lang="en-US" sz="1800" b="0" strike="noStrike" spc="-1">
                        <a:latin typeface="Arial"/>
                      </a:endParaRPr>
                    </a:p>
                    <a:p>
                      <a:pPr>
                        <a:lnSpc>
                          <a:spcPct val="100000"/>
                        </a:lnSpc>
                      </a:pP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3"/>
                  </a:ext>
                </a:extLst>
              </a:tr>
            </a:tbl>
          </a:graphicData>
        </a:graphic>
      </p:graphicFrame>
      <p:sp>
        <p:nvSpPr>
          <p:cNvPr id="104" name="CustomShape 9"/>
          <p:cNvSpPr/>
          <p:nvPr/>
        </p:nvSpPr>
        <p:spPr>
          <a:xfrm>
            <a:off x="421920" y="6526080"/>
            <a:ext cx="112280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baseline="30000">
                <a:solidFill>
                  <a:srgbClr val="000000"/>
                </a:solidFill>
                <a:latin typeface="Calibri"/>
              </a:rPr>
              <a:t>1</a:t>
            </a:r>
            <a:r>
              <a:rPr lang="en-US" sz="1800" b="0" strike="noStrike" spc="-1">
                <a:solidFill>
                  <a:srgbClr val="000000"/>
                </a:solidFill>
                <a:latin typeface="Calibri"/>
              </a:rPr>
              <a:t>Daniel J. Bernstein, </a:t>
            </a:r>
            <a:r>
              <a:rPr lang="en-US" sz="1800" b="0" i="1" strike="noStrike" spc="-1">
                <a:solidFill>
                  <a:srgbClr val="000000"/>
                </a:solidFill>
                <a:latin typeface="Calibri"/>
              </a:rPr>
              <a:t>ChaCha, a variant of Salsa20</a:t>
            </a:r>
            <a:r>
              <a:rPr lang="en-US" sz="1800" b="0" strike="noStrike" spc="-1">
                <a:solidFill>
                  <a:srgbClr val="000000"/>
                </a:solidFill>
                <a:latin typeface="Calibri"/>
              </a:rPr>
              <a:t> (2008). URL: </a:t>
            </a:r>
            <a:r>
              <a:rPr lang="en-US" sz="1800" b="0" strike="noStrike" spc="-1">
                <a:solidFill>
                  <a:srgbClr val="000000"/>
                </a:solidFill>
                <a:latin typeface="Arial Narrow"/>
              </a:rPr>
              <a:t>https://cr.yp.to/chacha/chacha-20080128.pdf</a:t>
            </a:r>
            <a:endParaRPr lang="en-US" sz="18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0"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01" name="CustomShape 2"/>
          <p:cNvSpPr/>
          <p:nvPr/>
        </p:nvSpPr>
        <p:spPr>
          <a:xfrm flipH="1">
            <a:off x="0" y="0"/>
            <a:ext cx="12191760" cy="1590480"/>
          </a:xfrm>
          <a:prstGeom prst="rect">
            <a:avLst/>
          </a:prstGeom>
          <a:gradFill rotWithShape="0">
            <a:gsLst>
              <a:gs pos="0">
                <a:srgbClr val="000000"/>
              </a:gs>
              <a:gs pos="100000">
                <a:srgbClr val="2F5597"/>
              </a:gs>
            </a:gsLst>
            <a:lin ang="2400000"/>
          </a:gradFill>
          <a:ln>
            <a:noFill/>
          </a:ln>
        </p:spPr>
        <p:style>
          <a:lnRef idx="2">
            <a:schemeClr val="accent1">
              <a:shade val="50000"/>
            </a:schemeClr>
          </a:lnRef>
          <a:fillRef idx="1">
            <a:schemeClr val="accent1"/>
          </a:fillRef>
          <a:effectRef idx="0">
            <a:schemeClr val="accent1"/>
          </a:effectRef>
          <a:fontRef idx="minor"/>
        </p:style>
      </p:sp>
      <p:sp>
        <p:nvSpPr>
          <p:cNvPr id="302" name="CustomShape 3"/>
          <p:cNvSpPr/>
          <p:nvPr/>
        </p:nvSpPr>
        <p:spPr>
          <a:xfrm rot="10800000" flipH="1">
            <a:off x="360" y="360"/>
            <a:ext cx="8115120" cy="1590480"/>
          </a:xfrm>
          <a:prstGeom prst="rect">
            <a:avLst/>
          </a:prstGeom>
          <a:gradFill rotWithShape="0">
            <a:gsLst>
              <a:gs pos="20000">
                <a:srgbClr val="4472C4">
                  <a:alpha val="0"/>
                </a:srgbClr>
              </a:gs>
              <a:gs pos="100000">
                <a:srgbClr val="203864">
                  <a:alpha val="55294"/>
                </a:srgb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303" name="CustomShape 4"/>
          <p:cNvSpPr/>
          <p:nvPr/>
        </p:nvSpPr>
        <p:spPr>
          <a:xfrm flipH="1">
            <a:off x="8114400" y="0"/>
            <a:ext cx="4076280" cy="1590480"/>
          </a:xfrm>
          <a:prstGeom prst="rect">
            <a:avLst/>
          </a:prstGeom>
          <a:gradFill rotWithShape="0">
            <a:gsLst>
              <a:gs pos="0">
                <a:srgbClr val="4472C4">
                  <a:alpha val="66274"/>
                </a:srgbClr>
              </a:gs>
              <a:gs pos="100000">
                <a:srgbClr val="000000">
                  <a:alpha val="30196"/>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304" name="CustomShape 5"/>
          <p:cNvSpPr/>
          <p:nvPr/>
        </p:nvSpPr>
        <p:spPr>
          <a:xfrm>
            <a:off x="459360" y="0"/>
            <a:ext cx="11732400" cy="1596960"/>
          </a:xfrm>
          <a:prstGeom prst="rect">
            <a:avLst/>
          </a:prstGeom>
          <a:gradFill rotWithShape="0">
            <a:gsLst>
              <a:gs pos="50000">
                <a:srgbClr val="000000">
                  <a:alpha val="0"/>
                </a:srgbClr>
              </a:gs>
              <a:gs pos="100000">
                <a:srgbClr val="203864">
                  <a:alpha val="52156"/>
                </a:srgb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305" name="TextShape 6"/>
          <p:cNvSpPr txBox="1"/>
          <p:nvPr/>
        </p:nvSpPr>
        <p:spPr>
          <a:xfrm>
            <a:off x="1371600" y="294480"/>
            <a:ext cx="9895680" cy="1033200"/>
          </a:xfrm>
          <a:prstGeom prst="rect">
            <a:avLst/>
          </a:prstGeom>
          <a:noFill/>
          <a:ln>
            <a:noFill/>
          </a:ln>
        </p:spPr>
        <p:txBody>
          <a:bodyPr anchor="ctr">
            <a:normAutofit fontScale="82000"/>
          </a:bodyPr>
          <a:lstStyle/>
          <a:p>
            <a:pPr>
              <a:lnSpc>
                <a:spcPct val="90000"/>
              </a:lnSpc>
            </a:pPr>
            <a:r>
              <a:rPr lang="en-US" sz="4000" b="0" strike="noStrike" spc="-1">
                <a:solidFill>
                  <a:srgbClr val="FFFFFF"/>
                </a:solidFill>
                <a:latin typeface="Calibri Light"/>
              </a:rPr>
              <a:t>#3: Transform input blocks to output blocks</a:t>
            </a:r>
            <a:endParaRPr lang="en-US" sz="4000" b="0" strike="noStrike" spc="-1">
              <a:solidFill>
                <a:srgbClr val="000000"/>
              </a:solidFill>
              <a:latin typeface="Calibri"/>
            </a:endParaRPr>
          </a:p>
        </p:txBody>
      </p:sp>
      <p:sp>
        <p:nvSpPr>
          <p:cNvPr id="306" name="TextShape 7"/>
          <p:cNvSpPr txBox="1"/>
          <p:nvPr/>
        </p:nvSpPr>
        <p:spPr>
          <a:xfrm>
            <a:off x="228600" y="1771560"/>
            <a:ext cx="4949280" cy="115020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en-US" sz="2000" b="0" strike="noStrike" spc="-1">
                <a:solidFill>
                  <a:srgbClr val="000000"/>
                </a:solidFill>
                <a:latin typeface="Calibri"/>
              </a:rPr>
              <a:t>Round #1: Column Round</a:t>
            </a:r>
          </a:p>
          <a:p>
            <a:pPr marL="685800" lvl="1" indent="-228240">
              <a:lnSpc>
                <a:spcPct val="90000"/>
              </a:lnSpc>
              <a:spcBef>
                <a:spcPts val="499"/>
              </a:spcBef>
              <a:buClr>
                <a:srgbClr val="000000"/>
              </a:buClr>
              <a:buFont typeface="Arial"/>
              <a:buChar char="•"/>
            </a:pPr>
            <a:r>
              <a:rPr lang="en-US" sz="1900" b="0" strike="noStrike" spc="-1">
                <a:solidFill>
                  <a:srgbClr val="000000"/>
                </a:solidFill>
                <a:latin typeface="Calibri"/>
              </a:rPr>
              <a:t>12 operations per column</a:t>
            </a:r>
          </a:p>
        </p:txBody>
      </p:sp>
      <p:sp>
        <p:nvSpPr>
          <p:cNvPr id="307" name="CustomShape 8"/>
          <p:cNvSpPr/>
          <p:nvPr/>
        </p:nvSpPr>
        <p:spPr>
          <a:xfrm>
            <a:off x="228600" y="3070440"/>
            <a:ext cx="4949280" cy="365796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228600" indent="-228240">
              <a:lnSpc>
                <a:spcPct val="90000"/>
              </a:lnSpc>
              <a:buClr>
                <a:srgbClr val="000000"/>
              </a:buClr>
              <a:buFont typeface="Arial"/>
              <a:buChar char="•"/>
            </a:pPr>
            <a:r>
              <a:rPr lang="en-US" sz="2000" b="0" strike="noStrike" spc="-1">
                <a:solidFill>
                  <a:srgbClr val="000000"/>
                </a:solidFill>
                <a:latin typeface="Calibri"/>
              </a:rPr>
              <a:t>a = a + b</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d = d ^ a</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d = d &lt;&lt;&lt; 16</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c = c + d</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b = b ^ c</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b = b &lt;&lt;&lt; 12</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a = a + b</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d = d ^ a</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d = d &lt;&lt;&lt; 8</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c = c + d</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b = b ^ c</a:t>
            </a:r>
            <a:endParaRPr lang="en-US" sz="2000" b="0" strike="noStrike" spc="-1">
              <a:latin typeface="Arial"/>
            </a:endParaRPr>
          </a:p>
          <a:p>
            <a:pPr marL="228600" indent="-228240">
              <a:lnSpc>
                <a:spcPct val="90000"/>
              </a:lnSpc>
              <a:buClr>
                <a:srgbClr val="000000"/>
              </a:buClr>
              <a:buFont typeface="Arial"/>
              <a:buChar char="•"/>
            </a:pPr>
            <a:r>
              <a:rPr lang="en-US" sz="2000" b="0" strike="noStrike" spc="-1">
                <a:solidFill>
                  <a:srgbClr val="000000"/>
                </a:solidFill>
                <a:latin typeface="Calibri"/>
              </a:rPr>
              <a:t>b = </a:t>
            </a:r>
            <a:r>
              <a:rPr lang="en-US" sz="2000" b="0" strike="noStrike" spc="-1">
                <a:solidFill>
                  <a:srgbClr val="FF0000"/>
                </a:solidFill>
                <a:latin typeface="Calibri"/>
              </a:rPr>
              <a:t>b</a:t>
            </a:r>
            <a:r>
              <a:rPr lang="en-US" sz="2000" b="0" strike="noStrike" spc="-1">
                <a:solidFill>
                  <a:srgbClr val="000000"/>
                </a:solidFill>
                <a:latin typeface="Calibri"/>
              </a:rPr>
              <a:t> &lt;&lt;&lt; 7</a:t>
            </a:r>
            <a:endParaRPr lang="en-US" sz="2000" b="0" strike="noStrike" spc="-1">
              <a:latin typeface="Arial"/>
            </a:endParaRPr>
          </a:p>
          <a:p>
            <a:pPr>
              <a:lnSpc>
                <a:spcPct val="90000"/>
              </a:lnSpc>
            </a:pPr>
            <a:endParaRPr lang="en-US" sz="2000" b="0" strike="noStrike" spc="-1">
              <a:latin typeface="Arial"/>
            </a:endParaRPr>
          </a:p>
        </p:txBody>
      </p:sp>
      <p:graphicFrame>
        <p:nvGraphicFramePr>
          <p:cNvPr id="308" name="Table 9"/>
          <p:cNvGraphicFramePr/>
          <p:nvPr/>
        </p:nvGraphicFramePr>
        <p:xfrm>
          <a:off x="6400800" y="2346840"/>
          <a:ext cx="5353560" cy="1463040"/>
        </p:xfrm>
        <a:graphic>
          <a:graphicData uri="http://schemas.openxmlformats.org/drawingml/2006/table">
            <a:tbl>
              <a:tblPr/>
              <a:tblGrid>
                <a:gridCol w="1338120">
                  <a:extLst>
                    <a:ext uri="{9D8B030D-6E8A-4147-A177-3AD203B41FA5}">
                      <a16:colId xmlns:a16="http://schemas.microsoft.com/office/drawing/2014/main" val="20000"/>
                    </a:ext>
                  </a:extLst>
                </a:gridCol>
                <a:gridCol w="1338120">
                  <a:extLst>
                    <a:ext uri="{9D8B030D-6E8A-4147-A177-3AD203B41FA5}">
                      <a16:colId xmlns:a16="http://schemas.microsoft.com/office/drawing/2014/main" val="20001"/>
                    </a:ext>
                  </a:extLst>
                </a:gridCol>
                <a:gridCol w="1338120">
                  <a:extLst>
                    <a:ext uri="{9D8B030D-6E8A-4147-A177-3AD203B41FA5}">
                      <a16:colId xmlns:a16="http://schemas.microsoft.com/office/drawing/2014/main" val="20002"/>
                    </a:ext>
                  </a:extLst>
                </a:gridCol>
                <a:gridCol w="1339200">
                  <a:extLst>
                    <a:ext uri="{9D8B030D-6E8A-4147-A177-3AD203B41FA5}">
                      <a16:colId xmlns:a16="http://schemas.microsoft.com/office/drawing/2014/main" val="20003"/>
                    </a:ext>
                  </a:extLst>
                </a:gridCol>
              </a:tblGrid>
              <a:tr h="351000">
                <a:tc>
                  <a:txBody>
                    <a:bodyPr/>
                    <a:lstStyle/>
                    <a:p>
                      <a:pPr algn="ctr">
                        <a:lnSpc>
                          <a:spcPct val="100000"/>
                        </a:lnSpc>
                      </a:pPr>
                      <a:r>
                        <a:rPr lang="en-US" sz="1800" b="0" strike="noStrike" spc="-1">
                          <a:solidFill>
                            <a:srgbClr val="000000"/>
                          </a:solidFill>
                          <a:latin typeface="Courier New"/>
                        </a:rPr>
                        <a:t>bbbaa25c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1eca51ea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7354fbdf</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83d2dc69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51000">
                <a:tc>
                  <a:txBody>
                    <a:bodyPr/>
                    <a:lstStyle/>
                    <a:p>
                      <a:pPr algn="ctr">
                        <a:lnSpc>
                          <a:spcPct val="100000"/>
                        </a:lnSpc>
                      </a:pPr>
                      <a:r>
                        <a:rPr lang="en-US" sz="1800" b="0" strike="noStrike" spc="-1">
                          <a:solidFill>
                            <a:srgbClr val="FF0000"/>
                          </a:solidFill>
                          <a:latin typeface="Courier New"/>
                        </a:rPr>
                        <a:t>3b758cb3</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dc57fc39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51625f6c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ede0b6d2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51000">
                <a:tc>
                  <a:txBody>
                    <a:bodyPr/>
                    <a:lstStyle/>
                    <a:p>
                      <a:pPr algn="ctr">
                        <a:lnSpc>
                          <a:spcPct val="100000"/>
                        </a:lnSpc>
                      </a:pPr>
                      <a:r>
                        <a:rPr lang="en-US" sz="1800" b="0" strike="noStrike" spc="-1">
                          <a:solidFill>
                            <a:srgbClr val="000000"/>
                          </a:solidFill>
                          <a:latin typeface="Courier New"/>
                        </a:rPr>
                        <a:t>6c3da444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38f41bb1</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bf8a9ac9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e444df3b</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51000">
                <a:tc>
                  <a:txBody>
                    <a:bodyPr/>
                    <a:lstStyle/>
                    <a:p>
                      <a:pPr algn="ctr">
                        <a:lnSpc>
                          <a:spcPct val="100000"/>
                        </a:lnSpc>
                      </a:pPr>
                      <a:r>
                        <a:rPr lang="en-US" sz="1800" b="0" strike="noStrike" spc="-1">
                          <a:solidFill>
                            <a:srgbClr val="000000"/>
                          </a:solidFill>
                          <a:latin typeface="Courier New"/>
                        </a:rPr>
                        <a:t>dfc62ec2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b86bcc77</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6e35b345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52a647f1</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graphicFrame>
        <p:nvGraphicFramePr>
          <p:cNvPr id="309" name="Table 10"/>
          <p:cNvGraphicFramePr/>
          <p:nvPr/>
        </p:nvGraphicFramePr>
        <p:xfrm>
          <a:off x="6400800" y="4899600"/>
          <a:ext cx="5353560" cy="1463040"/>
        </p:xfrm>
        <a:graphic>
          <a:graphicData uri="http://schemas.openxmlformats.org/drawingml/2006/table">
            <a:tbl>
              <a:tblPr/>
              <a:tblGrid>
                <a:gridCol w="1338120">
                  <a:extLst>
                    <a:ext uri="{9D8B030D-6E8A-4147-A177-3AD203B41FA5}">
                      <a16:colId xmlns:a16="http://schemas.microsoft.com/office/drawing/2014/main" val="20000"/>
                    </a:ext>
                  </a:extLst>
                </a:gridCol>
                <a:gridCol w="1338120">
                  <a:extLst>
                    <a:ext uri="{9D8B030D-6E8A-4147-A177-3AD203B41FA5}">
                      <a16:colId xmlns:a16="http://schemas.microsoft.com/office/drawing/2014/main" val="20001"/>
                    </a:ext>
                  </a:extLst>
                </a:gridCol>
                <a:gridCol w="1338120">
                  <a:extLst>
                    <a:ext uri="{9D8B030D-6E8A-4147-A177-3AD203B41FA5}">
                      <a16:colId xmlns:a16="http://schemas.microsoft.com/office/drawing/2014/main" val="20002"/>
                    </a:ext>
                  </a:extLst>
                </a:gridCol>
                <a:gridCol w="1339200">
                  <a:extLst>
                    <a:ext uri="{9D8B030D-6E8A-4147-A177-3AD203B41FA5}">
                      <a16:colId xmlns:a16="http://schemas.microsoft.com/office/drawing/2014/main" val="20003"/>
                    </a:ext>
                  </a:extLst>
                </a:gridCol>
              </a:tblGrid>
              <a:tr h="351000">
                <a:tc>
                  <a:txBody>
                    <a:bodyPr/>
                    <a:lstStyle/>
                    <a:p>
                      <a:pPr algn="ctr">
                        <a:lnSpc>
                          <a:spcPct val="100000"/>
                        </a:lnSpc>
                      </a:pPr>
                      <a:r>
                        <a:rPr lang="en-US" sz="1800" b="0" strike="noStrike" spc="-1">
                          <a:solidFill>
                            <a:srgbClr val="000000"/>
                          </a:solidFill>
                          <a:latin typeface="Courier New"/>
                        </a:rPr>
                        <a:t>bbbaa25c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1eca51ea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7354fbdf</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83d2dc69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51000">
                <a:tc>
                  <a:txBody>
                    <a:bodyPr/>
                    <a:lstStyle/>
                    <a:p>
                      <a:pPr algn="ctr">
                        <a:lnSpc>
                          <a:spcPct val="100000"/>
                        </a:lnSpc>
                      </a:pPr>
                      <a:r>
                        <a:rPr lang="en-US" sz="1800" b="1" strike="noStrike" spc="-1">
                          <a:solidFill>
                            <a:srgbClr val="000000"/>
                          </a:solidFill>
                          <a:latin typeface="Courier New"/>
                        </a:rPr>
                        <a:t>bac6599d</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2bf9e4ee</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b12fb628</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f05b6976</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51000">
                <a:tc>
                  <a:txBody>
                    <a:bodyPr/>
                    <a:lstStyle/>
                    <a:p>
                      <a:pPr algn="ctr">
                        <a:lnSpc>
                          <a:spcPct val="100000"/>
                        </a:lnSpc>
                      </a:pPr>
                      <a:r>
                        <a:rPr lang="en-US" sz="1800" b="0" strike="noStrike" spc="-1">
                          <a:solidFill>
                            <a:srgbClr val="000000"/>
                          </a:solidFill>
                          <a:latin typeface="Courier New"/>
                        </a:rPr>
                        <a:t>6c3da444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38f41bb1</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bf8a9ac9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e444df3b</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51000">
                <a:tc>
                  <a:txBody>
                    <a:bodyPr/>
                    <a:lstStyle/>
                    <a:p>
                      <a:pPr algn="ctr">
                        <a:lnSpc>
                          <a:spcPct val="100000"/>
                        </a:lnSpc>
                      </a:pPr>
                      <a:r>
                        <a:rPr lang="en-US" sz="1800" b="0" strike="noStrike" spc="-1">
                          <a:solidFill>
                            <a:srgbClr val="000000"/>
                          </a:solidFill>
                          <a:latin typeface="Courier New"/>
                        </a:rPr>
                        <a:t>dfc62ec2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b86bcc77</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6e35b345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52a647f1</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310" name="CustomShape 11"/>
          <p:cNvSpPr/>
          <p:nvPr/>
        </p:nvSpPr>
        <p:spPr>
          <a:xfrm>
            <a:off x="8733240" y="3917160"/>
            <a:ext cx="688680" cy="82476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311" name="CustomShape 12"/>
          <p:cNvSpPr/>
          <p:nvPr/>
        </p:nvSpPr>
        <p:spPr>
          <a:xfrm>
            <a:off x="5940360" y="2724840"/>
            <a:ext cx="355680" cy="29772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312" name="CustomShape 13"/>
          <p:cNvSpPr/>
          <p:nvPr/>
        </p:nvSpPr>
        <p:spPr>
          <a:xfrm>
            <a:off x="5072400" y="2701080"/>
            <a:ext cx="9738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Calibri"/>
              </a:rPr>
              <a:t>&lt;&lt;&lt; 7</a:t>
            </a:r>
            <a:endParaRPr lang="en-US" sz="1800" b="0" strike="noStrike" spc="-1">
              <a:latin typeface="Arial"/>
            </a:endParaRPr>
          </a:p>
        </p:txBody>
      </p:sp>
      <p:sp>
        <p:nvSpPr>
          <p:cNvPr id="313" name="CustomShape 14"/>
          <p:cNvSpPr/>
          <p:nvPr/>
        </p:nvSpPr>
        <p:spPr>
          <a:xfrm>
            <a:off x="2703600" y="6335280"/>
            <a:ext cx="3664800" cy="36900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a:lnSpc>
                <a:spcPct val="90000"/>
              </a:lnSpc>
              <a:spcBef>
                <a:spcPts val="1001"/>
              </a:spcBef>
              <a:tabLst>
                <a:tab pos="0" algn="l"/>
              </a:tabLst>
            </a:pPr>
            <a:r>
              <a:rPr lang="en-US" sz="2000" b="0" strike="noStrike" spc="-1">
                <a:solidFill>
                  <a:srgbClr val="000000"/>
                </a:solidFill>
                <a:latin typeface="Calibri"/>
              </a:rPr>
              <a:t>That’s a full column round!</a:t>
            </a:r>
            <a:endParaRPr lang="en-US" sz="20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4"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15" name="CustomShape 2"/>
          <p:cNvSpPr/>
          <p:nvPr/>
        </p:nvSpPr>
        <p:spPr>
          <a:xfrm flipH="1">
            <a:off x="0" y="0"/>
            <a:ext cx="12191760" cy="1590480"/>
          </a:xfrm>
          <a:prstGeom prst="rect">
            <a:avLst/>
          </a:prstGeom>
          <a:gradFill rotWithShape="0">
            <a:gsLst>
              <a:gs pos="0">
                <a:srgbClr val="000000"/>
              </a:gs>
              <a:gs pos="100000">
                <a:srgbClr val="2F5597"/>
              </a:gs>
            </a:gsLst>
            <a:lin ang="2400000"/>
          </a:gradFill>
          <a:ln>
            <a:noFill/>
          </a:ln>
        </p:spPr>
        <p:style>
          <a:lnRef idx="2">
            <a:schemeClr val="accent1">
              <a:shade val="50000"/>
            </a:schemeClr>
          </a:lnRef>
          <a:fillRef idx="1">
            <a:schemeClr val="accent1"/>
          </a:fillRef>
          <a:effectRef idx="0">
            <a:schemeClr val="accent1"/>
          </a:effectRef>
          <a:fontRef idx="minor"/>
        </p:style>
      </p:sp>
      <p:sp>
        <p:nvSpPr>
          <p:cNvPr id="316" name="CustomShape 3"/>
          <p:cNvSpPr/>
          <p:nvPr/>
        </p:nvSpPr>
        <p:spPr>
          <a:xfrm rot="10800000" flipH="1">
            <a:off x="360" y="360"/>
            <a:ext cx="8115120" cy="1590480"/>
          </a:xfrm>
          <a:prstGeom prst="rect">
            <a:avLst/>
          </a:prstGeom>
          <a:gradFill rotWithShape="0">
            <a:gsLst>
              <a:gs pos="20000">
                <a:srgbClr val="4472C4">
                  <a:alpha val="0"/>
                </a:srgbClr>
              </a:gs>
              <a:gs pos="100000">
                <a:srgbClr val="203864">
                  <a:alpha val="55294"/>
                </a:srgb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317" name="CustomShape 4"/>
          <p:cNvSpPr/>
          <p:nvPr/>
        </p:nvSpPr>
        <p:spPr>
          <a:xfrm flipH="1">
            <a:off x="8114400" y="0"/>
            <a:ext cx="4076280" cy="1590480"/>
          </a:xfrm>
          <a:prstGeom prst="rect">
            <a:avLst/>
          </a:prstGeom>
          <a:gradFill rotWithShape="0">
            <a:gsLst>
              <a:gs pos="0">
                <a:srgbClr val="4472C4">
                  <a:alpha val="66274"/>
                </a:srgbClr>
              </a:gs>
              <a:gs pos="100000">
                <a:srgbClr val="000000">
                  <a:alpha val="30196"/>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318" name="CustomShape 5"/>
          <p:cNvSpPr/>
          <p:nvPr/>
        </p:nvSpPr>
        <p:spPr>
          <a:xfrm>
            <a:off x="459360" y="0"/>
            <a:ext cx="11732400" cy="1596960"/>
          </a:xfrm>
          <a:prstGeom prst="rect">
            <a:avLst/>
          </a:prstGeom>
          <a:gradFill rotWithShape="0">
            <a:gsLst>
              <a:gs pos="50000">
                <a:srgbClr val="000000">
                  <a:alpha val="0"/>
                </a:srgbClr>
              </a:gs>
              <a:gs pos="100000">
                <a:srgbClr val="203864">
                  <a:alpha val="52156"/>
                </a:srgb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319" name="TextShape 6"/>
          <p:cNvSpPr txBox="1"/>
          <p:nvPr/>
        </p:nvSpPr>
        <p:spPr>
          <a:xfrm>
            <a:off x="1371600" y="294480"/>
            <a:ext cx="9895680" cy="1033200"/>
          </a:xfrm>
          <a:prstGeom prst="rect">
            <a:avLst/>
          </a:prstGeom>
          <a:noFill/>
          <a:ln>
            <a:noFill/>
          </a:ln>
        </p:spPr>
        <p:txBody>
          <a:bodyPr anchor="ctr">
            <a:normAutofit fontScale="82000"/>
          </a:bodyPr>
          <a:lstStyle/>
          <a:p>
            <a:pPr>
              <a:lnSpc>
                <a:spcPct val="90000"/>
              </a:lnSpc>
            </a:pPr>
            <a:r>
              <a:rPr lang="en-US" sz="4000" b="0" strike="noStrike" spc="-1">
                <a:solidFill>
                  <a:srgbClr val="FFFFFF"/>
                </a:solidFill>
                <a:latin typeface="Calibri Light"/>
              </a:rPr>
              <a:t>#3: Transform input blocks to output blocks</a:t>
            </a:r>
            <a:endParaRPr lang="en-US" sz="4000" b="0" strike="noStrike" spc="-1">
              <a:solidFill>
                <a:srgbClr val="000000"/>
              </a:solidFill>
              <a:latin typeface="Calibri"/>
            </a:endParaRPr>
          </a:p>
        </p:txBody>
      </p:sp>
      <p:sp>
        <p:nvSpPr>
          <p:cNvPr id="320" name="TextShape 7"/>
          <p:cNvSpPr txBox="1"/>
          <p:nvPr/>
        </p:nvSpPr>
        <p:spPr>
          <a:xfrm>
            <a:off x="228600" y="1771560"/>
            <a:ext cx="4949280" cy="159048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en-US" sz="2000" b="0" strike="noStrike" spc="-1">
                <a:solidFill>
                  <a:srgbClr val="000000"/>
                </a:solidFill>
                <a:latin typeface="Calibri"/>
              </a:rPr>
              <a:t>Round #1: Column Round</a:t>
            </a:r>
          </a:p>
          <a:p>
            <a:pPr marL="685800" lvl="1" indent="-228240">
              <a:lnSpc>
                <a:spcPct val="90000"/>
              </a:lnSpc>
              <a:spcBef>
                <a:spcPts val="499"/>
              </a:spcBef>
              <a:buClr>
                <a:srgbClr val="000000"/>
              </a:buClr>
              <a:buFont typeface="Arial"/>
              <a:buChar char="•"/>
            </a:pPr>
            <a:r>
              <a:rPr lang="en-US" sz="1900" b="0" strike="noStrike" spc="-1">
                <a:solidFill>
                  <a:srgbClr val="000000"/>
                </a:solidFill>
                <a:latin typeface="Calibri"/>
              </a:rPr>
              <a:t>12 operations per columns</a:t>
            </a:r>
          </a:p>
          <a:p>
            <a:pPr marL="228600" indent="-228240">
              <a:lnSpc>
                <a:spcPct val="90000"/>
              </a:lnSpc>
              <a:spcBef>
                <a:spcPts val="1001"/>
              </a:spcBef>
              <a:buClr>
                <a:srgbClr val="000000"/>
              </a:buClr>
              <a:buFont typeface="Arial"/>
              <a:buChar char="•"/>
            </a:pPr>
            <a:r>
              <a:rPr lang="en-US" sz="2000" b="0" strike="noStrike" spc="-1">
                <a:solidFill>
                  <a:srgbClr val="000000"/>
                </a:solidFill>
                <a:latin typeface="Calibri"/>
              </a:rPr>
              <a:t>Round #2: Diagonal Round</a:t>
            </a:r>
          </a:p>
          <a:p>
            <a:pPr marL="685800" lvl="1" indent="-228240">
              <a:lnSpc>
                <a:spcPct val="90000"/>
              </a:lnSpc>
              <a:spcBef>
                <a:spcPts val="499"/>
              </a:spcBef>
              <a:buClr>
                <a:srgbClr val="000000"/>
              </a:buClr>
              <a:buFont typeface="Arial"/>
              <a:buChar char="•"/>
            </a:pPr>
            <a:r>
              <a:rPr lang="en-US" sz="1600" b="0" strike="noStrike" spc="-1">
                <a:solidFill>
                  <a:srgbClr val="000000"/>
                </a:solidFill>
                <a:latin typeface="Calibri"/>
              </a:rPr>
              <a:t>Same 12 operations, except on diagonals instead of columns</a:t>
            </a:r>
          </a:p>
        </p:txBody>
      </p:sp>
      <p:graphicFrame>
        <p:nvGraphicFramePr>
          <p:cNvPr id="321" name="Table 8"/>
          <p:cNvGraphicFramePr/>
          <p:nvPr/>
        </p:nvGraphicFramePr>
        <p:xfrm>
          <a:off x="6400800" y="2346840"/>
          <a:ext cx="5353560" cy="1463040"/>
        </p:xfrm>
        <a:graphic>
          <a:graphicData uri="http://schemas.openxmlformats.org/drawingml/2006/table">
            <a:tbl>
              <a:tblPr/>
              <a:tblGrid>
                <a:gridCol w="1338120">
                  <a:extLst>
                    <a:ext uri="{9D8B030D-6E8A-4147-A177-3AD203B41FA5}">
                      <a16:colId xmlns:a16="http://schemas.microsoft.com/office/drawing/2014/main" val="20000"/>
                    </a:ext>
                  </a:extLst>
                </a:gridCol>
                <a:gridCol w="1338120">
                  <a:extLst>
                    <a:ext uri="{9D8B030D-6E8A-4147-A177-3AD203B41FA5}">
                      <a16:colId xmlns:a16="http://schemas.microsoft.com/office/drawing/2014/main" val="20001"/>
                    </a:ext>
                  </a:extLst>
                </a:gridCol>
                <a:gridCol w="1338120">
                  <a:extLst>
                    <a:ext uri="{9D8B030D-6E8A-4147-A177-3AD203B41FA5}">
                      <a16:colId xmlns:a16="http://schemas.microsoft.com/office/drawing/2014/main" val="20002"/>
                    </a:ext>
                  </a:extLst>
                </a:gridCol>
                <a:gridCol w="1339200">
                  <a:extLst>
                    <a:ext uri="{9D8B030D-6E8A-4147-A177-3AD203B41FA5}">
                      <a16:colId xmlns:a16="http://schemas.microsoft.com/office/drawing/2014/main" val="20003"/>
                    </a:ext>
                  </a:extLst>
                </a:gridCol>
              </a:tblGrid>
              <a:tr h="351000">
                <a:tc>
                  <a:txBody>
                    <a:bodyPr/>
                    <a:lstStyle/>
                    <a:p>
                      <a:pPr algn="ctr">
                        <a:lnSpc>
                          <a:spcPct val="100000"/>
                        </a:lnSpc>
                      </a:pPr>
                      <a:r>
                        <a:rPr lang="en-US" sz="1800" b="0" strike="noStrike" spc="-1">
                          <a:solidFill>
                            <a:srgbClr val="FF0000"/>
                          </a:solidFill>
                          <a:latin typeface="Courier New"/>
                        </a:rPr>
                        <a:t>bbbaa25c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1eca51ea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7354fbdf</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83d2dc69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51000">
                <a:tc>
                  <a:txBody>
                    <a:bodyPr/>
                    <a:lstStyle/>
                    <a:p>
                      <a:pPr algn="ctr">
                        <a:lnSpc>
                          <a:spcPct val="100000"/>
                        </a:lnSpc>
                      </a:pPr>
                      <a:r>
                        <a:rPr lang="en-US" sz="1800" b="0" strike="noStrike" spc="-1">
                          <a:solidFill>
                            <a:srgbClr val="00B0F0"/>
                          </a:solidFill>
                          <a:latin typeface="Courier New"/>
                        </a:rPr>
                        <a:t>bac6599d</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B0F0"/>
                          </a:solidFill>
                          <a:latin typeface="Courier New"/>
                        </a:rPr>
                        <a:t>2bf9e4ee</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B0F0"/>
                          </a:solidFill>
                          <a:latin typeface="Courier New"/>
                        </a:rPr>
                        <a:t>b12fb628</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B0F0"/>
                          </a:solidFill>
                          <a:latin typeface="Courier New"/>
                        </a:rPr>
                        <a:t>f05b6976</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51000">
                <a:tc>
                  <a:txBody>
                    <a:bodyPr/>
                    <a:lstStyle/>
                    <a:p>
                      <a:pPr algn="ctr">
                        <a:lnSpc>
                          <a:spcPct val="100000"/>
                        </a:lnSpc>
                      </a:pPr>
                      <a:r>
                        <a:rPr lang="en-US" sz="1800" b="0" strike="noStrike" spc="-1">
                          <a:solidFill>
                            <a:srgbClr val="000000"/>
                          </a:solidFill>
                          <a:latin typeface="Courier New"/>
                        </a:rPr>
                        <a:t>6c3da444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38f41bb1</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bf8a9ac9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e444df3b</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51000">
                <a:tc>
                  <a:txBody>
                    <a:bodyPr/>
                    <a:lstStyle/>
                    <a:p>
                      <a:pPr algn="ctr">
                        <a:lnSpc>
                          <a:spcPct val="100000"/>
                        </a:lnSpc>
                      </a:pPr>
                      <a:r>
                        <a:rPr lang="en-US" sz="1800" b="0" strike="noStrike" spc="-1">
                          <a:solidFill>
                            <a:srgbClr val="000000"/>
                          </a:solidFill>
                          <a:latin typeface="Courier New"/>
                        </a:rPr>
                        <a:t>dfc62ec2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b86bcc77</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6e35b345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52a647f1</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322" name="CustomShape 9"/>
          <p:cNvSpPr/>
          <p:nvPr/>
        </p:nvSpPr>
        <p:spPr>
          <a:xfrm>
            <a:off x="228600" y="3380400"/>
            <a:ext cx="4949280" cy="365796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228600" indent="-228240">
              <a:lnSpc>
                <a:spcPct val="90000"/>
              </a:lnSpc>
              <a:buClr>
                <a:srgbClr val="000000"/>
              </a:buClr>
              <a:buFont typeface="Arial"/>
              <a:buChar char="•"/>
            </a:pPr>
            <a:r>
              <a:rPr lang="en-US" sz="2000" b="1" strike="noStrike" spc="-1">
                <a:solidFill>
                  <a:srgbClr val="000000"/>
                </a:solidFill>
                <a:latin typeface="Calibri"/>
              </a:rPr>
              <a:t>a</a:t>
            </a:r>
            <a:r>
              <a:rPr lang="en-US" sz="2000" b="0" strike="noStrike" spc="-1">
                <a:solidFill>
                  <a:srgbClr val="000000"/>
                </a:solidFill>
                <a:latin typeface="Calibri"/>
              </a:rPr>
              <a:t> = </a:t>
            </a:r>
            <a:r>
              <a:rPr lang="en-US" sz="2000" b="0" strike="noStrike" spc="-1">
                <a:solidFill>
                  <a:srgbClr val="FF0000"/>
                </a:solidFill>
                <a:latin typeface="Calibri"/>
              </a:rPr>
              <a:t>a</a:t>
            </a:r>
            <a:r>
              <a:rPr lang="en-US" sz="2000" b="0" strike="noStrike" spc="-1">
                <a:solidFill>
                  <a:srgbClr val="000000"/>
                </a:solidFill>
                <a:latin typeface="Calibri"/>
              </a:rPr>
              <a:t> + </a:t>
            </a:r>
            <a:r>
              <a:rPr lang="en-US" sz="2000" b="0" strike="noStrike" spc="-1">
                <a:solidFill>
                  <a:srgbClr val="00B0F0"/>
                </a:solidFill>
                <a:latin typeface="Calibri"/>
              </a:rPr>
              <a:t>b</a:t>
            </a:r>
            <a:endParaRPr lang="en-US" sz="2000" b="0" strike="noStrike" spc="-1">
              <a:latin typeface="Arial"/>
            </a:endParaRPr>
          </a:p>
          <a:p>
            <a:pPr>
              <a:lnSpc>
                <a:spcPct val="90000"/>
              </a:lnSpc>
            </a:pPr>
            <a:endParaRPr lang="en-US" sz="2000" b="0" strike="noStrike" spc="-1">
              <a:latin typeface="Arial"/>
            </a:endParaRPr>
          </a:p>
        </p:txBody>
      </p:sp>
      <p:sp>
        <p:nvSpPr>
          <p:cNvPr id="323" name="CustomShape 10"/>
          <p:cNvSpPr/>
          <p:nvPr/>
        </p:nvSpPr>
        <p:spPr>
          <a:xfrm>
            <a:off x="8733240" y="3917160"/>
            <a:ext cx="688680" cy="82476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graphicFrame>
        <p:nvGraphicFramePr>
          <p:cNvPr id="324" name="Table 11"/>
          <p:cNvGraphicFramePr/>
          <p:nvPr/>
        </p:nvGraphicFramePr>
        <p:xfrm>
          <a:off x="6400800" y="4899600"/>
          <a:ext cx="5353560" cy="1463040"/>
        </p:xfrm>
        <a:graphic>
          <a:graphicData uri="http://schemas.openxmlformats.org/drawingml/2006/table">
            <a:tbl>
              <a:tblPr/>
              <a:tblGrid>
                <a:gridCol w="1338120">
                  <a:extLst>
                    <a:ext uri="{9D8B030D-6E8A-4147-A177-3AD203B41FA5}">
                      <a16:colId xmlns:a16="http://schemas.microsoft.com/office/drawing/2014/main" val="20000"/>
                    </a:ext>
                  </a:extLst>
                </a:gridCol>
                <a:gridCol w="1338120">
                  <a:extLst>
                    <a:ext uri="{9D8B030D-6E8A-4147-A177-3AD203B41FA5}">
                      <a16:colId xmlns:a16="http://schemas.microsoft.com/office/drawing/2014/main" val="20001"/>
                    </a:ext>
                  </a:extLst>
                </a:gridCol>
                <a:gridCol w="1338120">
                  <a:extLst>
                    <a:ext uri="{9D8B030D-6E8A-4147-A177-3AD203B41FA5}">
                      <a16:colId xmlns:a16="http://schemas.microsoft.com/office/drawing/2014/main" val="20002"/>
                    </a:ext>
                  </a:extLst>
                </a:gridCol>
                <a:gridCol w="1339200">
                  <a:extLst>
                    <a:ext uri="{9D8B030D-6E8A-4147-A177-3AD203B41FA5}">
                      <a16:colId xmlns:a16="http://schemas.microsoft.com/office/drawing/2014/main" val="20003"/>
                    </a:ext>
                  </a:extLst>
                </a:gridCol>
              </a:tblGrid>
              <a:tr h="351000">
                <a:tc>
                  <a:txBody>
                    <a:bodyPr/>
                    <a:lstStyle/>
                    <a:p>
                      <a:pPr algn="ctr">
                        <a:lnSpc>
                          <a:spcPct val="100000"/>
                        </a:lnSpc>
                      </a:pPr>
                      <a:r>
                        <a:rPr lang="en-US" sz="1800" b="1" strike="noStrike" spc="-1">
                          <a:solidFill>
                            <a:srgbClr val="000000"/>
                          </a:solidFill>
                          <a:latin typeface="Courier New"/>
                        </a:rPr>
                        <a:t>e7b4874a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cffa0812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63b06555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3e993606</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51000">
                <a:tc>
                  <a:txBody>
                    <a:bodyPr/>
                    <a:lstStyle/>
                    <a:p>
                      <a:pPr algn="ctr">
                        <a:lnSpc>
                          <a:spcPct val="100000"/>
                        </a:lnSpc>
                      </a:pPr>
                      <a:r>
                        <a:rPr lang="en-US" sz="1800" b="0" strike="noStrike" spc="-1">
                          <a:solidFill>
                            <a:srgbClr val="000000"/>
                          </a:solidFill>
                          <a:latin typeface="Courier New"/>
                        </a:rPr>
                        <a:t>bac6599d</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2bf9e4ee</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b12fb628</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f05b6976</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51000">
                <a:tc>
                  <a:txBody>
                    <a:bodyPr/>
                    <a:lstStyle/>
                    <a:p>
                      <a:pPr algn="ctr">
                        <a:lnSpc>
                          <a:spcPct val="100000"/>
                        </a:lnSpc>
                      </a:pPr>
                      <a:r>
                        <a:rPr lang="en-US" sz="1800" b="0" strike="noStrike" spc="-1">
                          <a:solidFill>
                            <a:srgbClr val="000000"/>
                          </a:solidFill>
                          <a:latin typeface="Courier New"/>
                        </a:rPr>
                        <a:t>6c3da444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38f41bb1</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bf8a9ac9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e444df3b</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51000">
                <a:tc>
                  <a:txBody>
                    <a:bodyPr/>
                    <a:lstStyle/>
                    <a:p>
                      <a:pPr algn="ctr">
                        <a:lnSpc>
                          <a:spcPct val="100000"/>
                        </a:lnSpc>
                      </a:pPr>
                      <a:r>
                        <a:rPr lang="en-US" sz="1800" b="0" strike="noStrike" spc="-1">
                          <a:solidFill>
                            <a:srgbClr val="000000"/>
                          </a:solidFill>
                          <a:latin typeface="Courier New"/>
                        </a:rPr>
                        <a:t>dfc62ec2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b86bcc77</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6e35b345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52a647f1</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325" name="CustomShape 12"/>
          <p:cNvSpPr/>
          <p:nvPr/>
        </p:nvSpPr>
        <p:spPr>
          <a:xfrm flipH="1" flipV="1">
            <a:off x="7609680" y="2594880"/>
            <a:ext cx="243360" cy="182520"/>
          </a:xfrm>
          <a:custGeom>
            <a:avLst/>
            <a:gdLst/>
            <a:ahLst/>
            <a:cxnLst/>
            <a:rect l="l" t="t" r="r" b="b"/>
            <a:pathLst>
              <a:path w="21600" h="21600">
                <a:moveTo>
                  <a:pt x="0" y="0"/>
                </a:moveTo>
                <a:lnTo>
                  <a:pt x="21600" y="21600"/>
                </a:lnTo>
              </a:path>
            </a:pathLst>
          </a:custGeom>
          <a:noFill/>
          <a:ln>
            <a:tailEnd type="triangle" w="med" len="med"/>
          </a:ln>
        </p:spPr>
        <p:style>
          <a:lnRef idx="1">
            <a:schemeClr val="accent1"/>
          </a:lnRef>
          <a:fillRef idx="0">
            <a:schemeClr val="accent1"/>
          </a:fillRef>
          <a:effectRef idx="0">
            <a:schemeClr val="accent1"/>
          </a:effectRef>
          <a:fontRef idx="minor"/>
        </p:style>
      </p:sp>
      <p:sp>
        <p:nvSpPr>
          <p:cNvPr id="326" name="CustomShape 13"/>
          <p:cNvSpPr/>
          <p:nvPr/>
        </p:nvSpPr>
        <p:spPr>
          <a:xfrm flipH="1" flipV="1">
            <a:off x="8954280" y="2629440"/>
            <a:ext cx="243360" cy="182520"/>
          </a:xfrm>
          <a:custGeom>
            <a:avLst/>
            <a:gdLst/>
            <a:ahLst/>
            <a:cxnLst/>
            <a:rect l="l" t="t" r="r" b="b"/>
            <a:pathLst>
              <a:path w="21600" h="21600">
                <a:moveTo>
                  <a:pt x="0" y="0"/>
                </a:moveTo>
                <a:lnTo>
                  <a:pt x="21600" y="21600"/>
                </a:lnTo>
              </a:path>
            </a:pathLst>
          </a:custGeom>
          <a:noFill/>
          <a:ln>
            <a:tailEnd type="triangle" w="med" len="med"/>
          </a:ln>
        </p:spPr>
        <p:style>
          <a:lnRef idx="1">
            <a:schemeClr val="accent1"/>
          </a:lnRef>
          <a:fillRef idx="0">
            <a:schemeClr val="accent1"/>
          </a:fillRef>
          <a:effectRef idx="0">
            <a:schemeClr val="accent1"/>
          </a:effectRef>
          <a:fontRef idx="minor"/>
        </p:style>
      </p:sp>
      <p:sp>
        <p:nvSpPr>
          <p:cNvPr id="327" name="CustomShape 14"/>
          <p:cNvSpPr/>
          <p:nvPr/>
        </p:nvSpPr>
        <p:spPr>
          <a:xfrm flipH="1" flipV="1">
            <a:off x="10285200" y="2627640"/>
            <a:ext cx="243360" cy="182520"/>
          </a:xfrm>
          <a:custGeom>
            <a:avLst/>
            <a:gdLst/>
            <a:ahLst/>
            <a:cxnLst/>
            <a:rect l="l" t="t" r="r" b="b"/>
            <a:pathLst>
              <a:path w="21600" h="21600">
                <a:moveTo>
                  <a:pt x="0" y="0"/>
                </a:moveTo>
                <a:lnTo>
                  <a:pt x="21600" y="21600"/>
                </a:lnTo>
              </a:path>
            </a:pathLst>
          </a:custGeom>
          <a:noFill/>
          <a:ln>
            <a:tailEnd type="triangle" w="med" len="med"/>
          </a:ln>
        </p:spPr>
        <p:style>
          <a:lnRef idx="1">
            <a:schemeClr val="accent1"/>
          </a:lnRef>
          <a:fillRef idx="0">
            <a:schemeClr val="accent1"/>
          </a:fillRef>
          <a:effectRef idx="0">
            <a:schemeClr val="accent1"/>
          </a:effectRef>
          <a:fontRef idx="minor"/>
        </p:style>
      </p:sp>
      <p:sp>
        <p:nvSpPr>
          <p:cNvPr id="328" name="CustomShape 15"/>
          <p:cNvSpPr/>
          <p:nvPr/>
        </p:nvSpPr>
        <p:spPr>
          <a:xfrm flipH="1" flipV="1">
            <a:off x="11629800" y="2607480"/>
            <a:ext cx="243360" cy="182520"/>
          </a:xfrm>
          <a:custGeom>
            <a:avLst/>
            <a:gdLst/>
            <a:ahLst/>
            <a:cxnLst/>
            <a:rect l="l" t="t" r="r" b="b"/>
            <a:pathLst>
              <a:path w="21600" h="21600">
                <a:moveTo>
                  <a:pt x="0" y="0"/>
                </a:moveTo>
                <a:lnTo>
                  <a:pt x="21600" y="21600"/>
                </a:lnTo>
              </a:path>
            </a:pathLst>
          </a:custGeom>
          <a:noFill/>
          <a:ln>
            <a:tailEnd type="triangle" w="med" len="med"/>
          </a:ln>
        </p:spPr>
        <p:style>
          <a:lnRef idx="1">
            <a:schemeClr val="accent1"/>
          </a:lnRef>
          <a:fillRef idx="0">
            <a:schemeClr val="accent1"/>
          </a:fillRef>
          <a:effectRef idx="0">
            <a:schemeClr val="accent1"/>
          </a:effectRef>
          <a:fontRef idx="minor"/>
        </p:style>
      </p:sp>
      <p:sp>
        <p:nvSpPr>
          <p:cNvPr id="329" name="CustomShape 16"/>
          <p:cNvSpPr/>
          <p:nvPr/>
        </p:nvSpPr>
        <p:spPr>
          <a:xfrm rot="10800000">
            <a:off x="5869800" y="2456640"/>
            <a:ext cx="452880" cy="465480"/>
          </a:xfrm>
          <a:prstGeom prst="curvedLeftArrow">
            <a:avLst>
              <a:gd name="adj1" fmla="val 25000"/>
              <a:gd name="adj2" fmla="val 50000"/>
              <a:gd name="adj3" fmla="val 25000"/>
            </a:avLst>
          </a:prstGeom>
          <a:ln/>
        </p:spPr>
        <p:style>
          <a:lnRef idx="2">
            <a:schemeClr val="accent1">
              <a:shade val="50000"/>
            </a:schemeClr>
          </a:lnRef>
          <a:fillRef idx="1">
            <a:schemeClr val="accent1"/>
          </a:fillRef>
          <a:effectRef idx="0">
            <a:schemeClr val="accent1"/>
          </a:effectRef>
          <a:fontRef idx="minor"/>
        </p:style>
      </p:sp>
      <p:sp>
        <p:nvSpPr>
          <p:cNvPr id="330" name="CustomShape 17"/>
          <p:cNvSpPr/>
          <p:nvPr/>
        </p:nvSpPr>
        <p:spPr>
          <a:xfrm>
            <a:off x="5524200" y="2427480"/>
            <a:ext cx="43704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800" b="1" strike="noStrike" spc="-1">
                <a:solidFill>
                  <a:srgbClr val="000000"/>
                </a:solidFill>
                <a:latin typeface="Calibri"/>
              </a:rPr>
              <a:t>+</a:t>
            </a:r>
            <a:endParaRPr lang="en-US" sz="2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1"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32" name="CustomShape 2"/>
          <p:cNvSpPr/>
          <p:nvPr/>
        </p:nvSpPr>
        <p:spPr>
          <a:xfrm flipH="1">
            <a:off x="0" y="0"/>
            <a:ext cx="12191760" cy="1590480"/>
          </a:xfrm>
          <a:prstGeom prst="rect">
            <a:avLst/>
          </a:prstGeom>
          <a:gradFill rotWithShape="0">
            <a:gsLst>
              <a:gs pos="0">
                <a:srgbClr val="000000"/>
              </a:gs>
              <a:gs pos="100000">
                <a:srgbClr val="2F5597"/>
              </a:gs>
            </a:gsLst>
            <a:lin ang="2400000"/>
          </a:gradFill>
          <a:ln>
            <a:noFill/>
          </a:ln>
        </p:spPr>
        <p:style>
          <a:lnRef idx="2">
            <a:schemeClr val="accent1">
              <a:shade val="50000"/>
            </a:schemeClr>
          </a:lnRef>
          <a:fillRef idx="1">
            <a:schemeClr val="accent1"/>
          </a:fillRef>
          <a:effectRef idx="0">
            <a:schemeClr val="accent1"/>
          </a:effectRef>
          <a:fontRef idx="minor"/>
        </p:style>
      </p:sp>
      <p:sp>
        <p:nvSpPr>
          <p:cNvPr id="333" name="CustomShape 3"/>
          <p:cNvSpPr/>
          <p:nvPr/>
        </p:nvSpPr>
        <p:spPr>
          <a:xfrm rot="10800000" flipH="1">
            <a:off x="360" y="360"/>
            <a:ext cx="8115120" cy="1590480"/>
          </a:xfrm>
          <a:prstGeom prst="rect">
            <a:avLst/>
          </a:prstGeom>
          <a:gradFill rotWithShape="0">
            <a:gsLst>
              <a:gs pos="20000">
                <a:srgbClr val="4472C4">
                  <a:alpha val="0"/>
                </a:srgbClr>
              </a:gs>
              <a:gs pos="100000">
                <a:srgbClr val="203864">
                  <a:alpha val="55294"/>
                </a:srgb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334" name="CustomShape 4"/>
          <p:cNvSpPr/>
          <p:nvPr/>
        </p:nvSpPr>
        <p:spPr>
          <a:xfrm flipH="1">
            <a:off x="8114400" y="0"/>
            <a:ext cx="4076280" cy="1590480"/>
          </a:xfrm>
          <a:prstGeom prst="rect">
            <a:avLst/>
          </a:prstGeom>
          <a:gradFill rotWithShape="0">
            <a:gsLst>
              <a:gs pos="0">
                <a:srgbClr val="4472C4">
                  <a:alpha val="66274"/>
                </a:srgbClr>
              </a:gs>
              <a:gs pos="100000">
                <a:srgbClr val="000000">
                  <a:alpha val="30196"/>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335" name="CustomShape 5"/>
          <p:cNvSpPr/>
          <p:nvPr/>
        </p:nvSpPr>
        <p:spPr>
          <a:xfrm>
            <a:off x="459360" y="0"/>
            <a:ext cx="11732400" cy="1596960"/>
          </a:xfrm>
          <a:prstGeom prst="rect">
            <a:avLst/>
          </a:prstGeom>
          <a:gradFill rotWithShape="0">
            <a:gsLst>
              <a:gs pos="50000">
                <a:srgbClr val="000000">
                  <a:alpha val="0"/>
                </a:srgbClr>
              </a:gs>
              <a:gs pos="100000">
                <a:srgbClr val="203864">
                  <a:alpha val="52156"/>
                </a:srgb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336" name="TextShape 6"/>
          <p:cNvSpPr txBox="1"/>
          <p:nvPr/>
        </p:nvSpPr>
        <p:spPr>
          <a:xfrm>
            <a:off x="1371600" y="294480"/>
            <a:ext cx="9895680" cy="1033200"/>
          </a:xfrm>
          <a:prstGeom prst="rect">
            <a:avLst/>
          </a:prstGeom>
          <a:noFill/>
          <a:ln>
            <a:noFill/>
          </a:ln>
        </p:spPr>
        <p:txBody>
          <a:bodyPr anchor="ctr">
            <a:normAutofit fontScale="82000"/>
          </a:bodyPr>
          <a:lstStyle/>
          <a:p>
            <a:pPr>
              <a:lnSpc>
                <a:spcPct val="90000"/>
              </a:lnSpc>
            </a:pPr>
            <a:r>
              <a:rPr lang="en-US" sz="4000" b="0" strike="noStrike" spc="-1">
                <a:solidFill>
                  <a:srgbClr val="FFFFFF"/>
                </a:solidFill>
                <a:latin typeface="Calibri Light"/>
              </a:rPr>
              <a:t>#3: Transform input blocks to output blocks</a:t>
            </a:r>
            <a:endParaRPr lang="en-US" sz="4000" b="0" strike="noStrike" spc="-1">
              <a:solidFill>
                <a:srgbClr val="000000"/>
              </a:solidFill>
              <a:latin typeface="Calibri"/>
            </a:endParaRPr>
          </a:p>
        </p:txBody>
      </p:sp>
      <p:sp>
        <p:nvSpPr>
          <p:cNvPr id="337" name="TextShape 7"/>
          <p:cNvSpPr txBox="1"/>
          <p:nvPr/>
        </p:nvSpPr>
        <p:spPr>
          <a:xfrm>
            <a:off x="228600" y="1771560"/>
            <a:ext cx="4949280" cy="159048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en-US" sz="2000" b="0" strike="noStrike" spc="-1">
                <a:solidFill>
                  <a:srgbClr val="000000"/>
                </a:solidFill>
                <a:latin typeface="Calibri"/>
              </a:rPr>
              <a:t>Round #1: Column Round</a:t>
            </a:r>
          </a:p>
          <a:p>
            <a:pPr marL="685800" lvl="1" indent="-228240">
              <a:lnSpc>
                <a:spcPct val="90000"/>
              </a:lnSpc>
              <a:spcBef>
                <a:spcPts val="499"/>
              </a:spcBef>
              <a:buClr>
                <a:srgbClr val="000000"/>
              </a:buClr>
              <a:buFont typeface="Arial"/>
              <a:buChar char="•"/>
            </a:pPr>
            <a:r>
              <a:rPr lang="en-US" sz="1900" b="0" strike="noStrike" spc="-1">
                <a:solidFill>
                  <a:srgbClr val="000000"/>
                </a:solidFill>
                <a:latin typeface="Calibri"/>
              </a:rPr>
              <a:t>12 operations per columns</a:t>
            </a:r>
          </a:p>
          <a:p>
            <a:pPr marL="228600" indent="-228240">
              <a:lnSpc>
                <a:spcPct val="90000"/>
              </a:lnSpc>
              <a:spcBef>
                <a:spcPts val="1001"/>
              </a:spcBef>
              <a:buClr>
                <a:srgbClr val="000000"/>
              </a:buClr>
              <a:buFont typeface="Arial"/>
              <a:buChar char="•"/>
            </a:pPr>
            <a:r>
              <a:rPr lang="en-US" sz="2000" b="0" strike="noStrike" spc="-1">
                <a:solidFill>
                  <a:srgbClr val="000000"/>
                </a:solidFill>
                <a:latin typeface="Calibri"/>
              </a:rPr>
              <a:t>Round #2: Diagonal Round</a:t>
            </a:r>
          </a:p>
          <a:p>
            <a:pPr marL="685800" lvl="1" indent="-228240">
              <a:lnSpc>
                <a:spcPct val="90000"/>
              </a:lnSpc>
              <a:spcBef>
                <a:spcPts val="499"/>
              </a:spcBef>
              <a:buClr>
                <a:srgbClr val="000000"/>
              </a:buClr>
              <a:buFont typeface="Arial"/>
              <a:buChar char="•"/>
            </a:pPr>
            <a:r>
              <a:rPr lang="en-US" sz="1600" b="0" strike="noStrike" spc="-1">
                <a:solidFill>
                  <a:srgbClr val="000000"/>
                </a:solidFill>
                <a:latin typeface="Calibri"/>
              </a:rPr>
              <a:t>Same 12 operations, except on diagonals instead of columns</a:t>
            </a:r>
          </a:p>
        </p:txBody>
      </p:sp>
      <p:graphicFrame>
        <p:nvGraphicFramePr>
          <p:cNvPr id="338" name="Table 8"/>
          <p:cNvGraphicFramePr/>
          <p:nvPr/>
        </p:nvGraphicFramePr>
        <p:xfrm>
          <a:off x="6400800" y="2346840"/>
          <a:ext cx="5353560" cy="1463040"/>
        </p:xfrm>
        <a:graphic>
          <a:graphicData uri="http://schemas.openxmlformats.org/drawingml/2006/table">
            <a:tbl>
              <a:tblPr/>
              <a:tblGrid>
                <a:gridCol w="1338120">
                  <a:extLst>
                    <a:ext uri="{9D8B030D-6E8A-4147-A177-3AD203B41FA5}">
                      <a16:colId xmlns:a16="http://schemas.microsoft.com/office/drawing/2014/main" val="20000"/>
                    </a:ext>
                  </a:extLst>
                </a:gridCol>
                <a:gridCol w="1338120">
                  <a:extLst>
                    <a:ext uri="{9D8B030D-6E8A-4147-A177-3AD203B41FA5}">
                      <a16:colId xmlns:a16="http://schemas.microsoft.com/office/drawing/2014/main" val="20001"/>
                    </a:ext>
                  </a:extLst>
                </a:gridCol>
                <a:gridCol w="1338120">
                  <a:extLst>
                    <a:ext uri="{9D8B030D-6E8A-4147-A177-3AD203B41FA5}">
                      <a16:colId xmlns:a16="http://schemas.microsoft.com/office/drawing/2014/main" val="20002"/>
                    </a:ext>
                  </a:extLst>
                </a:gridCol>
                <a:gridCol w="1339200">
                  <a:extLst>
                    <a:ext uri="{9D8B030D-6E8A-4147-A177-3AD203B41FA5}">
                      <a16:colId xmlns:a16="http://schemas.microsoft.com/office/drawing/2014/main" val="20003"/>
                    </a:ext>
                  </a:extLst>
                </a:gridCol>
              </a:tblGrid>
              <a:tr h="351000">
                <a:tc>
                  <a:txBody>
                    <a:bodyPr/>
                    <a:lstStyle/>
                    <a:p>
                      <a:pPr algn="ctr">
                        <a:lnSpc>
                          <a:spcPct val="100000"/>
                        </a:lnSpc>
                      </a:pPr>
                      <a:r>
                        <a:rPr lang="en-US" sz="1800" b="0" strike="noStrike" spc="-1">
                          <a:solidFill>
                            <a:srgbClr val="00B0F0"/>
                          </a:solidFill>
                          <a:latin typeface="Courier New"/>
                        </a:rPr>
                        <a:t>e7b4874a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B0F0"/>
                          </a:solidFill>
                          <a:latin typeface="Courier New"/>
                        </a:rPr>
                        <a:t>cffa0812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B0F0"/>
                          </a:solidFill>
                          <a:latin typeface="Courier New"/>
                        </a:rPr>
                        <a:t>63b06555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B0F0"/>
                          </a:solidFill>
                          <a:latin typeface="Courier New"/>
                        </a:rPr>
                        <a:t>3e993606</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51000">
                <a:tc>
                  <a:txBody>
                    <a:bodyPr/>
                    <a:lstStyle/>
                    <a:p>
                      <a:pPr algn="ctr">
                        <a:lnSpc>
                          <a:spcPct val="100000"/>
                        </a:lnSpc>
                      </a:pPr>
                      <a:r>
                        <a:rPr lang="en-US" sz="1800" b="0" strike="noStrike" spc="-1">
                          <a:solidFill>
                            <a:srgbClr val="000000"/>
                          </a:solidFill>
                          <a:latin typeface="Courier New"/>
                        </a:rPr>
                        <a:t>bac6599d</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2bf9e4ee</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b12fb628</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f05b6976</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51000">
                <a:tc>
                  <a:txBody>
                    <a:bodyPr/>
                    <a:lstStyle/>
                    <a:p>
                      <a:pPr algn="ctr">
                        <a:lnSpc>
                          <a:spcPct val="100000"/>
                        </a:lnSpc>
                      </a:pPr>
                      <a:r>
                        <a:rPr lang="en-US" sz="1800" b="0" strike="noStrike" spc="-1">
                          <a:solidFill>
                            <a:srgbClr val="000000"/>
                          </a:solidFill>
                          <a:latin typeface="Courier New"/>
                        </a:rPr>
                        <a:t>6c3da444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38f41bb1</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bf8a9ac9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e444df3b</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51000">
                <a:tc>
                  <a:txBody>
                    <a:bodyPr/>
                    <a:lstStyle/>
                    <a:p>
                      <a:pPr algn="ctr">
                        <a:lnSpc>
                          <a:spcPct val="100000"/>
                        </a:lnSpc>
                      </a:pPr>
                      <a:r>
                        <a:rPr lang="en-US" sz="1800" b="0" strike="noStrike" spc="-1">
                          <a:solidFill>
                            <a:srgbClr val="FF0000"/>
                          </a:solidFill>
                          <a:latin typeface="Courier New"/>
                        </a:rPr>
                        <a:t>dfc62ec2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b86bcc77</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6e35b345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52a647f1</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339" name="CustomShape 9"/>
          <p:cNvSpPr/>
          <p:nvPr/>
        </p:nvSpPr>
        <p:spPr>
          <a:xfrm>
            <a:off x="228600" y="3380400"/>
            <a:ext cx="4949280" cy="365796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228600" indent="-228240">
              <a:lnSpc>
                <a:spcPct val="90000"/>
              </a:lnSpc>
              <a:buClr>
                <a:srgbClr val="000000"/>
              </a:buClr>
              <a:buFont typeface="Arial"/>
              <a:buChar char="•"/>
            </a:pPr>
            <a:r>
              <a:rPr lang="en-US" sz="2000" b="0" strike="noStrike" spc="-1">
                <a:solidFill>
                  <a:srgbClr val="000000"/>
                </a:solidFill>
                <a:latin typeface="Calibri"/>
              </a:rPr>
              <a:t>a = a + b</a:t>
            </a:r>
            <a:endParaRPr lang="en-US" sz="2000" b="0" strike="noStrike" spc="-1">
              <a:latin typeface="Arial"/>
            </a:endParaRPr>
          </a:p>
          <a:p>
            <a:pPr marL="228600" indent="-228240">
              <a:lnSpc>
                <a:spcPct val="90000"/>
              </a:lnSpc>
              <a:buClr>
                <a:srgbClr val="000000"/>
              </a:buClr>
              <a:buFont typeface="Arial"/>
              <a:buChar char="•"/>
            </a:pPr>
            <a:r>
              <a:rPr lang="en-US" sz="2000" b="1" strike="noStrike" spc="-1">
                <a:solidFill>
                  <a:srgbClr val="000000"/>
                </a:solidFill>
                <a:latin typeface="Calibri"/>
              </a:rPr>
              <a:t>d</a:t>
            </a:r>
            <a:r>
              <a:rPr lang="en-US" sz="2000" b="0" strike="noStrike" spc="-1">
                <a:solidFill>
                  <a:srgbClr val="000000"/>
                </a:solidFill>
                <a:latin typeface="Calibri"/>
              </a:rPr>
              <a:t> = </a:t>
            </a:r>
            <a:r>
              <a:rPr lang="en-US" sz="2000" b="0" strike="noStrike" spc="-1">
                <a:solidFill>
                  <a:srgbClr val="FF0000"/>
                </a:solidFill>
                <a:latin typeface="Calibri"/>
              </a:rPr>
              <a:t>d</a:t>
            </a:r>
            <a:r>
              <a:rPr lang="en-US" sz="2000" b="0" strike="noStrike" spc="-1">
                <a:solidFill>
                  <a:srgbClr val="000000"/>
                </a:solidFill>
                <a:latin typeface="Calibri"/>
              </a:rPr>
              <a:t> ^ </a:t>
            </a:r>
            <a:r>
              <a:rPr lang="en-US" sz="2000" b="0" strike="noStrike" spc="-1">
                <a:solidFill>
                  <a:srgbClr val="00B0F0"/>
                </a:solidFill>
                <a:latin typeface="Calibri"/>
              </a:rPr>
              <a:t>a</a:t>
            </a:r>
            <a:endParaRPr lang="en-US" sz="2000" b="0" strike="noStrike" spc="-1">
              <a:latin typeface="Arial"/>
            </a:endParaRPr>
          </a:p>
          <a:p>
            <a:pPr>
              <a:lnSpc>
                <a:spcPct val="90000"/>
              </a:lnSpc>
            </a:pPr>
            <a:endParaRPr lang="en-US" sz="2000" b="0" strike="noStrike" spc="-1">
              <a:latin typeface="Arial"/>
            </a:endParaRPr>
          </a:p>
        </p:txBody>
      </p:sp>
      <p:sp>
        <p:nvSpPr>
          <p:cNvPr id="340" name="CustomShape 10"/>
          <p:cNvSpPr/>
          <p:nvPr/>
        </p:nvSpPr>
        <p:spPr>
          <a:xfrm>
            <a:off x="8733240" y="3917160"/>
            <a:ext cx="688680" cy="82476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graphicFrame>
        <p:nvGraphicFramePr>
          <p:cNvPr id="341" name="Table 11"/>
          <p:cNvGraphicFramePr/>
          <p:nvPr/>
        </p:nvGraphicFramePr>
        <p:xfrm>
          <a:off x="6400800" y="4899600"/>
          <a:ext cx="5353560" cy="1463040"/>
        </p:xfrm>
        <a:graphic>
          <a:graphicData uri="http://schemas.openxmlformats.org/drawingml/2006/table">
            <a:tbl>
              <a:tblPr/>
              <a:tblGrid>
                <a:gridCol w="1338120">
                  <a:extLst>
                    <a:ext uri="{9D8B030D-6E8A-4147-A177-3AD203B41FA5}">
                      <a16:colId xmlns:a16="http://schemas.microsoft.com/office/drawing/2014/main" val="20000"/>
                    </a:ext>
                  </a:extLst>
                </a:gridCol>
                <a:gridCol w="1338120">
                  <a:extLst>
                    <a:ext uri="{9D8B030D-6E8A-4147-A177-3AD203B41FA5}">
                      <a16:colId xmlns:a16="http://schemas.microsoft.com/office/drawing/2014/main" val="20001"/>
                    </a:ext>
                  </a:extLst>
                </a:gridCol>
                <a:gridCol w="1338120">
                  <a:extLst>
                    <a:ext uri="{9D8B030D-6E8A-4147-A177-3AD203B41FA5}">
                      <a16:colId xmlns:a16="http://schemas.microsoft.com/office/drawing/2014/main" val="20002"/>
                    </a:ext>
                  </a:extLst>
                </a:gridCol>
                <a:gridCol w="1339200">
                  <a:extLst>
                    <a:ext uri="{9D8B030D-6E8A-4147-A177-3AD203B41FA5}">
                      <a16:colId xmlns:a16="http://schemas.microsoft.com/office/drawing/2014/main" val="20003"/>
                    </a:ext>
                  </a:extLst>
                </a:gridCol>
              </a:tblGrid>
              <a:tr h="351000">
                <a:tc>
                  <a:txBody>
                    <a:bodyPr/>
                    <a:lstStyle/>
                    <a:p>
                      <a:pPr algn="ctr">
                        <a:lnSpc>
                          <a:spcPct val="100000"/>
                        </a:lnSpc>
                      </a:pPr>
                      <a:r>
                        <a:rPr lang="en-US" sz="1800" b="0" strike="noStrike" spc="-1">
                          <a:solidFill>
                            <a:srgbClr val="000000"/>
                          </a:solidFill>
                          <a:latin typeface="Courier New"/>
                        </a:rPr>
                        <a:t>e7b4874a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cffa0812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63b06555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3e993606</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51000">
                <a:tc>
                  <a:txBody>
                    <a:bodyPr/>
                    <a:lstStyle/>
                    <a:p>
                      <a:pPr algn="ctr">
                        <a:lnSpc>
                          <a:spcPct val="100000"/>
                        </a:lnSpc>
                      </a:pPr>
                      <a:r>
                        <a:rPr lang="en-US" sz="1800" b="0" strike="noStrike" spc="-1">
                          <a:solidFill>
                            <a:srgbClr val="000000"/>
                          </a:solidFill>
                          <a:latin typeface="Courier New"/>
                        </a:rPr>
                        <a:t>bac6599d</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2bf9e4ee</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b12fb628</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f05b6976</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51000">
                <a:tc>
                  <a:txBody>
                    <a:bodyPr/>
                    <a:lstStyle/>
                    <a:p>
                      <a:pPr algn="ctr">
                        <a:lnSpc>
                          <a:spcPct val="100000"/>
                        </a:lnSpc>
                      </a:pPr>
                      <a:r>
                        <a:rPr lang="en-US" sz="1800" b="0" strike="noStrike" spc="-1">
                          <a:solidFill>
                            <a:srgbClr val="000000"/>
                          </a:solidFill>
                          <a:latin typeface="Courier New"/>
                        </a:rPr>
                        <a:t>6c3da444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38f41bb1</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bf8a9ac9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e444df3b</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51000">
                <a:tc>
                  <a:txBody>
                    <a:bodyPr/>
                    <a:lstStyle/>
                    <a:p>
                      <a:pPr algn="ctr">
                        <a:lnSpc>
                          <a:spcPct val="100000"/>
                        </a:lnSpc>
                      </a:pPr>
                      <a:r>
                        <a:rPr lang="en-US" sz="1800" b="1" strike="noStrike" spc="-1">
                          <a:solidFill>
                            <a:srgbClr val="000000"/>
                          </a:solidFill>
                          <a:latin typeface="Courier New"/>
                        </a:rPr>
                        <a:t>103c26d0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dbdba922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50ac8543</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b512c0bb</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342" name="CustomShape 12"/>
          <p:cNvSpPr/>
          <p:nvPr/>
        </p:nvSpPr>
        <p:spPr>
          <a:xfrm flipH="1" flipV="1">
            <a:off x="7574040" y="3699360"/>
            <a:ext cx="243360" cy="182520"/>
          </a:xfrm>
          <a:custGeom>
            <a:avLst/>
            <a:gdLst/>
            <a:ahLst/>
            <a:cxnLst/>
            <a:rect l="l" t="t" r="r" b="b"/>
            <a:pathLst>
              <a:path w="21600" h="21600">
                <a:moveTo>
                  <a:pt x="0" y="0"/>
                </a:moveTo>
                <a:lnTo>
                  <a:pt x="21600" y="21600"/>
                </a:lnTo>
              </a:path>
            </a:pathLst>
          </a:custGeom>
          <a:noFill/>
          <a:ln>
            <a:tailEnd type="triangle" w="med" len="med"/>
          </a:ln>
        </p:spPr>
        <p:style>
          <a:lnRef idx="1">
            <a:schemeClr val="accent1"/>
          </a:lnRef>
          <a:fillRef idx="0">
            <a:schemeClr val="accent1"/>
          </a:fillRef>
          <a:effectRef idx="0">
            <a:schemeClr val="accent1"/>
          </a:effectRef>
          <a:fontRef idx="minor"/>
        </p:style>
      </p:sp>
      <p:sp>
        <p:nvSpPr>
          <p:cNvPr id="343" name="CustomShape 13"/>
          <p:cNvSpPr/>
          <p:nvPr/>
        </p:nvSpPr>
        <p:spPr>
          <a:xfrm flipH="1" flipV="1">
            <a:off x="8918280" y="3733560"/>
            <a:ext cx="243360" cy="182520"/>
          </a:xfrm>
          <a:custGeom>
            <a:avLst/>
            <a:gdLst/>
            <a:ahLst/>
            <a:cxnLst/>
            <a:rect l="l" t="t" r="r" b="b"/>
            <a:pathLst>
              <a:path w="21600" h="21600">
                <a:moveTo>
                  <a:pt x="0" y="0"/>
                </a:moveTo>
                <a:lnTo>
                  <a:pt x="21600" y="21600"/>
                </a:lnTo>
              </a:path>
            </a:pathLst>
          </a:custGeom>
          <a:noFill/>
          <a:ln>
            <a:tailEnd type="triangle" w="med" len="med"/>
          </a:ln>
        </p:spPr>
        <p:style>
          <a:lnRef idx="1">
            <a:schemeClr val="accent1"/>
          </a:lnRef>
          <a:fillRef idx="0">
            <a:schemeClr val="accent1"/>
          </a:fillRef>
          <a:effectRef idx="0">
            <a:schemeClr val="accent1"/>
          </a:effectRef>
          <a:fontRef idx="minor"/>
        </p:style>
      </p:sp>
      <p:sp>
        <p:nvSpPr>
          <p:cNvPr id="344" name="CustomShape 14"/>
          <p:cNvSpPr/>
          <p:nvPr/>
        </p:nvSpPr>
        <p:spPr>
          <a:xfrm flipH="1" flipV="1">
            <a:off x="10249200" y="3732120"/>
            <a:ext cx="243360" cy="182520"/>
          </a:xfrm>
          <a:custGeom>
            <a:avLst/>
            <a:gdLst/>
            <a:ahLst/>
            <a:cxnLst/>
            <a:rect l="l" t="t" r="r" b="b"/>
            <a:pathLst>
              <a:path w="21600" h="21600">
                <a:moveTo>
                  <a:pt x="0" y="0"/>
                </a:moveTo>
                <a:lnTo>
                  <a:pt x="21600" y="21600"/>
                </a:lnTo>
              </a:path>
            </a:pathLst>
          </a:custGeom>
          <a:noFill/>
          <a:ln>
            <a:tailEnd type="triangle" w="med" len="med"/>
          </a:ln>
        </p:spPr>
        <p:style>
          <a:lnRef idx="1">
            <a:schemeClr val="accent1"/>
          </a:lnRef>
          <a:fillRef idx="0">
            <a:schemeClr val="accent1"/>
          </a:fillRef>
          <a:effectRef idx="0">
            <a:schemeClr val="accent1"/>
          </a:effectRef>
          <a:fontRef idx="minor"/>
        </p:style>
      </p:sp>
      <p:sp>
        <p:nvSpPr>
          <p:cNvPr id="345" name="CustomShape 15"/>
          <p:cNvSpPr/>
          <p:nvPr/>
        </p:nvSpPr>
        <p:spPr>
          <a:xfrm flipH="1" flipV="1">
            <a:off x="11593800" y="3711960"/>
            <a:ext cx="243360" cy="182520"/>
          </a:xfrm>
          <a:custGeom>
            <a:avLst/>
            <a:gdLst/>
            <a:ahLst/>
            <a:cxnLst/>
            <a:rect l="l" t="t" r="r" b="b"/>
            <a:pathLst>
              <a:path w="21600" h="21600">
                <a:moveTo>
                  <a:pt x="0" y="0"/>
                </a:moveTo>
                <a:lnTo>
                  <a:pt x="21600" y="21600"/>
                </a:lnTo>
              </a:path>
            </a:pathLst>
          </a:custGeom>
          <a:noFill/>
          <a:ln>
            <a:tailEnd type="triangle" w="med" len="med"/>
          </a:ln>
        </p:spPr>
        <p:style>
          <a:lnRef idx="1">
            <a:schemeClr val="accent1"/>
          </a:lnRef>
          <a:fillRef idx="0">
            <a:schemeClr val="accent1"/>
          </a:fillRef>
          <a:effectRef idx="0">
            <a:schemeClr val="accent1"/>
          </a:effectRef>
          <a:fontRef idx="minor"/>
        </p:style>
      </p:sp>
      <p:sp>
        <p:nvSpPr>
          <p:cNvPr id="346" name="CustomShape 16"/>
          <p:cNvSpPr/>
          <p:nvPr/>
        </p:nvSpPr>
        <p:spPr>
          <a:xfrm>
            <a:off x="5791320" y="2421000"/>
            <a:ext cx="516600" cy="1314360"/>
          </a:xfrm>
          <a:prstGeom prst="curvedRightArrow">
            <a:avLst>
              <a:gd name="adj1" fmla="val 25000"/>
              <a:gd name="adj2" fmla="val 50000"/>
              <a:gd name="adj3" fmla="val 25000"/>
            </a:avLst>
          </a:prstGeom>
          <a:ln/>
        </p:spPr>
        <p:style>
          <a:lnRef idx="2">
            <a:schemeClr val="accent1">
              <a:shade val="50000"/>
            </a:schemeClr>
          </a:lnRef>
          <a:fillRef idx="1">
            <a:schemeClr val="accent1"/>
          </a:fillRef>
          <a:effectRef idx="0">
            <a:schemeClr val="accent1"/>
          </a:effectRef>
          <a:fontRef idx="minor"/>
        </p:style>
      </p:sp>
      <p:sp>
        <p:nvSpPr>
          <p:cNvPr id="347" name="CustomShape 17"/>
          <p:cNvSpPr/>
          <p:nvPr/>
        </p:nvSpPr>
        <p:spPr>
          <a:xfrm>
            <a:off x="5330880" y="2837160"/>
            <a:ext cx="43704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800" b="1" strike="noStrike" spc="-1">
                <a:solidFill>
                  <a:srgbClr val="000000"/>
                </a:solidFill>
                <a:latin typeface="Calibri"/>
              </a:rPr>
              <a:t>^</a:t>
            </a:r>
            <a:endParaRPr lang="en-US" sz="2800" b="0" strike="noStrike" spc="-1">
              <a:latin typeface="Arial"/>
            </a:endParaRPr>
          </a:p>
        </p:txBody>
      </p:sp>
      <p:sp>
        <p:nvSpPr>
          <p:cNvPr id="348" name="CustomShape 18"/>
          <p:cNvSpPr/>
          <p:nvPr/>
        </p:nvSpPr>
        <p:spPr>
          <a:xfrm>
            <a:off x="5760" y="4095360"/>
            <a:ext cx="23666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Calibri"/>
              </a:rPr>
              <a:t>…I think you get it.</a:t>
            </a:r>
            <a:endParaRPr lang="en-US" sz="18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9"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50" name="CustomShape 2"/>
          <p:cNvSpPr/>
          <p:nvPr/>
        </p:nvSpPr>
        <p:spPr>
          <a:xfrm flipH="1">
            <a:off x="0" y="0"/>
            <a:ext cx="12191760" cy="1590480"/>
          </a:xfrm>
          <a:prstGeom prst="rect">
            <a:avLst/>
          </a:prstGeom>
          <a:gradFill rotWithShape="0">
            <a:gsLst>
              <a:gs pos="0">
                <a:srgbClr val="000000"/>
              </a:gs>
              <a:gs pos="100000">
                <a:srgbClr val="2F5597"/>
              </a:gs>
            </a:gsLst>
            <a:lin ang="2400000"/>
          </a:gradFill>
          <a:ln>
            <a:noFill/>
          </a:ln>
        </p:spPr>
        <p:style>
          <a:lnRef idx="2">
            <a:schemeClr val="accent1">
              <a:shade val="50000"/>
            </a:schemeClr>
          </a:lnRef>
          <a:fillRef idx="1">
            <a:schemeClr val="accent1"/>
          </a:fillRef>
          <a:effectRef idx="0">
            <a:schemeClr val="accent1"/>
          </a:effectRef>
          <a:fontRef idx="minor"/>
        </p:style>
      </p:sp>
      <p:sp>
        <p:nvSpPr>
          <p:cNvPr id="351" name="CustomShape 3"/>
          <p:cNvSpPr/>
          <p:nvPr/>
        </p:nvSpPr>
        <p:spPr>
          <a:xfrm rot="10800000" flipH="1">
            <a:off x="360" y="360"/>
            <a:ext cx="8115120" cy="1590480"/>
          </a:xfrm>
          <a:prstGeom prst="rect">
            <a:avLst/>
          </a:prstGeom>
          <a:gradFill rotWithShape="0">
            <a:gsLst>
              <a:gs pos="20000">
                <a:srgbClr val="4472C4">
                  <a:alpha val="0"/>
                </a:srgbClr>
              </a:gs>
              <a:gs pos="100000">
                <a:srgbClr val="203864">
                  <a:alpha val="55294"/>
                </a:srgb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352" name="CustomShape 4"/>
          <p:cNvSpPr/>
          <p:nvPr/>
        </p:nvSpPr>
        <p:spPr>
          <a:xfrm flipH="1">
            <a:off x="8114400" y="0"/>
            <a:ext cx="4076280" cy="1590480"/>
          </a:xfrm>
          <a:prstGeom prst="rect">
            <a:avLst/>
          </a:prstGeom>
          <a:gradFill rotWithShape="0">
            <a:gsLst>
              <a:gs pos="0">
                <a:srgbClr val="4472C4">
                  <a:alpha val="66274"/>
                </a:srgbClr>
              </a:gs>
              <a:gs pos="100000">
                <a:srgbClr val="000000">
                  <a:alpha val="30196"/>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353" name="CustomShape 5"/>
          <p:cNvSpPr/>
          <p:nvPr/>
        </p:nvSpPr>
        <p:spPr>
          <a:xfrm>
            <a:off x="459360" y="0"/>
            <a:ext cx="11732400" cy="1596960"/>
          </a:xfrm>
          <a:prstGeom prst="rect">
            <a:avLst/>
          </a:prstGeom>
          <a:gradFill rotWithShape="0">
            <a:gsLst>
              <a:gs pos="50000">
                <a:srgbClr val="000000">
                  <a:alpha val="0"/>
                </a:srgbClr>
              </a:gs>
              <a:gs pos="100000">
                <a:srgbClr val="203864">
                  <a:alpha val="52156"/>
                </a:srgb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354" name="TextShape 6"/>
          <p:cNvSpPr txBox="1"/>
          <p:nvPr/>
        </p:nvSpPr>
        <p:spPr>
          <a:xfrm>
            <a:off x="1371600" y="294480"/>
            <a:ext cx="9895680" cy="1033200"/>
          </a:xfrm>
          <a:prstGeom prst="rect">
            <a:avLst/>
          </a:prstGeom>
          <a:noFill/>
          <a:ln>
            <a:noFill/>
          </a:ln>
        </p:spPr>
        <p:txBody>
          <a:bodyPr anchor="ctr">
            <a:normAutofit fontScale="82000"/>
          </a:bodyPr>
          <a:lstStyle/>
          <a:p>
            <a:pPr>
              <a:lnSpc>
                <a:spcPct val="90000"/>
              </a:lnSpc>
            </a:pPr>
            <a:r>
              <a:rPr lang="en-US" sz="4000" b="0" strike="noStrike" spc="-1">
                <a:solidFill>
                  <a:srgbClr val="FFFFFF"/>
                </a:solidFill>
                <a:latin typeface="Calibri Light"/>
              </a:rPr>
              <a:t>#3: Transform input blocks to output blocks</a:t>
            </a:r>
            <a:endParaRPr lang="en-US" sz="4000" b="0" strike="noStrike" spc="-1">
              <a:solidFill>
                <a:srgbClr val="000000"/>
              </a:solidFill>
              <a:latin typeface="Calibri"/>
            </a:endParaRPr>
          </a:p>
        </p:txBody>
      </p:sp>
      <p:sp>
        <p:nvSpPr>
          <p:cNvPr id="355" name="TextShape 7"/>
          <p:cNvSpPr txBox="1"/>
          <p:nvPr/>
        </p:nvSpPr>
        <p:spPr>
          <a:xfrm>
            <a:off x="228600" y="1771560"/>
            <a:ext cx="3804480" cy="402948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en-US" sz="2000" b="0" strike="noStrike" spc="-1">
                <a:solidFill>
                  <a:srgbClr val="000000"/>
                </a:solidFill>
                <a:latin typeface="Calibri"/>
              </a:rPr>
              <a:t>Round #1: Column Round</a:t>
            </a:r>
          </a:p>
          <a:p>
            <a:pPr marL="685800" lvl="1" indent="-228240">
              <a:lnSpc>
                <a:spcPct val="90000"/>
              </a:lnSpc>
              <a:spcBef>
                <a:spcPts val="499"/>
              </a:spcBef>
              <a:buClr>
                <a:srgbClr val="000000"/>
              </a:buClr>
              <a:buFont typeface="Arial"/>
              <a:buChar char="•"/>
            </a:pPr>
            <a:r>
              <a:rPr lang="en-US" sz="1900" b="0" strike="noStrike" spc="-1">
                <a:solidFill>
                  <a:srgbClr val="000000"/>
                </a:solidFill>
                <a:latin typeface="Calibri"/>
              </a:rPr>
              <a:t>12 operations per columns</a:t>
            </a:r>
          </a:p>
          <a:p>
            <a:pPr marL="228600" indent="-228240">
              <a:lnSpc>
                <a:spcPct val="90000"/>
              </a:lnSpc>
              <a:spcBef>
                <a:spcPts val="1001"/>
              </a:spcBef>
              <a:buClr>
                <a:srgbClr val="000000"/>
              </a:buClr>
              <a:buFont typeface="Arial"/>
              <a:buChar char="•"/>
            </a:pPr>
            <a:r>
              <a:rPr lang="en-US" sz="2000" b="0" strike="noStrike" spc="-1">
                <a:solidFill>
                  <a:srgbClr val="000000"/>
                </a:solidFill>
                <a:latin typeface="Calibri"/>
              </a:rPr>
              <a:t>Round #2: Diagonal Round</a:t>
            </a:r>
          </a:p>
          <a:p>
            <a:pPr marL="685800" lvl="1" indent="-228240">
              <a:lnSpc>
                <a:spcPct val="90000"/>
              </a:lnSpc>
              <a:spcBef>
                <a:spcPts val="499"/>
              </a:spcBef>
              <a:buClr>
                <a:srgbClr val="000000"/>
              </a:buClr>
              <a:buFont typeface="Arial"/>
              <a:buChar char="•"/>
            </a:pPr>
            <a:r>
              <a:rPr lang="en-US" sz="1600" b="0" strike="noStrike" spc="-1">
                <a:solidFill>
                  <a:srgbClr val="000000"/>
                </a:solidFill>
                <a:latin typeface="Calibri"/>
              </a:rPr>
              <a:t>Same 12 operations, except on diagonals instead of columns</a:t>
            </a:r>
          </a:p>
          <a:p>
            <a:pPr marL="228600" indent="-228240">
              <a:lnSpc>
                <a:spcPct val="90000"/>
              </a:lnSpc>
              <a:spcBef>
                <a:spcPts val="1001"/>
              </a:spcBef>
              <a:buClr>
                <a:srgbClr val="000000"/>
              </a:buClr>
              <a:buFont typeface="Arial"/>
              <a:buChar char="•"/>
            </a:pPr>
            <a:r>
              <a:rPr lang="en-US" sz="2000" b="0" strike="noStrike" spc="-1">
                <a:solidFill>
                  <a:srgbClr val="000000"/>
                </a:solidFill>
                <a:latin typeface="Calibri"/>
              </a:rPr>
              <a:t>Alternate between columns and diagonals for 20 rounds…</a:t>
            </a:r>
          </a:p>
        </p:txBody>
      </p:sp>
      <p:graphicFrame>
        <p:nvGraphicFramePr>
          <p:cNvPr id="356" name="Table 8"/>
          <p:cNvGraphicFramePr/>
          <p:nvPr/>
        </p:nvGraphicFramePr>
        <p:xfrm>
          <a:off x="4262040" y="1727640"/>
          <a:ext cx="5353560" cy="1219200"/>
        </p:xfrm>
        <a:graphic>
          <a:graphicData uri="http://schemas.openxmlformats.org/drawingml/2006/table">
            <a:tbl>
              <a:tblPr/>
              <a:tblGrid>
                <a:gridCol w="1338120">
                  <a:extLst>
                    <a:ext uri="{9D8B030D-6E8A-4147-A177-3AD203B41FA5}">
                      <a16:colId xmlns:a16="http://schemas.microsoft.com/office/drawing/2014/main" val="20000"/>
                    </a:ext>
                  </a:extLst>
                </a:gridCol>
                <a:gridCol w="1338120">
                  <a:extLst>
                    <a:ext uri="{9D8B030D-6E8A-4147-A177-3AD203B41FA5}">
                      <a16:colId xmlns:a16="http://schemas.microsoft.com/office/drawing/2014/main" val="20001"/>
                    </a:ext>
                  </a:extLst>
                </a:gridCol>
                <a:gridCol w="1338120">
                  <a:extLst>
                    <a:ext uri="{9D8B030D-6E8A-4147-A177-3AD203B41FA5}">
                      <a16:colId xmlns:a16="http://schemas.microsoft.com/office/drawing/2014/main" val="20002"/>
                    </a:ext>
                  </a:extLst>
                </a:gridCol>
                <a:gridCol w="1339200">
                  <a:extLst>
                    <a:ext uri="{9D8B030D-6E8A-4147-A177-3AD203B41FA5}">
                      <a16:colId xmlns:a16="http://schemas.microsoft.com/office/drawing/2014/main" val="20003"/>
                    </a:ext>
                  </a:extLst>
                </a:gridCol>
              </a:tblGrid>
              <a:tr h="293040">
                <a:tc>
                  <a:txBody>
                    <a:bodyPr/>
                    <a:lstStyle/>
                    <a:p>
                      <a:pPr algn="ctr">
                        <a:lnSpc>
                          <a:spcPct val="100000"/>
                        </a:lnSpc>
                      </a:pPr>
                      <a:r>
                        <a:rPr lang="en-US" sz="1400" b="0" strike="noStrike" spc="-1">
                          <a:solidFill>
                            <a:srgbClr val="7030A0"/>
                          </a:solidFill>
                          <a:latin typeface="Courier New"/>
                        </a:rPr>
                        <a:t>61707865</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7030A0"/>
                          </a:solidFill>
                          <a:latin typeface="Courier New"/>
                        </a:rPr>
                        <a:t>3320646e</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7030A0"/>
                          </a:solidFill>
                          <a:latin typeface="Courier New"/>
                        </a:rPr>
                        <a:t>79622d32</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7030A0"/>
                          </a:solidFill>
                          <a:latin typeface="Courier New"/>
                        </a:rPr>
                        <a:t>6b206574</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293040">
                <a:tc>
                  <a:txBody>
                    <a:bodyPr/>
                    <a:lstStyle/>
                    <a:p>
                      <a:pPr algn="ctr">
                        <a:lnSpc>
                          <a:spcPct val="100000"/>
                        </a:lnSpc>
                      </a:pPr>
                      <a:r>
                        <a:rPr lang="en-US" sz="1400" b="0" strike="noStrike" spc="-1">
                          <a:solidFill>
                            <a:srgbClr val="FF0000"/>
                          </a:solidFill>
                          <a:latin typeface="Courier New"/>
                        </a:rPr>
                        <a:t>03020100</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FF0000"/>
                          </a:solidFill>
                          <a:latin typeface="Courier New"/>
                        </a:rPr>
                        <a:t>07060504</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FF0000"/>
                          </a:solidFill>
                          <a:latin typeface="Courier New"/>
                        </a:rPr>
                        <a:t>0b0a0908</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FF0000"/>
                          </a:solidFill>
                          <a:latin typeface="Courier New"/>
                        </a:rPr>
                        <a:t>0f0e0d0c</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293040">
                <a:tc>
                  <a:txBody>
                    <a:bodyPr/>
                    <a:lstStyle/>
                    <a:p>
                      <a:pPr algn="ctr">
                        <a:lnSpc>
                          <a:spcPct val="100000"/>
                        </a:lnSpc>
                      </a:pPr>
                      <a:r>
                        <a:rPr lang="en-US" sz="1400" b="0" strike="noStrike" spc="-1">
                          <a:solidFill>
                            <a:srgbClr val="FF0000"/>
                          </a:solidFill>
                          <a:latin typeface="Courier New"/>
                        </a:rPr>
                        <a:t>13121110</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FF0000"/>
                          </a:solidFill>
                          <a:latin typeface="Courier New"/>
                        </a:rPr>
                        <a:t>17161514</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FF0000"/>
                          </a:solidFill>
                          <a:latin typeface="Courier New"/>
                        </a:rPr>
                        <a:t>1b1a1918</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FF0000"/>
                          </a:solidFill>
                          <a:latin typeface="Courier New"/>
                        </a:rPr>
                        <a:t>1f1e1d1c</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293040">
                <a:tc>
                  <a:txBody>
                    <a:bodyPr/>
                    <a:lstStyle/>
                    <a:p>
                      <a:pPr algn="ctr">
                        <a:lnSpc>
                          <a:spcPct val="100000"/>
                        </a:lnSpc>
                      </a:pPr>
                      <a:r>
                        <a:rPr lang="en-US" sz="1400" b="0" strike="noStrike" spc="-1">
                          <a:solidFill>
                            <a:srgbClr val="00B050"/>
                          </a:solidFill>
                          <a:latin typeface="Courier New"/>
                        </a:rPr>
                        <a:t>00000000</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B0F0"/>
                          </a:solidFill>
                          <a:latin typeface="Courier New"/>
                        </a:rPr>
                        <a:t>00000000</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B0F0"/>
                          </a:solidFill>
                          <a:latin typeface="Courier New"/>
                        </a:rPr>
                        <a:t>4a000000</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B0F0"/>
                          </a:solidFill>
                          <a:latin typeface="Courier New"/>
                        </a:rPr>
                        <a:t>00000000</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357" name="CustomShape 9"/>
          <p:cNvSpPr/>
          <p:nvPr/>
        </p:nvSpPr>
        <p:spPr>
          <a:xfrm>
            <a:off x="6797160" y="3049200"/>
            <a:ext cx="283320" cy="36144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graphicFrame>
        <p:nvGraphicFramePr>
          <p:cNvPr id="358" name="Table 10"/>
          <p:cNvGraphicFramePr/>
          <p:nvPr/>
        </p:nvGraphicFramePr>
        <p:xfrm>
          <a:off x="4262040" y="3489480"/>
          <a:ext cx="5353560" cy="1219200"/>
        </p:xfrm>
        <a:graphic>
          <a:graphicData uri="http://schemas.openxmlformats.org/drawingml/2006/table">
            <a:tbl>
              <a:tblPr/>
              <a:tblGrid>
                <a:gridCol w="1338120">
                  <a:extLst>
                    <a:ext uri="{9D8B030D-6E8A-4147-A177-3AD203B41FA5}">
                      <a16:colId xmlns:a16="http://schemas.microsoft.com/office/drawing/2014/main" val="20000"/>
                    </a:ext>
                  </a:extLst>
                </a:gridCol>
                <a:gridCol w="1338120">
                  <a:extLst>
                    <a:ext uri="{9D8B030D-6E8A-4147-A177-3AD203B41FA5}">
                      <a16:colId xmlns:a16="http://schemas.microsoft.com/office/drawing/2014/main" val="20001"/>
                    </a:ext>
                  </a:extLst>
                </a:gridCol>
                <a:gridCol w="1338120">
                  <a:extLst>
                    <a:ext uri="{9D8B030D-6E8A-4147-A177-3AD203B41FA5}">
                      <a16:colId xmlns:a16="http://schemas.microsoft.com/office/drawing/2014/main" val="20002"/>
                    </a:ext>
                  </a:extLst>
                </a:gridCol>
                <a:gridCol w="1339200">
                  <a:extLst>
                    <a:ext uri="{9D8B030D-6E8A-4147-A177-3AD203B41FA5}">
                      <a16:colId xmlns:a16="http://schemas.microsoft.com/office/drawing/2014/main" val="20003"/>
                    </a:ext>
                  </a:extLst>
                </a:gridCol>
              </a:tblGrid>
              <a:tr h="293040">
                <a:tc>
                  <a:txBody>
                    <a:bodyPr/>
                    <a:lstStyle/>
                    <a:p>
                      <a:pPr algn="ctr">
                        <a:lnSpc>
                          <a:spcPct val="100000"/>
                        </a:lnSpc>
                      </a:pPr>
                      <a:r>
                        <a:rPr lang="en-US" sz="1400" b="0" strike="noStrike" spc="-1">
                          <a:solidFill>
                            <a:srgbClr val="000000"/>
                          </a:solidFill>
                          <a:latin typeface="Courier New"/>
                        </a:rPr>
                        <a:t>dead8d4a</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16153c4d</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0738054f</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43edaef6</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293040">
                <a:tc>
                  <a:txBody>
                    <a:bodyPr/>
                    <a:lstStyle/>
                    <a:p>
                      <a:pPr algn="ctr">
                        <a:lnSpc>
                          <a:spcPct val="100000"/>
                        </a:lnSpc>
                      </a:pPr>
                      <a:r>
                        <a:rPr lang="en-US" sz="1400" b="0" strike="noStrike" spc="-1">
                          <a:solidFill>
                            <a:srgbClr val="000000"/>
                          </a:solidFill>
                          <a:latin typeface="Courier New"/>
                        </a:rPr>
                        <a:t>27a057d2</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b245c669</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a8924dee</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a0d0d5e3</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293040">
                <a:tc>
                  <a:txBody>
                    <a:bodyPr/>
                    <a:lstStyle/>
                    <a:p>
                      <a:pPr algn="ctr">
                        <a:lnSpc>
                          <a:spcPct val="100000"/>
                        </a:lnSpc>
                      </a:pPr>
                      <a:r>
                        <a:rPr lang="en-US" sz="1400" b="0" strike="noStrike" spc="-1">
                          <a:solidFill>
                            <a:srgbClr val="000000"/>
                          </a:solidFill>
                          <a:latin typeface="Courier New"/>
                        </a:rPr>
                        <a:t>69c66a73</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8a44f68e</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eb896808</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3d94f193</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293040">
                <a:tc>
                  <a:txBody>
                    <a:bodyPr/>
                    <a:lstStyle/>
                    <a:p>
                      <a:pPr algn="ctr">
                        <a:lnSpc>
                          <a:spcPct val="100000"/>
                        </a:lnSpc>
                      </a:pPr>
                      <a:r>
                        <a:rPr lang="en-US" sz="1400" b="0" strike="noStrike" spc="-1">
                          <a:solidFill>
                            <a:srgbClr val="000000"/>
                          </a:solidFill>
                          <a:latin typeface="Courier New"/>
                        </a:rPr>
                        <a:t>d239a241</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c874fc0d</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c3567117</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4b1e9c9c</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359" name="CustomShape 11"/>
          <p:cNvSpPr/>
          <p:nvPr/>
        </p:nvSpPr>
        <p:spPr>
          <a:xfrm>
            <a:off x="9844560" y="1727640"/>
            <a:ext cx="21186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rPr>
              <a:t>Original input block</a:t>
            </a:r>
            <a:endParaRPr lang="en-US" sz="1800" b="0" strike="noStrike" spc="-1">
              <a:latin typeface="Arial"/>
            </a:endParaRPr>
          </a:p>
        </p:txBody>
      </p:sp>
      <p:sp>
        <p:nvSpPr>
          <p:cNvPr id="360" name="CustomShape 12"/>
          <p:cNvSpPr/>
          <p:nvPr/>
        </p:nvSpPr>
        <p:spPr>
          <a:xfrm>
            <a:off x="9844560" y="3465000"/>
            <a:ext cx="211860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rPr>
              <a:t>20 rounds of scrambling</a:t>
            </a:r>
            <a:endParaRPr lang="en-US"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1"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62" name="CustomShape 2"/>
          <p:cNvSpPr/>
          <p:nvPr/>
        </p:nvSpPr>
        <p:spPr>
          <a:xfrm flipH="1">
            <a:off x="0" y="0"/>
            <a:ext cx="12191760" cy="1590480"/>
          </a:xfrm>
          <a:prstGeom prst="rect">
            <a:avLst/>
          </a:prstGeom>
          <a:gradFill rotWithShape="0">
            <a:gsLst>
              <a:gs pos="0">
                <a:srgbClr val="000000"/>
              </a:gs>
              <a:gs pos="100000">
                <a:srgbClr val="2F5597"/>
              </a:gs>
            </a:gsLst>
            <a:lin ang="2400000"/>
          </a:gradFill>
          <a:ln>
            <a:noFill/>
          </a:ln>
        </p:spPr>
        <p:style>
          <a:lnRef idx="2">
            <a:schemeClr val="accent1">
              <a:shade val="50000"/>
            </a:schemeClr>
          </a:lnRef>
          <a:fillRef idx="1">
            <a:schemeClr val="accent1"/>
          </a:fillRef>
          <a:effectRef idx="0">
            <a:schemeClr val="accent1"/>
          </a:effectRef>
          <a:fontRef idx="minor"/>
        </p:style>
      </p:sp>
      <p:sp>
        <p:nvSpPr>
          <p:cNvPr id="363" name="CustomShape 3"/>
          <p:cNvSpPr/>
          <p:nvPr/>
        </p:nvSpPr>
        <p:spPr>
          <a:xfrm rot="10800000" flipH="1">
            <a:off x="360" y="360"/>
            <a:ext cx="8115120" cy="1590480"/>
          </a:xfrm>
          <a:prstGeom prst="rect">
            <a:avLst/>
          </a:prstGeom>
          <a:gradFill rotWithShape="0">
            <a:gsLst>
              <a:gs pos="20000">
                <a:srgbClr val="4472C4">
                  <a:alpha val="0"/>
                </a:srgbClr>
              </a:gs>
              <a:gs pos="100000">
                <a:srgbClr val="203864">
                  <a:alpha val="55294"/>
                </a:srgb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364" name="CustomShape 4"/>
          <p:cNvSpPr/>
          <p:nvPr/>
        </p:nvSpPr>
        <p:spPr>
          <a:xfrm flipH="1">
            <a:off x="8114400" y="0"/>
            <a:ext cx="4076280" cy="1590480"/>
          </a:xfrm>
          <a:prstGeom prst="rect">
            <a:avLst/>
          </a:prstGeom>
          <a:gradFill rotWithShape="0">
            <a:gsLst>
              <a:gs pos="0">
                <a:srgbClr val="4472C4">
                  <a:alpha val="66274"/>
                </a:srgbClr>
              </a:gs>
              <a:gs pos="100000">
                <a:srgbClr val="000000">
                  <a:alpha val="30196"/>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365" name="CustomShape 5"/>
          <p:cNvSpPr/>
          <p:nvPr/>
        </p:nvSpPr>
        <p:spPr>
          <a:xfrm>
            <a:off x="459360" y="0"/>
            <a:ext cx="11732400" cy="1596960"/>
          </a:xfrm>
          <a:prstGeom prst="rect">
            <a:avLst/>
          </a:prstGeom>
          <a:gradFill rotWithShape="0">
            <a:gsLst>
              <a:gs pos="50000">
                <a:srgbClr val="000000">
                  <a:alpha val="0"/>
                </a:srgbClr>
              </a:gs>
              <a:gs pos="100000">
                <a:srgbClr val="203864">
                  <a:alpha val="52156"/>
                </a:srgb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366" name="TextShape 6"/>
          <p:cNvSpPr txBox="1"/>
          <p:nvPr/>
        </p:nvSpPr>
        <p:spPr>
          <a:xfrm>
            <a:off x="1371600" y="294480"/>
            <a:ext cx="9895680" cy="1033200"/>
          </a:xfrm>
          <a:prstGeom prst="rect">
            <a:avLst/>
          </a:prstGeom>
          <a:noFill/>
          <a:ln>
            <a:noFill/>
          </a:ln>
        </p:spPr>
        <p:txBody>
          <a:bodyPr anchor="ctr">
            <a:normAutofit fontScale="82000"/>
          </a:bodyPr>
          <a:lstStyle/>
          <a:p>
            <a:pPr>
              <a:lnSpc>
                <a:spcPct val="90000"/>
              </a:lnSpc>
            </a:pPr>
            <a:r>
              <a:rPr lang="en-US" sz="4000" b="0" strike="noStrike" spc="-1">
                <a:solidFill>
                  <a:srgbClr val="FFFFFF"/>
                </a:solidFill>
                <a:latin typeface="Calibri Light"/>
              </a:rPr>
              <a:t>#3: Transform input blocks to output blocks</a:t>
            </a:r>
            <a:endParaRPr lang="en-US" sz="4000" b="0" strike="noStrike" spc="-1">
              <a:solidFill>
                <a:srgbClr val="000000"/>
              </a:solidFill>
              <a:latin typeface="Calibri"/>
            </a:endParaRPr>
          </a:p>
        </p:txBody>
      </p:sp>
      <p:sp>
        <p:nvSpPr>
          <p:cNvPr id="367" name="TextShape 7"/>
          <p:cNvSpPr txBox="1"/>
          <p:nvPr/>
        </p:nvSpPr>
        <p:spPr>
          <a:xfrm>
            <a:off x="228600" y="1771560"/>
            <a:ext cx="3804480" cy="4029480"/>
          </a:xfrm>
          <a:prstGeom prst="rect">
            <a:avLst/>
          </a:prstGeom>
          <a:noFill/>
          <a:ln>
            <a:noFill/>
          </a:ln>
        </p:spPr>
        <p:txBody>
          <a:bodyPr>
            <a:normAutofit fontScale="94000"/>
          </a:bodyPr>
          <a:lstStyle/>
          <a:p>
            <a:pPr marL="228600" indent="-228240">
              <a:lnSpc>
                <a:spcPct val="90000"/>
              </a:lnSpc>
              <a:spcBef>
                <a:spcPts val="1001"/>
              </a:spcBef>
              <a:buClr>
                <a:srgbClr val="000000"/>
              </a:buClr>
              <a:buFont typeface="Arial"/>
              <a:buChar char="•"/>
            </a:pPr>
            <a:r>
              <a:rPr lang="en-US" sz="2000" b="0" strike="noStrike" spc="-1">
                <a:solidFill>
                  <a:srgbClr val="000000"/>
                </a:solidFill>
                <a:latin typeface="Calibri"/>
              </a:rPr>
              <a:t>Round #1: Column Round</a:t>
            </a:r>
          </a:p>
          <a:p>
            <a:pPr marL="685800" lvl="1" indent="-228240">
              <a:lnSpc>
                <a:spcPct val="90000"/>
              </a:lnSpc>
              <a:spcBef>
                <a:spcPts val="499"/>
              </a:spcBef>
              <a:buClr>
                <a:srgbClr val="000000"/>
              </a:buClr>
              <a:buFont typeface="Arial"/>
              <a:buChar char="•"/>
            </a:pPr>
            <a:r>
              <a:rPr lang="en-US" sz="1900" b="0" strike="noStrike" spc="-1">
                <a:solidFill>
                  <a:srgbClr val="000000"/>
                </a:solidFill>
                <a:latin typeface="Calibri"/>
              </a:rPr>
              <a:t>12 operations per columns</a:t>
            </a:r>
          </a:p>
          <a:p>
            <a:pPr marL="228600" indent="-228240">
              <a:lnSpc>
                <a:spcPct val="90000"/>
              </a:lnSpc>
              <a:spcBef>
                <a:spcPts val="1001"/>
              </a:spcBef>
              <a:buClr>
                <a:srgbClr val="000000"/>
              </a:buClr>
              <a:buFont typeface="Arial"/>
              <a:buChar char="•"/>
            </a:pPr>
            <a:r>
              <a:rPr lang="en-US" sz="2000" b="0" strike="noStrike" spc="-1">
                <a:solidFill>
                  <a:srgbClr val="000000"/>
                </a:solidFill>
                <a:latin typeface="Calibri"/>
              </a:rPr>
              <a:t>Round #2: Diagonal Round</a:t>
            </a:r>
          </a:p>
          <a:p>
            <a:pPr marL="685800" lvl="1" indent="-228240">
              <a:lnSpc>
                <a:spcPct val="90000"/>
              </a:lnSpc>
              <a:spcBef>
                <a:spcPts val="499"/>
              </a:spcBef>
              <a:buClr>
                <a:srgbClr val="000000"/>
              </a:buClr>
              <a:buFont typeface="Arial"/>
              <a:buChar char="•"/>
            </a:pPr>
            <a:r>
              <a:rPr lang="en-US" sz="1600" b="0" strike="noStrike" spc="-1">
                <a:solidFill>
                  <a:srgbClr val="000000"/>
                </a:solidFill>
                <a:latin typeface="Calibri"/>
              </a:rPr>
              <a:t>Same 12 operations, except on diagonals instead of columns</a:t>
            </a:r>
          </a:p>
          <a:p>
            <a:pPr marL="228600" indent="-228240">
              <a:lnSpc>
                <a:spcPct val="90000"/>
              </a:lnSpc>
              <a:spcBef>
                <a:spcPts val="1001"/>
              </a:spcBef>
              <a:buClr>
                <a:srgbClr val="000000"/>
              </a:buClr>
              <a:buFont typeface="Arial"/>
              <a:buChar char="•"/>
            </a:pPr>
            <a:r>
              <a:rPr lang="en-US" sz="2000" b="0" strike="noStrike" spc="-1">
                <a:solidFill>
                  <a:srgbClr val="000000"/>
                </a:solidFill>
                <a:latin typeface="Calibri"/>
              </a:rPr>
              <a:t>Alternate between columns and diagonals for 20 rounds…</a:t>
            </a:r>
          </a:p>
          <a:p>
            <a:pPr marL="228600" indent="-228240">
              <a:lnSpc>
                <a:spcPct val="90000"/>
              </a:lnSpc>
              <a:spcBef>
                <a:spcPts val="1001"/>
              </a:spcBef>
              <a:buClr>
                <a:srgbClr val="000000"/>
              </a:buClr>
              <a:buFont typeface="Arial"/>
              <a:buChar char="•"/>
            </a:pPr>
            <a:r>
              <a:rPr lang="en-US" sz="2000" b="0" strike="noStrike" spc="-1">
                <a:solidFill>
                  <a:srgbClr val="000000"/>
                </a:solidFill>
                <a:latin typeface="Calibri"/>
              </a:rPr>
              <a:t>Then add the original input block to the scrambled block</a:t>
            </a:r>
          </a:p>
        </p:txBody>
      </p:sp>
      <p:graphicFrame>
        <p:nvGraphicFramePr>
          <p:cNvPr id="368" name="Table 8"/>
          <p:cNvGraphicFramePr/>
          <p:nvPr/>
        </p:nvGraphicFramePr>
        <p:xfrm>
          <a:off x="4262040" y="1727640"/>
          <a:ext cx="5353560" cy="1219200"/>
        </p:xfrm>
        <a:graphic>
          <a:graphicData uri="http://schemas.openxmlformats.org/drawingml/2006/table">
            <a:tbl>
              <a:tblPr/>
              <a:tblGrid>
                <a:gridCol w="1338120">
                  <a:extLst>
                    <a:ext uri="{9D8B030D-6E8A-4147-A177-3AD203B41FA5}">
                      <a16:colId xmlns:a16="http://schemas.microsoft.com/office/drawing/2014/main" val="20000"/>
                    </a:ext>
                  </a:extLst>
                </a:gridCol>
                <a:gridCol w="1338120">
                  <a:extLst>
                    <a:ext uri="{9D8B030D-6E8A-4147-A177-3AD203B41FA5}">
                      <a16:colId xmlns:a16="http://schemas.microsoft.com/office/drawing/2014/main" val="20001"/>
                    </a:ext>
                  </a:extLst>
                </a:gridCol>
                <a:gridCol w="1338120">
                  <a:extLst>
                    <a:ext uri="{9D8B030D-6E8A-4147-A177-3AD203B41FA5}">
                      <a16:colId xmlns:a16="http://schemas.microsoft.com/office/drawing/2014/main" val="20002"/>
                    </a:ext>
                  </a:extLst>
                </a:gridCol>
                <a:gridCol w="1339200">
                  <a:extLst>
                    <a:ext uri="{9D8B030D-6E8A-4147-A177-3AD203B41FA5}">
                      <a16:colId xmlns:a16="http://schemas.microsoft.com/office/drawing/2014/main" val="20003"/>
                    </a:ext>
                  </a:extLst>
                </a:gridCol>
              </a:tblGrid>
              <a:tr h="293040">
                <a:tc>
                  <a:txBody>
                    <a:bodyPr/>
                    <a:lstStyle/>
                    <a:p>
                      <a:pPr algn="ctr">
                        <a:lnSpc>
                          <a:spcPct val="100000"/>
                        </a:lnSpc>
                      </a:pPr>
                      <a:r>
                        <a:rPr lang="en-US" sz="1400" b="0" strike="noStrike" spc="-1">
                          <a:solidFill>
                            <a:srgbClr val="7030A0"/>
                          </a:solidFill>
                          <a:latin typeface="Courier New"/>
                        </a:rPr>
                        <a:t>61707865</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7030A0"/>
                          </a:solidFill>
                          <a:latin typeface="Courier New"/>
                        </a:rPr>
                        <a:t>3320646e</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7030A0"/>
                          </a:solidFill>
                          <a:latin typeface="Courier New"/>
                        </a:rPr>
                        <a:t>79622d32</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7030A0"/>
                          </a:solidFill>
                          <a:latin typeface="Courier New"/>
                        </a:rPr>
                        <a:t>6b206574</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293040">
                <a:tc>
                  <a:txBody>
                    <a:bodyPr/>
                    <a:lstStyle/>
                    <a:p>
                      <a:pPr algn="ctr">
                        <a:lnSpc>
                          <a:spcPct val="100000"/>
                        </a:lnSpc>
                      </a:pPr>
                      <a:r>
                        <a:rPr lang="en-US" sz="1400" b="0" strike="noStrike" spc="-1">
                          <a:solidFill>
                            <a:srgbClr val="FF0000"/>
                          </a:solidFill>
                          <a:latin typeface="Courier New"/>
                        </a:rPr>
                        <a:t>03020100</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FF0000"/>
                          </a:solidFill>
                          <a:latin typeface="Courier New"/>
                        </a:rPr>
                        <a:t>07060504</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FF0000"/>
                          </a:solidFill>
                          <a:latin typeface="Courier New"/>
                        </a:rPr>
                        <a:t>0b0a0908</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FF0000"/>
                          </a:solidFill>
                          <a:latin typeface="Courier New"/>
                        </a:rPr>
                        <a:t>0f0e0d0c</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293040">
                <a:tc>
                  <a:txBody>
                    <a:bodyPr/>
                    <a:lstStyle/>
                    <a:p>
                      <a:pPr algn="ctr">
                        <a:lnSpc>
                          <a:spcPct val="100000"/>
                        </a:lnSpc>
                      </a:pPr>
                      <a:r>
                        <a:rPr lang="en-US" sz="1400" b="0" strike="noStrike" spc="-1">
                          <a:solidFill>
                            <a:srgbClr val="FF0000"/>
                          </a:solidFill>
                          <a:latin typeface="Courier New"/>
                        </a:rPr>
                        <a:t>13121110</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FF0000"/>
                          </a:solidFill>
                          <a:latin typeface="Courier New"/>
                        </a:rPr>
                        <a:t>17161514</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FF0000"/>
                          </a:solidFill>
                          <a:latin typeface="Courier New"/>
                        </a:rPr>
                        <a:t>1b1a1918</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FF0000"/>
                          </a:solidFill>
                          <a:latin typeface="Courier New"/>
                        </a:rPr>
                        <a:t>1f1e1d1c</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293040">
                <a:tc>
                  <a:txBody>
                    <a:bodyPr/>
                    <a:lstStyle/>
                    <a:p>
                      <a:pPr algn="ctr">
                        <a:lnSpc>
                          <a:spcPct val="100000"/>
                        </a:lnSpc>
                      </a:pPr>
                      <a:r>
                        <a:rPr lang="en-US" sz="1400" b="0" strike="noStrike" spc="-1">
                          <a:solidFill>
                            <a:srgbClr val="00B050"/>
                          </a:solidFill>
                          <a:latin typeface="Courier New"/>
                        </a:rPr>
                        <a:t>00000000</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B0F0"/>
                          </a:solidFill>
                          <a:latin typeface="Courier New"/>
                        </a:rPr>
                        <a:t>00000000</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B0F0"/>
                          </a:solidFill>
                          <a:latin typeface="Courier New"/>
                        </a:rPr>
                        <a:t>4a000000</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B0F0"/>
                          </a:solidFill>
                          <a:latin typeface="Courier New"/>
                        </a:rPr>
                        <a:t>00000000</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369" name="CustomShape 9"/>
          <p:cNvSpPr/>
          <p:nvPr/>
        </p:nvSpPr>
        <p:spPr>
          <a:xfrm>
            <a:off x="6797160" y="3049200"/>
            <a:ext cx="283320" cy="36144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graphicFrame>
        <p:nvGraphicFramePr>
          <p:cNvPr id="370" name="Table 10"/>
          <p:cNvGraphicFramePr/>
          <p:nvPr/>
        </p:nvGraphicFramePr>
        <p:xfrm>
          <a:off x="4262040" y="3489480"/>
          <a:ext cx="5353560" cy="1219200"/>
        </p:xfrm>
        <a:graphic>
          <a:graphicData uri="http://schemas.openxmlformats.org/drawingml/2006/table">
            <a:tbl>
              <a:tblPr/>
              <a:tblGrid>
                <a:gridCol w="1338120">
                  <a:extLst>
                    <a:ext uri="{9D8B030D-6E8A-4147-A177-3AD203B41FA5}">
                      <a16:colId xmlns:a16="http://schemas.microsoft.com/office/drawing/2014/main" val="20000"/>
                    </a:ext>
                  </a:extLst>
                </a:gridCol>
                <a:gridCol w="1338120">
                  <a:extLst>
                    <a:ext uri="{9D8B030D-6E8A-4147-A177-3AD203B41FA5}">
                      <a16:colId xmlns:a16="http://schemas.microsoft.com/office/drawing/2014/main" val="20001"/>
                    </a:ext>
                  </a:extLst>
                </a:gridCol>
                <a:gridCol w="1338120">
                  <a:extLst>
                    <a:ext uri="{9D8B030D-6E8A-4147-A177-3AD203B41FA5}">
                      <a16:colId xmlns:a16="http://schemas.microsoft.com/office/drawing/2014/main" val="20002"/>
                    </a:ext>
                  </a:extLst>
                </a:gridCol>
                <a:gridCol w="1339200">
                  <a:extLst>
                    <a:ext uri="{9D8B030D-6E8A-4147-A177-3AD203B41FA5}">
                      <a16:colId xmlns:a16="http://schemas.microsoft.com/office/drawing/2014/main" val="20003"/>
                    </a:ext>
                  </a:extLst>
                </a:gridCol>
              </a:tblGrid>
              <a:tr h="293040">
                <a:tc>
                  <a:txBody>
                    <a:bodyPr/>
                    <a:lstStyle/>
                    <a:p>
                      <a:pPr algn="ctr">
                        <a:lnSpc>
                          <a:spcPct val="100000"/>
                        </a:lnSpc>
                      </a:pPr>
                      <a:r>
                        <a:rPr lang="en-US" sz="1400" b="0" strike="noStrike" spc="-1">
                          <a:solidFill>
                            <a:srgbClr val="000000"/>
                          </a:solidFill>
                          <a:latin typeface="Courier New"/>
                        </a:rPr>
                        <a:t>dead8d4a</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16153c4d</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0738054f</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43edaef6</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293040">
                <a:tc>
                  <a:txBody>
                    <a:bodyPr/>
                    <a:lstStyle/>
                    <a:p>
                      <a:pPr algn="ctr">
                        <a:lnSpc>
                          <a:spcPct val="100000"/>
                        </a:lnSpc>
                      </a:pPr>
                      <a:r>
                        <a:rPr lang="en-US" sz="1400" b="0" strike="noStrike" spc="-1">
                          <a:solidFill>
                            <a:srgbClr val="000000"/>
                          </a:solidFill>
                          <a:latin typeface="Courier New"/>
                        </a:rPr>
                        <a:t>27a057d2</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b245c669</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a8924dee</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a0d0d5e3</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293040">
                <a:tc>
                  <a:txBody>
                    <a:bodyPr/>
                    <a:lstStyle/>
                    <a:p>
                      <a:pPr algn="ctr">
                        <a:lnSpc>
                          <a:spcPct val="100000"/>
                        </a:lnSpc>
                      </a:pPr>
                      <a:r>
                        <a:rPr lang="en-US" sz="1400" b="0" strike="noStrike" spc="-1">
                          <a:solidFill>
                            <a:srgbClr val="000000"/>
                          </a:solidFill>
                          <a:latin typeface="Courier New"/>
                        </a:rPr>
                        <a:t>69c66a73</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8a44f68e</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eb896808</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3d94f193</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293040">
                <a:tc>
                  <a:txBody>
                    <a:bodyPr/>
                    <a:lstStyle/>
                    <a:p>
                      <a:pPr algn="ctr">
                        <a:lnSpc>
                          <a:spcPct val="100000"/>
                        </a:lnSpc>
                      </a:pPr>
                      <a:r>
                        <a:rPr lang="en-US" sz="1400" b="0" strike="noStrike" spc="-1">
                          <a:solidFill>
                            <a:srgbClr val="000000"/>
                          </a:solidFill>
                          <a:latin typeface="Courier New"/>
                        </a:rPr>
                        <a:t>d239a241</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c874fc0d</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c3567117</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4b1e9c9c</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371" name="CustomShape 11"/>
          <p:cNvSpPr/>
          <p:nvPr/>
        </p:nvSpPr>
        <p:spPr>
          <a:xfrm>
            <a:off x="9844560" y="1727640"/>
            <a:ext cx="21186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rPr>
              <a:t>Original input block</a:t>
            </a:r>
            <a:endParaRPr lang="en-US" sz="1800" b="0" strike="noStrike" spc="-1">
              <a:latin typeface="Arial"/>
            </a:endParaRPr>
          </a:p>
        </p:txBody>
      </p:sp>
      <p:sp>
        <p:nvSpPr>
          <p:cNvPr id="372" name="CustomShape 12"/>
          <p:cNvSpPr/>
          <p:nvPr/>
        </p:nvSpPr>
        <p:spPr>
          <a:xfrm>
            <a:off x="9844560" y="3465000"/>
            <a:ext cx="211860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rPr>
              <a:t>20 rounds of scrambling</a:t>
            </a:r>
            <a:endParaRPr lang="en-US" sz="1800" b="0" strike="noStrike" spc="-1">
              <a:latin typeface="Arial"/>
            </a:endParaRPr>
          </a:p>
        </p:txBody>
      </p:sp>
      <p:sp>
        <p:nvSpPr>
          <p:cNvPr id="373" name="CustomShape 13"/>
          <p:cNvSpPr/>
          <p:nvPr/>
        </p:nvSpPr>
        <p:spPr>
          <a:xfrm>
            <a:off x="6797160" y="4811040"/>
            <a:ext cx="283320" cy="36144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graphicFrame>
        <p:nvGraphicFramePr>
          <p:cNvPr id="374" name="Table 14"/>
          <p:cNvGraphicFramePr/>
          <p:nvPr/>
        </p:nvGraphicFramePr>
        <p:xfrm>
          <a:off x="4262040" y="5303520"/>
          <a:ext cx="5353560" cy="1219680"/>
        </p:xfrm>
        <a:graphic>
          <a:graphicData uri="http://schemas.openxmlformats.org/drawingml/2006/table">
            <a:tbl>
              <a:tblPr/>
              <a:tblGrid>
                <a:gridCol w="1338120">
                  <a:extLst>
                    <a:ext uri="{9D8B030D-6E8A-4147-A177-3AD203B41FA5}">
                      <a16:colId xmlns:a16="http://schemas.microsoft.com/office/drawing/2014/main" val="20000"/>
                    </a:ext>
                  </a:extLst>
                </a:gridCol>
                <a:gridCol w="1338120">
                  <a:extLst>
                    <a:ext uri="{9D8B030D-6E8A-4147-A177-3AD203B41FA5}">
                      <a16:colId xmlns:a16="http://schemas.microsoft.com/office/drawing/2014/main" val="20001"/>
                    </a:ext>
                  </a:extLst>
                </a:gridCol>
                <a:gridCol w="1338120">
                  <a:extLst>
                    <a:ext uri="{9D8B030D-6E8A-4147-A177-3AD203B41FA5}">
                      <a16:colId xmlns:a16="http://schemas.microsoft.com/office/drawing/2014/main" val="20002"/>
                    </a:ext>
                  </a:extLst>
                </a:gridCol>
                <a:gridCol w="1339200">
                  <a:extLst>
                    <a:ext uri="{9D8B030D-6E8A-4147-A177-3AD203B41FA5}">
                      <a16:colId xmlns:a16="http://schemas.microsoft.com/office/drawing/2014/main" val="20003"/>
                    </a:ext>
                  </a:extLst>
                </a:gridCol>
              </a:tblGrid>
              <a:tr h="304920">
                <a:tc>
                  <a:txBody>
                    <a:bodyPr/>
                    <a:lstStyle/>
                    <a:p>
                      <a:pPr algn="ctr">
                        <a:lnSpc>
                          <a:spcPct val="100000"/>
                        </a:lnSpc>
                      </a:pPr>
                      <a:r>
                        <a:rPr lang="en-US" sz="1400" b="0" strike="noStrike" spc="-1">
                          <a:solidFill>
                            <a:srgbClr val="000000"/>
                          </a:solidFill>
                          <a:latin typeface="Courier New"/>
                        </a:rPr>
                        <a:t>401e05af</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4935a0bb</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809a3281</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af0e146a</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04920">
                <a:tc>
                  <a:txBody>
                    <a:bodyPr/>
                    <a:lstStyle/>
                    <a:p>
                      <a:pPr algn="ctr">
                        <a:lnSpc>
                          <a:spcPct val="100000"/>
                        </a:lnSpc>
                      </a:pPr>
                      <a:r>
                        <a:rPr lang="en-US" sz="1400" b="0" strike="noStrike" spc="-1">
                          <a:solidFill>
                            <a:srgbClr val="000000"/>
                          </a:solidFill>
                          <a:latin typeface="Courier New"/>
                        </a:rPr>
                        <a:t>2aa258d2</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b94bcb6d</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b39c56f6</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afdee2ef</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04920">
                <a:tc>
                  <a:txBody>
                    <a:bodyPr/>
                    <a:lstStyle/>
                    <a:p>
                      <a:pPr algn="ctr">
                        <a:lnSpc>
                          <a:spcPct val="100000"/>
                        </a:lnSpc>
                      </a:pPr>
                      <a:r>
                        <a:rPr lang="en-US" sz="1400" b="0" strike="noStrike" spc="-1">
                          <a:solidFill>
                            <a:srgbClr val="000000"/>
                          </a:solidFill>
                          <a:latin typeface="Courier New"/>
                        </a:rPr>
                        <a:t>7cd87b83</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a15b0ba2</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06a38120</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5cb30eaf</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04920">
                <a:tc>
                  <a:txBody>
                    <a:bodyPr/>
                    <a:lstStyle/>
                    <a:p>
                      <a:pPr algn="ctr">
                        <a:lnSpc>
                          <a:spcPct val="100000"/>
                        </a:lnSpc>
                      </a:pPr>
                      <a:r>
                        <a:rPr lang="en-US" sz="1400" b="0" strike="noStrike" spc="-1">
                          <a:solidFill>
                            <a:srgbClr val="000000"/>
                          </a:solidFill>
                          <a:latin typeface="Courier New"/>
                        </a:rPr>
                        <a:t>d239a241</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c874fc0d</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0d567117</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4b1e9c9c</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375" name="CustomShape 15"/>
          <p:cNvSpPr/>
          <p:nvPr/>
        </p:nvSpPr>
        <p:spPr>
          <a:xfrm>
            <a:off x="3586320" y="2245320"/>
            <a:ext cx="568440" cy="3860280"/>
          </a:xfrm>
          <a:prstGeom prst="curvedRightArrow">
            <a:avLst>
              <a:gd name="adj1" fmla="val 25000"/>
              <a:gd name="adj2" fmla="val 50000"/>
              <a:gd name="adj3" fmla="val 25000"/>
            </a:avLst>
          </a:prstGeom>
          <a:ln/>
        </p:spPr>
        <p:style>
          <a:lnRef idx="2">
            <a:schemeClr val="accent1">
              <a:shade val="50000"/>
            </a:schemeClr>
          </a:lnRef>
          <a:fillRef idx="1">
            <a:schemeClr val="accent1"/>
          </a:fillRef>
          <a:effectRef idx="0">
            <a:schemeClr val="accent1"/>
          </a:effectRef>
          <a:fontRef idx="minor"/>
        </p:style>
      </p:sp>
      <p:sp>
        <p:nvSpPr>
          <p:cNvPr id="376" name="CustomShape 16"/>
          <p:cNvSpPr/>
          <p:nvPr/>
        </p:nvSpPr>
        <p:spPr>
          <a:xfrm>
            <a:off x="9844560" y="5303520"/>
            <a:ext cx="211860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rPr>
              <a:t>Output block for keystream!</a:t>
            </a:r>
            <a:endParaRPr lang="en-US" sz="18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7"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78" name="CustomShape 2"/>
          <p:cNvSpPr/>
          <p:nvPr/>
        </p:nvSpPr>
        <p:spPr>
          <a:xfrm flipH="1">
            <a:off x="0" y="0"/>
            <a:ext cx="12191760" cy="1590480"/>
          </a:xfrm>
          <a:prstGeom prst="rect">
            <a:avLst/>
          </a:prstGeom>
          <a:gradFill rotWithShape="0">
            <a:gsLst>
              <a:gs pos="0">
                <a:srgbClr val="000000"/>
              </a:gs>
              <a:gs pos="100000">
                <a:srgbClr val="2F5597"/>
              </a:gs>
            </a:gsLst>
            <a:lin ang="2400000"/>
          </a:gradFill>
          <a:ln>
            <a:noFill/>
          </a:ln>
        </p:spPr>
        <p:style>
          <a:lnRef idx="2">
            <a:schemeClr val="accent1">
              <a:shade val="50000"/>
            </a:schemeClr>
          </a:lnRef>
          <a:fillRef idx="1">
            <a:schemeClr val="accent1"/>
          </a:fillRef>
          <a:effectRef idx="0">
            <a:schemeClr val="accent1"/>
          </a:effectRef>
          <a:fontRef idx="minor"/>
        </p:style>
      </p:sp>
      <p:sp>
        <p:nvSpPr>
          <p:cNvPr id="379" name="CustomShape 3"/>
          <p:cNvSpPr/>
          <p:nvPr/>
        </p:nvSpPr>
        <p:spPr>
          <a:xfrm rot="10800000" flipH="1">
            <a:off x="360" y="360"/>
            <a:ext cx="8115120" cy="1590480"/>
          </a:xfrm>
          <a:prstGeom prst="rect">
            <a:avLst/>
          </a:prstGeom>
          <a:gradFill rotWithShape="0">
            <a:gsLst>
              <a:gs pos="20000">
                <a:srgbClr val="4472C4">
                  <a:alpha val="0"/>
                </a:srgbClr>
              </a:gs>
              <a:gs pos="100000">
                <a:srgbClr val="203864">
                  <a:alpha val="55294"/>
                </a:srgb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380" name="CustomShape 4"/>
          <p:cNvSpPr/>
          <p:nvPr/>
        </p:nvSpPr>
        <p:spPr>
          <a:xfrm flipH="1">
            <a:off x="8114400" y="0"/>
            <a:ext cx="4076280" cy="1590480"/>
          </a:xfrm>
          <a:prstGeom prst="rect">
            <a:avLst/>
          </a:prstGeom>
          <a:gradFill rotWithShape="0">
            <a:gsLst>
              <a:gs pos="0">
                <a:srgbClr val="4472C4">
                  <a:alpha val="66274"/>
                </a:srgbClr>
              </a:gs>
              <a:gs pos="100000">
                <a:srgbClr val="000000">
                  <a:alpha val="30196"/>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381" name="CustomShape 5"/>
          <p:cNvSpPr/>
          <p:nvPr/>
        </p:nvSpPr>
        <p:spPr>
          <a:xfrm>
            <a:off x="459360" y="0"/>
            <a:ext cx="11732400" cy="1596960"/>
          </a:xfrm>
          <a:prstGeom prst="rect">
            <a:avLst/>
          </a:prstGeom>
          <a:gradFill rotWithShape="0">
            <a:gsLst>
              <a:gs pos="50000">
                <a:srgbClr val="000000">
                  <a:alpha val="0"/>
                </a:srgbClr>
              </a:gs>
              <a:gs pos="100000">
                <a:srgbClr val="203864">
                  <a:alpha val="52156"/>
                </a:srgb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382" name="TextShape 6"/>
          <p:cNvSpPr txBox="1"/>
          <p:nvPr/>
        </p:nvSpPr>
        <p:spPr>
          <a:xfrm>
            <a:off x="1371600" y="294480"/>
            <a:ext cx="9895680" cy="1033200"/>
          </a:xfrm>
          <a:prstGeom prst="rect">
            <a:avLst/>
          </a:prstGeom>
          <a:noFill/>
          <a:ln>
            <a:noFill/>
          </a:ln>
        </p:spPr>
        <p:txBody>
          <a:bodyPr anchor="ctr">
            <a:normAutofit fontScale="82000"/>
          </a:bodyPr>
          <a:lstStyle/>
          <a:p>
            <a:pPr>
              <a:lnSpc>
                <a:spcPct val="90000"/>
              </a:lnSpc>
            </a:pPr>
            <a:r>
              <a:rPr lang="en-US" sz="4000" b="0" strike="noStrike" spc="-1">
                <a:solidFill>
                  <a:srgbClr val="FFFFFF"/>
                </a:solidFill>
                <a:latin typeface="Calibri Light"/>
              </a:rPr>
              <a:t>#3: Transform input blocks to output blocks</a:t>
            </a:r>
            <a:endParaRPr lang="en-US" sz="4000" b="0" strike="noStrike" spc="-1">
              <a:solidFill>
                <a:srgbClr val="000000"/>
              </a:solidFill>
              <a:latin typeface="Calibri"/>
            </a:endParaRPr>
          </a:p>
        </p:txBody>
      </p:sp>
      <p:sp>
        <p:nvSpPr>
          <p:cNvPr id="383" name="TextShape 7"/>
          <p:cNvSpPr txBox="1"/>
          <p:nvPr/>
        </p:nvSpPr>
        <p:spPr>
          <a:xfrm>
            <a:off x="228600" y="1771560"/>
            <a:ext cx="3804480" cy="712440"/>
          </a:xfrm>
          <a:prstGeom prst="rect">
            <a:avLst/>
          </a:prstGeom>
          <a:noFill/>
          <a:ln>
            <a:noFill/>
          </a:ln>
        </p:spPr>
        <p:txBody>
          <a:bodyPr>
            <a:normAutofit/>
          </a:bodyPr>
          <a:lstStyle/>
          <a:p>
            <a:pPr>
              <a:lnSpc>
                <a:spcPct val="90000"/>
              </a:lnSpc>
              <a:spcBef>
                <a:spcPts val="1001"/>
              </a:spcBef>
              <a:tabLst>
                <a:tab pos="0" algn="l"/>
              </a:tabLst>
            </a:pPr>
            <a:r>
              <a:rPr lang="en-US" sz="2000" b="0" strike="noStrike" spc="-1">
                <a:solidFill>
                  <a:srgbClr val="000000"/>
                </a:solidFill>
                <a:latin typeface="Calibri"/>
              </a:rPr>
              <a:t>Turn </a:t>
            </a:r>
            <a:r>
              <a:rPr lang="en-US" sz="2000" b="0" i="1" strike="noStrike" spc="-1">
                <a:solidFill>
                  <a:srgbClr val="000000"/>
                </a:solidFill>
                <a:latin typeface="Calibri"/>
              </a:rPr>
              <a:t>each</a:t>
            </a:r>
            <a:r>
              <a:rPr lang="en-US" sz="2000" b="0" strike="noStrike" spc="-1">
                <a:solidFill>
                  <a:srgbClr val="000000"/>
                </a:solidFill>
                <a:latin typeface="Calibri"/>
              </a:rPr>
              <a:t> input block into an output block…</a:t>
            </a:r>
          </a:p>
        </p:txBody>
      </p:sp>
      <p:graphicFrame>
        <p:nvGraphicFramePr>
          <p:cNvPr id="384" name="Table 8"/>
          <p:cNvGraphicFramePr/>
          <p:nvPr/>
        </p:nvGraphicFramePr>
        <p:xfrm>
          <a:off x="459360" y="2562480"/>
          <a:ext cx="5353560" cy="1219200"/>
        </p:xfrm>
        <a:graphic>
          <a:graphicData uri="http://schemas.openxmlformats.org/drawingml/2006/table">
            <a:tbl>
              <a:tblPr/>
              <a:tblGrid>
                <a:gridCol w="1338120">
                  <a:extLst>
                    <a:ext uri="{9D8B030D-6E8A-4147-A177-3AD203B41FA5}">
                      <a16:colId xmlns:a16="http://schemas.microsoft.com/office/drawing/2014/main" val="20000"/>
                    </a:ext>
                  </a:extLst>
                </a:gridCol>
                <a:gridCol w="1338120">
                  <a:extLst>
                    <a:ext uri="{9D8B030D-6E8A-4147-A177-3AD203B41FA5}">
                      <a16:colId xmlns:a16="http://schemas.microsoft.com/office/drawing/2014/main" val="20001"/>
                    </a:ext>
                  </a:extLst>
                </a:gridCol>
                <a:gridCol w="1338120">
                  <a:extLst>
                    <a:ext uri="{9D8B030D-6E8A-4147-A177-3AD203B41FA5}">
                      <a16:colId xmlns:a16="http://schemas.microsoft.com/office/drawing/2014/main" val="20002"/>
                    </a:ext>
                  </a:extLst>
                </a:gridCol>
                <a:gridCol w="1339200">
                  <a:extLst>
                    <a:ext uri="{9D8B030D-6E8A-4147-A177-3AD203B41FA5}">
                      <a16:colId xmlns:a16="http://schemas.microsoft.com/office/drawing/2014/main" val="20003"/>
                    </a:ext>
                  </a:extLst>
                </a:gridCol>
              </a:tblGrid>
              <a:tr h="293040">
                <a:tc>
                  <a:txBody>
                    <a:bodyPr/>
                    <a:lstStyle/>
                    <a:p>
                      <a:pPr algn="ctr">
                        <a:lnSpc>
                          <a:spcPct val="100000"/>
                        </a:lnSpc>
                      </a:pPr>
                      <a:r>
                        <a:rPr lang="en-US" sz="1400" b="0" strike="noStrike" spc="-1">
                          <a:solidFill>
                            <a:srgbClr val="7030A0"/>
                          </a:solidFill>
                          <a:latin typeface="Courier New"/>
                        </a:rPr>
                        <a:t>61707865</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7030A0"/>
                          </a:solidFill>
                          <a:latin typeface="Courier New"/>
                        </a:rPr>
                        <a:t>3320646e</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7030A0"/>
                          </a:solidFill>
                          <a:latin typeface="Courier New"/>
                        </a:rPr>
                        <a:t>79622d32</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7030A0"/>
                          </a:solidFill>
                          <a:latin typeface="Courier New"/>
                        </a:rPr>
                        <a:t>6b206574</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293040">
                <a:tc>
                  <a:txBody>
                    <a:bodyPr/>
                    <a:lstStyle/>
                    <a:p>
                      <a:pPr algn="ctr">
                        <a:lnSpc>
                          <a:spcPct val="100000"/>
                        </a:lnSpc>
                      </a:pPr>
                      <a:r>
                        <a:rPr lang="en-US" sz="1400" b="0" strike="noStrike" spc="-1">
                          <a:solidFill>
                            <a:srgbClr val="FF0000"/>
                          </a:solidFill>
                          <a:latin typeface="Courier New"/>
                        </a:rPr>
                        <a:t>03020100</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FF0000"/>
                          </a:solidFill>
                          <a:latin typeface="Courier New"/>
                        </a:rPr>
                        <a:t>07060504</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FF0000"/>
                          </a:solidFill>
                          <a:latin typeface="Courier New"/>
                        </a:rPr>
                        <a:t>0b0a0908</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FF0000"/>
                          </a:solidFill>
                          <a:latin typeface="Courier New"/>
                        </a:rPr>
                        <a:t>0f0e0d0c</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293040">
                <a:tc>
                  <a:txBody>
                    <a:bodyPr/>
                    <a:lstStyle/>
                    <a:p>
                      <a:pPr algn="ctr">
                        <a:lnSpc>
                          <a:spcPct val="100000"/>
                        </a:lnSpc>
                      </a:pPr>
                      <a:r>
                        <a:rPr lang="en-US" sz="1400" b="0" strike="noStrike" spc="-1">
                          <a:solidFill>
                            <a:srgbClr val="FF0000"/>
                          </a:solidFill>
                          <a:latin typeface="Courier New"/>
                        </a:rPr>
                        <a:t>13121110</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FF0000"/>
                          </a:solidFill>
                          <a:latin typeface="Courier New"/>
                        </a:rPr>
                        <a:t>17161514</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FF0000"/>
                          </a:solidFill>
                          <a:latin typeface="Courier New"/>
                        </a:rPr>
                        <a:t>1b1a1918</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FF0000"/>
                          </a:solidFill>
                          <a:latin typeface="Courier New"/>
                        </a:rPr>
                        <a:t>1f1e1d1c</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293040">
                <a:tc>
                  <a:txBody>
                    <a:bodyPr/>
                    <a:lstStyle/>
                    <a:p>
                      <a:pPr algn="ctr">
                        <a:lnSpc>
                          <a:spcPct val="100000"/>
                        </a:lnSpc>
                      </a:pPr>
                      <a:r>
                        <a:rPr lang="en-US" sz="1400" b="0" strike="noStrike" spc="-1">
                          <a:solidFill>
                            <a:srgbClr val="00B050"/>
                          </a:solidFill>
                          <a:latin typeface="Courier New"/>
                        </a:rPr>
                        <a:t>00000000</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B0F0"/>
                          </a:solidFill>
                          <a:latin typeface="Courier New"/>
                        </a:rPr>
                        <a:t>00000000</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B0F0"/>
                          </a:solidFill>
                          <a:latin typeface="Courier New"/>
                        </a:rPr>
                        <a:t>4a000000</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B0F0"/>
                          </a:solidFill>
                          <a:latin typeface="Courier New"/>
                        </a:rPr>
                        <a:t>00000000</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385" name="CustomShape 9"/>
          <p:cNvSpPr/>
          <p:nvPr/>
        </p:nvSpPr>
        <p:spPr>
          <a:xfrm>
            <a:off x="2994480" y="3884040"/>
            <a:ext cx="283320" cy="36144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graphicFrame>
        <p:nvGraphicFramePr>
          <p:cNvPr id="386" name="Table 10"/>
          <p:cNvGraphicFramePr/>
          <p:nvPr/>
        </p:nvGraphicFramePr>
        <p:xfrm>
          <a:off x="459360" y="4324680"/>
          <a:ext cx="5353560" cy="1219200"/>
        </p:xfrm>
        <a:graphic>
          <a:graphicData uri="http://schemas.openxmlformats.org/drawingml/2006/table">
            <a:tbl>
              <a:tblPr/>
              <a:tblGrid>
                <a:gridCol w="1338120">
                  <a:extLst>
                    <a:ext uri="{9D8B030D-6E8A-4147-A177-3AD203B41FA5}">
                      <a16:colId xmlns:a16="http://schemas.microsoft.com/office/drawing/2014/main" val="20000"/>
                    </a:ext>
                  </a:extLst>
                </a:gridCol>
                <a:gridCol w="1338120">
                  <a:extLst>
                    <a:ext uri="{9D8B030D-6E8A-4147-A177-3AD203B41FA5}">
                      <a16:colId xmlns:a16="http://schemas.microsoft.com/office/drawing/2014/main" val="20001"/>
                    </a:ext>
                  </a:extLst>
                </a:gridCol>
                <a:gridCol w="1338120">
                  <a:extLst>
                    <a:ext uri="{9D8B030D-6E8A-4147-A177-3AD203B41FA5}">
                      <a16:colId xmlns:a16="http://schemas.microsoft.com/office/drawing/2014/main" val="20002"/>
                    </a:ext>
                  </a:extLst>
                </a:gridCol>
                <a:gridCol w="1339200">
                  <a:extLst>
                    <a:ext uri="{9D8B030D-6E8A-4147-A177-3AD203B41FA5}">
                      <a16:colId xmlns:a16="http://schemas.microsoft.com/office/drawing/2014/main" val="20003"/>
                    </a:ext>
                  </a:extLst>
                </a:gridCol>
              </a:tblGrid>
              <a:tr h="293040">
                <a:tc>
                  <a:txBody>
                    <a:bodyPr/>
                    <a:lstStyle/>
                    <a:p>
                      <a:pPr algn="ctr">
                        <a:lnSpc>
                          <a:spcPct val="100000"/>
                        </a:lnSpc>
                      </a:pPr>
                      <a:r>
                        <a:rPr lang="en-US" sz="1400" b="0" strike="noStrike" spc="-1">
                          <a:solidFill>
                            <a:srgbClr val="000000"/>
                          </a:solidFill>
                          <a:latin typeface="Courier New"/>
                        </a:rPr>
                        <a:t>401e05af</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4935a0bb</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809a3281</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af0e146a</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293040">
                <a:tc>
                  <a:txBody>
                    <a:bodyPr/>
                    <a:lstStyle/>
                    <a:p>
                      <a:pPr algn="ctr">
                        <a:lnSpc>
                          <a:spcPct val="100000"/>
                        </a:lnSpc>
                      </a:pPr>
                      <a:r>
                        <a:rPr lang="en-US" sz="1400" b="0" strike="noStrike" spc="-1">
                          <a:solidFill>
                            <a:srgbClr val="000000"/>
                          </a:solidFill>
                          <a:latin typeface="Courier New"/>
                        </a:rPr>
                        <a:t>2aa258d2</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b94bcb6d</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b39c56f6</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afdee2ef</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293040">
                <a:tc>
                  <a:txBody>
                    <a:bodyPr/>
                    <a:lstStyle/>
                    <a:p>
                      <a:pPr algn="ctr">
                        <a:lnSpc>
                          <a:spcPct val="100000"/>
                        </a:lnSpc>
                      </a:pPr>
                      <a:r>
                        <a:rPr lang="en-US" sz="1400" b="0" strike="noStrike" spc="-1">
                          <a:solidFill>
                            <a:srgbClr val="000000"/>
                          </a:solidFill>
                          <a:latin typeface="Courier New"/>
                        </a:rPr>
                        <a:t>7cd87b83</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a15b0ba2</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06a38120</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5cb30eaf</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293040">
                <a:tc>
                  <a:txBody>
                    <a:bodyPr/>
                    <a:lstStyle/>
                    <a:p>
                      <a:pPr algn="ctr">
                        <a:lnSpc>
                          <a:spcPct val="100000"/>
                        </a:lnSpc>
                      </a:pPr>
                      <a:r>
                        <a:rPr lang="en-US" sz="1400" b="0" strike="noStrike" spc="-1">
                          <a:solidFill>
                            <a:srgbClr val="000000"/>
                          </a:solidFill>
                          <a:latin typeface="Courier New"/>
                        </a:rPr>
                        <a:t>d239a241</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c874fc0d</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0d567117</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4b1e9c9c</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graphicFrame>
        <p:nvGraphicFramePr>
          <p:cNvPr id="387" name="Table 11"/>
          <p:cNvGraphicFramePr/>
          <p:nvPr/>
        </p:nvGraphicFramePr>
        <p:xfrm>
          <a:off x="6044040" y="2562480"/>
          <a:ext cx="5353560" cy="1219200"/>
        </p:xfrm>
        <a:graphic>
          <a:graphicData uri="http://schemas.openxmlformats.org/drawingml/2006/table">
            <a:tbl>
              <a:tblPr/>
              <a:tblGrid>
                <a:gridCol w="1338120">
                  <a:extLst>
                    <a:ext uri="{9D8B030D-6E8A-4147-A177-3AD203B41FA5}">
                      <a16:colId xmlns:a16="http://schemas.microsoft.com/office/drawing/2014/main" val="20000"/>
                    </a:ext>
                  </a:extLst>
                </a:gridCol>
                <a:gridCol w="1338120">
                  <a:extLst>
                    <a:ext uri="{9D8B030D-6E8A-4147-A177-3AD203B41FA5}">
                      <a16:colId xmlns:a16="http://schemas.microsoft.com/office/drawing/2014/main" val="20001"/>
                    </a:ext>
                  </a:extLst>
                </a:gridCol>
                <a:gridCol w="1338120">
                  <a:extLst>
                    <a:ext uri="{9D8B030D-6E8A-4147-A177-3AD203B41FA5}">
                      <a16:colId xmlns:a16="http://schemas.microsoft.com/office/drawing/2014/main" val="20002"/>
                    </a:ext>
                  </a:extLst>
                </a:gridCol>
                <a:gridCol w="1339200">
                  <a:extLst>
                    <a:ext uri="{9D8B030D-6E8A-4147-A177-3AD203B41FA5}">
                      <a16:colId xmlns:a16="http://schemas.microsoft.com/office/drawing/2014/main" val="20003"/>
                    </a:ext>
                  </a:extLst>
                </a:gridCol>
              </a:tblGrid>
              <a:tr h="293040">
                <a:tc>
                  <a:txBody>
                    <a:bodyPr/>
                    <a:lstStyle/>
                    <a:p>
                      <a:pPr algn="ctr">
                        <a:lnSpc>
                          <a:spcPct val="100000"/>
                        </a:lnSpc>
                      </a:pPr>
                      <a:r>
                        <a:rPr lang="en-US" sz="1400" b="0" strike="noStrike" spc="-1">
                          <a:solidFill>
                            <a:srgbClr val="7030A0"/>
                          </a:solidFill>
                          <a:latin typeface="Courier New"/>
                        </a:rPr>
                        <a:t>61707865</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7030A0"/>
                          </a:solidFill>
                          <a:latin typeface="Courier New"/>
                        </a:rPr>
                        <a:t>3320646e</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7030A0"/>
                          </a:solidFill>
                          <a:latin typeface="Courier New"/>
                        </a:rPr>
                        <a:t>79622d32</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7030A0"/>
                          </a:solidFill>
                          <a:latin typeface="Courier New"/>
                        </a:rPr>
                        <a:t>6b206574</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293040">
                <a:tc>
                  <a:txBody>
                    <a:bodyPr/>
                    <a:lstStyle/>
                    <a:p>
                      <a:pPr algn="ctr">
                        <a:lnSpc>
                          <a:spcPct val="100000"/>
                        </a:lnSpc>
                      </a:pPr>
                      <a:r>
                        <a:rPr lang="en-US" sz="1400" b="0" strike="noStrike" spc="-1">
                          <a:solidFill>
                            <a:srgbClr val="FF0000"/>
                          </a:solidFill>
                          <a:latin typeface="Courier New"/>
                        </a:rPr>
                        <a:t>03020100</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FF0000"/>
                          </a:solidFill>
                          <a:latin typeface="Courier New"/>
                        </a:rPr>
                        <a:t>07060504</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FF0000"/>
                          </a:solidFill>
                          <a:latin typeface="Courier New"/>
                        </a:rPr>
                        <a:t>0b0a0908</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FF0000"/>
                          </a:solidFill>
                          <a:latin typeface="Courier New"/>
                        </a:rPr>
                        <a:t>0f0e0d0c</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293040">
                <a:tc>
                  <a:txBody>
                    <a:bodyPr/>
                    <a:lstStyle/>
                    <a:p>
                      <a:pPr algn="ctr">
                        <a:lnSpc>
                          <a:spcPct val="100000"/>
                        </a:lnSpc>
                      </a:pPr>
                      <a:r>
                        <a:rPr lang="en-US" sz="1400" b="0" strike="noStrike" spc="-1">
                          <a:solidFill>
                            <a:srgbClr val="FF0000"/>
                          </a:solidFill>
                          <a:latin typeface="Courier New"/>
                        </a:rPr>
                        <a:t>13121110</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FF0000"/>
                          </a:solidFill>
                          <a:latin typeface="Courier New"/>
                        </a:rPr>
                        <a:t>17161514</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FF0000"/>
                          </a:solidFill>
                          <a:latin typeface="Courier New"/>
                        </a:rPr>
                        <a:t>1b1a1918</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FF0000"/>
                          </a:solidFill>
                          <a:latin typeface="Courier New"/>
                        </a:rPr>
                        <a:t>1f1e1d1c</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293040">
                <a:tc>
                  <a:txBody>
                    <a:bodyPr/>
                    <a:lstStyle/>
                    <a:p>
                      <a:pPr algn="ctr">
                        <a:lnSpc>
                          <a:spcPct val="100000"/>
                        </a:lnSpc>
                      </a:pPr>
                      <a:r>
                        <a:rPr lang="en-US" sz="1400" b="0" strike="noStrike" spc="-1">
                          <a:solidFill>
                            <a:srgbClr val="00B050"/>
                          </a:solidFill>
                          <a:latin typeface="Courier New"/>
                        </a:rPr>
                        <a:t>00000001</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B0F0"/>
                          </a:solidFill>
                          <a:latin typeface="Courier New"/>
                        </a:rPr>
                        <a:t>00000000</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B0F0"/>
                          </a:solidFill>
                          <a:latin typeface="Courier New"/>
                        </a:rPr>
                        <a:t>4a000000</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B0F0"/>
                          </a:solidFill>
                          <a:latin typeface="Courier New"/>
                        </a:rPr>
                        <a:t>00000000</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388" name="CustomShape 12"/>
          <p:cNvSpPr/>
          <p:nvPr/>
        </p:nvSpPr>
        <p:spPr>
          <a:xfrm>
            <a:off x="8579160" y="3884040"/>
            <a:ext cx="283320" cy="36144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graphicFrame>
        <p:nvGraphicFramePr>
          <p:cNvPr id="389" name="Table 13"/>
          <p:cNvGraphicFramePr/>
          <p:nvPr/>
        </p:nvGraphicFramePr>
        <p:xfrm>
          <a:off x="6044040" y="4324680"/>
          <a:ext cx="5353560" cy="1219200"/>
        </p:xfrm>
        <a:graphic>
          <a:graphicData uri="http://schemas.openxmlformats.org/drawingml/2006/table">
            <a:tbl>
              <a:tblPr/>
              <a:tblGrid>
                <a:gridCol w="1338120">
                  <a:extLst>
                    <a:ext uri="{9D8B030D-6E8A-4147-A177-3AD203B41FA5}">
                      <a16:colId xmlns:a16="http://schemas.microsoft.com/office/drawing/2014/main" val="20000"/>
                    </a:ext>
                  </a:extLst>
                </a:gridCol>
                <a:gridCol w="1338120">
                  <a:extLst>
                    <a:ext uri="{9D8B030D-6E8A-4147-A177-3AD203B41FA5}">
                      <a16:colId xmlns:a16="http://schemas.microsoft.com/office/drawing/2014/main" val="20001"/>
                    </a:ext>
                  </a:extLst>
                </a:gridCol>
                <a:gridCol w="1338120">
                  <a:extLst>
                    <a:ext uri="{9D8B030D-6E8A-4147-A177-3AD203B41FA5}">
                      <a16:colId xmlns:a16="http://schemas.microsoft.com/office/drawing/2014/main" val="20002"/>
                    </a:ext>
                  </a:extLst>
                </a:gridCol>
                <a:gridCol w="1339200">
                  <a:extLst>
                    <a:ext uri="{9D8B030D-6E8A-4147-A177-3AD203B41FA5}">
                      <a16:colId xmlns:a16="http://schemas.microsoft.com/office/drawing/2014/main" val="20003"/>
                    </a:ext>
                  </a:extLst>
                </a:gridCol>
              </a:tblGrid>
              <a:tr h="293040">
                <a:tc>
                  <a:txBody>
                    <a:bodyPr/>
                    <a:lstStyle/>
                    <a:p>
                      <a:pPr algn="ctr">
                        <a:lnSpc>
                          <a:spcPct val="100000"/>
                        </a:lnSpc>
                      </a:pPr>
                      <a:r>
                        <a:rPr lang="en-US" sz="1400" b="0" strike="noStrike" spc="-1">
                          <a:solidFill>
                            <a:srgbClr val="000000"/>
                          </a:solidFill>
                          <a:latin typeface="Courier New"/>
                        </a:rPr>
                        <a:t>f3514f22</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e1d91b40</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6f27de2f</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ed1d63b8</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293040">
                <a:tc>
                  <a:txBody>
                    <a:bodyPr/>
                    <a:lstStyle/>
                    <a:p>
                      <a:pPr algn="ctr">
                        <a:lnSpc>
                          <a:spcPct val="100000"/>
                        </a:lnSpc>
                      </a:pPr>
                      <a:r>
                        <a:rPr lang="en-US" sz="1400" b="0" strike="noStrike" spc="-1">
                          <a:solidFill>
                            <a:srgbClr val="000000"/>
                          </a:solidFill>
                          <a:latin typeface="Courier New"/>
                        </a:rPr>
                        <a:t>821f138c</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e2062c3d</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ecca4f7e</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78cff39e</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293040">
                <a:tc>
                  <a:txBody>
                    <a:bodyPr/>
                    <a:lstStyle/>
                    <a:p>
                      <a:pPr algn="ctr">
                        <a:lnSpc>
                          <a:spcPct val="100000"/>
                        </a:lnSpc>
                      </a:pPr>
                      <a:r>
                        <a:rPr lang="en-US" sz="1400" b="0" strike="noStrike" spc="-1">
                          <a:solidFill>
                            <a:srgbClr val="000000"/>
                          </a:solidFill>
                          <a:latin typeface="Courier New"/>
                        </a:rPr>
                        <a:t>a30a3b8a</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920a6072</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cd7479b5</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34932bed</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293040">
                <a:tc>
                  <a:txBody>
                    <a:bodyPr/>
                    <a:lstStyle/>
                    <a:p>
                      <a:pPr algn="ctr">
                        <a:lnSpc>
                          <a:spcPct val="100000"/>
                        </a:lnSpc>
                      </a:pPr>
                      <a:r>
                        <a:rPr lang="en-US" sz="1400" b="0" strike="noStrike" spc="-1">
                          <a:solidFill>
                            <a:srgbClr val="000000"/>
                          </a:solidFill>
                          <a:latin typeface="Courier New"/>
                        </a:rPr>
                        <a:t>40ba4c79</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cd343ec6</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4c2c21ea</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400" b="0" strike="noStrike" spc="-1">
                          <a:solidFill>
                            <a:srgbClr val="000000"/>
                          </a:solidFill>
                          <a:latin typeface="Courier New"/>
                        </a:rPr>
                        <a:t>b7417df0</a:t>
                      </a:r>
                      <a:endParaRPr lang="en-US" sz="1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graphicFrame>
        <p:nvGraphicFramePr>
          <p:cNvPr id="390" name="Table 14"/>
          <p:cNvGraphicFramePr/>
          <p:nvPr/>
        </p:nvGraphicFramePr>
        <p:xfrm>
          <a:off x="819720" y="6221520"/>
          <a:ext cx="9986760" cy="370800"/>
        </p:xfrm>
        <a:graphic>
          <a:graphicData uri="http://schemas.openxmlformats.org/drawingml/2006/table">
            <a:tbl>
              <a:tblPr/>
              <a:tblGrid>
                <a:gridCol w="499320">
                  <a:extLst>
                    <a:ext uri="{9D8B030D-6E8A-4147-A177-3AD203B41FA5}">
                      <a16:colId xmlns:a16="http://schemas.microsoft.com/office/drawing/2014/main" val="20000"/>
                    </a:ext>
                  </a:extLst>
                </a:gridCol>
                <a:gridCol w="499320">
                  <a:extLst>
                    <a:ext uri="{9D8B030D-6E8A-4147-A177-3AD203B41FA5}">
                      <a16:colId xmlns:a16="http://schemas.microsoft.com/office/drawing/2014/main" val="20001"/>
                    </a:ext>
                  </a:extLst>
                </a:gridCol>
                <a:gridCol w="499320">
                  <a:extLst>
                    <a:ext uri="{9D8B030D-6E8A-4147-A177-3AD203B41FA5}">
                      <a16:colId xmlns:a16="http://schemas.microsoft.com/office/drawing/2014/main" val="20002"/>
                    </a:ext>
                  </a:extLst>
                </a:gridCol>
                <a:gridCol w="499320">
                  <a:extLst>
                    <a:ext uri="{9D8B030D-6E8A-4147-A177-3AD203B41FA5}">
                      <a16:colId xmlns:a16="http://schemas.microsoft.com/office/drawing/2014/main" val="20003"/>
                    </a:ext>
                  </a:extLst>
                </a:gridCol>
                <a:gridCol w="499320">
                  <a:extLst>
                    <a:ext uri="{9D8B030D-6E8A-4147-A177-3AD203B41FA5}">
                      <a16:colId xmlns:a16="http://schemas.microsoft.com/office/drawing/2014/main" val="20004"/>
                    </a:ext>
                  </a:extLst>
                </a:gridCol>
                <a:gridCol w="499320">
                  <a:extLst>
                    <a:ext uri="{9D8B030D-6E8A-4147-A177-3AD203B41FA5}">
                      <a16:colId xmlns:a16="http://schemas.microsoft.com/office/drawing/2014/main" val="20005"/>
                    </a:ext>
                  </a:extLst>
                </a:gridCol>
                <a:gridCol w="499320">
                  <a:extLst>
                    <a:ext uri="{9D8B030D-6E8A-4147-A177-3AD203B41FA5}">
                      <a16:colId xmlns:a16="http://schemas.microsoft.com/office/drawing/2014/main" val="20006"/>
                    </a:ext>
                  </a:extLst>
                </a:gridCol>
                <a:gridCol w="499320">
                  <a:extLst>
                    <a:ext uri="{9D8B030D-6E8A-4147-A177-3AD203B41FA5}">
                      <a16:colId xmlns:a16="http://schemas.microsoft.com/office/drawing/2014/main" val="20007"/>
                    </a:ext>
                  </a:extLst>
                </a:gridCol>
                <a:gridCol w="499320">
                  <a:extLst>
                    <a:ext uri="{9D8B030D-6E8A-4147-A177-3AD203B41FA5}">
                      <a16:colId xmlns:a16="http://schemas.microsoft.com/office/drawing/2014/main" val="20008"/>
                    </a:ext>
                  </a:extLst>
                </a:gridCol>
                <a:gridCol w="499320">
                  <a:extLst>
                    <a:ext uri="{9D8B030D-6E8A-4147-A177-3AD203B41FA5}">
                      <a16:colId xmlns:a16="http://schemas.microsoft.com/office/drawing/2014/main" val="20009"/>
                    </a:ext>
                  </a:extLst>
                </a:gridCol>
                <a:gridCol w="499320">
                  <a:extLst>
                    <a:ext uri="{9D8B030D-6E8A-4147-A177-3AD203B41FA5}">
                      <a16:colId xmlns:a16="http://schemas.microsoft.com/office/drawing/2014/main" val="20010"/>
                    </a:ext>
                  </a:extLst>
                </a:gridCol>
                <a:gridCol w="499320">
                  <a:extLst>
                    <a:ext uri="{9D8B030D-6E8A-4147-A177-3AD203B41FA5}">
                      <a16:colId xmlns:a16="http://schemas.microsoft.com/office/drawing/2014/main" val="20011"/>
                    </a:ext>
                  </a:extLst>
                </a:gridCol>
                <a:gridCol w="499320">
                  <a:extLst>
                    <a:ext uri="{9D8B030D-6E8A-4147-A177-3AD203B41FA5}">
                      <a16:colId xmlns:a16="http://schemas.microsoft.com/office/drawing/2014/main" val="20012"/>
                    </a:ext>
                  </a:extLst>
                </a:gridCol>
                <a:gridCol w="499320">
                  <a:extLst>
                    <a:ext uri="{9D8B030D-6E8A-4147-A177-3AD203B41FA5}">
                      <a16:colId xmlns:a16="http://schemas.microsoft.com/office/drawing/2014/main" val="20013"/>
                    </a:ext>
                  </a:extLst>
                </a:gridCol>
                <a:gridCol w="499320">
                  <a:extLst>
                    <a:ext uri="{9D8B030D-6E8A-4147-A177-3AD203B41FA5}">
                      <a16:colId xmlns:a16="http://schemas.microsoft.com/office/drawing/2014/main" val="20014"/>
                    </a:ext>
                  </a:extLst>
                </a:gridCol>
                <a:gridCol w="499320">
                  <a:extLst>
                    <a:ext uri="{9D8B030D-6E8A-4147-A177-3AD203B41FA5}">
                      <a16:colId xmlns:a16="http://schemas.microsoft.com/office/drawing/2014/main" val="20015"/>
                    </a:ext>
                  </a:extLst>
                </a:gridCol>
                <a:gridCol w="499320">
                  <a:extLst>
                    <a:ext uri="{9D8B030D-6E8A-4147-A177-3AD203B41FA5}">
                      <a16:colId xmlns:a16="http://schemas.microsoft.com/office/drawing/2014/main" val="20016"/>
                    </a:ext>
                  </a:extLst>
                </a:gridCol>
                <a:gridCol w="499320">
                  <a:extLst>
                    <a:ext uri="{9D8B030D-6E8A-4147-A177-3AD203B41FA5}">
                      <a16:colId xmlns:a16="http://schemas.microsoft.com/office/drawing/2014/main" val="20017"/>
                    </a:ext>
                  </a:extLst>
                </a:gridCol>
                <a:gridCol w="499320">
                  <a:extLst>
                    <a:ext uri="{9D8B030D-6E8A-4147-A177-3AD203B41FA5}">
                      <a16:colId xmlns:a16="http://schemas.microsoft.com/office/drawing/2014/main" val="20018"/>
                    </a:ext>
                  </a:extLst>
                </a:gridCol>
                <a:gridCol w="499680">
                  <a:extLst>
                    <a:ext uri="{9D8B030D-6E8A-4147-A177-3AD203B41FA5}">
                      <a16:colId xmlns:a16="http://schemas.microsoft.com/office/drawing/2014/main" val="20019"/>
                    </a:ext>
                  </a:extLst>
                </a:gridCol>
              </a:tblGrid>
              <a:tr h="370800">
                <a:tc>
                  <a:txBody>
                    <a:bodyPr/>
                    <a:lstStyle/>
                    <a:p>
                      <a:pPr algn="ctr">
                        <a:lnSpc>
                          <a:spcPct val="100000"/>
                        </a:lnSpc>
                      </a:pPr>
                      <a:r>
                        <a:rPr lang="en-US" sz="1800" b="0" strike="noStrike" spc="-1">
                          <a:solidFill>
                            <a:srgbClr val="000000"/>
                          </a:solidFill>
                          <a:latin typeface="Calibri"/>
                        </a:rPr>
                        <a:t>af</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05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1e</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40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bb</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a0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35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49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81</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32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9a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80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6a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14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0e</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af</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d2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58</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a2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dirty="0">
                          <a:solidFill>
                            <a:srgbClr val="000000"/>
                          </a:solidFill>
                          <a:latin typeface="Calibri"/>
                        </a:rPr>
                        <a:t>…</a:t>
                      </a:r>
                      <a:endParaRPr lang="en-US"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bl>
          </a:graphicData>
        </a:graphic>
      </p:graphicFrame>
      <p:sp>
        <p:nvSpPr>
          <p:cNvPr id="391" name="CustomShape 15"/>
          <p:cNvSpPr/>
          <p:nvPr/>
        </p:nvSpPr>
        <p:spPr>
          <a:xfrm>
            <a:off x="5795280" y="5724720"/>
            <a:ext cx="283320" cy="36144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392" name="CustomShape 16"/>
          <p:cNvSpPr/>
          <p:nvPr/>
        </p:nvSpPr>
        <p:spPr>
          <a:xfrm>
            <a:off x="722520" y="5850720"/>
            <a:ext cx="4849560" cy="370440"/>
          </a:xfrm>
          <a:prstGeom prst="rect">
            <a:avLst/>
          </a:prstGeom>
          <a:noFill/>
          <a:ln>
            <a:noFill/>
          </a:ln>
        </p:spPr>
        <p:style>
          <a:lnRef idx="0">
            <a:scrgbClr r="0" g="0" b="0"/>
          </a:lnRef>
          <a:fillRef idx="0">
            <a:scrgbClr r="0" g="0" b="0"/>
          </a:fillRef>
          <a:effectRef idx="0">
            <a:scrgbClr r="0" g="0" b="0"/>
          </a:effectRef>
          <a:fontRef idx="minor"/>
        </p:style>
        <p:txBody>
          <a:bodyPr>
            <a:normAutofit fontScale="97000"/>
          </a:bodyPr>
          <a:lstStyle/>
          <a:p>
            <a:pPr>
              <a:lnSpc>
                <a:spcPct val="90000"/>
              </a:lnSpc>
              <a:spcBef>
                <a:spcPts val="1001"/>
              </a:spcBef>
              <a:tabLst>
                <a:tab pos="0" algn="l"/>
              </a:tabLst>
            </a:pPr>
            <a:r>
              <a:rPr lang="en-US" sz="1600" b="0" strike="noStrike" spc="-1" dirty="0">
                <a:solidFill>
                  <a:srgbClr val="000000"/>
                </a:solidFill>
                <a:latin typeface="Calibri"/>
              </a:rPr>
              <a:t>Then serialize them back into a stream of bytes.</a:t>
            </a:r>
            <a:endParaRPr lang="en-US" sz="1600" b="0" strike="noStrike" spc="-1" dirty="0">
              <a:latin typeface="Arial"/>
            </a:endParaRPr>
          </a:p>
        </p:txBody>
      </p:sp>
      <p:sp>
        <p:nvSpPr>
          <p:cNvPr id="393" name="CustomShape 17"/>
          <p:cNvSpPr/>
          <p:nvPr/>
        </p:nvSpPr>
        <p:spPr>
          <a:xfrm>
            <a:off x="6319440" y="5850720"/>
            <a:ext cx="2466000" cy="370440"/>
          </a:xfrm>
          <a:prstGeom prst="rect">
            <a:avLst/>
          </a:prstGeom>
          <a:noFill/>
          <a:ln>
            <a:noFill/>
          </a:ln>
        </p:spPr>
        <p:style>
          <a:lnRef idx="0">
            <a:scrgbClr r="0" g="0" b="0"/>
          </a:lnRef>
          <a:fillRef idx="0">
            <a:scrgbClr r="0" g="0" b="0"/>
          </a:fillRef>
          <a:effectRef idx="0">
            <a:scrgbClr r="0" g="0" b="0"/>
          </a:effectRef>
          <a:fontRef idx="minor"/>
        </p:style>
        <p:txBody>
          <a:bodyPr>
            <a:normAutofit fontScale="97000"/>
          </a:bodyPr>
          <a:lstStyle/>
          <a:p>
            <a:pPr>
              <a:lnSpc>
                <a:spcPct val="90000"/>
              </a:lnSpc>
              <a:spcBef>
                <a:spcPts val="1001"/>
              </a:spcBef>
              <a:tabLst>
                <a:tab pos="0" algn="l"/>
              </a:tabLst>
            </a:pPr>
            <a:r>
              <a:rPr lang="en-US" sz="1600" b="0" strike="noStrike" spc="-1" dirty="0">
                <a:solidFill>
                  <a:srgbClr val="000000"/>
                </a:solidFill>
                <a:latin typeface="Calibri"/>
              </a:rPr>
              <a:t>This is the </a:t>
            </a:r>
            <a:r>
              <a:rPr lang="en-US" sz="1600" b="1" strike="noStrike" spc="-1" dirty="0">
                <a:solidFill>
                  <a:srgbClr val="000000"/>
                </a:solidFill>
                <a:latin typeface="Calibri"/>
              </a:rPr>
              <a:t>keystream</a:t>
            </a:r>
            <a:r>
              <a:rPr lang="en-US" sz="1600" b="0" strike="noStrike" spc="-1" dirty="0">
                <a:solidFill>
                  <a:srgbClr val="000000"/>
                </a:solidFill>
                <a:latin typeface="Calibri"/>
              </a:rPr>
              <a:t>.</a:t>
            </a:r>
            <a:endParaRPr lang="en-US" sz="1600" b="0" strike="noStrike" spc="-1" dirty="0">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4"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95" name="CustomShape 2"/>
          <p:cNvSpPr/>
          <p:nvPr/>
        </p:nvSpPr>
        <p:spPr>
          <a:xfrm flipH="1">
            <a:off x="0" y="0"/>
            <a:ext cx="12191760" cy="1590480"/>
          </a:xfrm>
          <a:prstGeom prst="rect">
            <a:avLst/>
          </a:prstGeom>
          <a:gradFill rotWithShape="0">
            <a:gsLst>
              <a:gs pos="0">
                <a:srgbClr val="000000"/>
              </a:gs>
              <a:gs pos="100000">
                <a:srgbClr val="2F5597"/>
              </a:gs>
            </a:gsLst>
            <a:lin ang="2400000"/>
          </a:gradFill>
          <a:ln>
            <a:noFill/>
          </a:ln>
        </p:spPr>
        <p:style>
          <a:lnRef idx="2">
            <a:schemeClr val="accent1">
              <a:shade val="50000"/>
            </a:schemeClr>
          </a:lnRef>
          <a:fillRef idx="1">
            <a:schemeClr val="accent1"/>
          </a:fillRef>
          <a:effectRef idx="0">
            <a:schemeClr val="accent1"/>
          </a:effectRef>
          <a:fontRef idx="minor"/>
        </p:style>
      </p:sp>
      <p:sp>
        <p:nvSpPr>
          <p:cNvPr id="396" name="CustomShape 3"/>
          <p:cNvSpPr/>
          <p:nvPr/>
        </p:nvSpPr>
        <p:spPr>
          <a:xfrm rot="10800000" flipH="1">
            <a:off x="360" y="360"/>
            <a:ext cx="8115120" cy="1590480"/>
          </a:xfrm>
          <a:prstGeom prst="rect">
            <a:avLst/>
          </a:prstGeom>
          <a:gradFill rotWithShape="0">
            <a:gsLst>
              <a:gs pos="20000">
                <a:srgbClr val="4472C4">
                  <a:alpha val="0"/>
                </a:srgbClr>
              </a:gs>
              <a:gs pos="100000">
                <a:srgbClr val="203864">
                  <a:alpha val="55294"/>
                </a:srgb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397" name="CustomShape 4"/>
          <p:cNvSpPr/>
          <p:nvPr/>
        </p:nvSpPr>
        <p:spPr>
          <a:xfrm flipH="1">
            <a:off x="8114400" y="0"/>
            <a:ext cx="4076280" cy="1590480"/>
          </a:xfrm>
          <a:prstGeom prst="rect">
            <a:avLst/>
          </a:prstGeom>
          <a:gradFill rotWithShape="0">
            <a:gsLst>
              <a:gs pos="0">
                <a:srgbClr val="4472C4">
                  <a:alpha val="66274"/>
                </a:srgbClr>
              </a:gs>
              <a:gs pos="100000">
                <a:srgbClr val="000000">
                  <a:alpha val="30196"/>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398" name="CustomShape 5"/>
          <p:cNvSpPr/>
          <p:nvPr/>
        </p:nvSpPr>
        <p:spPr>
          <a:xfrm>
            <a:off x="459360" y="0"/>
            <a:ext cx="11732400" cy="1596960"/>
          </a:xfrm>
          <a:prstGeom prst="rect">
            <a:avLst/>
          </a:prstGeom>
          <a:gradFill rotWithShape="0">
            <a:gsLst>
              <a:gs pos="50000">
                <a:srgbClr val="000000">
                  <a:alpha val="0"/>
                </a:srgbClr>
              </a:gs>
              <a:gs pos="100000">
                <a:srgbClr val="203864">
                  <a:alpha val="52156"/>
                </a:srgb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399" name="TextShape 6"/>
          <p:cNvSpPr txBox="1"/>
          <p:nvPr/>
        </p:nvSpPr>
        <p:spPr>
          <a:xfrm>
            <a:off x="1371600" y="294480"/>
            <a:ext cx="9895680" cy="1033200"/>
          </a:xfrm>
          <a:prstGeom prst="rect">
            <a:avLst/>
          </a:prstGeom>
          <a:noFill/>
          <a:ln>
            <a:noFill/>
          </a:ln>
        </p:spPr>
        <p:txBody>
          <a:bodyPr anchor="ctr">
            <a:normAutofit/>
          </a:bodyPr>
          <a:lstStyle/>
          <a:p>
            <a:pPr>
              <a:lnSpc>
                <a:spcPct val="90000"/>
              </a:lnSpc>
            </a:pPr>
            <a:r>
              <a:rPr lang="en-US" sz="4000" b="0" strike="noStrike" spc="-1">
                <a:solidFill>
                  <a:srgbClr val="FFFFFF"/>
                </a:solidFill>
                <a:latin typeface="Calibri Light"/>
              </a:rPr>
              <a:t>#4: XOR to encrypt…</a:t>
            </a:r>
            <a:endParaRPr lang="en-US" sz="4000" b="0" strike="noStrike" spc="-1">
              <a:solidFill>
                <a:srgbClr val="000000"/>
              </a:solidFill>
              <a:latin typeface="Calibri"/>
            </a:endParaRPr>
          </a:p>
        </p:txBody>
      </p:sp>
      <p:sp>
        <p:nvSpPr>
          <p:cNvPr id="400" name="TextShape 7"/>
          <p:cNvSpPr txBox="1"/>
          <p:nvPr/>
        </p:nvSpPr>
        <p:spPr>
          <a:xfrm>
            <a:off x="228600" y="1771560"/>
            <a:ext cx="6537600" cy="712440"/>
          </a:xfrm>
          <a:prstGeom prst="rect">
            <a:avLst/>
          </a:prstGeom>
          <a:noFill/>
          <a:ln>
            <a:noFill/>
          </a:ln>
        </p:spPr>
        <p:txBody>
          <a:bodyPr>
            <a:normAutofit fontScale="67000"/>
          </a:bodyPr>
          <a:lstStyle/>
          <a:p>
            <a:pPr>
              <a:lnSpc>
                <a:spcPct val="90000"/>
              </a:lnSpc>
              <a:spcBef>
                <a:spcPts val="1001"/>
              </a:spcBef>
              <a:tabLst>
                <a:tab pos="0" algn="l"/>
              </a:tabLst>
            </a:pPr>
            <a:r>
              <a:rPr lang="en-US" sz="2000" b="0" strike="noStrike" spc="-1">
                <a:solidFill>
                  <a:srgbClr val="000000"/>
                </a:solidFill>
                <a:latin typeface="Calibri"/>
              </a:rPr>
              <a:t>XOR the keystream with the message bytes (a.k.a. </a:t>
            </a:r>
            <a:r>
              <a:rPr lang="en-US" sz="2000" b="0" i="1" strike="noStrike" spc="-1">
                <a:solidFill>
                  <a:srgbClr val="000000"/>
                </a:solidFill>
                <a:latin typeface="Calibri"/>
              </a:rPr>
              <a:t>plaintext</a:t>
            </a:r>
            <a:r>
              <a:rPr lang="en-US" sz="2000" b="0" strike="noStrike" spc="-1">
                <a:solidFill>
                  <a:srgbClr val="000000"/>
                </a:solidFill>
                <a:latin typeface="Calibri"/>
              </a:rPr>
              <a:t>) to create the encrypted message (a.k.a. </a:t>
            </a:r>
            <a:r>
              <a:rPr lang="en-US" sz="2000" b="0" i="1" strike="noStrike" spc="-1">
                <a:solidFill>
                  <a:srgbClr val="000000"/>
                </a:solidFill>
                <a:latin typeface="Calibri"/>
              </a:rPr>
              <a:t>ciphertext</a:t>
            </a:r>
            <a:r>
              <a:rPr lang="en-US" sz="2000" b="0" strike="noStrike" spc="-1">
                <a:solidFill>
                  <a:srgbClr val="000000"/>
                </a:solidFill>
                <a:latin typeface="Calibri"/>
              </a:rPr>
              <a:t>)</a:t>
            </a:r>
          </a:p>
        </p:txBody>
      </p:sp>
      <p:graphicFrame>
        <p:nvGraphicFramePr>
          <p:cNvPr id="401" name="Table 8"/>
          <p:cNvGraphicFramePr/>
          <p:nvPr/>
        </p:nvGraphicFramePr>
        <p:xfrm>
          <a:off x="228600" y="3078360"/>
          <a:ext cx="9986400" cy="365760"/>
        </p:xfrm>
        <a:graphic>
          <a:graphicData uri="http://schemas.openxmlformats.org/drawingml/2006/table">
            <a:tbl>
              <a:tblPr/>
              <a:tblGrid>
                <a:gridCol w="499320">
                  <a:extLst>
                    <a:ext uri="{9D8B030D-6E8A-4147-A177-3AD203B41FA5}">
                      <a16:colId xmlns:a16="http://schemas.microsoft.com/office/drawing/2014/main" val="20000"/>
                    </a:ext>
                  </a:extLst>
                </a:gridCol>
                <a:gridCol w="499320">
                  <a:extLst>
                    <a:ext uri="{9D8B030D-6E8A-4147-A177-3AD203B41FA5}">
                      <a16:colId xmlns:a16="http://schemas.microsoft.com/office/drawing/2014/main" val="20001"/>
                    </a:ext>
                  </a:extLst>
                </a:gridCol>
                <a:gridCol w="499320">
                  <a:extLst>
                    <a:ext uri="{9D8B030D-6E8A-4147-A177-3AD203B41FA5}">
                      <a16:colId xmlns:a16="http://schemas.microsoft.com/office/drawing/2014/main" val="20002"/>
                    </a:ext>
                  </a:extLst>
                </a:gridCol>
                <a:gridCol w="499320">
                  <a:extLst>
                    <a:ext uri="{9D8B030D-6E8A-4147-A177-3AD203B41FA5}">
                      <a16:colId xmlns:a16="http://schemas.microsoft.com/office/drawing/2014/main" val="20003"/>
                    </a:ext>
                  </a:extLst>
                </a:gridCol>
                <a:gridCol w="499320">
                  <a:extLst>
                    <a:ext uri="{9D8B030D-6E8A-4147-A177-3AD203B41FA5}">
                      <a16:colId xmlns:a16="http://schemas.microsoft.com/office/drawing/2014/main" val="20004"/>
                    </a:ext>
                  </a:extLst>
                </a:gridCol>
                <a:gridCol w="499320">
                  <a:extLst>
                    <a:ext uri="{9D8B030D-6E8A-4147-A177-3AD203B41FA5}">
                      <a16:colId xmlns:a16="http://schemas.microsoft.com/office/drawing/2014/main" val="20005"/>
                    </a:ext>
                  </a:extLst>
                </a:gridCol>
                <a:gridCol w="499320">
                  <a:extLst>
                    <a:ext uri="{9D8B030D-6E8A-4147-A177-3AD203B41FA5}">
                      <a16:colId xmlns:a16="http://schemas.microsoft.com/office/drawing/2014/main" val="20006"/>
                    </a:ext>
                  </a:extLst>
                </a:gridCol>
                <a:gridCol w="499320">
                  <a:extLst>
                    <a:ext uri="{9D8B030D-6E8A-4147-A177-3AD203B41FA5}">
                      <a16:colId xmlns:a16="http://schemas.microsoft.com/office/drawing/2014/main" val="20007"/>
                    </a:ext>
                  </a:extLst>
                </a:gridCol>
                <a:gridCol w="499320">
                  <a:extLst>
                    <a:ext uri="{9D8B030D-6E8A-4147-A177-3AD203B41FA5}">
                      <a16:colId xmlns:a16="http://schemas.microsoft.com/office/drawing/2014/main" val="20008"/>
                    </a:ext>
                  </a:extLst>
                </a:gridCol>
                <a:gridCol w="499320">
                  <a:extLst>
                    <a:ext uri="{9D8B030D-6E8A-4147-A177-3AD203B41FA5}">
                      <a16:colId xmlns:a16="http://schemas.microsoft.com/office/drawing/2014/main" val="20009"/>
                    </a:ext>
                  </a:extLst>
                </a:gridCol>
                <a:gridCol w="499320">
                  <a:extLst>
                    <a:ext uri="{9D8B030D-6E8A-4147-A177-3AD203B41FA5}">
                      <a16:colId xmlns:a16="http://schemas.microsoft.com/office/drawing/2014/main" val="20010"/>
                    </a:ext>
                  </a:extLst>
                </a:gridCol>
                <a:gridCol w="499320">
                  <a:extLst>
                    <a:ext uri="{9D8B030D-6E8A-4147-A177-3AD203B41FA5}">
                      <a16:colId xmlns:a16="http://schemas.microsoft.com/office/drawing/2014/main" val="20011"/>
                    </a:ext>
                  </a:extLst>
                </a:gridCol>
                <a:gridCol w="499320">
                  <a:extLst>
                    <a:ext uri="{9D8B030D-6E8A-4147-A177-3AD203B41FA5}">
                      <a16:colId xmlns:a16="http://schemas.microsoft.com/office/drawing/2014/main" val="20012"/>
                    </a:ext>
                  </a:extLst>
                </a:gridCol>
                <a:gridCol w="499320">
                  <a:extLst>
                    <a:ext uri="{9D8B030D-6E8A-4147-A177-3AD203B41FA5}">
                      <a16:colId xmlns:a16="http://schemas.microsoft.com/office/drawing/2014/main" val="20013"/>
                    </a:ext>
                  </a:extLst>
                </a:gridCol>
                <a:gridCol w="499320">
                  <a:extLst>
                    <a:ext uri="{9D8B030D-6E8A-4147-A177-3AD203B41FA5}">
                      <a16:colId xmlns:a16="http://schemas.microsoft.com/office/drawing/2014/main" val="20014"/>
                    </a:ext>
                  </a:extLst>
                </a:gridCol>
                <a:gridCol w="499320">
                  <a:extLst>
                    <a:ext uri="{9D8B030D-6E8A-4147-A177-3AD203B41FA5}">
                      <a16:colId xmlns:a16="http://schemas.microsoft.com/office/drawing/2014/main" val="20015"/>
                    </a:ext>
                  </a:extLst>
                </a:gridCol>
                <a:gridCol w="499320">
                  <a:extLst>
                    <a:ext uri="{9D8B030D-6E8A-4147-A177-3AD203B41FA5}">
                      <a16:colId xmlns:a16="http://schemas.microsoft.com/office/drawing/2014/main" val="20016"/>
                    </a:ext>
                  </a:extLst>
                </a:gridCol>
                <a:gridCol w="499320">
                  <a:extLst>
                    <a:ext uri="{9D8B030D-6E8A-4147-A177-3AD203B41FA5}">
                      <a16:colId xmlns:a16="http://schemas.microsoft.com/office/drawing/2014/main" val="20017"/>
                    </a:ext>
                  </a:extLst>
                </a:gridCol>
                <a:gridCol w="499320">
                  <a:extLst>
                    <a:ext uri="{9D8B030D-6E8A-4147-A177-3AD203B41FA5}">
                      <a16:colId xmlns:a16="http://schemas.microsoft.com/office/drawing/2014/main" val="20018"/>
                    </a:ext>
                  </a:extLst>
                </a:gridCol>
                <a:gridCol w="499320">
                  <a:extLst>
                    <a:ext uri="{9D8B030D-6E8A-4147-A177-3AD203B41FA5}">
                      <a16:colId xmlns:a16="http://schemas.microsoft.com/office/drawing/2014/main" val="20019"/>
                    </a:ext>
                  </a:extLst>
                </a:gridCol>
              </a:tblGrid>
              <a:tr h="0">
                <a:tc>
                  <a:txBody>
                    <a:bodyPr/>
                    <a:lstStyle/>
                    <a:p>
                      <a:pPr algn="ctr">
                        <a:lnSpc>
                          <a:spcPct val="100000"/>
                        </a:lnSpc>
                      </a:pPr>
                      <a:r>
                        <a:rPr lang="en-US" sz="1800" b="0" strike="noStrike" spc="-1">
                          <a:solidFill>
                            <a:srgbClr val="000000"/>
                          </a:solidFill>
                          <a:latin typeface="Calibri"/>
                        </a:rPr>
                        <a:t>af</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05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1e</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40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bb</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a0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35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49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81</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32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9a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80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6a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14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0e</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af</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d2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58</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a2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bl>
          </a:graphicData>
        </a:graphic>
      </p:graphicFrame>
      <p:sp>
        <p:nvSpPr>
          <p:cNvPr id="402" name="CustomShape 9"/>
          <p:cNvSpPr/>
          <p:nvPr/>
        </p:nvSpPr>
        <p:spPr>
          <a:xfrm>
            <a:off x="228600" y="2705760"/>
            <a:ext cx="2930760" cy="36540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a:lnSpc>
                <a:spcPct val="90000"/>
              </a:lnSpc>
              <a:spcBef>
                <a:spcPts val="1001"/>
              </a:spcBef>
              <a:tabLst>
                <a:tab pos="0" algn="l"/>
              </a:tabLst>
            </a:pPr>
            <a:r>
              <a:rPr lang="en-US" sz="2000" b="1" strike="noStrike" spc="-1">
                <a:solidFill>
                  <a:srgbClr val="000000"/>
                </a:solidFill>
                <a:latin typeface="Calibri"/>
              </a:rPr>
              <a:t>Keystream</a:t>
            </a:r>
            <a:endParaRPr lang="en-US" sz="2000" b="0" strike="noStrike" spc="-1">
              <a:latin typeface="Arial"/>
            </a:endParaRPr>
          </a:p>
        </p:txBody>
      </p:sp>
      <p:graphicFrame>
        <p:nvGraphicFramePr>
          <p:cNvPr id="403" name="Table 10"/>
          <p:cNvGraphicFramePr/>
          <p:nvPr/>
        </p:nvGraphicFramePr>
        <p:xfrm>
          <a:off x="228600" y="4552560"/>
          <a:ext cx="9986400" cy="365760"/>
        </p:xfrm>
        <a:graphic>
          <a:graphicData uri="http://schemas.openxmlformats.org/drawingml/2006/table">
            <a:tbl>
              <a:tblPr/>
              <a:tblGrid>
                <a:gridCol w="499320">
                  <a:extLst>
                    <a:ext uri="{9D8B030D-6E8A-4147-A177-3AD203B41FA5}">
                      <a16:colId xmlns:a16="http://schemas.microsoft.com/office/drawing/2014/main" val="20000"/>
                    </a:ext>
                  </a:extLst>
                </a:gridCol>
                <a:gridCol w="499320">
                  <a:extLst>
                    <a:ext uri="{9D8B030D-6E8A-4147-A177-3AD203B41FA5}">
                      <a16:colId xmlns:a16="http://schemas.microsoft.com/office/drawing/2014/main" val="20001"/>
                    </a:ext>
                  </a:extLst>
                </a:gridCol>
                <a:gridCol w="499320">
                  <a:extLst>
                    <a:ext uri="{9D8B030D-6E8A-4147-A177-3AD203B41FA5}">
                      <a16:colId xmlns:a16="http://schemas.microsoft.com/office/drawing/2014/main" val="20002"/>
                    </a:ext>
                  </a:extLst>
                </a:gridCol>
                <a:gridCol w="499320">
                  <a:extLst>
                    <a:ext uri="{9D8B030D-6E8A-4147-A177-3AD203B41FA5}">
                      <a16:colId xmlns:a16="http://schemas.microsoft.com/office/drawing/2014/main" val="20003"/>
                    </a:ext>
                  </a:extLst>
                </a:gridCol>
                <a:gridCol w="499320">
                  <a:extLst>
                    <a:ext uri="{9D8B030D-6E8A-4147-A177-3AD203B41FA5}">
                      <a16:colId xmlns:a16="http://schemas.microsoft.com/office/drawing/2014/main" val="20004"/>
                    </a:ext>
                  </a:extLst>
                </a:gridCol>
                <a:gridCol w="499320">
                  <a:extLst>
                    <a:ext uri="{9D8B030D-6E8A-4147-A177-3AD203B41FA5}">
                      <a16:colId xmlns:a16="http://schemas.microsoft.com/office/drawing/2014/main" val="20005"/>
                    </a:ext>
                  </a:extLst>
                </a:gridCol>
                <a:gridCol w="499320">
                  <a:extLst>
                    <a:ext uri="{9D8B030D-6E8A-4147-A177-3AD203B41FA5}">
                      <a16:colId xmlns:a16="http://schemas.microsoft.com/office/drawing/2014/main" val="20006"/>
                    </a:ext>
                  </a:extLst>
                </a:gridCol>
                <a:gridCol w="499320">
                  <a:extLst>
                    <a:ext uri="{9D8B030D-6E8A-4147-A177-3AD203B41FA5}">
                      <a16:colId xmlns:a16="http://schemas.microsoft.com/office/drawing/2014/main" val="20007"/>
                    </a:ext>
                  </a:extLst>
                </a:gridCol>
                <a:gridCol w="499320">
                  <a:extLst>
                    <a:ext uri="{9D8B030D-6E8A-4147-A177-3AD203B41FA5}">
                      <a16:colId xmlns:a16="http://schemas.microsoft.com/office/drawing/2014/main" val="20008"/>
                    </a:ext>
                  </a:extLst>
                </a:gridCol>
                <a:gridCol w="499320">
                  <a:extLst>
                    <a:ext uri="{9D8B030D-6E8A-4147-A177-3AD203B41FA5}">
                      <a16:colId xmlns:a16="http://schemas.microsoft.com/office/drawing/2014/main" val="20009"/>
                    </a:ext>
                  </a:extLst>
                </a:gridCol>
                <a:gridCol w="499320">
                  <a:extLst>
                    <a:ext uri="{9D8B030D-6E8A-4147-A177-3AD203B41FA5}">
                      <a16:colId xmlns:a16="http://schemas.microsoft.com/office/drawing/2014/main" val="20010"/>
                    </a:ext>
                  </a:extLst>
                </a:gridCol>
                <a:gridCol w="499320">
                  <a:extLst>
                    <a:ext uri="{9D8B030D-6E8A-4147-A177-3AD203B41FA5}">
                      <a16:colId xmlns:a16="http://schemas.microsoft.com/office/drawing/2014/main" val="20011"/>
                    </a:ext>
                  </a:extLst>
                </a:gridCol>
                <a:gridCol w="499320">
                  <a:extLst>
                    <a:ext uri="{9D8B030D-6E8A-4147-A177-3AD203B41FA5}">
                      <a16:colId xmlns:a16="http://schemas.microsoft.com/office/drawing/2014/main" val="20012"/>
                    </a:ext>
                  </a:extLst>
                </a:gridCol>
                <a:gridCol w="499320">
                  <a:extLst>
                    <a:ext uri="{9D8B030D-6E8A-4147-A177-3AD203B41FA5}">
                      <a16:colId xmlns:a16="http://schemas.microsoft.com/office/drawing/2014/main" val="20013"/>
                    </a:ext>
                  </a:extLst>
                </a:gridCol>
                <a:gridCol w="499320">
                  <a:extLst>
                    <a:ext uri="{9D8B030D-6E8A-4147-A177-3AD203B41FA5}">
                      <a16:colId xmlns:a16="http://schemas.microsoft.com/office/drawing/2014/main" val="20014"/>
                    </a:ext>
                  </a:extLst>
                </a:gridCol>
                <a:gridCol w="499320">
                  <a:extLst>
                    <a:ext uri="{9D8B030D-6E8A-4147-A177-3AD203B41FA5}">
                      <a16:colId xmlns:a16="http://schemas.microsoft.com/office/drawing/2014/main" val="20015"/>
                    </a:ext>
                  </a:extLst>
                </a:gridCol>
                <a:gridCol w="499320">
                  <a:extLst>
                    <a:ext uri="{9D8B030D-6E8A-4147-A177-3AD203B41FA5}">
                      <a16:colId xmlns:a16="http://schemas.microsoft.com/office/drawing/2014/main" val="20016"/>
                    </a:ext>
                  </a:extLst>
                </a:gridCol>
                <a:gridCol w="499320">
                  <a:extLst>
                    <a:ext uri="{9D8B030D-6E8A-4147-A177-3AD203B41FA5}">
                      <a16:colId xmlns:a16="http://schemas.microsoft.com/office/drawing/2014/main" val="20017"/>
                    </a:ext>
                  </a:extLst>
                </a:gridCol>
                <a:gridCol w="499320">
                  <a:extLst>
                    <a:ext uri="{9D8B030D-6E8A-4147-A177-3AD203B41FA5}">
                      <a16:colId xmlns:a16="http://schemas.microsoft.com/office/drawing/2014/main" val="20018"/>
                    </a:ext>
                  </a:extLst>
                </a:gridCol>
                <a:gridCol w="499320">
                  <a:extLst>
                    <a:ext uri="{9D8B030D-6E8A-4147-A177-3AD203B41FA5}">
                      <a16:colId xmlns:a16="http://schemas.microsoft.com/office/drawing/2014/main" val="20019"/>
                    </a:ext>
                  </a:extLst>
                </a:gridCol>
              </a:tblGrid>
              <a:tr h="0">
                <a:tc>
                  <a:txBody>
                    <a:bodyPr/>
                    <a:lstStyle/>
                    <a:p>
                      <a:pPr algn="ctr">
                        <a:lnSpc>
                          <a:spcPct val="100000"/>
                        </a:lnSpc>
                      </a:pPr>
                      <a:r>
                        <a:rPr lang="en-US" sz="1800" b="0" strike="noStrike" spc="-1">
                          <a:solidFill>
                            <a:srgbClr val="000000"/>
                          </a:solidFill>
                          <a:latin typeface="Calibri"/>
                        </a:rPr>
                        <a:t>4c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61</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64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69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65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73</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20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61</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6e</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64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20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47</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65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6e</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74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6c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65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6d</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65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bl>
          </a:graphicData>
        </a:graphic>
      </p:graphicFrame>
      <p:sp>
        <p:nvSpPr>
          <p:cNvPr id="404" name="CustomShape 11"/>
          <p:cNvSpPr/>
          <p:nvPr/>
        </p:nvSpPr>
        <p:spPr>
          <a:xfrm>
            <a:off x="228600" y="4159800"/>
            <a:ext cx="3093480" cy="36540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a:lnSpc>
                <a:spcPct val="90000"/>
              </a:lnSpc>
              <a:spcBef>
                <a:spcPts val="1001"/>
              </a:spcBef>
              <a:tabLst>
                <a:tab pos="0" algn="l"/>
              </a:tabLst>
            </a:pPr>
            <a:r>
              <a:rPr lang="en-US" sz="2000" b="1" strike="noStrike" spc="-1">
                <a:solidFill>
                  <a:srgbClr val="000000"/>
                </a:solidFill>
                <a:latin typeface="Calibri"/>
              </a:rPr>
              <a:t>Plaintext</a:t>
            </a:r>
            <a:endParaRPr lang="en-US" sz="2000" b="0" strike="noStrike" spc="-1">
              <a:latin typeface="Arial"/>
            </a:endParaRPr>
          </a:p>
        </p:txBody>
      </p:sp>
      <p:sp>
        <p:nvSpPr>
          <p:cNvPr id="405" name="CustomShape 12"/>
          <p:cNvSpPr/>
          <p:nvPr/>
        </p:nvSpPr>
        <p:spPr>
          <a:xfrm>
            <a:off x="4843800" y="3523320"/>
            <a:ext cx="756720" cy="100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6000" b="1" strike="noStrike" spc="-1">
                <a:solidFill>
                  <a:srgbClr val="000000"/>
                </a:solidFill>
                <a:latin typeface="Calibri"/>
              </a:rPr>
              <a:t>^</a:t>
            </a:r>
            <a:endParaRPr lang="en-US" sz="6000" b="0" strike="noStrike" spc="-1">
              <a:latin typeface="Arial"/>
            </a:endParaRPr>
          </a:p>
        </p:txBody>
      </p:sp>
      <p:graphicFrame>
        <p:nvGraphicFramePr>
          <p:cNvPr id="406" name="Table 13"/>
          <p:cNvGraphicFramePr/>
          <p:nvPr/>
        </p:nvGraphicFramePr>
        <p:xfrm>
          <a:off x="228600" y="6026760"/>
          <a:ext cx="9986400" cy="365760"/>
        </p:xfrm>
        <a:graphic>
          <a:graphicData uri="http://schemas.openxmlformats.org/drawingml/2006/table">
            <a:tbl>
              <a:tblPr/>
              <a:tblGrid>
                <a:gridCol w="499320">
                  <a:extLst>
                    <a:ext uri="{9D8B030D-6E8A-4147-A177-3AD203B41FA5}">
                      <a16:colId xmlns:a16="http://schemas.microsoft.com/office/drawing/2014/main" val="20000"/>
                    </a:ext>
                  </a:extLst>
                </a:gridCol>
                <a:gridCol w="499320">
                  <a:extLst>
                    <a:ext uri="{9D8B030D-6E8A-4147-A177-3AD203B41FA5}">
                      <a16:colId xmlns:a16="http://schemas.microsoft.com/office/drawing/2014/main" val="20001"/>
                    </a:ext>
                  </a:extLst>
                </a:gridCol>
                <a:gridCol w="499320">
                  <a:extLst>
                    <a:ext uri="{9D8B030D-6E8A-4147-A177-3AD203B41FA5}">
                      <a16:colId xmlns:a16="http://schemas.microsoft.com/office/drawing/2014/main" val="20002"/>
                    </a:ext>
                  </a:extLst>
                </a:gridCol>
                <a:gridCol w="499320">
                  <a:extLst>
                    <a:ext uri="{9D8B030D-6E8A-4147-A177-3AD203B41FA5}">
                      <a16:colId xmlns:a16="http://schemas.microsoft.com/office/drawing/2014/main" val="20003"/>
                    </a:ext>
                  </a:extLst>
                </a:gridCol>
                <a:gridCol w="499320">
                  <a:extLst>
                    <a:ext uri="{9D8B030D-6E8A-4147-A177-3AD203B41FA5}">
                      <a16:colId xmlns:a16="http://schemas.microsoft.com/office/drawing/2014/main" val="20004"/>
                    </a:ext>
                  </a:extLst>
                </a:gridCol>
                <a:gridCol w="499320">
                  <a:extLst>
                    <a:ext uri="{9D8B030D-6E8A-4147-A177-3AD203B41FA5}">
                      <a16:colId xmlns:a16="http://schemas.microsoft.com/office/drawing/2014/main" val="20005"/>
                    </a:ext>
                  </a:extLst>
                </a:gridCol>
                <a:gridCol w="499320">
                  <a:extLst>
                    <a:ext uri="{9D8B030D-6E8A-4147-A177-3AD203B41FA5}">
                      <a16:colId xmlns:a16="http://schemas.microsoft.com/office/drawing/2014/main" val="20006"/>
                    </a:ext>
                  </a:extLst>
                </a:gridCol>
                <a:gridCol w="499320">
                  <a:extLst>
                    <a:ext uri="{9D8B030D-6E8A-4147-A177-3AD203B41FA5}">
                      <a16:colId xmlns:a16="http://schemas.microsoft.com/office/drawing/2014/main" val="20007"/>
                    </a:ext>
                  </a:extLst>
                </a:gridCol>
                <a:gridCol w="499320">
                  <a:extLst>
                    <a:ext uri="{9D8B030D-6E8A-4147-A177-3AD203B41FA5}">
                      <a16:colId xmlns:a16="http://schemas.microsoft.com/office/drawing/2014/main" val="20008"/>
                    </a:ext>
                  </a:extLst>
                </a:gridCol>
                <a:gridCol w="499320">
                  <a:extLst>
                    <a:ext uri="{9D8B030D-6E8A-4147-A177-3AD203B41FA5}">
                      <a16:colId xmlns:a16="http://schemas.microsoft.com/office/drawing/2014/main" val="20009"/>
                    </a:ext>
                  </a:extLst>
                </a:gridCol>
                <a:gridCol w="499320">
                  <a:extLst>
                    <a:ext uri="{9D8B030D-6E8A-4147-A177-3AD203B41FA5}">
                      <a16:colId xmlns:a16="http://schemas.microsoft.com/office/drawing/2014/main" val="20010"/>
                    </a:ext>
                  </a:extLst>
                </a:gridCol>
                <a:gridCol w="499320">
                  <a:extLst>
                    <a:ext uri="{9D8B030D-6E8A-4147-A177-3AD203B41FA5}">
                      <a16:colId xmlns:a16="http://schemas.microsoft.com/office/drawing/2014/main" val="20011"/>
                    </a:ext>
                  </a:extLst>
                </a:gridCol>
                <a:gridCol w="499320">
                  <a:extLst>
                    <a:ext uri="{9D8B030D-6E8A-4147-A177-3AD203B41FA5}">
                      <a16:colId xmlns:a16="http://schemas.microsoft.com/office/drawing/2014/main" val="20012"/>
                    </a:ext>
                  </a:extLst>
                </a:gridCol>
                <a:gridCol w="499320">
                  <a:extLst>
                    <a:ext uri="{9D8B030D-6E8A-4147-A177-3AD203B41FA5}">
                      <a16:colId xmlns:a16="http://schemas.microsoft.com/office/drawing/2014/main" val="20013"/>
                    </a:ext>
                  </a:extLst>
                </a:gridCol>
                <a:gridCol w="499320">
                  <a:extLst>
                    <a:ext uri="{9D8B030D-6E8A-4147-A177-3AD203B41FA5}">
                      <a16:colId xmlns:a16="http://schemas.microsoft.com/office/drawing/2014/main" val="20014"/>
                    </a:ext>
                  </a:extLst>
                </a:gridCol>
                <a:gridCol w="499320">
                  <a:extLst>
                    <a:ext uri="{9D8B030D-6E8A-4147-A177-3AD203B41FA5}">
                      <a16:colId xmlns:a16="http://schemas.microsoft.com/office/drawing/2014/main" val="20015"/>
                    </a:ext>
                  </a:extLst>
                </a:gridCol>
                <a:gridCol w="499320">
                  <a:extLst>
                    <a:ext uri="{9D8B030D-6E8A-4147-A177-3AD203B41FA5}">
                      <a16:colId xmlns:a16="http://schemas.microsoft.com/office/drawing/2014/main" val="20016"/>
                    </a:ext>
                  </a:extLst>
                </a:gridCol>
                <a:gridCol w="499320">
                  <a:extLst>
                    <a:ext uri="{9D8B030D-6E8A-4147-A177-3AD203B41FA5}">
                      <a16:colId xmlns:a16="http://schemas.microsoft.com/office/drawing/2014/main" val="20017"/>
                    </a:ext>
                  </a:extLst>
                </a:gridCol>
                <a:gridCol w="499320">
                  <a:extLst>
                    <a:ext uri="{9D8B030D-6E8A-4147-A177-3AD203B41FA5}">
                      <a16:colId xmlns:a16="http://schemas.microsoft.com/office/drawing/2014/main" val="20018"/>
                    </a:ext>
                  </a:extLst>
                </a:gridCol>
                <a:gridCol w="499320">
                  <a:extLst>
                    <a:ext uri="{9D8B030D-6E8A-4147-A177-3AD203B41FA5}">
                      <a16:colId xmlns:a16="http://schemas.microsoft.com/office/drawing/2014/main" val="20019"/>
                    </a:ext>
                  </a:extLst>
                </a:gridCol>
              </a:tblGrid>
              <a:tr h="0">
                <a:tc>
                  <a:txBody>
                    <a:bodyPr/>
                    <a:lstStyle/>
                    <a:p>
                      <a:pPr algn="ctr">
                        <a:lnSpc>
                          <a:spcPct val="100000"/>
                        </a:lnSpc>
                      </a:pPr>
                      <a:r>
                        <a:rPr lang="en-US" sz="1800" b="0" strike="noStrike" spc="-1">
                          <a:solidFill>
                            <a:srgbClr val="000000"/>
                          </a:solidFill>
                          <a:latin typeface="Calibri"/>
                        </a:rPr>
                        <a:t>e3</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64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7a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29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dirty="0">
                          <a:solidFill>
                            <a:srgbClr val="000000"/>
                          </a:solidFill>
                          <a:latin typeface="Calibri"/>
                        </a:rPr>
                        <a:t>de</a:t>
                      </a:r>
                      <a:endParaRPr lang="en-US"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d3</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15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28</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ef</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56</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ba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c7</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0f</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7a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7a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c3</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b7</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35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c7</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dirty="0">
                          <a:solidFill>
                            <a:srgbClr val="000000"/>
                          </a:solidFill>
                          <a:latin typeface="Calibri"/>
                        </a:rPr>
                        <a:t>…</a:t>
                      </a:r>
                      <a:endParaRPr lang="en-US"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bl>
          </a:graphicData>
        </a:graphic>
      </p:graphicFrame>
      <p:sp>
        <p:nvSpPr>
          <p:cNvPr id="407" name="CustomShape 14"/>
          <p:cNvSpPr/>
          <p:nvPr/>
        </p:nvSpPr>
        <p:spPr>
          <a:xfrm>
            <a:off x="228600" y="5634000"/>
            <a:ext cx="3093480" cy="36540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a:lnSpc>
                <a:spcPct val="90000"/>
              </a:lnSpc>
              <a:spcBef>
                <a:spcPts val="1001"/>
              </a:spcBef>
              <a:tabLst>
                <a:tab pos="0" algn="l"/>
              </a:tabLst>
            </a:pPr>
            <a:r>
              <a:rPr lang="en-US" sz="2000" b="1" strike="noStrike" spc="-1">
                <a:solidFill>
                  <a:srgbClr val="000000"/>
                </a:solidFill>
                <a:latin typeface="Calibri"/>
              </a:rPr>
              <a:t>Ciphertext</a:t>
            </a:r>
            <a:endParaRPr lang="en-US" sz="2000" b="0" strike="noStrike" spc="-1">
              <a:latin typeface="Arial"/>
            </a:endParaRPr>
          </a:p>
        </p:txBody>
      </p:sp>
      <p:sp>
        <p:nvSpPr>
          <p:cNvPr id="408" name="CustomShape 15"/>
          <p:cNvSpPr/>
          <p:nvPr/>
        </p:nvSpPr>
        <p:spPr>
          <a:xfrm>
            <a:off x="4843800" y="4918320"/>
            <a:ext cx="756720" cy="100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6000" b="1" strike="noStrike" spc="-1">
                <a:solidFill>
                  <a:srgbClr val="000000"/>
                </a:solidFill>
                <a:latin typeface="Calibri"/>
              </a:rPr>
              <a:t>=</a:t>
            </a:r>
            <a:endParaRPr lang="en-US" sz="60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10" name="CustomShape 2"/>
          <p:cNvSpPr/>
          <p:nvPr/>
        </p:nvSpPr>
        <p:spPr>
          <a:xfrm flipH="1">
            <a:off x="0" y="0"/>
            <a:ext cx="12191760" cy="1590480"/>
          </a:xfrm>
          <a:prstGeom prst="rect">
            <a:avLst/>
          </a:prstGeom>
          <a:gradFill rotWithShape="0">
            <a:gsLst>
              <a:gs pos="0">
                <a:srgbClr val="000000"/>
              </a:gs>
              <a:gs pos="100000">
                <a:srgbClr val="2F5597"/>
              </a:gs>
            </a:gsLst>
            <a:lin ang="2400000"/>
          </a:gradFill>
          <a:ln>
            <a:noFill/>
          </a:ln>
        </p:spPr>
        <p:style>
          <a:lnRef idx="2">
            <a:schemeClr val="accent1">
              <a:shade val="50000"/>
            </a:schemeClr>
          </a:lnRef>
          <a:fillRef idx="1">
            <a:schemeClr val="accent1"/>
          </a:fillRef>
          <a:effectRef idx="0">
            <a:schemeClr val="accent1"/>
          </a:effectRef>
          <a:fontRef idx="minor"/>
        </p:style>
      </p:sp>
      <p:sp>
        <p:nvSpPr>
          <p:cNvPr id="411" name="CustomShape 3"/>
          <p:cNvSpPr/>
          <p:nvPr/>
        </p:nvSpPr>
        <p:spPr>
          <a:xfrm rot="10800000" flipH="1">
            <a:off x="360" y="360"/>
            <a:ext cx="8115120" cy="1590480"/>
          </a:xfrm>
          <a:prstGeom prst="rect">
            <a:avLst/>
          </a:prstGeom>
          <a:gradFill rotWithShape="0">
            <a:gsLst>
              <a:gs pos="20000">
                <a:srgbClr val="4472C4">
                  <a:alpha val="0"/>
                </a:srgbClr>
              </a:gs>
              <a:gs pos="100000">
                <a:srgbClr val="203864">
                  <a:alpha val="55294"/>
                </a:srgb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412" name="CustomShape 4"/>
          <p:cNvSpPr/>
          <p:nvPr/>
        </p:nvSpPr>
        <p:spPr>
          <a:xfrm flipH="1">
            <a:off x="8114400" y="0"/>
            <a:ext cx="4076280" cy="1590480"/>
          </a:xfrm>
          <a:prstGeom prst="rect">
            <a:avLst/>
          </a:prstGeom>
          <a:gradFill rotWithShape="0">
            <a:gsLst>
              <a:gs pos="0">
                <a:srgbClr val="4472C4">
                  <a:alpha val="66274"/>
                </a:srgbClr>
              </a:gs>
              <a:gs pos="100000">
                <a:srgbClr val="000000">
                  <a:alpha val="30196"/>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413" name="CustomShape 5"/>
          <p:cNvSpPr/>
          <p:nvPr/>
        </p:nvSpPr>
        <p:spPr>
          <a:xfrm>
            <a:off x="459360" y="0"/>
            <a:ext cx="11732400" cy="1596960"/>
          </a:xfrm>
          <a:prstGeom prst="rect">
            <a:avLst/>
          </a:prstGeom>
          <a:gradFill rotWithShape="0">
            <a:gsLst>
              <a:gs pos="50000">
                <a:srgbClr val="000000">
                  <a:alpha val="0"/>
                </a:srgbClr>
              </a:gs>
              <a:gs pos="100000">
                <a:srgbClr val="203864">
                  <a:alpha val="52156"/>
                </a:srgb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414" name="TextShape 6"/>
          <p:cNvSpPr txBox="1"/>
          <p:nvPr/>
        </p:nvSpPr>
        <p:spPr>
          <a:xfrm>
            <a:off x="1371600" y="294480"/>
            <a:ext cx="9895680" cy="1033200"/>
          </a:xfrm>
          <a:prstGeom prst="rect">
            <a:avLst/>
          </a:prstGeom>
          <a:noFill/>
          <a:ln>
            <a:noFill/>
          </a:ln>
        </p:spPr>
        <p:txBody>
          <a:bodyPr anchor="ctr">
            <a:normAutofit/>
          </a:bodyPr>
          <a:lstStyle/>
          <a:p>
            <a:pPr>
              <a:lnSpc>
                <a:spcPct val="90000"/>
              </a:lnSpc>
            </a:pPr>
            <a:r>
              <a:rPr lang="en-US" sz="4000" b="0" strike="noStrike" spc="-1">
                <a:solidFill>
                  <a:srgbClr val="FFFFFF"/>
                </a:solidFill>
                <a:latin typeface="Calibri Light"/>
              </a:rPr>
              <a:t>#5: … or to decrypt</a:t>
            </a:r>
            <a:endParaRPr lang="en-US" sz="4000" b="0" strike="noStrike" spc="-1">
              <a:solidFill>
                <a:srgbClr val="000000"/>
              </a:solidFill>
              <a:latin typeface="Calibri"/>
            </a:endParaRPr>
          </a:p>
        </p:txBody>
      </p:sp>
      <p:sp>
        <p:nvSpPr>
          <p:cNvPr id="415" name="TextShape 7"/>
          <p:cNvSpPr txBox="1"/>
          <p:nvPr/>
        </p:nvSpPr>
        <p:spPr>
          <a:xfrm>
            <a:off x="228600" y="1771560"/>
            <a:ext cx="9986760" cy="712440"/>
          </a:xfrm>
          <a:prstGeom prst="rect">
            <a:avLst/>
          </a:prstGeom>
          <a:noFill/>
          <a:ln>
            <a:noFill/>
          </a:ln>
        </p:spPr>
        <p:txBody>
          <a:bodyPr>
            <a:normAutofit/>
          </a:bodyPr>
          <a:lstStyle/>
          <a:p>
            <a:pPr>
              <a:lnSpc>
                <a:spcPct val="90000"/>
              </a:lnSpc>
              <a:spcBef>
                <a:spcPts val="1001"/>
              </a:spcBef>
              <a:tabLst>
                <a:tab pos="0" algn="l"/>
              </a:tabLst>
            </a:pPr>
            <a:r>
              <a:rPr lang="en-US" sz="2000" b="0" strike="noStrike" spc="-1">
                <a:solidFill>
                  <a:srgbClr val="000000"/>
                </a:solidFill>
                <a:latin typeface="Calibri"/>
              </a:rPr>
              <a:t>Because XOR is reversible, just XOR the ciphertext with the keystream to decrypt back to the original message.</a:t>
            </a:r>
          </a:p>
        </p:txBody>
      </p:sp>
      <p:graphicFrame>
        <p:nvGraphicFramePr>
          <p:cNvPr id="416" name="Table 8"/>
          <p:cNvGraphicFramePr/>
          <p:nvPr/>
        </p:nvGraphicFramePr>
        <p:xfrm>
          <a:off x="228600" y="3078360"/>
          <a:ext cx="9986400" cy="365760"/>
        </p:xfrm>
        <a:graphic>
          <a:graphicData uri="http://schemas.openxmlformats.org/drawingml/2006/table">
            <a:tbl>
              <a:tblPr/>
              <a:tblGrid>
                <a:gridCol w="499320">
                  <a:extLst>
                    <a:ext uri="{9D8B030D-6E8A-4147-A177-3AD203B41FA5}">
                      <a16:colId xmlns:a16="http://schemas.microsoft.com/office/drawing/2014/main" val="20000"/>
                    </a:ext>
                  </a:extLst>
                </a:gridCol>
                <a:gridCol w="499320">
                  <a:extLst>
                    <a:ext uri="{9D8B030D-6E8A-4147-A177-3AD203B41FA5}">
                      <a16:colId xmlns:a16="http://schemas.microsoft.com/office/drawing/2014/main" val="20001"/>
                    </a:ext>
                  </a:extLst>
                </a:gridCol>
                <a:gridCol w="499320">
                  <a:extLst>
                    <a:ext uri="{9D8B030D-6E8A-4147-A177-3AD203B41FA5}">
                      <a16:colId xmlns:a16="http://schemas.microsoft.com/office/drawing/2014/main" val="20002"/>
                    </a:ext>
                  </a:extLst>
                </a:gridCol>
                <a:gridCol w="499320">
                  <a:extLst>
                    <a:ext uri="{9D8B030D-6E8A-4147-A177-3AD203B41FA5}">
                      <a16:colId xmlns:a16="http://schemas.microsoft.com/office/drawing/2014/main" val="20003"/>
                    </a:ext>
                  </a:extLst>
                </a:gridCol>
                <a:gridCol w="499320">
                  <a:extLst>
                    <a:ext uri="{9D8B030D-6E8A-4147-A177-3AD203B41FA5}">
                      <a16:colId xmlns:a16="http://schemas.microsoft.com/office/drawing/2014/main" val="20004"/>
                    </a:ext>
                  </a:extLst>
                </a:gridCol>
                <a:gridCol w="499320">
                  <a:extLst>
                    <a:ext uri="{9D8B030D-6E8A-4147-A177-3AD203B41FA5}">
                      <a16:colId xmlns:a16="http://schemas.microsoft.com/office/drawing/2014/main" val="20005"/>
                    </a:ext>
                  </a:extLst>
                </a:gridCol>
                <a:gridCol w="499320">
                  <a:extLst>
                    <a:ext uri="{9D8B030D-6E8A-4147-A177-3AD203B41FA5}">
                      <a16:colId xmlns:a16="http://schemas.microsoft.com/office/drawing/2014/main" val="20006"/>
                    </a:ext>
                  </a:extLst>
                </a:gridCol>
                <a:gridCol w="499320">
                  <a:extLst>
                    <a:ext uri="{9D8B030D-6E8A-4147-A177-3AD203B41FA5}">
                      <a16:colId xmlns:a16="http://schemas.microsoft.com/office/drawing/2014/main" val="20007"/>
                    </a:ext>
                  </a:extLst>
                </a:gridCol>
                <a:gridCol w="499320">
                  <a:extLst>
                    <a:ext uri="{9D8B030D-6E8A-4147-A177-3AD203B41FA5}">
                      <a16:colId xmlns:a16="http://schemas.microsoft.com/office/drawing/2014/main" val="20008"/>
                    </a:ext>
                  </a:extLst>
                </a:gridCol>
                <a:gridCol w="499320">
                  <a:extLst>
                    <a:ext uri="{9D8B030D-6E8A-4147-A177-3AD203B41FA5}">
                      <a16:colId xmlns:a16="http://schemas.microsoft.com/office/drawing/2014/main" val="20009"/>
                    </a:ext>
                  </a:extLst>
                </a:gridCol>
                <a:gridCol w="499320">
                  <a:extLst>
                    <a:ext uri="{9D8B030D-6E8A-4147-A177-3AD203B41FA5}">
                      <a16:colId xmlns:a16="http://schemas.microsoft.com/office/drawing/2014/main" val="20010"/>
                    </a:ext>
                  </a:extLst>
                </a:gridCol>
                <a:gridCol w="499320">
                  <a:extLst>
                    <a:ext uri="{9D8B030D-6E8A-4147-A177-3AD203B41FA5}">
                      <a16:colId xmlns:a16="http://schemas.microsoft.com/office/drawing/2014/main" val="20011"/>
                    </a:ext>
                  </a:extLst>
                </a:gridCol>
                <a:gridCol w="499320">
                  <a:extLst>
                    <a:ext uri="{9D8B030D-6E8A-4147-A177-3AD203B41FA5}">
                      <a16:colId xmlns:a16="http://schemas.microsoft.com/office/drawing/2014/main" val="20012"/>
                    </a:ext>
                  </a:extLst>
                </a:gridCol>
                <a:gridCol w="499320">
                  <a:extLst>
                    <a:ext uri="{9D8B030D-6E8A-4147-A177-3AD203B41FA5}">
                      <a16:colId xmlns:a16="http://schemas.microsoft.com/office/drawing/2014/main" val="20013"/>
                    </a:ext>
                  </a:extLst>
                </a:gridCol>
                <a:gridCol w="499320">
                  <a:extLst>
                    <a:ext uri="{9D8B030D-6E8A-4147-A177-3AD203B41FA5}">
                      <a16:colId xmlns:a16="http://schemas.microsoft.com/office/drawing/2014/main" val="20014"/>
                    </a:ext>
                  </a:extLst>
                </a:gridCol>
                <a:gridCol w="499320">
                  <a:extLst>
                    <a:ext uri="{9D8B030D-6E8A-4147-A177-3AD203B41FA5}">
                      <a16:colId xmlns:a16="http://schemas.microsoft.com/office/drawing/2014/main" val="20015"/>
                    </a:ext>
                  </a:extLst>
                </a:gridCol>
                <a:gridCol w="499320">
                  <a:extLst>
                    <a:ext uri="{9D8B030D-6E8A-4147-A177-3AD203B41FA5}">
                      <a16:colId xmlns:a16="http://schemas.microsoft.com/office/drawing/2014/main" val="20016"/>
                    </a:ext>
                  </a:extLst>
                </a:gridCol>
                <a:gridCol w="499320">
                  <a:extLst>
                    <a:ext uri="{9D8B030D-6E8A-4147-A177-3AD203B41FA5}">
                      <a16:colId xmlns:a16="http://schemas.microsoft.com/office/drawing/2014/main" val="20017"/>
                    </a:ext>
                  </a:extLst>
                </a:gridCol>
                <a:gridCol w="499320">
                  <a:extLst>
                    <a:ext uri="{9D8B030D-6E8A-4147-A177-3AD203B41FA5}">
                      <a16:colId xmlns:a16="http://schemas.microsoft.com/office/drawing/2014/main" val="20018"/>
                    </a:ext>
                  </a:extLst>
                </a:gridCol>
                <a:gridCol w="499320">
                  <a:extLst>
                    <a:ext uri="{9D8B030D-6E8A-4147-A177-3AD203B41FA5}">
                      <a16:colId xmlns:a16="http://schemas.microsoft.com/office/drawing/2014/main" val="20019"/>
                    </a:ext>
                  </a:extLst>
                </a:gridCol>
              </a:tblGrid>
              <a:tr h="0">
                <a:tc>
                  <a:txBody>
                    <a:bodyPr/>
                    <a:lstStyle/>
                    <a:p>
                      <a:pPr algn="ctr">
                        <a:lnSpc>
                          <a:spcPct val="100000"/>
                        </a:lnSpc>
                      </a:pPr>
                      <a:r>
                        <a:rPr lang="en-US" sz="1800" b="0" strike="noStrike" spc="-1">
                          <a:solidFill>
                            <a:srgbClr val="000000"/>
                          </a:solidFill>
                          <a:latin typeface="Calibri"/>
                        </a:rPr>
                        <a:t>af</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05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dirty="0">
                          <a:solidFill>
                            <a:srgbClr val="000000"/>
                          </a:solidFill>
                          <a:latin typeface="Calibri"/>
                        </a:rPr>
                        <a:t>1e</a:t>
                      </a:r>
                      <a:endParaRPr lang="en-US"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40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bb</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a0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35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49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81</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32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9a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80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6a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14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0e</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af</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d2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58</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a2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dirty="0">
                          <a:solidFill>
                            <a:srgbClr val="000000"/>
                          </a:solidFill>
                          <a:latin typeface="Calibri"/>
                        </a:rPr>
                        <a:t>…</a:t>
                      </a:r>
                      <a:endParaRPr lang="en-US"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bl>
          </a:graphicData>
        </a:graphic>
      </p:graphicFrame>
      <p:sp>
        <p:nvSpPr>
          <p:cNvPr id="417" name="CustomShape 9"/>
          <p:cNvSpPr/>
          <p:nvPr/>
        </p:nvSpPr>
        <p:spPr>
          <a:xfrm>
            <a:off x="228600" y="2705760"/>
            <a:ext cx="2930760" cy="36540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a:lnSpc>
                <a:spcPct val="90000"/>
              </a:lnSpc>
              <a:spcBef>
                <a:spcPts val="1001"/>
              </a:spcBef>
              <a:tabLst>
                <a:tab pos="0" algn="l"/>
              </a:tabLst>
            </a:pPr>
            <a:r>
              <a:rPr lang="en-US" sz="2000" b="1" strike="noStrike" spc="-1">
                <a:solidFill>
                  <a:srgbClr val="000000"/>
                </a:solidFill>
                <a:latin typeface="Calibri"/>
              </a:rPr>
              <a:t>Keystream</a:t>
            </a:r>
            <a:endParaRPr lang="en-US" sz="2000" b="0" strike="noStrike" spc="-1">
              <a:latin typeface="Arial"/>
            </a:endParaRPr>
          </a:p>
        </p:txBody>
      </p:sp>
      <p:graphicFrame>
        <p:nvGraphicFramePr>
          <p:cNvPr id="418" name="Table 10"/>
          <p:cNvGraphicFramePr/>
          <p:nvPr/>
        </p:nvGraphicFramePr>
        <p:xfrm>
          <a:off x="228600" y="4552560"/>
          <a:ext cx="9986400" cy="365760"/>
        </p:xfrm>
        <a:graphic>
          <a:graphicData uri="http://schemas.openxmlformats.org/drawingml/2006/table">
            <a:tbl>
              <a:tblPr/>
              <a:tblGrid>
                <a:gridCol w="499320">
                  <a:extLst>
                    <a:ext uri="{9D8B030D-6E8A-4147-A177-3AD203B41FA5}">
                      <a16:colId xmlns:a16="http://schemas.microsoft.com/office/drawing/2014/main" val="20000"/>
                    </a:ext>
                  </a:extLst>
                </a:gridCol>
                <a:gridCol w="499320">
                  <a:extLst>
                    <a:ext uri="{9D8B030D-6E8A-4147-A177-3AD203B41FA5}">
                      <a16:colId xmlns:a16="http://schemas.microsoft.com/office/drawing/2014/main" val="20001"/>
                    </a:ext>
                  </a:extLst>
                </a:gridCol>
                <a:gridCol w="499320">
                  <a:extLst>
                    <a:ext uri="{9D8B030D-6E8A-4147-A177-3AD203B41FA5}">
                      <a16:colId xmlns:a16="http://schemas.microsoft.com/office/drawing/2014/main" val="20002"/>
                    </a:ext>
                  </a:extLst>
                </a:gridCol>
                <a:gridCol w="499320">
                  <a:extLst>
                    <a:ext uri="{9D8B030D-6E8A-4147-A177-3AD203B41FA5}">
                      <a16:colId xmlns:a16="http://schemas.microsoft.com/office/drawing/2014/main" val="20003"/>
                    </a:ext>
                  </a:extLst>
                </a:gridCol>
                <a:gridCol w="499320">
                  <a:extLst>
                    <a:ext uri="{9D8B030D-6E8A-4147-A177-3AD203B41FA5}">
                      <a16:colId xmlns:a16="http://schemas.microsoft.com/office/drawing/2014/main" val="20004"/>
                    </a:ext>
                  </a:extLst>
                </a:gridCol>
                <a:gridCol w="499320">
                  <a:extLst>
                    <a:ext uri="{9D8B030D-6E8A-4147-A177-3AD203B41FA5}">
                      <a16:colId xmlns:a16="http://schemas.microsoft.com/office/drawing/2014/main" val="20005"/>
                    </a:ext>
                  </a:extLst>
                </a:gridCol>
                <a:gridCol w="499320">
                  <a:extLst>
                    <a:ext uri="{9D8B030D-6E8A-4147-A177-3AD203B41FA5}">
                      <a16:colId xmlns:a16="http://schemas.microsoft.com/office/drawing/2014/main" val="20006"/>
                    </a:ext>
                  </a:extLst>
                </a:gridCol>
                <a:gridCol w="499320">
                  <a:extLst>
                    <a:ext uri="{9D8B030D-6E8A-4147-A177-3AD203B41FA5}">
                      <a16:colId xmlns:a16="http://schemas.microsoft.com/office/drawing/2014/main" val="20007"/>
                    </a:ext>
                  </a:extLst>
                </a:gridCol>
                <a:gridCol w="499320">
                  <a:extLst>
                    <a:ext uri="{9D8B030D-6E8A-4147-A177-3AD203B41FA5}">
                      <a16:colId xmlns:a16="http://schemas.microsoft.com/office/drawing/2014/main" val="20008"/>
                    </a:ext>
                  </a:extLst>
                </a:gridCol>
                <a:gridCol w="499320">
                  <a:extLst>
                    <a:ext uri="{9D8B030D-6E8A-4147-A177-3AD203B41FA5}">
                      <a16:colId xmlns:a16="http://schemas.microsoft.com/office/drawing/2014/main" val="20009"/>
                    </a:ext>
                  </a:extLst>
                </a:gridCol>
                <a:gridCol w="499320">
                  <a:extLst>
                    <a:ext uri="{9D8B030D-6E8A-4147-A177-3AD203B41FA5}">
                      <a16:colId xmlns:a16="http://schemas.microsoft.com/office/drawing/2014/main" val="20010"/>
                    </a:ext>
                  </a:extLst>
                </a:gridCol>
                <a:gridCol w="499320">
                  <a:extLst>
                    <a:ext uri="{9D8B030D-6E8A-4147-A177-3AD203B41FA5}">
                      <a16:colId xmlns:a16="http://schemas.microsoft.com/office/drawing/2014/main" val="20011"/>
                    </a:ext>
                  </a:extLst>
                </a:gridCol>
                <a:gridCol w="499320">
                  <a:extLst>
                    <a:ext uri="{9D8B030D-6E8A-4147-A177-3AD203B41FA5}">
                      <a16:colId xmlns:a16="http://schemas.microsoft.com/office/drawing/2014/main" val="20012"/>
                    </a:ext>
                  </a:extLst>
                </a:gridCol>
                <a:gridCol w="499320">
                  <a:extLst>
                    <a:ext uri="{9D8B030D-6E8A-4147-A177-3AD203B41FA5}">
                      <a16:colId xmlns:a16="http://schemas.microsoft.com/office/drawing/2014/main" val="20013"/>
                    </a:ext>
                  </a:extLst>
                </a:gridCol>
                <a:gridCol w="499320">
                  <a:extLst>
                    <a:ext uri="{9D8B030D-6E8A-4147-A177-3AD203B41FA5}">
                      <a16:colId xmlns:a16="http://schemas.microsoft.com/office/drawing/2014/main" val="20014"/>
                    </a:ext>
                  </a:extLst>
                </a:gridCol>
                <a:gridCol w="499320">
                  <a:extLst>
                    <a:ext uri="{9D8B030D-6E8A-4147-A177-3AD203B41FA5}">
                      <a16:colId xmlns:a16="http://schemas.microsoft.com/office/drawing/2014/main" val="20015"/>
                    </a:ext>
                  </a:extLst>
                </a:gridCol>
                <a:gridCol w="499320">
                  <a:extLst>
                    <a:ext uri="{9D8B030D-6E8A-4147-A177-3AD203B41FA5}">
                      <a16:colId xmlns:a16="http://schemas.microsoft.com/office/drawing/2014/main" val="20016"/>
                    </a:ext>
                  </a:extLst>
                </a:gridCol>
                <a:gridCol w="499320">
                  <a:extLst>
                    <a:ext uri="{9D8B030D-6E8A-4147-A177-3AD203B41FA5}">
                      <a16:colId xmlns:a16="http://schemas.microsoft.com/office/drawing/2014/main" val="20017"/>
                    </a:ext>
                  </a:extLst>
                </a:gridCol>
                <a:gridCol w="499320">
                  <a:extLst>
                    <a:ext uri="{9D8B030D-6E8A-4147-A177-3AD203B41FA5}">
                      <a16:colId xmlns:a16="http://schemas.microsoft.com/office/drawing/2014/main" val="20018"/>
                    </a:ext>
                  </a:extLst>
                </a:gridCol>
                <a:gridCol w="499320">
                  <a:extLst>
                    <a:ext uri="{9D8B030D-6E8A-4147-A177-3AD203B41FA5}">
                      <a16:colId xmlns:a16="http://schemas.microsoft.com/office/drawing/2014/main" val="20019"/>
                    </a:ext>
                  </a:extLst>
                </a:gridCol>
              </a:tblGrid>
              <a:tr h="0">
                <a:tc>
                  <a:txBody>
                    <a:bodyPr/>
                    <a:lstStyle/>
                    <a:p>
                      <a:pPr algn="ctr">
                        <a:lnSpc>
                          <a:spcPct val="100000"/>
                        </a:lnSpc>
                      </a:pPr>
                      <a:r>
                        <a:rPr lang="en-US" sz="1800" b="0" strike="noStrike" spc="-1">
                          <a:solidFill>
                            <a:srgbClr val="000000"/>
                          </a:solidFill>
                          <a:latin typeface="Calibri"/>
                        </a:rPr>
                        <a:t>e3</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64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7a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29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de</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d3</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15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28</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ef</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56</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ba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c7</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0f</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7a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7a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c3</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b7</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35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c7</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bl>
          </a:graphicData>
        </a:graphic>
      </p:graphicFrame>
      <p:sp>
        <p:nvSpPr>
          <p:cNvPr id="419" name="CustomShape 11"/>
          <p:cNvSpPr/>
          <p:nvPr/>
        </p:nvSpPr>
        <p:spPr>
          <a:xfrm>
            <a:off x="228600" y="4159800"/>
            <a:ext cx="3093480" cy="36540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a:lnSpc>
                <a:spcPct val="90000"/>
              </a:lnSpc>
              <a:spcBef>
                <a:spcPts val="1001"/>
              </a:spcBef>
              <a:tabLst>
                <a:tab pos="0" algn="l"/>
              </a:tabLst>
            </a:pPr>
            <a:r>
              <a:rPr lang="en-US" sz="2000" b="1" strike="noStrike" spc="-1" dirty="0">
                <a:solidFill>
                  <a:srgbClr val="000000"/>
                </a:solidFill>
                <a:latin typeface="Calibri"/>
              </a:rPr>
              <a:t>Ciphertext</a:t>
            </a:r>
            <a:endParaRPr lang="en-US" sz="2000" b="0" strike="noStrike" spc="-1" dirty="0">
              <a:latin typeface="Arial"/>
            </a:endParaRPr>
          </a:p>
        </p:txBody>
      </p:sp>
      <p:sp>
        <p:nvSpPr>
          <p:cNvPr id="420" name="CustomShape 12"/>
          <p:cNvSpPr/>
          <p:nvPr/>
        </p:nvSpPr>
        <p:spPr>
          <a:xfrm>
            <a:off x="4843800" y="3523320"/>
            <a:ext cx="756720" cy="100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6000" b="1" strike="noStrike" spc="-1">
                <a:solidFill>
                  <a:srgbClr val="000000"/>
                </a:solidFill>
                <a:latin typeface="Calibri"/>
              </a:rPr>
              <a:t>^</a:t>
            </a:r>
            <a:endParaRPr lang="en-US" sz="6000" b="0" strike="noStrike" spc="-1">
              <a:latin typeface="Arial"/>
            </a:endParaRPr>
          </a:p>
        </p:txBody>
      </p:sp>
      <p:graphicFrame>
        <p:nvGraphicFramePr>
          <p:cNvPr id="421" name="Table 13"/>
          <p:cNvGraphicFramePr/>
          <p:nvPr/>
        </p:nvGraphicFramePr>
        <p:xfrm>
          <a:off x="228600" y="6026760"/>
          <a:ext cx="9986400" cy="365760"/>
        </p:xfrm>
        <a:graphic>
          <a:graphicData uri="http://schemas.openxmlformats.org/drawingml/2006/table">
            <a:tbl>
              <a:tblPr/>
              <a:tblGrid>
                <a:gridCol w="499320">
                  <a:extLst>
                    <a:ext uri="{9D8B030D-6E8A-4147-A177-3AD203B41FA5}">
                      <a16:colId xmlns:a16="http://schemas.microsoft.com/office/drawing/2014/main" val="20000"/>
                    </a:ext>
                  </a:extLst>
                </a:gridCol>
                <a:gridCol w="499320">
                  <a:extLst>
                    <a:ext uri="{9D8B030D-6E8A-4147-A177-3AD203B41FA5}">
                      <a16:colId xmlns:a16="http://schemas.microsoft.com/office/drawing/2014/main" val="20001"/>
                    </a:ext>
                  </a:extLst>
                </a:gridCol>
                <a:gridCol w="499320">
                  <a:extLst>
                    <a:ext uri="{9D8B030D-6E8A-4147-A177-3AD203B41FA5}">
                      <a16:colId xmlns:a16="http://schemas.microsoft.com/office/drawing/2014/main" val="20002"/>
                    </a:ext>
                  </a:extLst>
                </a:gridCol>
                <a:gridCol w="499320">
                  <a:extLst>
                    <a:ext uri="{9D8B030D-6E8A-4147-A177-3AD203B41FA5}">
                      <a16:colId xmlns:a16="http://schemas.microsoft.com/office/drawing/2014/main" val="20003"/>
                    </a:ext>
                  </a:extLst>
                </a:gridCol>
                <a:gridCol w="499320">
                  <a:extLst>
                    <a:ext uri="{9D8B030D-6E8A-4147-A177-3AD203B41FA5}">
                      <a16:colId xmlns:a16="http://schemas.microsoft.com/office/drawing/2014/main" val="20004"/>
                    </a:ext>
                  </a:extLst>
                </a:gridCol>
                <a:gridCol w="499320">
                  <a:extLst>
                    <a:ext uri="{9D8B030D-6E8A-4147-A177-3AD203B41FA5}">
                      <a16:colId xmlns:a16="http://schemas.microsoft.com/office/drawing/2014/main" val="20005"/>
                    </a:ext>
                  </a:extLst>
                </a:gridCol>
                <a:gridCol w="499320">
                  <a:extLst>
                    <a:ext uri="{9D8B030D-6E8A-4147-A177-3AD203B41FA5}">
                      <a16:colId xmlns:a16="http://schemas.microsoft.com/office/drawing/2014/main" val="20006"/>
                    </a:ext>
                  </a:extLst>
                </a:gridCol>
                <a:gridCol w="499320">
                  <a:extLst>
                    <a:ext uri="{9D8B030D-6E8A-4147-A177-3AD203B41FA5}">
                      <a16:colId xmlns:a16="http://schemas.microsoft.com/office/drawing/2014/main" val="20007"/>
                    </a:ext>
                  </a:extLst>
                </a:gridCol>
                <a:gridCol w="499320">
                  <a:extLst>
                    <a:ext uri="{9D8B030D-6E8A-4147-A177-3AD203B41FA5}">
                      <a16:colId xmlns:a16="http://schemas.microsoft.com/office/drawing/2014/main" val="20008"/>
                    </a:ext>
                  </a:extLst>
                </a:gridCol>
                <a:gridCol w="499320">
                  <a:extLst>
                    <a:ext uri="{9D8B030D-6E8A-4147-A177-3AD203B41FA5}">
                      <a16:colId xmlns:a16="http://schemas.microsoft.com/office/drawing/2014/main" val="20009"/>
                    </a:ext>
                  </a:extLst>
                </a:gridCol>
                <a:gridCol w="499320">
                  <a:extLst>
                    <a:ext uri="{9D8B030D-6E8A-4147-A177-3AD203B41FA5}">
                      <a16:colId xmlns:a16="http://schemas.microsoft.com/office/drawing/2014/main" val="20010"/>
                    </a:ext>
                  </a:extLst>
                </a:gridCol>
                <a:gridCol w="499320">
                  <a:extLst>
                    <a:ext uri="{9D8B030D-6E8A-4147-A177-3AD203B41FA5}">
                      <a16:colId xmlns:a16="http://schemas.microsoft.com/office/drawing/2014/main" val="20011"/>
                    </a:ext>
                  </a:extLst>
                </a:gridCol>
                <a:gridCol w="499320">
                  <a:extLst>
                    <a:ext uri="{9D8B030D-6E8A-4147-A177-3AD203B41FA5}">
                      <a16:colId xmlns:a16="http://schemas.microsoft.com/office/drawing/2014/main" val="20012"/>
                    </a:ext>
                  </a:extLst>
                </a:gridCol>
                <a:gridCol w="499320">
                  <a:extLst>
                    <a:ext uri="{9D8B030D-6E8A-4147-A177-3AD203B41FA5}">
                      <a16:colId xmlns:a16="http://schemas.microsoft.com/office/drawing/2014/main" val="20013"/>
                    </a:ext>
                  </a:extLst>
                </a:gridCol>
                <a:gridCol w="499320">
                  <a:extLst>
                    <a:ext uri="{9D8B030D-6E8A-4147-A177-3AD203B41FA5}">
                      <a16:colId xmlns:a16="http://schemas.microsoft.com/office/drawing/2014/main" val="20014"/>
                    </a:ext>
                  </a:extLst>
                </a:gridCol>
                <a:gridCol w="499320">
                  <a:extLst>
                    <a:ext uri="{9D8B030D-6E8A-4147-A177-3AD203B41FA5}">
                      <a16:colId xmlns:a16="http://schemas.microsoft.com/office/drawing/2014/main" val="20015"/>
                    </a:ext>
                  </a:extLst>
                </a:gridCol>
                <a:gridCol w="499320">
                  <a:extLst>
                    <a:ext uri="{9D8B030D-6E8A-4147-A177-3AD203B41FA5}">
                      <a16:colId xmlns:a16="http://schemas.microsoft.com/office/drawing/2014/main" val="20016"/>
                    </a:ext>
                  </a:extLst>
                </a:gridCol>
                <a:gridCol w="499320">
                  <a:extLst>
                    <a:ext uri="{9D8B030D-6E8A-4147-A177-3AD203B41FA5}">
                      <a16:colId xmlns:a16="http://schemas.microsoft.com/office/drawing/2014/main" val="20017"/>
                    </a:ext>
                  </a:extLst>
                </a:gridCol>
                <a:gridCol w="499320">
                  <a:extLst>
                    <a:ext uri="{9D8B030D-6E8A-4147-A177-3AD203B41FA5}">
                      <a16:colId xmlns:a16="http://schemas.microsoft.com/office/drawing/2014/main" val="20018"/>
                    </a:ext>
                  </a:extLst>
                </a:gridCol>
                <a:gridCol w="499320">
                  <a:extLst>
                    <a:ext uri="{9D8B030D-6E8A-4147-A177-3AD203B41FA5}">
                      <a16:colId xmlns:a16="http://schemas.microsoft.com/office/drawing/2014/main" val="20019"/>
                    </a:ext>
                  </a:extLst>
                </a:gridCol>
              </a:tblGrid>
              <a:tr h="0">
                <a:tc>
                  <a:txBody>
                    <a:bodyPr/>
                    <a:lstStyle/>
                    <a:p>
                      <a:pPr algn="ctr">
                        <a:lnSpc>
                          <a:spcPct val="100000"/>
                        </a:lnSpc>
                      </a:pPr>
                      <a:r>
                        <a:rPr lang="en-US" sz="1800" b="0" strike="noStrike" spc="-1">
                          <a:solidFill>
                            <a:srgbClr val="000000"/>
                          </a:solidFill>
                          <a:latin typeface="Calibri"/>
                        </a:rPr>
                        <a:t>4c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61</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64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69</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65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73</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20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61</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6e</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64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20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47</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65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6e</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74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6c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65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6d</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65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alibri"/>
                        </a:rPr>
                        <a:t>…</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bl>
          </a:graphicData>
        </a:graphic>
      </p:graphicFrame>
      <p:sp>
        <p:nvSpPr>
          <p:cNvPr id="422" name="CustomShape 14"/>
          <p:cNvSpPr/>
          <p:nvPr/>
        </p:nvSpPr>
        <p:spPr>
          <a:xfrm>
            <a:off x="228600" y="5634000"/>
            <a:ext cx="3093480" cy="36540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a:lnSpc>
                <a:spcPct val="90000"/>
              </a:lnSpc>
              <a:spcBef>
                <a:spcPts val="1001"/>
              </a:spcBef>
              <a:tabLst>
                <a:tab pos="0" algn="l"/>
              </a:tabLst>
            </a:pPr>
            <a:r>
              <a:rPr lang="en-US" sz="2000" b="1" strike="noStrike" spc="-1">
                <a:solidFill>
                  <a:srgbClr val="000000"/>
                </a:solidFill>
                <a:latin typeface="Calibri"/>
              </a:rPr>
              <a:t>Plaintext</a:t>
            </a:r>
            <a:endParaRPr lang="en-US" sz="2000" b="0" strike="noStrike" spc="-1">
              <a:latin typeface="Arial"/>
            </a:endParaRPr>
          </a:p>
        </p:txBody>
      </p:sp>
      <p:sp>
        <p:nvSpPr>
          <p:cNvPr id="423" name="CustomShape 15"/>
          <p:cNvSpPr/>
          <p:nvPr/>
        </p:nvSpPr>
        <p:spPr>
          <a:xfrm>
            <a:off x="4843800" y="4918320"/>
            <a:ext cx="756720" cy="100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6000" b="1" strike="noStrike" spc="-1">
                <a:solidFill>
                  <a:srgbClr val="000000"/>
                </a:solidFill>
                <a:latin typeface="Calibri"/>
              </a:rPr>
              <a:t>=</a:t>
            </a:r>
            <a:endParaRPr lang="en-US" sz="60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4" name="CustomShape 1"/>
          <p:cNvSpPr/>
          <p:nvPr/>
        </p:nvSpPr>
        <p:spPr>
          <a:xfrm flipH="1">
            <a:off x="0" y="0"/>
            <a:ext cx="12191760" cy="1590480"/>
          </a:xfrm>
          <a:prstGeom prst="rect">
            <a:avLst/>
          </a:prstGeom>
          <a:gradFill rotWithShape="0">
            <a:gsLst>
              <a:gs pos="0">
                <a:srgbClr val="000000"/>
              </a:gs>
              <a:gs pos="100000">
                <a:srgbClr val="2F5597"/>
              </a:gs>
            </a:gsLst>
            <a:lin ang="2400000"/>
          </a:gradFill>
          <a:ln>
            <a:noFill/>
          </a:ln>
        </p:spPr>
        <p:style>
          <a:lnRef idx="2">
            <a:schemeClr val="accent1">
              <a:shade val="50000"/>
            </a:schemeClr>
          </a:lnRef>
          <a:fillRef idx="1">
            <a:schemeClr val="accent1"/>
          </a:fillRef>
          <a:effectRef idx="0">
            <a:schemeClr val="accent1"/>
          </a:effectRef>
          <a:fontRef idx="minor"/>
        </p:style>
      </p:sp>
      <p:sp>
        <p:nvSpPr>
          <p:cNvPr id="425" name="CustomShape 2"/>
          <p:cNvSpPr/>
          <p:nvPr/>
        </p:nvSpPr>
        <p:spPr>
          <a:xfrm rot="10800000" flipH="1">
            <a:off x="360" y="360"/>
            <a:ext cx="8115120" cy="1590480"/>
          </a:xfrm>
          <a:prstGeom prst="rect">
            <a:avLst/>
          </a:prstGeom>
          <a:gradFill rotWithShape="0">
            <a:gsLst>
              <a:gs pos="20000">
                <a:srgbClr val="4472C4">
                  <a:alpha val="0"/>
                </a:srgbClr>
              </a:gs>
              <a:gs pos="100000">
                <a:srgbClr val="203864">
                  <a:alpha val="55294"/>
                </a:srgb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426" name="CustomShape 3"/>
          <p:cNvSpPr/>
          <p:nvPr/>
        </p:nvSpPr>
        <p:spPr>
          <a:xfrm flipH="1">
            <a:off x="8114400" y="0"/>
            <a:ext cx="4076280" cy="1590480"/>
          </a:xfrm>
          <a:prstGeom prst="rect">
            <a:avLst/>
          </a:prstGeom>
          <a:gradFill rotWithShape="0">
            <a:gsLst>
              <a:gs pos="0">
                <a:srgbClr val="4472C4">
                  <a:alpha val="66274"/>
                </a:srgbClr>
              </a:gs>
              <a:gs pos="100000">
                <a:srgbClr val="000000">
                  <a:alpha val="30196"/>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427" name="CustomShape 4"/>
          <p:cNvSpPr/>
          <p:nvPr/>
        </p:nvSpPr>
        <p:spPr>
          <a:xfrm>
            <a:off x="459360" y="0"/>
            <a:ext cx="11732400" cy="1596960"/>
          </a:xfrm>
          <a:prstGeom prst="rect">
            <a:avLst/>
          </a:prstGeom>
          <a:gradFill rotWithShape="0">
            <a:gsLst>
              <a:gs pos="50000">
                <a:srgbClr val="000000">
                  <a:alpha val="0"/>
                </a:srgbClr>
              </a:gs>
              <a:gs pos="100000">
                <a:srgbClr val="203864">
                  <a:alpha val="52156"/>
                </a:srgb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428" name="TextShape 5"/>
          <p:cNvSpPr txBox="1"/>
          <p:nvPr/>
        </p:nvSpPr>
        <p:spPr>
          <a:xfrm>
            <a:off x="1371600" y="294480"/>
            <a:ext cx="9895680" cy="1033200"/>
          </a:xfrm>
          <a:prstGeom prst="rect">
            <a:avLst/>
          </a:prstGeom>
          <a:noFill/>
          <a:ln>
            <a:noFill/>
          </a:ln>
        </p:spPr>
        <p:txBody>
          <a:bodyPr anchor="ctr">
            <a:normAutofit/>
          </a:bodyPr>
          <a:lstStyle/>
          <a:p>
            <a:pPr>
              <a:lnSpc>
                <a:spcPct val="90000"/>
              </a:lnSpc>
            </a:pPr>
            <a:r>
              <a:rPr lang="en-US" sz="4000" b="0" strike="noStrike" spc="-1">
                <a:solidFill>
                  <a:srgbClr val="FFFFFF"/>
                </a:solidFill>
                <a:latin typeface="Calibri Light"/>
              </a:rPr>
              <a:t>Visualizing ChaCha20: Add</a:t>
            </a:r>
            <a:endParaRPr lang="en-US" sz="4000" b="0" strike="noStrike" spc="-1">
              <a:solidFill>
                <a:srgbClr val="000000"/>
              </a:solidFill>
              <a:latin typeface="Calibri"/>
            </a:endParaRPr>
          </a:p>
        </p:txBody>
      </p:sp>
      <p:sp>
        <p:nvSpPr>
          <p:cNvPr id="429" name="CustomShape 6"/>
          <p:cNvSpPr/>
          <p:nvPr/>
        </p:nvSpPr>
        <p:spPr>
          <a:xfrm>
            <a:off x="228600" y="4159800"/>
            <a:ext cx="3093480" cy="365400"/>
          </a:xfrm>
          <a:prstGeom prst="rect">
            <a:avLst/>
          </a:prstGeom>
          <a:noFill/>
          <a:ln>
            <a:noFill/>
          </a:ln>
        </p:spPr>
        <p:style>
          <a:lnRef idx="0">
            <a:scrgbClr r="0" g="0" b="0"/>
          </a:lnRef>
          <a:fillRef idx="0">
            <a:scrgbClr r="0" g="0" b="0"/>
          </a:fillRef>
          <a:effectRef idx="0">
            <a:scrgbClr r="0" g="0" b="0"/>
          </a:effectRef>
          <a:fontRef idx="minor"/>
        </p:style>
      </p:sp>
      <p:sp>
        <p:nvSpPr>
          <p:cNvPr id="430" name="CustomShape 7"/>
          <p:cNvSpPr/>
          <p:nvPr/>
        </p:nvSpPr>
        <p:spPr>
          <a:xfrm>
            <a:off x="228600" y="5634000"/>
            <a:ext cx="3093480" cy="365400"/>
          </a:xfrm>
          <a:prstGeom prst="rect">
            <a:avLst/>
          </a:prstGeom>
          <a:noFill/>
          <a:ln>
            <a:noFill/>
          </a:ln>
        </p:spPr>
        <p:style>
          <a:lnRef idx="0">
            <a:scrgbClr r="0" g="0" b="0"/>
          </a:lnRef>
          <a:fillRef idx="0">
            <a:scrgbClr r="0" g="0" b="0"/>
          </a:fillRef>
          <a:effectRef idx="0">
            <a:scrgbClr r="0" g="0" b="0"/>
          </a:effectRef>
          <a:fontRef idx="minor"/>
        </p:style>
      </p:sp>
      <p:pic>
        <p:nvPicPr>
          <p:cNvPr id="431" name="Picture 430"/>
          <p:cNvPicPr/>
          <p:nvPr/>
        </p:nvPicPr>
        <p:blipFill>
          <a:blip r:embed="rId3"/>
          <a:stretch/>
        </p:blipFill>
        <p:spPr>
          <a:xfrm>
            <a:off x="1463040" y="1712880"/>
            <a:ext cx="9418320" cy="4870800"/>
          </a:xfrm>
          <a:prstGeom prst="rect">
            <a:avLst/>
          </a:prstGeom>
          <a:ln>
            <a:noFill/>
          </a:ln>
        </p:spPr>
      </p:pic>
      <p:sp>
        <p:nvSpPr>
          <p:cNvPr id="432" name="CustomShape 8"/>
          <p:cNvSpPr/>
          <p:nvPr/>
        </p:nvSpPr>
        <p:spPr>
          <a:xfrm>
            <a:off x="1280160" y="6309360"/>
            <a:ext cx="9966960" cy="36576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3" name="CustomShape 1"/>
          <p:cNvSpPr/>
          <p:nvPr/>
        </p:nvSpPr>
        <p:spPr>
          <a:xfrm flipH="1">
            <a:off x="0" y="0"/>
            <a:ext cx="12191760" cy="1590480"/>
          </a:xfrm>
          <a:prstGeom prst="rect">
            <a:avLst/>
          </a:prstGeom>
          <a:gradFill rotWithShape="0">
            <a:gsLst>
              <a:gs pos="0">
                <a:srgbClr val="000000"/>
              </a:gs>
              <a:gs pos="100000">
                <a:srgbClr val="2F5597"/>
              </a:gs>
            </a:gsLst>
            <a:lin ang="2400000"/>
          </a:gradFill>
          <a:ln>
            <a:noFill/>
          </a:ln>
        </p:spPr>
        <p:style>
          <a:lnRef idx="2">
            <a:schemeClr val="accent1">
              <a:shade val="50000"/>
            </a:schemeClr>
          </a:lnRef>
          <a:fillRef idx="1">
            <a:schemeClr val="accent1"/>
          </a:fillRef>
          <a:effectRef idx="0">
            <a:schemeClr val="accent1"/>
          </a:effectRef>
          <a:fontRef idx="minor"/>
        </p:style>
      </p:sp>
      <p:sp>
        <p:nvSpPr>
          <p:cNvPr id="434" name="CustomShape 2"/>
          <p:cNvSpPr/>
          <p:nvPr/>
        </p:nvSpPr>
        <p:spPr>
          <a:xfrm rot="10800000" flipH="1">
            <a:off x="360" y="360"/>
            <a:ext cx="8115120" cy="1590480"/>
          </a:xfrm>
          <a:prstGeom prst="rect">
            <a:avLst/>
          </a:prstGeom>
          <a:gradFill rotWithShape="0">
            <a:gsLst>
              <a:gs pos="20000">
                <a:srgbClr val="4472C4">
                  <a:alpha val="0"/>
                </a:srgbClr>
              </a:gs>
              <a:gs pos="100000">
                <a:srgbClr val="203864">
                  <a:alpha val="55294"/>
                </a:srgb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435" name="CustomShape 3"/>
          <p:cNvSpPr/>
          <p:nvPr/>
        </p:nvSpPr>
        <p:spPr>
          <a:xfrm flipH="1">
            <a:off x="8114400" y="0"/>
            <a:ext cx="4076280" cy="1590480"/>
          </a:xfrm>
          <a:prstGeom prst="rect">
            <a:avLst/>
          </a:prstGeom>
          <a:gradFill rotWithShape="0">
            <a:gsLst>
              <a:gs pos="0">
                <a:srgbClr val="4472C4">
                  <a:alpha val="66274"/>
                </a:srgbClr>
              </a:gs>
              <a:gs pos="100000">
                <a:srgbClr val="000000">
                  <a:alpha val="30196"/>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436" name="CustomShape 4"/>
          <p:cNvSpPr/>
          <p:nvPr/>
        </p:nvSpPr>
        <p:spPr>
          <a:xfrm>
            <a:off x="459360" y="0"/>
            <a:ext cx="11732400" cy="1596960"/>
          </a:xfrm>
          <a:prstGeom prst="rect">
            <a:avLst/>
          </a:prstGeom>
          <a:gradFill rotWithShape="0">
            <a:gsLst>
              <a:gs pos="50000">
                <a:srgbClr val="000000">
                  <a:alpha val="0"/>
                </a:srgbClr>
              </a:gs>
              <a:gs pos="100000">
                <a:srgbClr val="203864">
                  <a:alpha val="52156"/>
                </a:srgb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437" name="TextShape 5"/>
          <p:cNvSpPr txBox="1"/>
          <p:nvPr/>
        </p:nvSpPr>
        <p:spPr>
          <a:xfrm>
            <a:off x="1371600" y="294480"/>
            <a:ext cx="9895680" cy="1033200"/>
          </a:xfrm>
          <a:prstGeom prst="rect">
            <a:avLst/>
          </a:prstGeom>
          <a:noFill/>
          <a:ln>
            <a:noFill/>
          </a:ln>
        </p:spPr>
        <p:txBody>
          <a:bodyPr anchor="ctr">
            <a:normAutofit/>
          </a:bodyPr>
          <a:lstStyle/>
          <a:p>
            <a:pPr>
              <a:lnSpc>
                <a:spcPct val="90000"/>
              </a:lnSpc>
            </a:pPr>
            <a:r>
              <a:rPr lang="en-US" sz="4000" b="0" strike="noStrike" spc="-1">
                <a:solidFill>
                  <a:srgbClr val="FFFFFF"/>
                </a:solidFill>
                <a:latin typeface="Calibri Light"/>
              </a:rPr>
              <a:t>Visualizing ChaCha20: Add</a:t>
            </a:r>
            <a:endParaRPr lang="en-US" sz="4000" b="0" strike="noStrike" spc="-1">
              <a:solidFill>
                <a:srgbClr val="000000"/>
              </a:solidFill>
              <a:latin typeface="Calibri"/>
            </a:endParaRPr>
          </a:p>
        </p:txBody>
      </p:sp>
      <p:sp>
        <p:nvSpPr>
          <p:cNvPr id="438" name="CustomShape 6"/>
          <p:cNvSpPr/>
          <p:nvPr/>
        </p:nvSpPr>
        <p:spPr>
          <a:xfrm>
            <a:off x="228600" y="4159800"/>
            <a:ext cx="3093480" cy="365400"/>
          </a:xfrm>
          <a:prstGeom prst="rect">
            <a:avLst/>
          </a:prstGeom>
          <a:noFill/>
          <a:ln>
            <a:noFill/>
          </a:ln>
        </p:spPr>
        <p:style>
          <a:lnRef idx="0">
            <a:scrgbClr r="0" g="0" b="0"/>
          </a:lnRef>
          <a:fillRef idx="0">
            <a:scrgbClr r="0" g="0" b="0"/>
          </a:fillRef>
          <a:effectRef idx="0">
            <a:scrgbClr r="0" g="0" b="0"/>
          </a:effectRef>
          <a:fontRef idx="minor"/>
        </p:style>
      </p:sp>
      <p:sp>
        <p:nvSpPr>
          <p:cNvPr id="439" name="CustomShape 7"/>
          <p:cNvSpPr/>
          <p:nvPr/>
        </p:nvSpPr>
        <p:spPr>
          <a:xfrm>
            <a:off x="228600" y="5634000"/>
            <a:ext cx="3093480" cy="365400"/>
          </a:xfrm>
          <a:prstGeom prst="rect">
            <a:avLst/>
          </a:prstGeom>
          <a:noFill/>
          <a:ln>
            <a:noFill/>
          </a:ln>
        </p:spPr>
        <p:style>
          <a:lnRef idx="0">
            <a:scrgbClr r="0" g="0" b="0"/>
          </a:lnRef>
          <a:fillRef idx="0">
            <a:scrgbClr r="0" g="0" b="0"/>
          </a:fillRef>
          <a:effectRef idx="0">
            <a:scrgbClr r="0" g="0" b="0"/>
          </a:effectRef>
          <a:fontRef idx="minor"/>
        </p:style>
      </p:sp>
      <p:pic>
        <p:nvPicPr>
          <p:cNvPr id="440" name="Picture 439"/>
          <p:cNvPicPr/>
          <p:nvPr/>
        </p:nvPicPr>
        <p:blipFill>
          <a:blip r:embed="rId3"/>
          <a:stretch/>
        </p:blipFill>
        <p:spPr>
          <a:xfrm>
            <a:off x="1467720" y="1737360"/>
            <a:ext cx="9344160" cy="4734000"/>
          </a:xfrm>
          <a:prstGeom prst="rect">
            <a:avLst/>
          </a:prstGeom>
          <a:ln>
            <a:noFill/>
          </a:ln>
        </p:spPr>
      </p:pic>
      <p:sp>
        <p:nvSpPr>
          <p:cNvPr id="441" name="CustomShape 8"/>
          <p:cNvSpPr/>
          <p:nvPr/>
        </p:nvSpPr>
        <p:spPr>
          <a:xfrm>
            <a:off x="8046720" y="5120640"/>
            <a:ext cx="2834640" cy="64008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6" name="CustomShape 2"/>
          <p:cNvSpPr/>
          <p:nvPr/>
        </p:nvSpPr>
        <p:spPr>
          <a:xfrm flipH="1">
            <a:off x="0" y="0"/>
            <a:ext cx="12191760" cy="1590480"/>
          </a:xfrm>
          <a:prstGeom prst="rect">
            <a:avLst/>
          </a:prstGeom>
          <a:gradFill rotWithShape="0">
            <a:gsLst>
              <a:gs pos="0">
                <a:srgbClr val="000000"/>
              </a:gs>
              <a:gs pos="100000">
                <a:srgbClr val="2F5597"/>
              </a:gs>
            </a:gsLst>
            <a:lin ang="2400000"/>
          </a:gradFill>
          <a:ln>
            <a:noFill/>
          </a:ln>
        </p:spPr>
        <p:style>
          <a:lnRef idx="2">
            <a:schemeClr val="accent1">
              <a:shade val="50000"/>
            </a:schemeClr>
          </a:lnRef>
          <a:fillRef idx="1">
            <a:schemeClr val="accent1"/>
          </a:fillRef>
          <a:effectRef idx="0">
            <a:schemeClr val="accent1"/>
          </a:effectRef>
          <a:fontRef idx="minor"/>
        </p:style>
      </p:sp>
      <p:sp>
        <p:nvSpPr>
          <p:cNvPr id="107" name="CustomShape 3"/>
          <p:cNvSpPr/>
          <p:nvPr/>
        </p:nvSpPr>
        <p:spPr>
          <a:xfrm rot="10800000" flipH="1">
            <a:off x="360" y="360"/>
            <a:ext cx="8115120" cy="1590480"/>
          </a:xfrm>
          <a:prstGeom prst="rect">
            <a:avLst/>
          </a:prstGeom>
          <a:gradFill rotWithShape="0">
            <a:gsLst>
              <a:gs pos="20000">
                <a:srgbClr val="4472C4">
                  <a:alpha val="0"/>
                </a:srgbClr>
              </a:gs>
              <a:gs pos="100000">
                <a:srgbClr val="203864">
                  <a:alpha val="55294"/>
                </a:srgb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108" name="CustomShape 4"/>
          <p:cNvSpPr/>
          <p:nvPr/>
        </p:nvSpPr>
        <p:spPr>
          <a:xfrm flipH="1">
            <a:off x="8114400" y="0"/>
            <a:ext cx="4076280" cy="1590480"/>
          </a:xfrm>
          <a:prstGeom prst="rect">
            <a:avLst/>
          </a:prstGeom>
          <a:gradFill rotWithShape="0">
            <a:gsLst>
              <a:gs pos="0">
                <a:srgbClr val="4472C4">
                  <a:alpha val="66274"/>
                </a:srgbClr>
              </a:gs>
              <a:gs pos="100000">
                <a:srgbClr val="000000">
                  <a:alpha val="30196"/>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109" name="CustomShape 5"/>
          <p:cNvSpPr/>
          <p:nvPr/>
        </p:nvSpPr>
        <p:spPr>
          <a:xfrm>
            <a:off x="459360" y="0"/>
            <a:ext cx="11732400" cy="1596960"/>
          </a:xfrm>
          <a:prstGeom prst="rect">
            <a:avLst/>
          </a:prstGeom>
          <a:gradFill rotWithShape="0">
            <a:gsLst>
              <a:gs pos="50000">
                <a:srgbClr val="000000">
                  <a:alpha val="0"/>
                </a:srgbClr>
              </a:gs>
              <a:gs pos="100000">
                <a:srgbClr val="203864">
                  <a:alpha val="52156"/>
                </a:srgb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10" name="TextShape 6"/>
          <p:cNvSpPr txBox="1"/>
          <p:nvPr/>
        </p:nvSpPr>
        <p:spPr>
          <a:xfrm>
            <a:off x="1371600" y="294480"/>
            <a:ext cx="9895680" cy="1033200"/>
          </a:xfrm>
          <a:prstGeom prst="rect">
            <a:avLst/>
          </a:prstGeom>
          <a:noFill/>
          <a:ln>
            <a:noFill/>
          </a:ln>
        </p:spPr>
        <p:txBody>
          <a:bodyPr anchor="ctr">
            <a:normAutofit/>
          </a:bodyPr>
          <a:lstStyle/>
          <a:p>
            <a:pPr>
              <a:lnSpc>
                <a:spcPct val="90000"/>
              </a:lnSpc>
            </a:pPr>
            <a:r>
              <a:rPr lang="en-US" sz="4000" b="0" strike="noStrike" spc="-1">
                <a:solidFill>
                  <a:srgbClr val="FFFFFF"/>
                </a:solidFill>
                <a:latin typeface="Calibri Light"/>
              </a:rPr>
              <a:t>How does it work?</a:t>
            </a:r>
            <a:endParaRPr lang="en-US" sz="4000" b="0" strike="noStrike" spc="-1">
              <a:solidFill>
                <a:srgbClr val="000000"/>
              </a:solidFill>
              <a:latin typeface="Calibri"/>
            </a:endParaRPr>
          </a:p>
        </p:txBody>
      </p:sp>
      <p:sp>
        <p:nvSpPr>
          <p:cNvPr id="111" name="TextShape 7"/>
          <p:cNvSpPr txBox="1"/>
          <p:nvPr/>
        </p:nvSpPr>
        <p:spPr>
          <a:xfrm>
            <a:off x="1371600" y="2318040"/>
            <a:ext cx="9723600" cy="3683160"/>
          </a:xfrm>
          <a:prstGeom prst="rect">
            <a:avLst/>
          </a:prstGeom>
          <a:noFill/>
          <a:ln>
            <a:noFill/>
          </a:ln>
        </p:spPr>
        <p:txBody>
          <a:bodyPr>
            <a:normAutofit fontScale="92500" lnSpcReduction="10000"/>
          </a:bodyPr>
          <a:lstStyle/>
          <a:p>
            <a:pPr marL="360">
              <a:lnSpc>
                <a:spcPct val="90000"/>
              </a:lnSpc>
              <a:spcBef>
                <a:spcPts val="1001"/>
              </a:spcBef>
              <a:buClr>
                <a:srgbClr val="000000"/>
              </a:buClr>
            </a:pPr>
            <a:r>
              <a:rPr lang="en-US" sz="2000" b="0" strike="noStrike" spc="-1" dirty="0">
                <a:solidFill>
                  <a:srgbClr val="000000"/>
                </a:solidFill>
                <a:latin typeface="Calibri"/>
              </a:rPr>
              <a:t>1. Message is split into 64-byte chunks</a:t>
            </a:r>
          </a:p>
          <a:p>
            <a:pPr marL="360">
              <a:lnSpc>
                <a:spcPct val="90000"/>
              </a:lnSpc>
              <a:spcBef>
                <a:spcPts val="1001"/>
              </a:spcBef>
              <a:buClr>
                <a:srgbClr val="000000"/>
              </a:buClr>
            </a:pPr>
            <a:endParaRPr lang="en-US" sz="2000" b="0" strike="noStrike" spc="-1" dirty="0">
              <a:solidFill>
                <a:srgbClr val="000000"/>
              </a:solidFill>
              <a:latin typeface="Calibri"/>
            </a:endParaRPr>
          </a:p>
          <a:p>
            <a:pPr marL="360">
              <a:lnSpc>
                <a:spcPct val="90000"/>
              </a:lnSpc>
              <a:spcBef>
                <a:spcPts val="1001"/>
              </a:spcBef>
              <a:buClr>
                <a:srgbClr val="000000"/>
              </a:buClr>
            </a:pPr>
            <a:r>
              <a:rPr lang="en-US" sz="2000" spc="-1" dirty="0">
                <a:solidFill>
                  <a:srgbClr val="000000"/>
                </a:solidFill>
                <a:latin typeface="Calibri"/>
              </a:rPr>
              <a:t>2. </a:t>
            </a:r>
            <a:r>
              <a:rPr lang="en-US" sz="2000" b="0" strike="noStrike" spc="-1" dirty="0">
                <a:solidFill>
                  <a:srgbClr val="000000"/>
                </a:solidFill>
                <a:latin typeface="Calibri"/>
              </a:rPr>
              <a:t>Key &amp; nonce are used to build the same amount of 64-byte input blocks</a:t>
            </a:r>
          </a:p>
          <a:p>
            <a:pPr marL="360">
              <a:lnSpc>
                <a:spcPct val="90000"/>
              </a:lnSpc>
              <a:spcBef>
                <a:spcPts val="1001"/>
              </a:spcBef>
              <a:buClr>
                <a:srgbClr val="000000"/>
              </a:buClr>
            </a:pPr>
            <a:endParaRPr lang="en-US" sz="2000" b="0" strike="noStrike" spc="-1" dirty="0">
              <a:solidFill>
                <a:srgbClr val="000000"/>
              </a:solidFill>
              <a:latin typeface="Calibri"/>
            </a:endParaRPr>
          </a:p>
          <a:p>
            <a:pPr marL="360">
              <a:lnSpc>
                <a:spcPct val="90000"/>
              </a:lnSpc>
              <a:spcBef>
                <a:spcPts val="1001"/>
              </a:spcBef>
              <a:buClr>
                <a:srgbClr val="000000"/>
              </a:buClr>
            </a:pPr>
            <a:r>
              <a:rPr lang="en-US" sz="2000" b="0" strike="noStrike" spc="-1" dirty="0">
                <a:solidFill>
                  <a:srgbClr val="000000"/>
                </a:solidFill>
                <a:latin typeface="Calibri"/>
              </a:rPr>
              <a:t>3. Each input block is </a:t>
            </a:r>
            <a:r>
              <a:rPr lang="en-US" sz="2000" b="0" strike="noStrike" spc="-1" dirty="0">
                <a:solidFill>
                  <a:srgbClr val="FF0000"/>
                </a:solidFill>
                <a:latin typeface="Calibri"/>
              </a:rPr>
              <a:t>transformed</a:t>
            </a:r>
            <a:r>
              <a:rPr lang="en-US" sz="2000" b="0" strike="noStrike" spc="-1" dirty="0">
                <a:solidFill>
                  <a:srgbClr val="000000"/>
                </a:solidFill>
                <a:latin typeface="Calibri"/>
              </a:rPr>
              <a:t> into a 64-byte output block. These are collectively called the “key stream”.</a:t>
            </a:r>
          </a:p>
          <a:p>
            <a:pPr marL="360">
              <a:lnSpc>
                <a:spcPct val="90000"/>
              </a:lnSpc>
              <a:spcBef>
                <a:spcPts val="1001"/>
              </a:spcBef>
              <a:buClr>
                <a:srgbClr val="000000"/>
              </a:buClr>
            </a:pPr>
            <a:endParaRPr lang="en-US" sz="2000" b="0" strike="noStrike" spc="-1" dirty="0">
              <a:solidFill>
                <a:srgbClr val="000000"/>
              </a:solidFill>
              <a:latin typeface="Calibri"/>
            </a:endParaRPr>
          </a:p>
          <a:p>
            <a:pPr marL="360">
              <a:lnSpc>
                <a:spcPct val="90000"/>
              </a:lnSpc>
              <a:spcBef>
                <a:spcPts val="1001"/>
              </a:spcBef>
              <a:buClr>
                <a:srgbClr val="000000"/>
              </a:buClr>
            </a:pPr>
            <a:r>
              <a:rPr lang="en-US" sz="2000" spc="-1" dirty="0">
                <a:solidFill>
                  <a:srgbClr val="000000"/>
                </a:solidFill>
                <a:latin typeface="Calibri"/>
              </a:rPr>
              <a:t>4. </a:t>
            </a:r>
            <a:r>
              <a:rPr lang="en-US" sz="2000" b="0" strike="noStrike" spc="-1" dirty="0">
                <a:solidFill>
                  <a:srgbClr val="000000"/>
                </a:solidFill>
                <a:latin typeface="Calibri"/>
              </a:rPr>
              <a:t>The key stream is XORed with the message to turn the message into ciphertext.</a:t>
            </a:r>
          </a:p>
          <a:p>
            <a:pPr marL="360">
              <a:lnSpc>
                <a:spcPct val="90000"/>
              </a:lnSpc>
              <a:spcBef>
                <a:spcPts val="1001"/>
              </a:spcBef>
              <a:buClr>
                <a:srgbClr val="000000"/>
              </a:buClr>
            </a:pPr>
            <a:endParaRPr lang="en-US" sz="2000" b="0" strike="noStrike" spc="-1" dirty="0">
              <a:solidFill>
                <a:srgbClr val="000000"/>
              </a:solidFill>
              <a:latin typeface="Calibri"/>
            </a:endParaRPr>
          </a:p>
          <a:p>
            <a:pPr marL="360">
              <a:lnSpc>
                <a:spcPct val="90000"/>
              </a:lnSpc>
              <a:spcBef>
                <a:spcPts val="1001"/>
              </a:spcBef>
              <a:buClr>
                <a:srgbClr val="000000"/>
              </a:buClr>
            </a:pPr>
            <a:r>
              <a:rPr lang="en-US" sz="2000" b="0" strike="noStrike" spc="-1" dirty="0">
                <a:solidFill>
                  <a:srgbClr val="000000"/>
                </a:solidFill>
                <a:latin typeface="Calibri"/>
              </a:rPr>
              <a:t>5. Decryption works the same! Just XOR the key stream with the ciphertext instead of the message.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2" name="CustomShape 1"/>
          <p:cNvSpPr/>
          <p:nvPr/>
        </p:nvSpPr>
        <p:spPr>
          <a:xfrm flipH="1">
            <a:off x="0" y="0"/>
            <a:ext cx="12191760" cy="1590480"/>
          </a:xfrm>
          <a:prstGeom prst="rect">
            <a:avLst/>
          </a:prstGeom>
          <a:gradFill rotWithShape="0">
            <a:gsLst>
              <a:gs pos="0">
                <a:srgbClr val="000000"/>
              </a:gs>
              <a:gs pos="100000">
                <a:srgbClr val="2F5597"/>
              </a:gs>
            </a:gsLst>
            <a:lin ang="2400000"/>
          </a:gradFill>
          <a:ln>
            <a:noFill/>
          </a:ln>
        </p:spPr>
        <p:style>
          <a:lnRef idx="2">
            <a:schemeClr val="accent1">
              <a:shade val="50000"/>
            </a:schemeClr>
          </a:lnRef>
          <a:fillRef idx="1">
            <a:schemeClr val="accent1"/>
          </a:fillRef>
          <a:effectRef idx="0">
            <a:schemeClr val="accent1"/>
          </a:effectRef>
          <a:fontRef idx="minor"/>
        </p:style>
      </p:sp>
      <p:sp>
        <p:nvSpPr>
          <p:cNvPr id="443" name="CustomShape 2"/>
          <p:cNvSpPr/>
          <p:nvPr/>
        </p:nvSpPr>
        <p:spPr>
          <a:xfrm rot="10800000" flipH="1">
            <a:off x="360" y="360"/>
            <a:ext cx="8115120" cy="1590480"/>
          </a:xfrm>
          <a:prstGeom prst="rect">
            <a:avLst/>
          </a:prstGeom>
          <a:gradFill rotWithShape="0">
            <a:gsLst>
              <a:gs pos="20000">
                <a:srgbClr val="4472C4">
                  <a:alpha val="0"/>
                </a:srgbClr>
              </a:gs>
              <a:gs pos="100000">
                <a:srgbClr val="203864">
                  <a:alpha val="55294"/>
                </a:srgb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444" name="CustomShape 3"/>
          <p:cNvSpPr/>
          <p:nvPr/>
        </p:nvSpPr>
        <p:spPr>
          <a:xfrm flipH="1">
            <a:off x="8114400" y="0"/>
            <a:ext cx="4076280" cy="1590480"/>
          </a:xfrm>
          <a:prstGeom prst="rect">
            <a:avLst/>
          </a:prstGeom>
          <a:gradFill rotWithShape="0">
            <a:gsLst>
              <a:gs pos="0">
                <a:srgbClr val="4472C4">
                  <a:alpha val="66274"/>
                </a:srgbClr>
              </a:gs>
              <a:gs pos="100000">
                <a:srgbClr val="000000">
                  <a:alpha val="30196"/>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445" name="CustomShape 4"/>
          <p:cNvSpPr/>
          <p:nvPr/>
        </p:nvSpPr>
        <p:spPr>
          <a:xfrm>
            <a:off x="459360" y="0"/>
            <a:ext cx="11732400" cy="1596960"/>
          </a:xfrm>
          <a:prstGeom prst="rect">
            <a:avLst/>
          </a:prstGeom>
          <a:gradFill rotWithShape="0">
            <a:gsLst>
              <a:gs pos="50000">
                <a:srgbClr val="000000">
                  <a:alpha val="0"/>
                </a:srgbClr>
              </a:gs>
              <a:gs pos="100000">
                <a:srgbClr val="203864">
                  <a:alpha val="52156"/>
                </a:srgb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446" name="TextShape 5"/>
          <p:cNvSpPr txBox="1"/>
          <p:nvPr/>
        </p:nvSpPr>
        <p:spPr>
          <a:xfrm>
            <a:off x="1371600" y="294480"/>
            <a:ext cx="9895680" cy="1033200"/>
          </a:xfrm>
          <a:prstGeom prst="rect">
            <a:avLst/>
          </a:prstGeom>
          <a:noFill/>
          <a:ln>
            <a:noFill/>
          </a:ln>
        </p:spPr>
        <p:txBody>
          <a:bodyPr anchor="ctr">
            <a:normAutofit/>
          </a:bodyPr>
          <a:lstStyle/>
          <a:p>
            <a:pPr>
              <a:lnSpc>
                <a:spcPct val="90000"/>
              </a:lnSpc>
            </a:pPr>
            <a:r>
              <a:rPr lang="en-US" sz="4000" b="0" strike="noStrike" spc="-1">
                <a:solidFill>
                  <a:srgbClr val="FFFFFF"/>
                </a:solidFill>
                <a:latin typeface="Calibri Light"/>
              </a:rPr>
              <a:t>Visualizing ChaCha20: XOR</a:t>
            </a:r>
            <a:endParaRPr lang="en-US" sz="4000" b="0" strike="noStrike" spc="-1">
              <a:solidFill>
                <a:srgbClr val="000000"/>
              </a:solidFill>
              <a:latin typeface="Calibri"/>
            </a:endParaRPr>
          </a:p>
        </p:txBody>
      </p:sp>
      <p:sp>
        <p:nvSpPr>
          <p:cNvPr id="447" name="CustomShape 6"/>
          <p:cNvSpPr/>
          <p:nvPr/>
        </p:nvSpPr>
        <p:spPr>
          <a:xfrm>
            <a:off x="228600" y="4159800"/>
            <a:ext cx="3093480" cy="365400"/>
          </a:xfrm>
          <a:prstGeom prst="rect">
            <a:avLst/>
          </a:prstGeom>
          <a:noFill/>
          <a:ln>
            <a:noFill/>
          </a:ln>
        </p:spPr>
        <p:style>
          <a:lnRef idx="0">
            <a:scrgbClr r="0" g="0" b="0"/>
          </a:lnRef>
          <a:fillRef idx="0">
            <a:scrgbClr r="0" g="0" b="0"/>
          </a:fillRef>
          <a:effectRef idx="0">
            <a:scrgbClr r="0" g="0" b="0"/>
          </a:effectRef>
          <a:fontRef idx="minor"/>
        </p:style>
      </p:sp>
      <p:sp>
        <p:nvSpPr>
          <p:cNvPr id="448" name="CustomShape 7"/>
          <p:cNvSpPr/>
          <p:nvPr/>
        </p:nvSpPr>
        <p:spPr>
          <a:xfrm>
            <a:off x="228600" y="5634000"/>
            <a:ext cx="3093480" cy="365400"/>
          </a:xfrm>
          <a:prstGeom prst="rect">
            <a:avLst/>
          </a:prstGeom>
          <a:noFill/>
          <a:ln>
            <a:noFill/>
          </a:ln>
        </p:spPr>
        <p:style>
          <a:lnRef idx="0">
            <a:scrgbClr r="0" g="0" b="0"/>
          </a:lnRef>
          <a:fillRef idx="0">
            <a:scrgbClr r="0" g="0" b="0"/>
          </a:fillRef>
          <a:effectRef idx="0">
            <a:scrgbClr r="0" g="0" b="0"/>
          </a:effectRef>
          <a:fontRef idx="minor"/>
        </p:style>
      </p:sp>
      <p:pic>
        <p:nvPicPr>
          <p:cNvPr id="449" name="Picture 448"/>
          <p:cNvPicPr/>
          <p:nvPr/>
        </p:nvPicPr>
        <p:blipFill>
          <a:blip r:embed="rId3"/>
          <a:stretch/>
        </p:blipFill>
        <p:spPr>
          <a:xfrm>
            <a:off x="1189440" y="1683720"/>
            <a:ext cx="9691920" cy="4934880"/>
          </a:xfrm>
          <a:prstGeom prst="rect">
            <a:avLst/>
          </a:prstGeom>
          <a:ln>
            <a:noFill/>
          </a:ln>
        </p:spPr>
      </p:pic>
      <p:sp>
        <p:nvSpPr>
          <p:cNvPr id="450" name="CustomShape 8"/>
          <p:cNvSpPr/>
          <p:nvPr/>
        </p:nvSpPr>
        <p:spPr>
          <a:xfrm>
            <a:off x="8229600" y="5486400"/>
            <a:ext cx="2834640" cy="64008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1" name="CustomShape 1"/>
          <p:cNvSpPr/>
          <p:nvPr/>
        </p:nvSpPr>
        <p:spPr>
          <a:xfrm flipH="1">
            <a:off x="0" y="0"/>
            <a:ext cx="12191760" cy="1590480"/>
          </a:xfrm>
          <a:prstGeom prst="rect">
            <a:avLst/>
          </a:prstGeom>
          <a:gradFill rotWithShape="0">
            <a:gsLst>
              <a:gs pos="0">
                <a:srgbClr val="000000"/>
              </a:gs>
              <a:gs pos="100000">
                <a:srgbClr val="2F5597"/>
              </a:gs>
            </a:gsLst>
            <a:lin ang="2400000"/>
          </a:gradFill>
          <a:ln>
            <a:noFill/>
          </a:ln>
        </p:spPr>
        <p:style>
          <a:lnRef idx="2">
            <a:schemeClr val="accent1">
              <a:shade val="50000"/>
            </a:schemeClr>
          </a:lnRef>
          <a:fillRef idx="1">
            <a:schemeClr val="accent1"/>
          </a:fillRef>
          <a:effectRef idx="0">
            <a:schemeClr val="accent1"/>
          </a:effectRef>
          <a:fontRef idx="minor"/>
        </p:style>
      </p:sp>
      <p:sp>
        <p:nvSpPr>
          <p:cNvPr id="452" name="CustomShape 2"/>
          <p:cNvSpPr/>
          <p:nvPr/>
        </p:nvSpPr>
        <p:spPr>
          <a:xfrm rot="10800000" flipH="1">
            <a:off x="360" y="360"/>
            <a:ext cx="8115120" cy="1590480"/>
          </a:xfrm>
          <a:prstGeom prst="rect">
            <a:avLst/>
          </a:prstGeom>
          <a:gradFill rotWithShape="0">
            <a:gsLst>
              <a:gs pos="20000">
                <a:srgbClr val="4472C4">
                  <a:alpha val="0"/>
                </a:srgbClr>
              </a:gs>
              <a:gs pos="100000">
                <a:srgbClr val="203864">
                  <a:alpha val="55294"/>
                </a:srgb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453" name="CustomShape 3"/>
          <p:cNvSpPr/>
          <p:nvPr/>
        </p:nvSpPr>
        <p:spPr>
          <a:xfrm flipH="1">
            <a:off x="8114400" y="0"/>
            <a:ext cx="4076280" cy="1590480"/>
          </a:xfrm>
          <a:prstGeom prst="rect">
            <a:avLst/>
          </a:prstGeom>
          <a:gradFill rotWithShape="0">
            <a:gsLst>
              <a:gs pos="0">
                <a:srgbClr val="4472C4">
                  <a:alpha val="66274"/>
                </a:srgbClr>
              </a:gs>
              <a:gs pos="100000">
                <a:srgbClr val="000000">
                  <a:alpha val="30196"/>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454" name="CustomShape 4"/>
          <p:cNvSpPr/>
          <p:nvPr/>
        </p:nvSpPr>
        <p:spPr>
          <a:xfrm>
            <a:off x="459360" y="0"/>
            <a:ext cx="11732400" cy="1596960"/>
          </a:xfrm>
          <a:prstGeom prst="rect">
            <a:avLst/>
          </a:prstGeom>
          <a:gradFill rotWithShape="0">
            <a:gsLst>
              <a:gs pos="50000">
                <a:srgbClr val="000000">
                  <a:alpha val="0"/>
                </a:srgbClr>
              </a:gs>
              <a:gs pos="100000">
                <a:srgbClr val="203864">
                  <a:alpha val="52156"/>
                </a:srgb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455" name="TextShape 5"/>
          <p:cNvSpPr txBox="1"/>
          <p:nvPr/>
        </p:nvSpPr>
        <p:spPr>
          <a:xfrm>
            <a:off x="1371600" y="294480"/>
            <a:ext cx="9895680" cy="1033200"/>
          </a:xfrm>
          <a:prstGeom prst="rect">
            <a:avLst/>
          </a:prstGeom>
          <a:noFill/>
          <a:ln>
            <a:noFill/>
          </a:ln>
        </p:spPr>
        <p:txBody>
          <a:bodyPr anchor="ctr">
            <a:normAutofit/>
          </a:bodyPr>
          <a:lstStyle/>
          <a:p>
            <a:pPr>
              <a:lnSpc>
                <a:spcPct val="90000"/>
              </a:lnSpc>
            </a:pPr>
            <a:r>
              <a:rPr lang="en-US" sz="4000" b="0" strike="noStrike" spc="-1">
                <a:solidFill>
                  <a:srgbClr val="FFFFFF"/>
                </a:solidFill>
                <a:latin typeface="Calibri Light"/>
              </a:rPr>
              <a:t>Visualizing ChaCha20: XOR</a:t>
            </a:r>
            <a:endParaRPr lang="en-US" sz="4000" b="0" strike="noStrike" spc="-1">
              <a:solidFill>
                <a:srgbClr val="000000"/>
              </a:solidFill>
              <a:latin typeface="Calibri"/>
            </a:endParaRPr>
          </a:p>
        </p:txBody>
      </p:sp>
      <p:sp>
        <p:nvSpPr>
          <p:cNvPr id="456" name="CustomShape 6"/>
          <p:cNvSpPr/>
          <p:nvPr/>
        </p:nvSpPr>
        <p:spPr>
          <a:xfrm>
            <a:off x="228600" y="4159800"/>
            <a:ext cx="3093480" cy="365400"/>
          </a:xfrm>
          <a:prstGeom prst="rect">
            <a:avLst/>
          </a:prstGeom>
          <a:noFill/>
          <a:ln>
            <a:noFill/>
          </a:ln>
        </p:spPr>
        <p:style>
          <a:lnRef idx="0">
            <a:scrgbClr r="0" g="0" b="0"/>
          </a:lnRef>
          <a:fillRef idx="0">
            <a:scrgbClr r="0" g="0" b="0"/>
          </a:fillRef>
          <a:effectRef idx="0">
            <a:scrgbClr r="0" g="0" b="0"/>
          </a:effectRef>
          <a:fontRef idx="minor"/>
        </p:style>
      </p:sp>
      <p:sp>
        <p:nvSpPr>
          <p:cNvPr id="457" name="CustomShape 7"/>
          <p:cNvSpPr/>
          <p:nvPr/>
        </p:nvSpPr>
        <p:spPr>
          <a:xfrm>
            <a:off x="228600" y="5634000"/>
            <a:ext cx="3093480" cy="365400"/>
          </a:xfrm>
          <a:prstGeom prst="rect">
            <a:avLst/>
          </a:prstGeom>
          <a:noFill/>
          <a:ln>
            <a:noFill/>
          </a:ln>
        </p:spPr>
        <p:style>
          <a:lnRef idx="0">
            <a:scrgbClr r="0" g="0" b="0"/>
          </a:lnRef>
          <a:fillRef idx="0">
            <a:scrgbClr r="0" g="0" b="0"/>
          </a:fillRef>
          <a:effectRef idx="0">
            <a:scrgbClr r="0" g="0" b="0"/>
          </a:effectRef>
          <a:fontRef idx="minor"/>
        </p:style>
      </p:sp>
      <p:pic>
        <p:nvPicPr>
          <p:cNvPr id="458" name="Picture 457"/>
          <p:cNvPicPr/>
          <p:nvPr/>
        </p:nvPicPr>
        <p:blipFill>
          <a:blip r:embed="rId3"/>
          <a:stretch/>
        </p:blipFill>
        <p:spPr>
          <a:xfrm>
            <a:off x="1188720" y="1828800"/>
            <a:ext cx="9784080" cy="4675680"/>
          </a:xfrm>
          <a:prstGeom prst="rect">
            <a:avLst/>
          </a:prstGeom>
          <a:ln>
            <a:noFill/>
          </a:ln>
        </p:spPr>
      </p:pic>
      <p:sp>
        <p:nvSpPr>
          <p:cNvPr id="459" name="CustomShape 8"/>
          <p:cNvSpPr/>
          <p:nvPr/>
        </p:nvSpPr>
        <p:spPr>
          <a:xfrm>
            <a:off x="8229600" y="5486400"/>
            <a:ext cx="2834640" cy="64008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 name="CustomShape 1"/>
          <p:cNvSpPr/>
          <p:nvPr/>
        </p:nvSpPr>
        <p:spPr>
          <a:xfrm flipH="1">
            <a:off x="0" y="0"/>
            <a:ext cx="12191760" cy="1590480"/>
          </a:xfrm>
          <a:prstGeom prst="rect">
            <a:avLst/>
          </a:prstGeom>
          <a:gradFill rotWithShape="0">
            <a:gsLst>
              <a:gs pos="0">
                <a:srgbClr val="000000"/>
              </a:gs>
              <a:gs pos="100000">
                <a:srgbClr val="2F5597"/>
              </a:gs>
            </a:gsLst>
            <a:lin ang="2400000"/>
          </a:gradFill>
          <a:ln>
            <a:noFill/>
          </a:ln>
        </p:spPr>
        <p:style>
          <a:lnRef idx="2">
            <a:schemeClr val="accent1">
              <a:shade val="50000"/>
            </a:schemeClr>
          </a:lnRef>
          <a:fillRef idx="1">
            <a:schemeClr val="accent1"/>
          </a:fillRef>
          <a:effectRef idx="0">
            <a:schemeClr val="accent1"/>
          </a:effectRef>
          <a:fontRef idx="minor"/>
        </p:style>
      </p:sp>
      <p:sp>
        <p:nvSpPr>
          <p:cNvPr id="461" name="CustomShape 2"/>
          <p:cNvSpPr/>
          <p:nvPr/>
        </p:nvSpPr>
        <p:spPr>
          <a:xfrm rot="10800000" flipH="1">
            <a:off x="360" y="360"/>
            <a:ext cx="8115120" cy="1590480"/>
          </a:xfrm>
          <a:prstGeom prst="rect">
            <a:avLst/>
          </a:prstGeom>
          <a:gradFill rotWithShape="0">
            <a:gsLst>
              <a:gs pos="20000">
                <a:srgbClr val="4472C4">
                  <a:alpha val="0"/>
                </a:srgbClr>
              </a:gs>
              <a:gs pos="100000">
                <a:srgbClr val="203864">
                  <a:alpha val="55294"/>
                </a:srgb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462" name="CustomShape 3"/>
          <p:cNvSpPr/>
          <p:nvPr/>
        </p:nvSpPr>
        <p:spPr>
          <a:xfrm flipH="1">
            <a:off x="8114400" y="0"/>
            <a:ext cx="4076280" cy="1590480"/>
          </a:xfrm>
          <a:prstGeom prst="rect">
            <a:avLst/>
          </a:prstGeom>
          <a:gradFill rotWithShape="0">
            <a:gsLst>
              <a:gs pos="0">
                <a:srgbClr val="4472C4">
                  <a:alpha val="66274"/>
                </a:srgbClr>
              </a:gs>
              <a:gs pos="100000">
                <a:srgbClr val="000000">
                  <a:alpha val="30196"/>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463" name="CustomShape 4"/>
          <p:cNvSpPr/>
          <p:nvPr/>
        </p:nvSpPr>
        <p:spPr>
          <a:xfrm>
            <a:off x="459360" y="0"/>
            <a:ext cx="11732400" cy="1596960"/>
          </a:xfrm>
          <a:prstGeom prst="rect">
            <a:avLst/>
          </a:prstGeom>
          <a:gradFill rotWithShape="0">
            <a:gsLst>
              <a:gs pos="50000">
                <a:srgbClr val="000000">
                  <a:alpha val="0"/>
                </a:srgbClr>
              </a:gs>
              <a:gs pos="100000">
                <a:srgbClr val="203864">
                  <a:alpha val="52156"/>
                </a:srgb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464" name="TextShape 5"/>
          <p:cNvSpPr txBox="1"/>
          <p:nvPr/>
        </p:nvSpPr>
        <p:spPr>
          <a:xfrm>
            <a:off x="1371600" y="294480"/>
            <a:ext cx="9895680" cy="1033200"/>
          </a:xfrm>
          <a:prstGeom prst="rect">
            <a:avLst/>
          </a:prstGeom>
          <a:noFill/>
          <a:ln>
            <a:noFill/>
          </a:ln>
        </p:spPr>
        <p:txBody>
          <a:bodyPr anchor="ctr">
            <a:normAutofit/>
          </a:bodyPr>
          <a:lstStyle/>
          <a:p>
            <a:pPr>
              <a:lnSpc>
                <a:spcPct val="90000"/>
              </a:lnSpc>
            </a:pPr>
            <a:r>
              <a:rPr lang="en-US" sz="4000" b="0" strike="noStrike" spc="-1">
                <a:solidFill>
                  <a:srgbClr val="FFFFFF"/>
                </a:solidFill>
                <a:latin typeface="Calibri Light"/>
              </a:rPr>
              <a:t>Visualizing ChaCha20: Rotate</a:t>
            </a:r>
            <a:endParaRPr lang="en-US" sz="4000" b="0" strike="noStrike" spc="-1">
              <a:solidFill>
                <a:srgbClr val="000000"/>
              </a:solidFill>
              <a:latin typeface="Calibri"/>
            </a:endParaRPr>
          </a:p>
        </p:txBody>
      </p:sp>
      <p:sp>
        <p:nvSpPr>
          <p:cNvPr id="465" name="CustomShape 6"/>
          <p:cNvSpPr/>
          <p:nvPr/>
        </p:nvSpPr>
        <p:spPr>
          <a:xfrm>
            <a:off x="228600" y="4159800"/>
            <a:ext cx="3093480" cy="365400"/>
          </a:xfrm>
          <a:prstGeom prst="rect">
            <a:avLst/>
          </a:prstGeom>
          <a:noFill/>
          <a:ln>
            <a:noFill/>
          </a:ln>
        </p:spPr>
        <p:style>
          <a:lnRef idx="0">
            <a:scrgbClr r="0" g="0" b="0"/>
          </a:lnRef>
          <a:fillRef idx="0">
            <a:scrgbClr r="0" g="0" b="0"/>
          </a:fillRef>
          <a:effectRef idx="0">
            <a:scrgbClr r="0" g="0" b="0"/>
          </a:effectRef>
          <a:fontRef idx="minor"/>
        </p:style>
      </p:sp>
      <p:sp>
        <p:nvSpPr>
          <p:cNvPr id="466" name="CustomShape 7"/>
          <p:cNvSpPr/>
          <p:nvPr/>
        </p:nvSpPr>
        <p:spPr>
          <a:xfrm>
            <a:off x="228600" y="5634000"/>
            <a:ext cx="3093480" cy="365400"/>
          </a:xfrm>
          <a:prstGeom prst="rect">
            <a:avLst/>
          </a:prstGeom>
          <a:noFill/>
          <a:ln>
            <a:noFill/>
          </a:ln>
        </p:spPr>
        <p:style>
          <a:lnRef idx="0">
            <a:scrgbClr r="0" g="0" b="0"/>
          </a:lnRef>
          <a:fillRef idx="0">
            <a:scrgbClr r="0" g="0" b="0"/>
          </a:fillRef>
          <a:effectRef idx="0">
            <a:scrgbClr r="0" g="0" b="0"/>
          </a:effectRef>
          <a:fontRef idx="minor"/>
        </p:style>
      </p:sp>
      <p:pic>
        <p:nvPicPr>
          <p:cNvPr id="467" name="Picture 466"/>
          <p:cNvPicPr/>
          <p:nvPr/>
        </p:nvPicPr>
        <p:blipFill>
          <a:blip r:embed="rId3"/>
          <a:stretch/>
        </p:blipFill>
        <p:spPr>
          <a:xfrm>
            <a:off x="731520" y="1682640"/>
            <a:ext cx="10794960" cy="5017680"/>
          </a:xfrm>
          <a:prstGeom prst="rect">
            <a:avLst/>
          </a:prstGeom>
          <a:ln>
            <a:noFill/>
          </a:ln>
        </p:spPr>
      </p:pic>
      <p:sp>
        <p:nvSpPr>
          <p:cNvPr id="468" name="CustomShape 8"/>
          <p:cNvSpPr/>
          <p:nvPr/>
        </p:nvSpPr>
        <p:spPr>
          <a:xfrm>
            <a:off x="8595360" y="5852160"/>
            <a:ext cx="2834640" cy="64008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9" name="CustomShape 1"/>
          <p:cNvSpPr/>
          <p:nvPr/>
        </p:nvSpPr>
        <p:spPr>
          <a:xfrm flipH="1">
            <a:off x="0" y="0"/>
            <a:ext cx="12191760" cy="1590480"/>
          </a:xfrm>
          <a:prstGeom prst="rect">
            <a:avLst/>
          </a:prstGeom>
          <a:gradFill rotWithShape="0">
            <a:gsLst>
              <a:gs pos="0">
                <a:srgbClr val="000000"/>
              </a:gs>
              <a:gs pos="100000">
                <a:srgbClr val="2F5597"/>
              </a:gs>
            </a:gsLst>
            <a:lin ang="2400000"/>
          </a:gradFill>
          <a:ln>
            <a:noFill/>
          </a:ln>
        </p:spPr>
        <p:style>
          <a:lnRef idx="2">
            <a:schemeClr val="accent1">
              <a:shade val="50000"/>
            </a:schemeClr>
          </a:lnRef>
          <a:fillRef idx="1">
            <a:schemeClr val="accent1"/>
          </a:fillRef>
          <a:effectRef idx="0">
            <a:schemeClr val="accent1"/>
          </a:effectRef>
          <a:fontRef idx="minor"/>
        </p:style>
      </p:sp>
      <p:sp>
        <p:nvSpPr>
          <p:cNvPr id="470" name="CustomShape 2"/>
          <p:cNvSpPr/>
          <p:nvPr/>
        </p:nvSpPr>
        <p:spPr>
          <a:xfrm rot="10800000" flipH="1">
            <a:off x="360" y="360"/>
            <a:ext cx="8115120" cy="1590480"/>
          </a:xfrm>
          <a:prstGeom prst="rect">
            <a:avLst/>
          </a:prstGeom>
          <a:gradFill rotWithShape="0">
            <a:gsLst>
              <a:gs pos="20000">
                <a:srgbClr val="4472C4">
                  <a:alpha val="0"/>
                </a:srgbClr>
              </a:gs>
              <a:gs pos="100000">
                <a:srgbClr val="203864">
                  <a:alpha val="55294"/>
                </a:srgb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471" name="CustomShape 3"/>
          <p:cNvSpPr/>
          <p:nvPr/>
        </p:nvSpPr>
        <p:spPr>
          <a:xfrm flipH="1">
            <a:off x="8114400" y="0"/>
            <a:ext cx="4076280" cy="1590480"/>
          </a:xfrm>
          <a:prstGeom prst="rect">
            <a:avLst/>
          </a:prstGeom>
          <a:gradFill rotWithShape="0">
            <a:gsLst>
              <a:gs pos="0">
                <a:srgbClr val="4472C4">
                  <a:alpha val="66274"/>
                </a:srgbClr>
              </a:gs>
              <a:gs pos="100000">
                <a:srgbClr val="000000">
                  <a:alpha val="30196"/>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472" name="CustomShape 4"/>
          <p:cNvSpPr/>
          <p:nvPr/>
        </p:nvSpPr>
        <p:spPr>
          <a:xfrm>
            <a:off x="459360" y="0"/>
            <a:ext cx="11732400" cy="1596960"/>
          </a:xfrm>
          <a:prstGeom prst="rect">
            <a:avLst/>
          </a:prstGeom>
          <a:gradFill rotWithShape="0">
            <a:gsLst>
              <a:gs pos="50000">
                <a:srgbClr val="000000">
                  <a:alpha val="0"/>
                </a:srgbClr>
              </a:gs>
              <a:gs pos="100000">
                <a:srgbClr val="203864">
                  <a:alpha val="52156"/>
                </a:srgb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473" name="TextShape 5"/>
          <p:cNvSpPr txBox="1"/>
          <p:nvPr/>
        </p:nvSpPr>
        <p:spPr>
          <a:xfrm>
            <a:off x="1371600" y="294480"/>
            <a:ext cx="9895680" cy="1033200"/>
          </a:xfrm>
          <a:prstGeom prst="rect">
            <a:avLst/>
          </a:prstGeom>
          <a:noFill/>
          <a:ln>
            <a:noFill/>
          </a:ln>
        </p:spPr>
        <p:txBody>
          <a:bodyPr anchor="ctr">
            <a:normAutofit/>
          </a:bodyPr>
          <a:lstStyle/>
          <a:p>
            <a:pPr>
              <a:lnSpc>
                <a:spcPct val="90000"/>
              </a:lnSpc>
            </a:pPr>
            <a:r>
              <a:rPr lang="en-US" sz="4000" b="0" strike="noStrike" spc="-1">
                <a:solidFill>
                  <a:srgbClr val="FFFFFF"/>
                </a:solidFill>
                <a:latin typeface="Calibri Light"/>
              </a:rPr>
              <a:t>Visualizing ChaCha20: Rotate</a:t>
            </a:r>
            <a:endParaRPr lang="en-US" sz="4000" b="0" strike="noStrike" spc="-1">
              <a:solidFill>
                <a:srgbClr val="000000"/>
              </a:solidFill>
              <a:latin typeface="Calibri"/>
            </a:endParaRPr>
          </a:p>
        </p:txBody>
      </p:sp>
      <p:sp>
        <p:nvSpPr>
          <p:cNvPr id="474" name="CustomShape 6"/>
          <p:cNvSpPr/>
          <p:nvPr/>
        </p:nvSpPr>
        <p:spPr>
          <a:xfrm>
            <a:off x="228600" y="4159800"/>
            <a:ext cx="3093480" cy="365400"/>
          </a:xfrm>
          <a:prstGeom prst="rect">
            <a:avLst/>
          </a:prstGeom>
          <a:noFill/>
          <a:ln>
            <a:noFill/>
          </a:ln>
        </p:spPr>
        <p:style>
          <a:lnRef idx="0">
            <a:scrgbClr r="0" g="0" b="0"/>
          </a:lnRef>
          <a:fillRef idx="0">
            <a:scrgbClr r="0" g="0" b="0"/>
          </a:fillRef>
          <a:effectRef idx="0">
            <a:scrgbClr r="0" g="0" b="0"/>
          </a:effectRef>
          <a:fontRef idx="minor"/>
        </p:style>
      </p:sp>
      <p:sp>
        <p:nvSpPr>
          <p:cNvPr id="475" name="CustomShape 7"/>
          <p:cNvSpPr/>
          <p:nvPr/>
        </p:nvSpPr>
        <p:spPr>
          <a:xfrm>
            <a:off x="228600" y="5634000"/>
            <a:ext cx="3093480" cy="365400"/>
          </a:xfrm>
          <a:prstGeom prst="rect">
            <a:avLst/>
          </a:prstGeom>
          <a:noFill/>
          <a:ln>
            <a:noFill/>
          </a:ln>
        </p:spPr>
        <p:style>
          <a:lnRef idx="0">
            <a:scrgbClr r="0" g="0" b="0"/>
          </a:lnRef>
          <a:fillRef idx="0">
            <a:scrgbClr r="0" g="0" b="0"/>
          </a:fillRef>
          <a:effectRef idx="0">
            <a:scrgbClr r="0" g="0" b="0"/>
          </a:effectRef>
          <a:fontRef idx="minor"/>
        </p:style>
      </p:sp>
      <p:pic>
        <p:nvPicPr>
          <p:cNvPr id="476" name="Picture 475"/>
          <p:cNvPicPr/>
          <p:nvPr/>
        </p:nvPicPr>
        <p:blipFill>
          <a:blip r:embed="rId3"/>
          <a:stretch/>
        </p:blipFill>
        <p:spPr>
          <a:xfrm>
            <a:off x="1188720" y="2468880"/>
            <a:ext cx="10006560" cy="4114080"/>
          </a:xfrm>
          <a:prstGeom prst="rect">
            <a:avLst/>
          </a:prstGeom>
          <a:ln>
            <a:noFill/>
          </a:ln>
        </p:spPr>
      </p:pic>
      <p:sp>
        <p:nvSpPr>
          <p:cNvPr id="477" name="CustomShape 8"/>
          <p:cNvSpPr/>
          <p:nvPr/>
        </p:nvSpPr>
        <p:spPr>
          <a:xfrm>
            <a:off x="8595360" y="5852160"/>
            <a:ext cx="2834640" cy="64008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8"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79" name="CustomShape 2"/>
          <p:cNvSpPr/>
          <p:nvPr/>
        </p:nvSpPr>
        <p:spPr>
          <a:xfrm flipH="1">
            <a:off x="0" y="0"/>
            <a:ext cx="12191760" cy="1590480"/>
          </a:xfrm>
          <a:prstGeom prst="rect">
            <a:avLst/>
          </a:prstGeom>
          <a:gradFill rotWithShape="0">
            <a:gsLst>
              <a:gs pos="0">
                <a:srgbClr val="000000"/>
              </a:gs>
              <a:gs pos="100000">
                <a:srgbClr val="2F5597"/>
              </a:gs>
            </a:gsLst>
            <a:lin ang="2400000"/>
          </a:gradFill>
          <a:ln>
            <a:noFill/>
          </a:ln>
        </p:spPr>
        <p:style>
          <a:lnRef idx="2">
            <a:schemeClr val="accent1">
              <a:shade val="50000"/>
            </a:schemeClr>
          </a:lnRef>
          <a:fillRef idx="1">
            <a:schemeClr val="accent1"/>
          </a:fillRef>
          <a:effectRef idx="0">
            <a:schemeClr val="accent1"/>
          </a:effectRef>
          <a:fontRef idx="minor"/>
        </p:style>
      </p:sp>
      <p:sp>
        <p:nvSpPr>
          <p:cNvPr id="480" name="CustomShape 3"/>
          <p:cNvSpPr/>
          <p:nvPr/>
        </p:nvSpPr>
        <p:spPr>
          <a:xfrm rot="10800000" flipH="1">
            <a:off x="360" y="360"/>
            <a:ext cx="8115120" cy="1590480"/>
          </a:xfrm>
          <a:prstGeom prst="rect">
            <a:avLst/>
          </a:prstGeom>
          <a:gradFill rotWithShape="0">
            <a:gsLst>
              <a:gs pos="20000">
                <a:srgbClr val="4472C4">
                  <a:alpha val="0"/>
                </a:srgbClr>
              </a:gs>
              <a:gs pos="100000">
                <a:srgbClr val="203864">
                  <a:alpha val="55294"/>
                </a:srgb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481" name="CustomShape 4"/>
          <p:cNvSpPr/>
          <p:nvPr/>
        </p:nvSpPr>
        <p:spPr>
          <a:xfrm flipH="1">
            <a:off x="8114400" y="0"/>
            <a:ext cx="4076280" cy="1590480"/>
          </a:xfrm>
          <a:prstGeom prst="rect">
            <a:avLst/>
          </a:prstGeom>
          <a:gradFill rotWithShape="0">
            <a:gsLst>
              <a:gs pos="0">
                <a:srgbClr val="4472C4">
                  <a:alpha val="66274"/>
                </a:srgbClr>
              </a:gs>
              <a:gs pos="100000">
                <a:srgbClr val="000000">
                  <a:alpha val="30196"/>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482" name="CustomShape 5"/>
          <p:cNvSpPr/>
          <p:nvPr/>
        </p:nvSpPr>
        <p:spPr>
          <a:xfrm>
            <a:off x="459360" y="0"/>
            <a:ext cx="11732400" cy="1596960"/>
          </a:xfrm>
          <a:prstGeom prst="rect">
            <a:avLst/>
          </a:prstGeom>
          <a:gradFill rotWithShape="0">
            <a:gsLst>
              <a:gs pos="50000">
                <a:srgbClr val="000000">
                  <a:alpha val="0"/>
                </a:srgbClr>
              </a:gs>
              <a:gs pos="100000">
                <a:srgbClr val="203864">
                  <a:alpha val="52156"/>
                </a:srgb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483" name="TextShape 6"/>
          <p:cNvSpPr txBox="1"/>
          <p:nvPr/>
        </p:nvSpPr>
        <p:spPr>
          <a:xfrm>
            <a:off x="1371600" y="294480"/>
            <a:ext cx="9895680" cy="1033200"/>
          </a:xfrm>
          <a:prstGeom prst="rect">
            <a:avLst/>
          </a:prstGeom>
          <a:noFill/>
          <a:ln>
            <a:noFill/>
          </a:ln>
        </p:spPr>
        <p:txBody>
          <a:bodyPr anchor="ctr">
            <a:normAutofit/>
          </a:bodyPr>
          <a:lstStyle/>
          <a:p>
            <a:pPr>
              <a:lnSpc>
                <a:spcPct val="90000"/>
              </a:lnSpc>
            </a:pPr>
            <a:r>
              <a:rPr lang="en-US" sz="4000" b="0" strike="noStrike" spc="-1">
                <a:solidFill>
                  <a:srgbClr val="FFFFFF"/>
                </a:solidFill>
                <a:latin typeface="Calibri Light"/>
              </a:rPr>
              <a:t>Conclusion</a:t>
            </a:r>
            <a:endParaRPr lang="en-US" sz="4000" b="0" strike="noStrike" spc="-1">
              <a:solidFill>
                <a:srgbClr val="000000"/>
              </a:solidFill>
              <a:latin typeface="Calibri"/>
            </a:endParaRPr>
          </a:p>
        </p:txBody>
      </p:sp>
      <p:sp>
        <p:nvSpPr>
          <p:cNvPr id="484" name="TextShape 7"/>
          <p:cNvSpPr txBox="1"/>
          <p:nvPr/>
        </p:nvSpPr>
        <p:spPr>
          <a:xfrm>
            <a:off x="228600" y="1771560"/>
            <a:ext cx="9986760" cy="339984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en-US" sz="2000" b="0" strike="noStrike" spc="-1" dirty="0">
                <a:solidFill>
                  <a:srgbClr val="000000"/>
                </a:solidFill>
                <a:latin typeface="Calibri"/>
              </a:rPr>
              <a:t>ChaCha20 is a secure, respected cipher</a:t>
            </a:r>
          </a:p>
          <a:p>
            <a:pPr>
              <a:lnSpc>
                <a:spcPct val="90000"/>
              </a:lnSpc>
              <a:spcBef>
                <a:spcPts val="1001"/>
              </a:spcBef>
            </a:pPr>
            <a:endParaRPr lang="en-US" sz="2000" b="0" strike="noStrike" spc="-1" dirty="0">
              <a:solidFill>
                <a:srgbClr val="000000"/>
              </a:solidFill>
              <a:latin typeface="Calibri"/>
            </a:endParaRPr>
          </a:p>
          <a:p>
            <a:pPr marL="228600" indent="-228240">
              <a:lnSpc>
                <a:spcPct val="90000"/>
              </a:lnSpc>
              <a:spcBef>
                <a:spcPts val="1001"/>
              </a:spcBef>
              <a:buClr>
                <a:srgbClr val="000000"/>
              </a:buClr>
              <a:buFont typeface="Arial"/>
              <a:buChar char="•"/>
            </a:pPr>
            <a:r>
              <a:rPr lang="en-US" sz="2000" b="0" strike="noStrike" spc="-1" dirty="0">
                <a:solidFill>
                  <a:srgbClr val="000000"/>
                </a:solidFill>
                <a:latin typeface="Calibri"/>
              </a:rPr>
              <a:t>This implementation makes it simple to understand</a:t>
            </a:r>
          </a:p>
          <a:p>
            <a:pPr>
              <a:lnSpc>
                <a:spcPct val="90000"/>
              </a:lnSpc>
              <a:spcBef>
                <a:spcPts val="1001"/>
              </a:spcBef>
            </a:pPr>
            <a:endParaRPr lang="en-US" sz="2000" b="0" strike="noStrike" spc="-1" dirty="0">
              <a:solidFill>
                <a:srgbClr val="000000"/>
              </a:solidFill>
              <a:latin typeface="Calibri"/>
            </a:endParaRPr>
          </a:p>
          <a:p>
            <a:pPr marL="228600" indent="-228240">
              <a:lnSpc>
                <a:spcPct val="90000"/>
              </a:lnSpc>
              <a:spcBef>
                <a:spcPts val="1001"/>
              </a:spcBef>
              <a:buClr>
                <a:srgbClr val="000000"/>
              </a:buClr>
              <a:buFont typeface="Arial"/>
              <a:buChar char="•"/>
            </a:pPr>
            <a:r>
              <a:rPr lang="en-US" sz="2000" b="0" strike="noStrike" spc="-1" dirty="0">
                <a:solidFill>
                  <a:srgbClr val="000000"/>
                </a:solidFill>
                <a:latin typeface="Calibri"/>
              </a:rPr>
              <a:t>But remember the golden rule of encryption</a:t>
            </a:r>
            <a:r>
              <a:rPr lang="en-US" sz="2000" b="0" strike="noStrike" spc="-1" baseline="30000" dirty="0">
                <a:solidFill>
                  <a:srgbClr val="000000"/>
                </a:solidFill>
                <a:latin typeface="Calibri"/>
              </a:rPr>
              <a:t>*</a:t>
            </a:r>
            <a:r>
              <a:rPr lang="en-US" sz="2000" b="0" strike="noStrike" spc="-1" dirty="0">
                <a:solidFill>
                  <a:srgbClr val="000000"/>
                </a:solidFill>
                <a:latin typeface="Calibri"/>
              </a:rPr>
              <a:t>: “</a:t>
            </a:r>
            <a:r>
              <a:rPr lang="en-US" sz="2000" b="1" strike="noStrike" spc="-1" dirty="0">
                <a:solidFill>
                  <a:srgbClr val="FF0000"/>
                </a:solidFill>
                <a:latin typeface="Calibri"/>
              </a:rPr>
              <a:t>Never roll your own crypto</a:t>
            </a:r>
            <a:r>
              <a:rPr lang="en-US" sz="2000" b="0" strike="noStrike" spc="-1" dirty="0">
                <a:solidFill>
                  <a:srgbClr val="000000"/>
                </a:solidFill>
                <a:latin typeface="Calibri"/>
              </a:rPr>
              <a:t>”</a:t>
            </a:r>
          </a:p>
        </p:txBody>
      </p:sp>
      <p:sp>
        <p:nvSpPr>
          <p:cNvPr id="485" name="CustomShape 8"/>
          <p:cNvSpPr/>
          <p:nvPr/>
        </p:nvSpPr>
        <p:spPr>
          <a:xfrm>
            <a:off x="228600" y="6266160"/>
            <a:ext cx="109134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baseline="30000">
                <a:solidFill>
                  <a:srgbClr val="000000"/>
                </a:solidFill>
                <a:latin typeface="Arial Narrow"/>
              </a:rPr>
              <a:t>*</a:t>
            </a:r>
            <a:r>
              <a:rPr lang="en-US" sz="1800" b="0" strike="noStrike" spc="-1">
                <a:solidFill>
                  <a:srgbClr val="000000"/>
                </a:solidFill>
                <a:latin typeface="Arial Narrow"/>
              </a:rPr>
              <a:t>https://web.archive.org/web/20030629085904/http://www-106.ibm.com/developerworks/library/s-everything.html</a:t>
            </a:r>
            <a:endParaRPr lang="en-US" sz="1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3" name="CustomShape 2"/>
          <p:cNvSpPr/>
          <p:nvPr/>
        </p:nvSpPr>
        <p:spPr>
          <a:xfrm flipH="1">
            <a:off x="0" y="0"/>
            <a:ext cx="12191760" cy="1590480"/>
          </a:xfrm>
          <a:prstGeom prst="rect">
            <a:avLst/>
          </a:prstGeom>
          <a:gradFill rotWithShape="0">
            <a:gsLst>
              <a:gs pos="0">
                <a:srgbClr val="000000"/>
              </a:gs>
              <a:gs pos="100000">
                <a:srgbClr val="2F5597"/>
              </a:gs>
            </a:gsLst>
            <a:lin ang="2400000"/>
          </a:gradFill>
          <a:ln>
            <a:noFill/>
          </a:ln>
        </p:spPr>
        <p:style>
          <a:lnRef idx="2">
            <a:schemeClr val="accent1">
              <a:shade val="50000"/>
            </a:schemeClr>
          </a:lnRef>
          <a:fillRef idx="1">
            <a:schemeClr val="accent1"/>
          </a:fillRef>
          <a:effectRef idx="0">
            <a:schemeClr val="accent1"/>
          </a:effectRef>
          <a:fontRef idx="minor"/>
        </p:style>
      </p:sp>
      <p:sp>
        <p:nvSpPr>
          <p:cNvPr id="114" name="CustomShape 3"/>
          <p:cNvSpPr/>
          <p:nvPr/>
        </p:nvSpPr>
        <p:spPr>
          <a:xfrm rot="10800000" flipH="1">
            <a:off x="360" y="360"/>
            <a:ext cx="8115120" cy="1590480"/>
          </a:xfrm>
          <a:prstGeom prst="rect">
            <a:avLst/>
          </a:prstGeom>
          <a:gradFill rotWithShape="0">
            <a:gsLst>
              <a:gs pos="20000">
                <a:srgbClr val="4472C4">
                  <a:alpha val="0"/>
                </a:srgbClr>
              </a:gs>
              <a:gs pos="100000">
                <a:srgbClr val="203864">
                  <a:alpha val="55294"/>
                </a:srgb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115" name="CustomShape 4"/>
          <p:cNvSpPr/>
          <p:nvPr/>
        </p:nvSpPr>
        <p:spPr>
          <a:xfrm flipH="1">
            <a:off x="8114400" y="0"/>
            <a:ext cx="4076280" cy="1590480"/>
          </a:xfrm>
          <a:prstGeom prst="rect">
            <a:avLst/>
          </a:prstGeom>
          <a:gradFill rotWithShape="0">
            <a:gsLst>
              <a:gs pos="0">
                <a:srgbClr val="4472C4">
                  <a:alpha val="66274"/>
                </a:srgbClr>
              </a:gs>
              <a:gs pos="100000">
                <a:srgbClr val="000000">
                  <a:alpha val="30196"/>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116" name="CustomShape 5"/>
          <p:cNvSpPr/>
          <p:nvPr/>
        </p:nvSpPr>
        <p:spPr>
          <a:xfrm>
            <a:off x="459360" y="0"/>
            <a:ext cx="11732400" cy="1596960"/>
          </a:xfrm>
          <a:prstGeom prst="rect">
            <a:avLst/>
          </a:prstGeom>
          <a:gradFill rotWithShape="0">
            <a:gsLst>
              <a:gs pos="50000">
                <a:srgbClr val="000000">
                  <a:alpha val="0"/>
                </a:srgbClr>
              </a:gs>
              <a:gs pos="100000">
                <a:srgbClr val="203864">
                  <a:alpha val="52156"/>
                </a:srgb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17" name="TextShape 6"/>
          <p:cNvSpPr txBox="1"/>
          <p:nvPr/>
        </p:nvSpPr>
        <p:spPr>
          <a:xfrm>
            <a:off x="1371600" y="294480"/>
            <a:ext cx="9895680" cy="1033200"/>
          </a:xfrm>
          <a:prstGeom prst="rect">
            <a:avLst/>
          </a:prstGeom>
          <a:noFill/>
          <a:ln>
            <a:noFill/>
          </a:ln>
        </p:spPr>
        <p:txBody>
          <a:bodyPr anchor="ctr">
            <a:normAutofit/>
          </a:bodyPr>
          <a:lstStyle/>
          <a:p>
            <a:pPr>
              <a:lnSpc>
                <a:spcPct val="90000"/>
              </a:lnSpc>
            </a:pPr>
            <a:r>
              <a:rPr lang="en-US" sz="4000" b="0" strike="noStrike" spc="-1">
                <a:solidFill>
                  <a:srgbClr val="FFFFFF"/>
                </a:solidFill>
                <a:latin typeface="Calibri Light"/>
              </a:rPr>
              <a:t>The data structures</a:t>
            </a:r>
            <a:endParaRPr lang="en-US" sz="4000" b="0" strike="noStrike" spc="-1">
              <a:solidFill>
                <a:srgbClr val="000000"/>
              </a:solidFill>
              <a:latin typeface="Calibri"/>
            </a:endParaRPr>
          </a:p>
        </p:txBody>
      </p:sp>
      <p:sp>
        <p:nvSpPr>
          <p:cNvPr id="118" name="TextShape 7"/>
          <p:cNvSpPr txBox="1"/>
          <p:nvPr/>
        </p:nvSpPr>
        <p:spPr>
          <a:xfrm>
            <a:off x="1371600" y="2318040"/>
            <a:ext cx="6284880" cy="3683160"/>
          </a:xfrm>
          <a:prstGeom prst="rect">
            <a:avLst/>
          </a:prstGeom>
          <a:noFill/>
          <a:ln>
            <a:noFill/>
          </a:ln>
        </p:spPr>
        <p:txBody>
          <a:bodyPr>
            <a:normAutofit/>
          </a:bodyPr>
          <a:lstStyle/>
          <a:p>
            <a:pPr>
              <a:lnSpc>
                <a:spcPct val="90000"/>
              </a:lnSpc>
              <a:spcBef>
                <a:spcPts val="1001"/>
              </a:spcBef>
              <a:tabLst>
                <a:tab pos="0" algn="l"/>
              </a:tabLst>
            </a:pPr>
            <a:r>
              <a:rPr lang="en-US" sz="2000" b="0" i="1" strike="noStrike" spc="-1" dirty="0">
                <a:solidFill>
                  <a:srgbClr val="000000"/>
                </a:solidFill>
                <a:latin typeface="Calibri"/>
              </a:rPr>
              <a:t>Word</a:t>
            </a:r>
            <a:r>
              <a:rPr lang="en-US" sz="2000" b="0" strike="noStrike" spc="-1" dirty="0">
                <a:solidFill>
                  <a:srgbClr val="000000"/>
                </a:solidFill>
                <a:latin typeface="Calibri"/>
              </a:rPr>
              <a:t>:</a:t>
            </a:r>
          </a:p>
          <a:p>
            <a:pPr marL="228600" indent="-228240">
              <a:lnSpc>
                <a:spcPct val="90000"/>
              </a:lnSpc>
              <a:spcBef>
                <a:spcPts val="1001"/>
              </a:spcBef>
              <a:buClr>
                <a:srgbClr val="000000"/>
              </a:buClr>
              <a:buFont typeface="Arial"/>
              <a:buChar char="•"/>
              <a:tabLst>
                <a:tab pos="0" algn="l"/>
              </a:tabLst>
            </a:pPr>
            <a:r>
              <a:rPr lang="en-US" sz="2000" b="0" strike="noStrike" spc="-1" dirty="0">
                <a:solidFill>
                  <a:srgbClr val="000000"/>
                </a:solidFill>
                <a:latin typeface="Calibri"/>
              </a:rPr>
              <a:t>An unsigned integer representing four bytes</a:t>
            </a:r>
          </a:p>
          <a:p>
            <a:pPr marL="228600" indent="-228240">
              <a:lnSpc>
                <a:spcPct val="90000"/>
              </a:lnSpc>
              <a:spcBef>
                <a:spcPts val="1001"/>
              </a:spcBef>
              <a:buClr>
                <a:srgbClr val="000000"/>
              </a:buClr>
              <a:buFont typeface="Arial"/>
              <a:buChar char="•"/>
              <a:tabLst>
                <a:tab pos="0" algn="l"/>
              </a:tabLst>
            </a:pPr>
            <a:r>
              <a:rPr lang="en-US" sz="2000" b="0" strike="noStrike" spc="-1" dirty="0">
                <a:solidFill>
                  <a:srgbClr val="000000"/>
                </a:solidFill>
                <a:latin typeface="Calibri"/>
              </a:rPr>
              <a:t>Assumes bytes are </a:t>
            </a:r>
            <a:r>
              <a:rPr lang="en-US" sz="2000" b="0" i="1" strike="noStrike" spc="-1" dirty="0">
                <a:solidFill>
                  <a:srgbClr val="000000"/>
                </a:solidFill>
                <a:latin typeface="Calibri"/>
              </a:rPr>
              <a:t>little-endian</a:t>
            </a: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r>
              <a:rPr lang="en-US" sz="2000" b="0" i="1" strike="noStrike" spc="-1" dirty="0">
                <a:solidFill>
                  <a:srgbClr val="000000"/>
                </a:solidFill>
                <a:latin typeface="Calibri"/>
              </a:rPr>
              <a:t>Block</a:t>
            </a:r>
            <a:r>
              <a:rPr lang="en-US" sz="2000" b="0" strike="noStrike" spc="-1" dirty="0">
                <a:solidFill>
                  <a:srgbClr val="000000"/>
                </a:solidFill>
                <a:latin typeface="Calibri"/>
              </a:rPr>
              <a:t>:</a:t>
            </a:r>
          </a:p>
          <a:p>
            <a:pPr marL="228600" indent="-228240">
              <a:lnSpc>
                <a:spcPct val="90000"/>
              </a:lnSpc>
              <a:spcBef>
                <a:spcPts val="1001"/>
              </a:spcBef>
              <a:buClr>
                <a:srgbClr val="000000"/>
              </a:buClr>
              <a:buFont typeface="Arial"/>
              <a:buChar char="•"/>
              <a:tabLst>
                <a:tab pos="0" algn="l"/>
              </a:tabLst>
            </a:pPr>
            <a:r>
              <a:rPr lang="en-US" sz="2000" b="0" strike="noStrike" spc="-1" dirty="0">
                <a:solidFill>
                  <a:srgbClr val="000000"/>
                </a:solidFill>
                <a:latin typeface="Calibri"/>
              </a:rPr>
              <a:t>A sequence of 16 words (64 bytes)</a:t>
            </a:r>
          </a:p>
          <a:p>
            <a:pPr marL="228600" indent="-228240">
              <a:lnSpc>
                <a:spcPct val="90000"/>
              </a:lnSpc>
              <a:spcBef>
                <a:spcPts val="1001"/>
              </a:spcBef>
              <a:buClr>
                <a:srgbClr val="000000"/>
              </a:buClr>
              <a:buFont typeface="Arial"/>
              <a:buChar char="•"/>
              <a:tabLst>
                <a:tab pos="0" algn="l"/>
              </a:tabLst>
            </a:pPr>
            <a:r>
              <a:rPr lang="en-US" sz="2000" b="0" strike="noStrike" spc="-1" dirty="0">
                <a:solidFill>
                  <a:srgbClr val="000000"/>
                </a:solidFill>
                <a:latin typeface="Calibri"/>
              </a:rPr>
              <a:t>Usually represented as a 4x4 grid</a:t>
            </a:r>
          </a:p>
        </p:txBody>
      </p:sp>
      <p:pic>
        <p:nvPicPr>
          <p:cNvPr id="119" name="Picture 4"/>
          <p:cNvPicPr/>
          <p:nvPr/>
        </p:nvPicPr>
        <p:blipFill>
          <a:blip r:embed="rId3"/>
          <a:stretch/>
        </p:blipFill>
        <p:spPr>
          <a:xfrm>
            <a:off x="7922520" y="2405880"/>
            <a:ext cx="4003200" cy="1534680"/>
          </a:xfrm>
          <a:prstGeom prst="rect">
            <a:avLst/>
          </a:prstGeom>
          <a:ln>
            <a:noFill/>
          </a:ln>
        </p:spPr>
      </p:pic>
      <p:pic>
        <p:nvPicPr>
          <p:cNvPr id="120" name="Picture 8"/>
          <p:cNvPicPr/>
          <p:nvPr/>
        </p:nvPicPr>
        <p:blipFill>
          <a:blip r:embed="rId4"/>
          <a:stretch/>
        </p:blipFill>
        <p:spPr>
          <a:xfrm>
            <a:off x="8181360" y="5599440"/>
            <a:ext cx="3485880" cy="971280"/>
          </a:xfrm>
          <a:prstGeom prst="rect">
            <a:avLst/>
          </a:prstGeom>
          <a:ln>
            <a:noFill/>
          </a:ln>
        </p:spPr>
      </p:pic>
      <p:pic>
        <p:nvPicPr>
          <p:cNvPr id="121" name="Picture 10"/>
          <p:cNvPicPr/>
          <p:nvPr/>
        </p:nvPicPr>
        <p:blipFill>
          <a:blip r:embed="rId5"/>
          <a:stretch/>
        </p:blipFill>
        <p:spPr>
          <a:xfrm>
            <a:off x="8695440" y="4280760"/>
            <a:ext cx="2457000" cy="97128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3" name="CustomShape 2"/>
          <p:cNvSpPr/>
          <p:nvPr/>
        </p:nvSpPr>
        <p:spPr>
          <a:xfrm flipH="1">
            <a:off x="0" y="0"/>
            <a:ext cx="12191760" cy="1590480"/>
          </a:xfrm>
          <a:prstGeom prst="rect">
            <a:avLst/>
          </a:prstGeom>
          <a:gradFill rotWithShape="0">
            <a:gsLst>
              <a:gs pos="0">
                <a:srgbClr val="000000"/>
              </a:gs>
              <a:gs pos="100000">
                <a:srgbClr val="2F5597"/>
              </a:gs>
            </a:gsLst>
            <a:lin ang="2400000"/>
          </a:gradFill>
          <a:ln>
            <a:noFill/>
          </a:ln>
        </p:spPr>
        <p:style>
          <a:lnRef idx="2">
            <a:schemeClr val="accent1">
              <a:shade val="50000"/>
            </a:schemeClr>
          </a:lnRef>
          <a:fillRef idx="1">
            <a:schemeClr val="accent1"/>
          </a:fillRef>
          <a:effectRef idx="0">
            <a:schemeClr val="accent1"/>
          </a:effectRef>
          <a:fontRef idx="minor"/>
        </p:style>
      </p:sp>
      <p:sp>
        <p:nvSpPr>
          <p:cNvPr id="124" name="CustomShape 3"/>
          <p:cNvSpPr/>
          <p:nvPr/>
        </p:nvSpPr>
        <p:spPr>
          <a:xfrm rot="10800000" flipH="1">
            <a:off x="360" y="360"/>
            <a:ext cx="8115120" cy="1590480"/>
          </a:xfrm>
          <a:prstGeom prst="rect">
            <a:avLst/>
          </a:prstGeom>
          <a:gradFill rotWithShape="0">
            <a:gsLst>
              <a:gs pos="20000">
                <a:srgbClr val="4472C4">
                  <a:alpha val="0"/>
                </a:srgbClr>
              </a:gs>
              <a:gs pos="100000">
                <a:srgbClr val="203864">
                  <a:alpha val="55294"/>
                </a:srgb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125" name="CustomShape 4"/>
          <p:cNvSpPr/>
          <p:nvPr/>
        </p:nvSpPr>
        <p:spPr>
          <a:xfrm flipH="1">
            <a:off x="8114400" y="0"/>
            <a:ext cx="4076280" cy="1590480"/>
          </a:xfrm>
          <a:prstGeom prst="rect">
            <a:avLst/>
          </a:prstGeom>
          <a:gradFill rotWithShape="0">
            <a:gsLst>
              <a:gs pos="0">
                <a:srgbClr val="4472C4">
                  <a:alpha val="66274"/>
                </a:srgbClr>
              </a:gs>
              <a:gs pos="100000">
                <a:srgbClr val="000000">
                  <a:alpha val="30196"/>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126" name="CustomShape 5"/>
          <p:cNvSpPr/>
          <p:nvPr/>
        </p:nvSpPr>
        <p:spPr>
          <a:xfrm>
            <a:off x="459360" y="0"/>
            <a:ext cx="11732400" cy="1596960"/>
          </a:xfrm>
          <a:prstGeom prst="rect">
            <a:avLst/>
          </a:prstGeom>
          <a:gradFill rotWithShape="0">
            <a:gsLst>
              <a:gs pos="50000">
                <a:srgbClr val="000000">
                  <a:alpha val="0"/>
                </a:srgbClr>
              </a:gs>
              <a:gs pos="100000">
                <a:srgbClr val="203864">
                  <a:alpha val="52156"/>
                </a:srgb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27" name="TextShape 6"/>
          <p:cNvSpPr txBox="1"/>
          <p:nvPr/>
        </p:nvSpPr>
        <p:spPr>
          <a:xfrm>
            <a:off x="1371600" y="294480"/>
            <a:ext cx="9895680" cy="1033200"/>
          </a:xfrm>
          <a:prstGeom prst="rect">
            <a:avLst/>
          </a:prstGeom>
          <a:noFill/>
          <a:ln>
            <a:noFill/>
          </a:ln>
        </p:spPr>
        <p:txBody>
          <a:bodyPr anchor="ctr">
            <a:normAutofit/>
          </a:bodyPr>
          <a:lstStyle/>
          <a:p>
            <a:pPr>
              <a:lnSpc>
                <a:spcPct val="90000"/>
              </a:lnSpc>
            </a:pPr>
            <a:r>
              <a:rPr lang="en-US" sz="4000" b="0" strike="noStrike" spc="-1">
                <a:solidFill>
                  <a:srgbClr val="FFFFFF"/>
                </a:solidFill>
                <a:latin typeface="Calibri Light"/>
              </a:rPr>
              <a:t>The basic operations</a:t>
            </a:r>
            <a:endParaRPr lang="en-US" sz="4000" b="0" strike="noStrike" spc="-1">
              <a:solidFill>
                <a:srgbClr val="000000"/>
              </a:solidFill>
              <a:latin typeface="Calibri"/>
            </a:endParaRPr>
          </a:p>
        </p:txBody>
      </p:sp>
      <p:sp>
        <p:nvSpPr>
          <p:cNvPr id="128" name="TextShape 7"/>
          <p:cNvSpPr txBox="1"/>
          <p:nvPr/>
        </p:nvSpPr>
        <p:spPr>
          <a:xfrm>
            <a:off x="1371600" y="2318040"/>
            <a:ext cx="9723600" cy="3683160"/>
          </a:xfrm>
          <a:prstGeom prst="rect">
            <a:avLst/>
          </a:prstGeom>
          <a:noFill/>
          <a:ln>
            <a:noFill/>
          </a:ln>
        </p:spPr>
        <p:txBody>
          <a:bodyPr>
            <a:normAutofit/>
          </a:bodyPr>
          <a:lstStyle/>
          <a:p>
            <a:pPr>
              <a:lnSpc>
                <a:spcPct val="90000"/>
              </a:lnSpc>
              <a:spcBef>
                <a:spcPts val="1001"/>
              </a:spcBef>
              <a:tabLst>
                <a:tab pos="0" algn="l"/>
              </a:tabLst>
            </a:pPr>
            <a:r>
              <a:rPr lang="en-US" sz="2000" b="0" strike="noStrike" spc="-1" dirty="0">
                <a:solidFill>
                  <a:srgbClr val="000000"/>
                </a:solidFill>
                <a:latin typeface="Calibri"/>
              </a:rPr>
              <a:t>w</a:t>
            </a:r>
            <a:r>
              <a:rPr lang="en-US" sz="2000" b="0" strike="noStrike" spc="-1" baseline="-25000" dirty="0">
                <a:solidFill>
                  <a:srgbClr val="000000"/>
                </a:solidFill>
                <a:latin typeface="Calibri"/>
              </a:rPr>
              <a:t>1</a:t>
            </a:r>
            <a:r>
              <a:rPr lang="en-US" sz="2000" b="0" strike="noStrike" spc="-1" dirty="0">
                <a:solidFill>
                  <a:srgbClr val="000000"/>
                </a:solidFill>
                <a:latin typeface="Calibri"/>
              </a:rPr>
              <a:t> + w</a:t>
            </a:r>
            <a:r>
              <a:rPr lang="en-US" sz="2000" b="0" strike="noStrike" spc="-1" baseline="-25000" dirty="0">
                <a:solidFill>
                  <a:srgbClr val="000000"/>
                </a:solidFill>
                <a:latin typeface="Calibri"/>
              </a:rPr>
              <a:t>2</a:t>
            </a:r>
            <a:r>
              <a:rPr lang="en-US" sz="2000" b="0" strike="noStrike" spc="-1" dirty="0">
                <a:solidFill>
                  <a:srgbClr val="000000"/>
                </a:solidFill>
                <a:latin typeface="Calibri"/>
              </a:rPr>
              <a:t>: addition (modulo 2^32) on two words</a:t>
            </a: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r>
              <a:rPr lang="en-US" sz="2000" b="0" strike="noStrike" spc="-1" dirty="0">
                <a:solidFill>
                  <a:srgbClr val="000000"/>
                </a:solidFill>
                <a:latin typeface="Calibri"/>
              </a:rPr>
              <a:t>w &lt;&lt;&lt; k: left-rotate a word’s bits by k spaces</a:t>
            </a: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r>
              <a:rPr lang="en-US" sz="2000" b="0" strike="noStrike" spc="-1" dirty="0">
                <a:solidFill>
                  <a:srgbClr val="000000"/>
                </a:solidFill>
                <a:latin typeface="Calibri"/>
              </a:rPr>
              <a:t>w</a:t>
            </a:r>
            <a:r>
              <a:rPr lang="en-US" sz="2000" b="0" strike="noStrike" spc="-1" baseline="-25000" dirty="0">
                <a:solidFill>
                  <a:srgbClr val="000000"/>
                </a:solidFill>
                <a:latin typeface="Calibri"/>
              </a:rPr>
              <a:t>1</a:t>
            </a:r>
            <a:r>
              <a:rPr lang="en-US" sz="2000" b="0" strike="noStrike" spc="-1" dirty="0">
                <a:solidFill>
                  <a:srgbClr val="000000"/>
                </a:solidFill>
                <a:latin typeface="Calibri"/>
              </a:rPr>
              <a:t> ^ w</a:t>
            </a:r>
            <a:r>
              <a:rPr lang="en-US" sz="2000" b="0" strike="noStrike" spc="-1" baseline="-25000" dirty="0">
                <a:solidFill>
                  <a:srgbClr val="000000"/>
                </a:solidFill>
                <a:latin typeface="Calibri"/>
              </a:rPr>
              <a:t>2</a:t>
            </a:r>
            <a:r>
              <a:rPr lang="en-US" sz="2000" b="0" strike="noStrike" spc="-1" dirty="0">
                <a:solidFill>
                  <a:srgbClr val="000000"/>
                </a:solidFill>
                <a:latin typeface="Calibri"/>
              </a:rPr>
              <a:t>: XOR two words together</a:t>
            </a:r>
          </a:p>
        </p:txBody>
      </p:sp>
      <p:pic>
        <p:nvPicPr>
          <p:cNvPr id="129" name="Picture 4"/>
          <p:cNvPicPr/>
          <p:nvPr/>
        </p:nvPicPr>
        <p:blipFill>
          <a:blip r:embed="rId3"/>
          <a:stretch/>
        </p:blipFill>
        <p:spPr>
          <a:xfrm>
            <a:off x="7733160" y="2318040"/>
            <a:ext cx="3362040" cy="971280"/>
          </a:xfrm>
          <a:prstGeom prst="rect">
            <a:avLst/>
          </a:prstGeom>
          <a:ln>
            <a:noFill/>
          </a:ln>
        </p:spPr>
      </p:pic>
      <p:pic>
        <p:nvPicPr>
          <p:cNvPr id="130" name="Picture 5"/>
          <p:cNvPicPr/>
          <p:nvPr/>
        </p:nvPicPr>
        <p:blipFill>
          <a:blip r:embed="rId4"/>
          <a:stretch/>
        </p:blipFill>
        <p:spPr>
          <a:xfrm>
            <a:off x="7733160" y="3637080"/>
            <a:ext cx="3362040" cy="590040"/>
          </a:xfrm>
          <a:prstGeom prst="rect">
            <a:avLst/>
          </a:prstGeom>
          <a:ln>
            <a:noFill/>
          </a:ln>
        </p:spPr>
      </p:pic>
      <p:pic>
        <p:nvPicPr>
          <p:cNvPr id="131" name="Picture 6"/>
          <p:cNvPicPr/>
          <p:nvPr/>
        </p:nvPicPr>
        <p:blipFill>
          <a:blip r:embed="rId5"/>
          <a:stretch/>
        </p:blipFill>
        <p:spPr>
          <a:xfrm>
            <a:off x="7733160" y="4717800"/>
            <a:ext cx="3362040" cy="97128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3" name="CustomShape 2"/>
          <p:cNvSpPr/>
          <p:nvPr/>
        </p:nvSpPr>
        <p:spPr>
          <a:xfrm flipH="1">
            <a:off x="0" y="0"/>
            <a:ext cx="12191760" cy="1590480"/>
          </a:xfrm>
          <a:prstGeom prst="rect">
            <a:avLst/>
          </a:prstGeom>
          <a:gradFill rotWithShape="0">
            <a:gsLst>
              <a:gs pos="0">
                <a:srgbClr val="000000"/>
              </a:gs>
              <a:gs pos="100000">
                <a:srgbClr val="2F5597"/>
              </a:gs>
            </a:gsLst>
            <a:lin ang="2400000"/>
          </a:gradFill>
          <a:ln>
            <a:noFill/>
          </a:ln>
        </p:spPr>
        <p:style>
          <a:lnRef idx="2">
            <a:schemeClr val="accent1">
              <a:shade val="50000"/>
            </a:schemeClr>
          </a:lnRef>
          <a:fillRef idx="1">
            <a:schemeClr val="accent1"/>
          </a:fillRef>
          <a:effectRef idx="0">
            <a:schemeClr val="accent1"/>
          </a:effectRef>
          <a:fontRef idx="minor"/>
        </p:style>
      </p:sp>
      <p:sp>
        <p:nvSpPr>
          <p:cNvPr id="134" name="CustomShape 3"/>
          <p:cNvSpPr/>
          <p:nvPr/>
        </p:nvSpPr>
        <p:spPr>
          <a:xfrm rot="10800000" flipH="1">
            <a:off x="360" y="360"/>
            <a:ext cx="8115120" cy="1590480"/>
          </a:xfrm>
          <a:prstGeom prst="rect">
            <a:avLst/>
          </a:prstGeom>
          <a:gradFill rotWithShape="0">
            <a:gsLst>
              <a:gs pos="20000">
                <a:srgbClr val="4472C4">
                  <a:alpha val="0"/>
                </a:srgbClr>
              </a:gs>
              <a:gs pos="100000">
                <a:srgbClr val="203864">
                  <a:alpha val="55294"/>
                </a:srgb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135" name="CustomShape 4"/>
          <p:cNvSpPr/>
          <p:nvPr/>
        </p:nvSpPr>
        <p:spPr>
          <a:xfrm flipH="1">
            <a:off x="8114400" y="0"/>
            <a:ext cx="4076280" cy="1590480"/>
          </a:xfrm>
          <a:prstGeom prst="rect">
            <a:avLst/>
          </a:prstGeom>
          <a:gradFill rotWithShape="0">
            <a:gsLst>
              <a:gs pos="0">
                <a:srgbClr val="4472C4">
                  <a:alpha val="66274"/>
                </a:srgbClr>
              </a:gs>
              <a:gs pos="100000">
                <a:srgbClr val="000000">
                  <a:alpha val="30196"/>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136" name="CustomShape 5"/>
          <p:cNvSpPr/>
          <p:nvPr/>
        </p:nvSpPr>
        <p:spPr>
          <a:xfrm>
            <a:off x="459360" y="0"/>
            <a:ext cx="11732400" cy="1596960"/>
          </a:xfrm>
          <a:prstGeom prst="rect">
            <a:avLst/>
          </a:prstGeom>
          <a:gradFill rotWithShape="0">
            <a:gsLst>
              <a:gs pos="50000">
                <a:srgbClr val="000000">
                  <a:alpha val="0"/>
                </a:srgbClr>
              </a:gs>
              <a:gs pos="100000">
                <a:srgbClr val="203864">
                  <a:alpha val="52156"/>
                </a:srgb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37" name="TextShape 6"/>
          <p:cNvSpPr txBox="1"/>
          <p:nvPr/>
        </p:nvSpPr>
        <p:spPr>
          <a:xfrm>
            <a:off x="1371600" y="294480"/>
            <a:ext cx="9895680" cy="1033200"/>
          </a:xfrm>
          <a:prstGeom prst="rect">
            <a:avLst/>
          </a:prstGeom>
          <a:noFill/>
          <a:ln>
            <a:noFill/>
          </a:ln>
        </p:spPr>
        <p:txBody>
          <a:bodyPr anchor="ctr">
            <a:normAutofit/>
          </a:bodyPr>
          <a:lstStyle/>
          <a:p>
            <a:pPr>
              <a:lnSpc>
                <a:spcPct val="90000"/>
              </a:lnSpc>
            </a:pPr>
            <a:r>
              <a:rPr lang="en-US" sz="4000" b="0" strike="noStrike" spc="-1">
                <a:solidFill>
                  <a:srgbClr val="FFFFFF"/>
                </a:solidFill>
                <a:latin typeface="Calibri Light"/>
              </a:rPr>
              <a:t>#1: Split message into chunks</a:t>
            </a:r>
            <a:endParaRPr lang="en-US" sz="4000" b="0" strike="noStrike" spc="-1">
              <a:solidFill>
                <a:srgbClr val="000000"/>
              </a:solidFill>
              <a:latin typeface="Calibri"/>
            </a:endParaRPr>
          </a:p>
        </p:txBody>
      </p:sp>
      <p:sp>
        <p:nvSpPr>
          <p:cNvPr id="138" name="TextShape 7"/>
          <p:cNvSpPr txBox="1"/>
          <p:nvPr/>
        </p:nvSpPr>
        <p:spPr>
          <a:xfrm>
            <a:off x="1371600" y="2318040"/>
            <a:ext cx="9723600" cy="3059640"/>
          </a:xfrm>
          <a:prstGeom prst="rect">
            <a:avLst/>
          </a:prstGeom>
          <a:noFill/>
          <a:ln>
            <a:noFill/>
          </a:ln>
        </p:spPr>
        <p:txBody>
          <a:bodyPr>
            <a:normAutofit/>
          </a:bodyPr>
          <a:lstStyle/>
          <a:p>
            <a:pPr>
              <a:lnSpc>
                <a:spcPct val="90000"/>
              </a:lnSpc>
              <a:spcBef>
                <a:spcPts val="1001"/>
              </a:spcBef>
              <a:tabLst>
                <a:tab pos="0" algn="l"/>
              </a:tabLst>
            </a:pPr>
            <a:r>
              <a:rPr lang="en-US" sz="2000" b="0" strike="noStrike" spc="-1">
                <a:solidFill>
                  <a:srgbClr val="000000"/>
                </a:solidFill>
                <a:latin typeface="Calibri"/>
              </a:rPr>
              <a:t>Plaintext message: “</a:t>
            </a:r>
            <a:r>
              <a:rPr lang="en-US" sz="2000" b="0" i="1" strike="noStrike" spc="-1">
                <a:solidFill>
                  <a:srgbClr val="000000"/>
                </a:solidFill>
                <a:latin typeface="Calibri"/>
              </a:rPr>
              <a:t>Ladies and Gentlemen of the class of ‘99: If I could offer you only one tip for the future, sunscreen would be it.</a:t>
            </a:r>
            <a:r>
              <a:rPr lang="en-US" sz="2000" b="0" strike="noStrike" spc="-1">
                <a:solidFill>
                  <a:srgbClr val="000000"/>
                </a:solidFill>
                <a:latin typeface="Calibri"/>
              </a:rPr>
              <a:t>”</a:t>
            </a:r>
          </a:p>
          <a:p>
            <a:pPr>
              <a:lnSpc>
                <a:spcPct val="90000"/>
              </a:lnSpc>
              <a:spcBef>
                <a:spcPts val="1001"/>
              </a:spcBef>
              <a:tabLst>
                <a:tab pos="0" algn="l"/>
              </a:tabLst>
            </a:pPr>
            <a:endParaRPr lang="en-US" sz="2000" b="0" strike="noStrike" spc="-1">
              <a:solidFill>
                <a:srgbClr val="000000"/>
              </a:solidFill>
              <a:latin typeface="Calibri"/>
            </a:endParaRPr>
          </a:p>
          <a:p>
            <a:pPr>
              <a:lnSpc>
                <a:spcPct val="90000"/>
              </a:lnSpc>
              <a:spcBef>
                <a:spcPts val="1001"/>
              </a:spcBef>
              <a:tabLst>
                <a:tab pos="0" algn="l"/>
              </a:tabLst>
            </a:pPr>
            <a:r>
              <a:rPr lang="en-US" sz="2000" b="0" strike="noStrike" spc="-1">
                <a:solidFill>
                  <a:srgbClr val="000000"/>
                </a:solidFill>
                <a:latin typeface="Calibri"/>
              </a:rPr>
              <a:t>Message bytes: </a:t>
            </a:r>
            <a:r>
              <a:rPr lang="en-US" sz="1600" b="0" strike="noStrike" spc="-1">
                <a:solidFill>
                  <a:srgbClr val="000000"/>
                </a:solidFill>
                <a:latin typeface="Courier New"/>
              </a:rPr>
              <a:t>4c616469657320616e642047656e746c656d656e206f662074686520636c617373206f6620e2809839393a204966204920636f756c64206f6666657220796f75206f6e6c79206f6e652074697020666f7220746865206675747572652c2073756e73637265656e20776f756c642062652069742e</a:t>
            </a:r>
            <a:endParaRPr lang="en-US" sz="1600" b="0" strike="noStrike" spc="-1">
              <a:solidFill>
                <a:srgbClr val="000000"/>
              </a:solidFill>
              <a:latin typeface="Calibri"/>
            </a:endParaRPr>
          </a:p>
          <a:p>
            <a:pPr>
              <a:lnSpc>
                <a:spcPct val="90000"/>
              </a:lnSpc>
              <a:spcBef>
                <a:spcPts val="1001"/>
              </a:spcBef>
              <a:tabLst>
                <a:tab pos="0" algn="l"/>
              </a:tabLst>
            </a:pPr>
            <a:endParaRPr lang="en-US" sz="1600" b="0" strike="noStrike" spc="-1">
              <a:solidFill>
                <a:srgbClr val="000000"/>
              </a:solidFill>
              <a:latin typeface="Calibri"/>
            </a:endParaRPr>
          </a:p>
          <a:p>
            <a:pPr>
              <a:lnSpc>
                <a:spcPct val="90000"/>
              </a:lnSpc>
              <a:spcBef>
                <a:spcPts val="1001"/>
              </a:spcBef>
              <a:tabLst>
                <a:tab pos="0" algn="l"/>
              </a:tabLst>
            </a:pPr>
            <a:r>
              <a:rPr lang="en-US" sz="2000" b="0" strike="noStrike" spc="-1">
                <a:solidFill>
                  <a:srgbClr val="000000"/>
                </a:solidFill>
                <a:latin typeface="Calibri"/>
              </a:rPr>
              <a:t>Message blocks:</a:t>
            </a:r>
          </a:p>
        </p:txBody>
      </p:sp>
      <p:pic>
        <p:nvPicPr>
          <p:cNvPr id="139" name="Picture 4"/>
          <p:cNvPicPr/>
          <p:nvPr/>
        </p:nvPicPr>
        <p:blipFill>
          <a:blip r:embed="rId3"/>
          <a:stretch/>
        </p:blipFill>
        <p:spPr>
          <a:xfrm>
            <a:off x="1371600" y="5244840"/>
            <a:ext cx="9185040" cy="97668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1" name="CustomShape 2"/>
          <p:cNvSpPr/>
          <p:nvPr/>
        </p:nvSpPr>
        <p:spPr>
          <a:xfrm flipH="1">
            <a:off x="0" y="0"/>
            <a:ext cx="12191760" cy="1590480"/>
          </a:xfrm>
          <a:prstGeom prst="rect">
            <a:avLst/>
          </a:prstGeom>
          <a:gradFill rotWithShape="0">
            <a:gsLst>
              <a:gs pos="0">
                <a:srgbClr val="000000"/>
              </a:gs>
              <a:gs pos="100000">
                <a:srgbClr val="2F5597"/>
              </a:gs>
            </a:gsLst>
            <a:lin ang="2400000"/>
          </a:gradFill>
          <a:ln>
            <a:noFill/>
          </a:ln>
        </p:spPr>
        <p:style>
          <a:lnRef idx="2">
            <a:schemeClr val="accent1">
              <a:shade val="50000"/>
            </a:schemeClr>
          </a:lnRef>
          <a:fillRef idx="1">
            <a:schemeClr val="accent1"/>
          </a:fillRef>
          <a:effectRef idx="0">
            <a:schemeClr val="accent1"/>
          </a:effectRef>
          <a:fontRef idx="minor"/>
        </p:style>
      </p:sp>
      <p:sp>
        <p:nvSpPr>
          <p:cNvPr id="142" name="CustomShape 3"/>
          <p:cNvSpPr/>
          <p:nvPr/>
        </p:nvSpPr>
        <p:spPr>
          <a:xfrm rot="10800000" flipH="1">
            <a:off x="360" y="360"/>
            <a:ext cx="8115120" cy="1590480"/>
          </a:xfrm>
          <a:prstGeom prst="rect">
            <a:avLst/>
          </a:prstGeom>
          <a:gradFill rotWithShape="0">
            <a:gsLst>
              <a:gs pos="20000">
                <a:srgbClr val="4472C4">
                  <a:alpha val="0"/>
                </a:srgbClr>
              </a:gs>
              <a:gs pos="100000">
                <a:srgbClr val="203864">
                  <a:alpha val="55294"/>
                </a:srgb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143" name="CustomShape 4"/>
          <p:cNvSpPr/>
          <p:nvPr/>
        </p:nvSpPr>
        <p:spPr>
          <a:xfrm flipH="1">
            <a:off x="8114400" y="0"/>
            <a:ext cx="4076280" cy="1590480"/>
          </a:xfrm>
          <a:prstGeom prst="rect">
            <a:avLst/>
          </a:prstGeom>
          <a:gradFill rotWithShape="0">
            <a:gsLst>
              <a:gs pos="0">
                <a:srgbClr val="4472C4">
                  <a:alpha val="66274"/>
                </a:srgbClr>
              </a:gs>
              <a:gs pos="100000">
                <a:srgbClr val="000000">
                  <a:alpha val="30196"/>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144" name="CustomShape 5"/>
          <p:cNvSpPr/>
          <p:nvPr/>
        </p:nvSpPr>
        <p:spPr>
          <a:xfrm>
            <a:off x="459360" y="0"/>
            <a:ext cx="11732400" cy="1596960"/>
          </a:xfrm>
          <a:prstGeom prst="rect">
            <a:avLst/>
          </a:prstGeom>
          <a:gradFill rotWithShape="0">
            <a:gsLst>
              <a:gs pos="50000">
                <a:srgbClr val="000000">
                  <a:alpha val="0"/>
                </a:srgbClr>
              </a:gs>
              <a:gs pos="100000">
                <a:srgbClr val="203864">
                  <a:alpha val="52156"/>
                </a:srgb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45" name="TextShape 6"/>
          <p:cNvSpPr txBox="1"/>
          <p:nvPr/>
        </p:nvSpPr>
        <p:spPr>
          <a:xfrm>
            <a:off x="1371600" y="294480"/>
            <a:ext cx="9895680" cy="1033200"/>
          </a:xfrm>
          <a:prstGeom prst="rect">
            <a:avLst/>
          </a:prstGeom>
          <a:noFill/>
          <a:ln>
            <a:noFill/>
          </a:ln>
        </p:spPr>
        <p:txBody>
          <a:bodyPr anchor="ctr">
            <a:normAutofit/>
          </a:bodyPr>
          <a:lstStyle/>
          <a:p>
            <a:pPr>
              <a:lnSpc>
                <a:spcPct val="90000"/>
              </a:lnSpc>
            </a:pPr>
            <a:r>
              <a:rPr lang="en-US" sz="4000" b="0" strike="noStrike" spc="-1">
                <a:solidFill>
                  <a:srgbClr val="FFFFFF"/>
                </a:solidFill>
                <a:latin typeface="Calibri Light"/>
              </a:rPr>
              <a:t>#2: Build input blocks from key/nonce</a:t>
            </a:r>
            <a:endParaRPr lang="en-US" sz="4000" b="0" strike="noStrike" spc="-1">
              <a:solidFill>
                <a:srgbClr val="000000"/>
              </a:solidFill>
              <a:latin typeface="Calibri"/>
            </a:endParaRPr>
          </a:p>
        </p:txBody>
      </p:sp>
      <p:sp>
        <p:nvSpPr>
          <p:cNvPr id="146" name="TextShape 7"/>
          <p:cNvSpPr txBox="1"/>
          <p:nvPr/>
        </p:nvSpPr>
        <p:spPr>
          <a:xfrm>
            <a:off x="89280" y="1731960"/>
            <a:ext cx="5664960" cy="3683160"/>
          </a:xfrm>
          <a:prstGeom prst="rect">
            <a:avLst/>
          </a:prstGeom>
          <a:noFill/>
          <a:ln>
            <a:noFill/>
          </a:ln>
        </p:spPr>
        <p:txBody>
          <a:bodyPr>
            <a:normAutofit fontScale="85000"/>
          </a:bodyPr>
          <a:lstStyle/>
          <a:p>
            <a:pPr>
              <a:lnSpc>
                <a:spcPct val="90000"/>
              </a:lnSpc>
              <a:spcBef>
                <a:spcPts val="1001"/>
              </a:spcBef>
              <a:tabLst>
                <a:tab pos="0" algn="l"/>
              </a:tabLst>
            </a:pPr>
            <a:r>
              <a:rPr lang="en-US" sz="2000" b="1" strike="noStrike" spc="-1">
                <a:solidFill>
                  <a:srgbClr val="000000"/>
                </a:solidFill>
                <a:latin typeface="Calibri"/>
              </a:rPr>
              <a:t>Fixed constant</a:t>
            </a:r>
            <a:r>
              <a:rPr lang="en-US" sz="2000" b="0" strike="noStrike" spc="-1">
                <a:solidFill>
                  <a:srgbClr val="000000"/>
                </a:solidFill>
                <a:latin typeface="Calibri"/>
              </a:rPr>
              <a:t>: “</a:t>
            </a:r>
            <a:r>
              <a:rPr lang="en-US" sz="2000" b="0" strike="noStrike" spc="-1">
                <a:solidFill>
                  <a:srgbClr val="7030A0"/>
                </a:solidFill>
                <a:latin typeface="Courier New"/>
              </a:rPr>
              <a:t>expand 32-byte k</a:t>
            </a:r>
            <a:r>
              <a:rPr lang="en-US" sz="2000" b="0" strike="noStrike" spc="-1">
                <a:solidFill>
                  <a:srgbClr val="000000"/>
                </a:solidFill>
                <a:latin typeface="Calibri"/>
              </a:rPr>
              <a:t>”</a:t>
            </a:r>
          </a:p>
          <a:p>
            <a:pPr>
              <a:lnSpc>
                <a:spcPct val="90000"/>
              </a:lnSpc>
              <a:spcBef>
                <a:spcPts val="1001"/>
              </a:spcBef>
              <a:tabLst>
                <a:tab pos="0" algn="l"/>
              </a:tabLst>
            </a:pPr>
            <a:endParaRPr lang="en-US" sz="2000" b="0" strike="noStrike" spc="-1">
              <a:solidFill>
                <a:srgbClr val="000000"/>
              </a:solidFill>
              <a:latin typeface="Calibri"/>
            </a:endParaRPr>
          </a:p>
          <a:p>
            <a:pPr>
              <a:lnSpc>
                <a:spcPct val="90000"/>
              </a:lnSpc>
              <a:spcBef>
                <a:spcPts val="1001"/>
              </a:spcBef>
              <a:tabLst>
                <a:tab pos="0" algn="l"/>
              </a:tabLst>
            </a:pPr>
            <a:r>
              <a:rPr lang="en-US" sz="2000" b="1" strike="noStrike" spc="-1">
                <a:solidFill>
                  <a:srgbClr val="000000"/>
                </a:solidFill>
                <a:latin typeface="Calibri"/>
              </a:rPr>
              <a:t>32-byte key</a:t>
            </a:r>
            <a:r>
              <a:rPr lang="en-US" sz="2000" b="0" strike="noStrike" spc="-1">
                <a:solidFill>
                  <a:srgbClr val="000000"/>
                </a:solidFill>
                <a:latin typeface="Calibri"/>
              </a:rPr>
              <a:t>:</a:t>
            </a:r>
          </a:p>
          <a:p>
            <a:pPr>
              <a:lnSpc>
                <a:spcPct val="90000"/>
              </a:lnSpc>
              <a:spcBef>
                <a:spcPts val="1001"/>
              </a:spcBef>
              <a:tabLst>
                <a:tab pos="0" algn="l"/>
              </a:tabLst>
            </a:pPr>
            <a:r>
              <a:rPr lang="en-US" sz="2000" b="0" strike="noStrike" spc="-1">
                <a:solidFill>
                  <a:srgbClr val="FF0000"/>
                </a:solidFill>
                <a:latin typeface="Courier New"/>
              </a:rPr>
              <a:t>03020100 07060504 0b0a0908 0f0e0d0c</a:t>
            </a:r>
            <a:br/>
            <a:r>
              <a:rPr lang="en-US" sz="2000" b="0" strike="noStrike" spc="-1">
                <a:solidFill>
                  <a:srgbClr val="FF0000"/>
                </a:solidFill>
                <a:latin typeface="Courier New"/>
              </a:rPr>
              <a:t>13121110 17161514 1b1a1918 1f1e1d1c</a:t>
            </a:r>
            <a:endParaRPr lang="en-US" sz="2000" b="0" strike="noStrike" spc="-1">
              <a:solidFill>
                <a:srgbClr val="000000"/>
              </a:solidFill>
              <a:latin typeface="Calibri"/>
            </a:endParaRPr>
          </a:p>
          <a:p>
            <a:pPr>
              <a:lnSpc>
                <a:spcPct val="90000"/>
              </a:lnSpc>
              <a:spcBef>
                <a:spcPts val="1001"/>
              </a:spcBef>
              <a:tabLst>
                <a:tab pos="0" algn="l"/>
              </a:tabLst>
            </a:pPr>
            <a:endParaRPr lang="en-US" sz="2000" b="0" strike="noStrike" spc="-1">
              <a:solidFill>
                <a:srgbClr val="000000"/>
              </a:solidFill>
              <a:latin typeface="Calibri"/>
            </a:endParaRPr>
          </a:p>
          <a:p>
            <a:pPr>
              <a:lnSpc>
                <a:spcPct val="90000"/>
              </a:lnSpc>
              <a:spcBef>
                <a:spcPts val="1001"/>
              </a:spcBef>
              <a:tabLst>
                <a:tab pos="0" algn="l"/>
              </a:tabLst>
            </a:pPr>
            <a:r>
              <a:rPr lang="en-US" sz="2000" b="1" strike="noStrike" spc="-1">
                <a:solidFill>
                  <a:srgbClr val="000000"/>
                </a:solidFill>
                <a:latin typeface="Calibri"/>
              </a:rPr>
              <a:t>4-byte block counter</a:t>
            </a:r>
            <a:r>
              <a:rPr lang="en-US" sz="2000" b="0" strike="noStrike" spc="-1">
                <a:solidFill>
                  <a:srgbClr val="000000"/>
                </a:solidFill>
                <a:latin typeface="Calibri"/>
              </a:rPr>
              <a:t>: Counts up from </a:t>
            </a:r>
            <a:r>
              <a:rPr lang="en-US" sz="2000" b="0" strike="noStrike" spc="-1">
                <a:solidFill>
                  <a:srgbClr val="00B050"/>
                </a:solidFill>
                <a:latin typeface="Calibri"/>
              </a:rPr>
              <a:t>zero</a:t>
            </a:r>
            <a:endParaRPr lang="en-US" sz="2000" b="0" strike="noStrike" spc="-1">
              <a:solidFill>
                <a:srgbClr val="000000"/>
              </a:solidFill>
              <a:latin typeface="Calibri"/>
            </a:endParaRPr>
          </a:p>
          <a:p>
            <a:pPr>
              <a:lnSpc>
                <a:spcPct val="90000"/>
              </a:lnSpc>
              <a:spcBef>
                <a:spcPts val="1001"/>
              </a:spcBef>
              <a:tabLst>
                <a:tab pos="0" algn="l"/>
              </a:tabLst>
            </a:pPr>
            <a:endParaRPr lang="en-US" sz="2000" b="0" strike="noStrike" spc="-1">
              <a:solidFill>
                <a:srgbClr val="000000"/>
              </a:solidFill>
              <a:latin typeface="Calibri"/>
            </a:endParaRPr>
          </a:p>
          <a:p>
            <a:pPr>
              <a:lnSpc>
                <a:spcPct val="90000"/>
              </a:lnSpc>
              <a:spcBef>
                <a:spcPts val="1001"/>
              </a:spcBef>
              <a:tabLst>
                <a:tab pos="0" algn="l"/>
              </a:tabLst>
            </a:pPr>
            <a:r>
              <a:rPr lang="en-US" sz="2000" b="1" strike="noStrike" spc="-1">
                <a:solidFill>
                  <a:srgbClr val="000000"/>
                </a:solidFill>
                <a:latin typeface="Calibri"/>
              </a:rPr>
              <a:t>12-byte nonce</a:t>
            </a:r>
            <a:r>
              <a:rPr lang="en-US" sz="2000" b="0" strike="noStrike" spc="-1">
                <a:solidFill>
                  <a:srgbClr val="000000"/>
                </a:solidFill>
                <a:latin typeface="Calibri"/>
              </a:rPr>
              <a:t>: </a:t>
            </a:r>
          </a:p>
          <a:p>
            <a:pPr>
              <a:lnSpc>
                <a:spcPct val="90000"/>
              </a:lnSpc>
              <a:spcBef>
                <a:spcPts val="1001"/>
              </a:spcBef>
              <a:tabLst>
                <a:tab pos="0" algn="l"/>
              </a:tabLst>
            </a:pPr>
            <a:r>
              <a:rPr lang="en-US" sz="2000" b="0" strike="noStrike" spc="-1">
                <a:solidFill>
                  <a:srgbClr val="00B0F0"/>
                </a:solidFill>
                <a:latin typeface="Courier New"/>
              </a:rPr>
              <a:t>00000000 4a000000 00000000</a:t>
            </a:r>
            <a:endParaRPr lang="en-US" sz="2000" b="0" strike="noStrike" spc="-1">
              <a:solidFill>
                <a:srgbClr val="000000"/>
              </a:solidFill>
              <a:latin typeface="Calibri"/>
            </a:endParaRPr>
          </a:p>
        </p:txBody>
      </p:sp>
      <p:graphicFrame>
        <p:nvGraphicFramePr>
          <p:cNvPr id="147" name="Table 8"/>
          <p:cNvGraphicFramePr/>
          <p:nvPr/>
        </p:nvGraphicFramePr>
        <p:xfrm>
          <a:off x="840960" y="5415120"/>
          <a:ext cx="10509840" cy="1463040"/>
        </p:xfrm>
        <a:graphic>
          <a:graphicData uri="http://schemas.openxmlformats.org/drawingml/2006/table">
            <a:tbl>
              <a:tblPr/>
              <a:tblGrid>
                <a:gridCol w="1188720">
                  <a:extLst>
                    <a:ext uri="{9D8B030D-6E8A-4147-A177-3AD203B41FA5}">
                      <a16:colId xmlns:a16="http://schemas.microsoft.com/office/drawing/2014/main" val="20000"/>
                    </a:ext>
                  </a:extLst>
                </a:gridCol>
                <a:gridCol w="1188720">
                  <a:extLst>
                    <a:ext uri="{9D8B030D-6E8A-4147-A177-3AD203B41FA5}">
                      <a16:colId xmlns:a16="http://schemas.microsoft.com/office/drawing/2014/main" val="20001"/>
                    </a:ext>
                  </a:extLst>
                </a:gridCol>
                <a:gridCol w="1188720">
                  <a:extLst>
                    <a:ext uri="{9D8B030D-6E8A-4147-A177-3AD203B41FA5}">
                      <a16:colId xmlns:a16="http://schemas.microsoft.com/office/drawing/2014/main" val="20002"/>
                    </a:ext>
                  </a:extLst>
                </a:gridCol>
                <a:gridCol w="1188720">
                  <a:extLst>
                    <a:ext uri="{9D8B030D-6E8A-4147-A177-3AD203B41FA5}">
                      <a16:colId xmlns:a16="http://schemas.microsoft.com/office/drawing/2014/main" val="20003"/>
                    </a:ext>
                  </a:extLst>
                </a:gridCol>
                <a:gridCol w="1000080">
                  <a:extLst>
                    <a:ext uri="{9D8B030D-6E8A-4147-A177-3AD203B41FA5}">
                      <a16:colId xmlns:a16="http://schemas.microsoft.com/office/drawing/2014/main" val="20004"/>
                    </a:ext>
                  </a:extLst>
                </a:gridCol>
                <a:gridCol w="1188720">
                  <a:extLst>
                    <a:ext uri="{9D8B030D-6E8A-4147-A177-3AD203B41FA5}">
                      <a16:colId xmlns:a16="http://schemas.microsoft.com/office/drawing/2014/main" val="20005"/>
                    </a:ext>
                  </a:extLst>
                </a:gridCol>
                <a:gridCol w="1188720">
                  <a:extLst>
                    <a:ext uri="{9D8B030D-6E8A-4147-A177-3AD203B41FA5}">
                      <a16:colId xmlns:a16="http://schemas.microsoft.com/office/drawing/2014/main" val="20006"/>
                    </a:ext>
                  </a:extLst>
                </a:gridCol>
                <a:gridCol w="1188720">
                  <a:extLst>
                    <a:ext uri="{9D8B030D-6E8A-4147-A177-3AD203B41FA5}">
                      <a16:colId xmlns:a16="http://schemas.microsoft.com/office/drawing/2014/main" val="20007"/>
                    </a:ext>
                  </a:extLst>
                </a:gridCol>
                <a:gridCol w="1188720">
                  <a:extLst>
                    <a:ext uri="{9D8B030D-6E8A-4147-A177-3AD203B41FA5}">
                      <a16:colId xmlns:a16="http://schemas.microsoft.com/office/drawing/2014/main" val="20008"/>
                    </a:ext>
                  </a:extLst>
                </a:gridCol>
              </a:tblGrid>
              <a:tr h="321840">
                <a:tc>
                  <a:txBody>
                    <a:bodyPr/>
                    <a:lstStyle/>
                    <a:p>
                      <a:pPr algn="ctr">
                        <a:lnSpc>
                          <a:spcPct val="100000"/>
                        </a:lnSpc>
                      </a:pPr>
                      <a:r>
                        <a:rPr lang="en-US" sz="1600" b="0" strike="noStrike" spc="-1">
                          <a:solidFill>
                            <a:srgbClr val="7030A0"/>
                          </a:solidFill>
                          <a:latin typeface="Courier New"/>
                        </a:rPr>
                        <a:t>61707865</a:t>
                      </a:r>
                      <a:endParaRPr lang="en-US"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600" b="0" strike="noStrike" spc="-1">
                          <a:solidFill>
                            <a:srgbClr val="7030A0"/>
                          </a:solidFill>
                          <a:latin typeface="Courier New"/>
                        </a:rPr>
                        <a:t>3320646e</a:t>
                      </a:r>
                      <a:endParaRPr lang="en-US"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600" b="0" strike="noStrike" spc="-1">
                          <a:solidFill>
                            <a:srgbClr val="7030A0"/>
                          </a:solidFill>
                          <a:latin typeface="Courier New"/>
                        </a:rPr>
                        <a:t>79622d32</a:t>
                      </a:r>
                      <a:endParaRPr lang="en-US"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600" b="0" strike="noStrike" spc="-1">
                          <a:solidFill>
                            <a:srgbClr val="7030A0"/>
                          </a:solidFill>
                          <a:latin typeface="Courier New"/>
                        </a:rPr>
                        <a:t>6b206574</a:t>
                      </a:r>
                      <a:endParaRPr lang="en-US"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noFill/>
                    </a:lnT>
                    <a:lnB w="12240">
                      <a:noFill/>
                    </a:lnB>
                    <a:noFill/>
                  </a:tcPr>
                </a:tc>
                <a:tc>
                  <a:txBody>
                    <a:bodyPr/>
                    <a:lstStyle/>
                    <a:p>
                      <a:pPr algn="ctr">
                        <a:lnSpc>
                          <a:spcPct val="100000"/>
                        </a:lnSpc>
                      </a:pPr>
                      <a:r>
                        <a:rPr lang="en-US" sz="1600" b="0" strike="noStrike" spc="-1">
                          <a:solidFill>
                            <a:srgbClr val="7030A0"/>
                          </a:solidFill>
                          <a:latin typeface="Courier New"/>
                        </a:rPr>
                        <a:t>61707865</a:t>
                      </a:r>
                      <a:endParaRPr lang="en-US"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600" b="0" strike="noStrike" spc="-1">
                          <a:solidFill>
                            <a:srgbClr val="7030A0"/>
                          </a:solidFill>
                          <a:latin typeface="Courier New"/>
                        </a:rPr>
                        <a:t>3320646e</a:t>
                      </a:r>
                      <a:endParaRPr lang="en-US"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600" b="0" strike="noStrike" spc="-1">
                          <a:solidFill>
                            <a:srgbClr val="7030A0"/>
                          </a:solidFill>
                          <a:latin typeface="Courier New"/>
                        </a:rPr>
                        <a:t>79622d32</a:t>
                      </a:r>
                      <a:endParaRPr lang="en-US"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600" b="0" strike="noStrike" spc="-1">
                          <a:solidFill>
                            <a:srgbClr val="7030A0"/>
                          </a:solidFill>
                          <a:latin typeface="Courier New"/>
                        </a:rPr>
                        <a:t>6b206574</a:t>
                      </a:r>
                      <a:endParaRPr lang="en-US"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21840">
                <a:tc>
                  <a:txBody>
                    <a:bodyPr/>
                    <a:lstStyle/>
                    <a:p>
                      <a:pPr algn="ctr">
                        <a:lnSpc>
                          <a:spcPct val="100000"/>
                        </a:lnSpc>
                      </a:pPr>
                      <a:r>
                        <a:rPr lang="en-US" sz="1600" b="0" strike="noStrike" spc="-1">
                          <a:solidFill>
                            <a:srgbClr val="FF0000"/>
                          </a:solidFill>
                          <a:latin typeface="Courier New"/>
                        </a:rPr>
                        <a:t>03020100</a:t>
                      </a:r>
                      <a:endParaRPr lang="en-US"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600" b="0" strike="noStrike" spc="-1">
                          <a:solidFill>
                            <a:srgbClr val="FF0000"/>
                          </a:solidFill>
                          <a:latin typeface="Courier New"/>
                        </a:rPr>
                        <a:t>07060504</a:t>
                      </a:r>
                      <a:endParaRPr lang="en-US"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600" b="0" strike="noStrike" spc="-1">
                          <a:solidFill>
                            <a:srgbClr val="FF0000"/>
                          </a:solidFill>
                          <a:latin typeface="Courier New"/>
                        </a:rPr>
                        <a:t>0b0a0908</a:t>
                      </a:r>
                      <a:endParaRPr lang="en-US"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600" b="0" strike="noStrike" spc="-1">
                          <a:solidFill>
                            <a:srgbClr val="FF0000"/>
                          </a:solidFill>
                          <a:latin typeface="Courier New"/>
                        </a:rPr>
                        <a:t>0f0e0d0c</a:t>
                      </a:r>
                      <a:endParaRPr lang="en-US"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noFill/>
                    </a:lnT>
                    <a:lnB w="12240">
                      <a:noFill/>
                    </a:lnB>
                    <a:noFill/>
                  </a:tcPr>
                </a:tc>
                <a:tc>
                  <a:txBody>
                    <a:bodyPr/>
                    <a:lstStyle/>
                    <a:p>
                      <a:pPr algn="ctr">
                        <a:lnSpc>
                          <a:spcPct val="100000"/>
                        </a:lnSpc>
                      </a:pPr>
                      <a:r>
                        <a:rPr lang="en-US" sz="1600" b="0" strike="noStrike" spc="-1">
                          <a:solidFill>
                            <a:srgbClr val="FF0000"/>
                          </a:solidFill>
                          <a:latin typeface="Courier New"/>
                        </a:rPr>
                        <a:t>03020100</a:t>
                      </a:r>
                      <a:endParaRPr lang="en-US"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600" b="0" strike="noStrike" spc="-1">
                          <a:solidFill>
                            <a:srgbClr val="FF0000"/>
                          </a:solidFill>
                          <a:latin typeface="Courier New"/>
                        </a:rPr>
                        <a:t>07060504</a:t>
                      </a:r>
                      <a:endParaRPr lang="en-US"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600" b="0" strike="noStrike" spc="-1">
                          <a:solidFill>
                            <a:srgbClr val="FF0000"/>
                          </a:solidFill>
                          <a:latin typeface="Courier New"/>
                        </a:rPr>
                        <a:t>0b0a0908</a:t>
                      </a:r>
                      <a:endParaRPr lang="en-US"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600" b="0" strike="noStrike" spc="-1">
                          <a:solidFill>
                            <a:srgbClr val="FF0000"/>
                          </a:solidFill>
                          <a:latin typeface="Courier New"/>
                        </a:rPr>
                        <a:t>0f0e0d0c</a:t>
                      </a:r>
                      <a:endParaRPr lang="en-US"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21840">
                <a:tc>
                  <a:txBody>
                    <a:bodyPr/>
                    <a:lstStyle/>
                    <a:p>
                      <a:pPr algn="ctr">
                        <a:lnSpc>
                          <a:spcPct val="100000"/>
                        </a:lnSpc>
                      </a:pPr>
                      <a:r>
                        <a:rPr lang="en-US" sz="1600" b="0" strike="noStrike" spc="-1">
                          <a:solidFill>
                            <a:srgbClr val="FF0000"/>
                          </a:solidFill>
                          <a:latin typeface="Courier New"/>
                        </a:rPr>
                        <a:t>13121110</a:t>
                      </a:r>
                      <a:endParaRPr lang="en-US"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600" b="0" strike="noStrike" spc="-1">
                          <a:solidFill>
                            <a:srgbClr val="FF0000"/>
                          </a:solidFill>
                          <a:latin typeface="Courier New"/>
                        </a:rPr>
                        <a:t>17161514</a:t>
                      </a:r>
                      <a:endParaRPr lang="en-US"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600" b="0" strike="noStrike" spc="-1">
                          <a:solidFill>
                            <a:srgbClr val="FF0000"/>
                          </a:solidFill>
                          <a:latin typeface="Courier New"/>
                        </a:rPr>
                        <a:t>1b1a1918</a:t>
                      </a:r>
                      <a:endParaRPr lang="en-US"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600" b="0" strike="noStrike" spc="-1">
                          <a:solidFill>
                            <a:srgbClr val="FF0000"/>
                          </a:solidFill>
                          <a:latin typeface="Courier New"/>
                        </a:rPr>
                        <a:t>1f1e1d1c</a:t>
                      </a:r>
                      <a:endParaRPr lang="en-US"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noFill/>
                    </a:lnT>
                    <a:lnB w="12240">
                      <a:noFill/>
                    </a:lnB>
                    <a:noFill/>
                  </a:tcPr>
                </a:tc>
                <a:tc>
                  <a:txBody>
                    <a:bodyPr/>
                    <a:lstStyle/>
                    <a:p>
                      <a:pPr algn="ctr">
                        <a:lnSpc>
                          <a:spcPct val="100000"/>
                        </a:lnSpc>
                      </a:pPr>
                      <a:r>
                        <a:rPr lang="en-US" sz="1600" b="0" strike="noStrike" spc="-1">
                          <a:solidFill>
                            <a:srgbClr val="FF0000"/>
                          </a:solidFill>
                          <a:latin typeface="Courier New"/>
                        </a:rPr>
                        <a:t>13121110</a:t>
                      </a:r>
                      <a:endParaRPr lang="en-US"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600" b="0" strike="noStrike" spc="-1">
                          <a:solidFill>
                            <a:srgbClr val="FF0000"/>
                          </a:solidFill>
                          <a:latin typeface="Courier New"/>
                        </a:rPr>
                        <a:t>17161514</a:t>
                      </a:r>
                      <a:endParaRPr lang="en-US"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600" b="0" strike="noStrike" spc="-1">
                          <a:solidFill>
                            <a:srgbClr val="FF0000"/>
                          </a:solidFill>
                          <a:latin typeface="Courier New"/>
                        </a:rPr>
                        <a:t>1b1a1918</a:t>
                      </a:r>
                      <a:endParaRPr lang="en-US"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600" b="0" strike="noStrike" spc="-1">
                          <a:solidFill>
                            <a:srgbClr val="FF0000"/>
                          </a:solidFill>
                          <a:latin typeface="Courier New"/>
                        </a:rPr>
                        <a:t>1f1e1d1c</a:t>
                      </a:r>
                      <a:endParaRPr lang="en-US"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21840">
                <a:tc>
                  <a:txBody>
                    <a:bodyPr/>
                    <a:lstStyle/>
                    <a:p>
                      <a:pPr algn="ctr">
                        <a:lnSpc>
                          <a:spcPct val="100000"/>
                        </a:lnSpc>
                      </a:pPr>
                      <a:r>
                        <a:rPr lang="en-US" sz="1600" b="0" strike="noStrike" spc="-1">
                          <a:solidFill>
                            <a:srgbClr val="00B050"/>
                          </a:solidFill>
                          <a:latin typeface="Courier New"/>
                        </a:rPr>
                        <a:t>00000000</a:t>
                      </a:r>
                      <a:endParaRPr lang="en-US"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600" b="0" strike="noStrike" spc="-1">
                          <a:solidFill>
                            <a:srgbClr val="00B0F0"/>
                          </a:solidFill>
                          <a:latin typeface="Courier New"/>
                        </a:rPr>
                        <a:t>00000000</a:t>
                      </a:r>
                      <a:endParaRPr lang="en-US"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600" b="0" strike="noStrike" spc="-1">
                          <a:solidFill>
                            <a:srgbClr val="00B0F0"/>
                          </a:solidFill>
                          <a:latin typeface="Courier New"/>
                        </a:rPr>
                        <a:t>4a000000</a:t>
                      </a:r>
                      <a:endParaRPr lang="en-US"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600" b="0" strike="noStrike" spc="-1">
                          <a:solidFill>
                            <a:srgbClr val="00B0F0"/>
                          </a:solidFill>
                          <a:latin typeface="Courier New"/>
                        </a:rPr>
                        <a:t>00000000</a:t>
                      </a:r>
                      <a:endParaRPr lang="en-US"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noFill/>
                    </a:lnT>
                    <a:lnB w="12240">
                      <a:noFill/>
                    </a:lnB>
                    <a:noFill/>
                  </a:tcPr>
                </a:tc>
                <a:tc>
                  <a:txBody>
                    <a:bodyPr/>
                    <a:lstStyle/>
                    <a:p>
                      <a:pPr algn="ctr">
                        <a:lnSpc>
                          <a:spcPct val="100000"/>
                        </a:lnSpc>
                        <a:tabLst>
                          <a:tab pos="0" algn="l"/>
                        </a:tabLst>
                      </a:pPr>
                      <a:r>
                        <a:rPr lang="en-US" sz="1600" b="0" strike="noStrike" spc="-1">
                          <a:solidFill>
                            <a:srgbClr val="00B050"/>
                          </a:solidFill>
                          <a:latin typeface="Courier New"/>
                        </a:rPr>
                        <a:t>00000001</a:t>
                      </a:r>
                      <a:endParaRPr lang="en-US"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600" b="0" strike="noStrike" spc="-1">
                          <a:solidFill>
                            <a:srgbClr val="00B0F0"/>
                          </a:solidFill>
                          <a:latin typeface="Courier New"/>
                        </a:rPr>
                        <a:t>00000000</a:t>
                      </a:r>
                      <a:endParaRPr lang="en-US"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600" b="0" strike="noStrike" spc="-1">
                          <a:solidFill>
                            <a:srgbClr val="00B0F0"/>
                          </a:solidFill>
                          <a:latin typeface="Courier New"/>
                        </a:rPr>
                        <a:t>4a000000</a:t>
                      </a:r>
                      <a:endParaRPr lang="en-US"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600" b="0" strike="noStrike" spc="-1">
                          <a:solidFill>
                            <a:srgbClr val="00B0F0"/>
                          </a:solidFill>
                          <a:latin typeface="Courier New"/>
                        </a:rPr>
                        <a:t>00000000</a:t>
                      </a:r>
                      <a:endParaRPr lang="en-US"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9" name="CustomShape 2"/>
          <p:cNvSpPr/>
          <p:nvPr/>
        </p:nvSpPr>
        <p:spPr>
          <a:xfrm flipH="1">
            <a:off x="0" y="0"/>
            <a:ext cx="12191760" cy="1590480"/>
          </a:xfrm>
          <a:prstGeom prst="rect">
            <a:avLst/>
          </a:prstGeom>
          <a:gradFill rotWithShape="0">
            <a:gsLst>
              <a:gs pos="0">
                <a:srgbClr val="000000"/>
              </a:gs>
              <a:gs pos="100000">
                <a:srgbClr val="2F5597"/>
              </a:gs>
            </a:gsLst>
            <a:lin ang="2400000"/>
          </a:gradFill>
          <a:ln>
            <a:noFill/>
          </a:ln>
        </p:spPr>
        <p:style>
          <a:lnRef idx="2">
            <a:schemeClr val="accent1">
              <a:shade val="50000"/>
            </a:schemeClr>
          </a:lnRef>
          <a:fillRef idx="1">
            <a:schemeClr val="accent1"/>
          </a:fillRef>
          <a:effectRef idx="0">
            <a:schemeClr val="accent1"/>
          </a:effectRef>
          <a:fontRef idx="minor"/>
        </p:style>
      </p:sp>
      <p:sp>
        <p:nvSpPr>
          <p:cNvPr id="150" name="CustomShape 3"/>
          <p:cNvSpPr/>
          <p:nvPr/>
        </p:nvSpPr>
        <p:spPr>
          <a:xfrm rot="10800000" flipH="1">
            <a:off x="360" y="360"/>
            <a:ext cx="8115120" cy="1590480"/>
          </a:xfrm>
          <a:prstGeom prst="rect">
            <a:avLst/>
          </a:prstGeom>
          <a:gradFill rotWithShape="0">
            <a:gsLst>
              <a:gs pos="20000">
                <a:srgbClr val="4472C4">
                  <a:alpha val="0"/>
                </a:srgbClr>
              </a:gs>
              <a:gs pos="100000">
                <a:srgbClr val="203864">
                  <a:alpha val="55294"/>
                </a:srgb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151" name="CustomShape 4"/>
          <p:cNvSpPr/>
          <p:nvPr/>
        </p:nvSpPr>
        <p:spPr>
          <a:xfrm flipH="1">
            <a:off x="8114400" y="0"/>
            <a:ext cx="4076280" cy="1590480"/>
          </a:xfrm>
          <a:prstGeom prst="rect">
            <a:avLst/>
          </a:prstGeom>
          <a:gradFill rotWithShape="0">
            <a:gsLst>
              <a:gs pos="0">
                <a:srgbClr val="4472C4">
                  <a:alpha val="66274"/>
                </a:srgbClr>
              </a:gs>
              <a:gs pos="100000">
                <a:srgbClr val="000000">
                  <a:alpha val="30196"/>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152" name="CustomShape 5"/>
          <p:cNvSpPr/>
          <p:nvPr/>
        </p:nvSpPr>
        <p:spPr>
          <a:xfrm>
            <a:off x="459360" y="0"/>
            <a:ext cx="11732400" cy="1596960"/>
          </a:xfrm>
          <a:prstGeom prst="rect">
            <a:avLst/>
          </a:prstGeom>
          <a:gradFill rotWithShape="0">
            <a:gsLst>
              <a:gs pos="50000">
                <a:srgbClr val="000000">
                  <a:alpha val="0"/>
                </a:srgbClr>
              </a:gs>
              <a:gs pos="100000">
                <a:srgbClr val="203864">
                  <a:alpha val="52156"/>
                </a:srgb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53" name="TextShape 6"/>
          <p:cNvSpPr txBox="1"/>
          <p:nvPr/>
        </p:nvSpPr>
        <p:spPr>
          <a:xfrm>
            <a:off x="1371600" y="294480"/>
            <a:ext cx="9895680" cy="1033200"/>
          </a:xfrm>
          <a:prstGeom prst="rect">
            <a:avLst/>
          </a:prstGeom>
          <a:noFill/>
          <a:ln>
            <a:noFill/>
          </a:ln>
        </p:spPr>
        <p:txBody>
          <a:bodyPr anchor="ctr">
            <a:normAutofit fontScale="82000"/>
          </a:bodyPr>
          <a:lstStyle/>
          <a:p>
            <a:pPr>
              <a:lnSpc>
                <a:spcPct val="90000"/>
              </a:lnSpc>
            </a:pPr>
            <a:r>
              <a:rPr lang="en-US" sz="4000" b="0" strike="noStrike" spc="-1">
                <a:solidFill>
                  <a:srgbClr val="FFFFFF"/>
                </a:solidFill>
                <a:latin typeface="Calibri Light"/>
              </a:rPr>
              <a:t>#3: Transform input blocks to output blocks</a:t>
            </a:r>
            <a:endParaRPr lang="en-US" sz="4000" b="0" strike="noStrike" spc="-1">
              <a:solidFill>
                <a:srgbClr val="000000"/>
              </a:solidFill>
              <a:latin typeface="Calibri"/>
            </a:endParaRPr>
          </a:p>
        </p:txBody>
      </p:sp>
      <p:sp>
        <p:nvSpPr>
          <p:cNvPr id="154" name="TextShape 7"/>
          <p:cNvSpPr txBox="1"/>
          <p:nvPr/>
        </p:nvSpPr>
        <p:spPr>
          <a:xfrm>
            <a:off x="228600" y="1771560"/>
            <a:ext cx="4949280" cy="115020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en-US" sz="2000" b="0" strike="noStrike" spc="-1">
                <a:solidFill>
                  <a:srgbClr val="000000"/>
                </a:solidFill>
                <a:latin typeface="Calibri"/>
              </a:rPr>
              <a:t>Round #1: Column Round</a:t>
            </a:r>
          </a:p>
          <a:p>
            <a:pPr marL="685800" lvl="1" indent="-228240">
              <a:lnSpc>
                <a:spcPct val="90000"/>
              </a:lnSpc>
              <a:spcBef>
                <a:spcPts val="499"/>
              </a:spcBef>
              <a:buClr>
                <a:srgbClr val="000000"/>
              </a:buClr>
              <a:buFont typeface="Arial"/>
              <a:buChar char="•"/>
            </a:pPr>
            <a:r>
              <a:rPr lang="en-US" sz="1900" b="0" strike="noStrike" spc="-1">
                <a:solidFill>
                  <a:srgbClr val="000000"/>
                </a:solidFill>
                <a:latin typeface="Calibri"/>
              </a:rPr>
              <a:t>12 operations per column</a:t>
            </a:r>
          </a:p>
        </p:txBody>
      </p:sp>
      <p:sp>
        <p:nvSpPr>
          <p:cNvPr id="155" name="CustomShape 8"/>
          <p:cNvSpPr/>
          <p:nvPr/>
        </p:nvSpPr>
        <p:spPr>
          <a:xfrm>
            <a:off x="228600" y="3070440"/>
            <a:ext cx="4949280" cy="3657960"/>
          </a:xfrm>
          <a:prstGeom prst="rect">
            <a:avLst/>
          </a:prstGeom>
          <a:noFill/>
          <a:ln>
            <a:noFill/>
          </a:ln>
        </p:spPr>
        <p:style>
          <a:lnRef idx="0">
            <a:scrgbClr r="0" g="0" b="0"/>
          </a:lnRef>
          <a:fillRef idx="0">
            <a:scrgbClr r="0" g="0" b="0"/>
          </a:fillRef>
          <a:effectRef idx="0">
            <a:scrgbClr r="0" g="0" b="0"/>
          </a:effectRef>
          <a:fontRef idx="minor"/>
        </p:style>
      </p:sp>
      <p:graphicFrame>
        <p:nvGraphicFramePr>
          <p:cNvPr id="156" name="Table 9"/>
          <p:cNvGraphicFramePr/>
          <p:nvPr/>
        </p:nvGraphicFramePr>
        <p:xfrm>
          <a:off x="6400800" y="2346840"/>
          <a:ext cx="5353560" cy="1463040"/>
        </p:xfrm>
        <a:graphic>
          <a:graphicData uri="http://schemas.openxmlformats.org/drawingml/2006/table">
            <a:tbl>
              <a:tblPr/>
              <a:tblGrid>
                <a:gridCol w="1338120">
                  <a:extLst>
                    <a:ext uri="{9D8B030D-6E8A-4147-A177-3AD203B41FA5}">
                      <a16:colId xmlns:a16="http://schemas.microsoft.com/office/drawing/2014/main" val="20000"/>
                    </a:ext>
                  </a:extLst>
                </a:gridCol>
                <a:gridCol w="1338120">
                  <a:extLst>
                    <a:ext uri="{9D8B030D-6E8A-4147-A177-3AD203B41FA5}">
                      <a16:colId xmlns:a16="http://schemas.microsoft.com/office/drawing/2014/main" val="20001"/>
                    </a:ext>
                  </a:extLst>
                </a:gridCol>
                <a:gridCol w="1338120">
                  <a:extLst>
                    <a:ext uri="{9D8B030D-6E8A-4147-A177-3AD203B41FA5}">
                      <a16:colId xmlns:a16="http://schemas.microsoft.com/office/drawing/2014/main" val="20002"/>
                    </a:ext>
                  </a:extLst>
                </a:gridCol>
                <a:gridCol w="1339200">
                  <a:extLst>
                    <a:ext uri="{9D8B030D-6E8A-4147-A177-3AD203B41FA5}">
                      <a16:colId xmlns:a16="http://schemas.microsoft.com/office/drawing/2014/main" val="20003"/>
                    </a:ext>
                  </a:extLst>
                </a:gridCol>
              </a:tblGrid>
              <a:tr h="351000">
                <a:tc>
                  <a:txBody>
                    <a:bodyPr/>
                    <a:lstStyle/>
                    <a:p>
                      <a:pPr algn="ctr">
                        <a:lnSpc>
                          <a:spcPct val="100000"/>
                        </a:lnSpc>
                      </a:pPr>
                      <a:r>
                        <a:rPr lang="en-US" sz="1800" b="0" strike="noStrike" spc="-1">
                          <a:solidFill>
                            <a:srgbClr val="000000"/>
                          </a:solidFill>
                          <a:latin typeface="Courier New"/>
                        </a:rPr>
                        <a:t>61707865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3320646e</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79622d32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6b206574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51000">
                <a:tc>
                  <a:txBody>
                    <a:bodyPr/>
                    <a:lstStyle/>
                    <a:p>
                      <a:pPr algn="ctr">
                        <a:lnSpc>
                          <a:spcPct val="100000"/>
                        </a:lnSpc>
                      </a:pPr>
                      <a:r>
                        <a:rPr lang="en-US" sz="1800" b="0" strike="noStrike" spc="-1">
                          <a:solidFill>
                            <a:srgbClr val="000000"/>
                          </a:solidFill>
                          <a:latin typeface="Courier New"/>
                        </a:rPr>
                        <a:t>03020100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07060504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0b0a0908</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0f0e0d0c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51000">
                <a:tc>
                  <a:txBody>
                    <a:bodyPr/>
                    <a:lstStyle/>
                    <a:p>
                      <a:pPr algn="ctr">
                        <a:lnSpc>
                          <a:spcPct val="100000"/>
                        </a:lnSpc>
                      </a:pPr>
                      <a:r>
                        <a:rPr lang="en-US" sz="1800" b="0" strike="noStrike" spc="-1">
                          <a:solidFill>
                            <a:srgbClr val="000000"/>
                          </a:solidFill>
                          <a:latin typeface="Courier New"/>
                        </a:rPr>
                        <a:t>13121110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17161514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1b1a1918</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1f1e1d1c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51000">
                <a:tc>
                  <a:txBody>
                    <a:bodyPr/>
                    <a:lstStyle/>
                    <a:p>
                      <a:pPr algn="ctr">
                        <a:lnSpc>
                          <a:spcPct val="100000"/>
                        </a:lnSpc>
                      </a:pPr>
                      <a:r>
                        <a:rPr lang="en-US" sz="1800" b="0" strike="noStrike" spc="-1">
                          <a:solidFill>
                            <a:srgbClr val="000000"/>
                          </a:solidFill>
                          <a:latin typeface="Courier New"/>
                        </a:rPr>
                        <a:t>00000000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00000000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4a000000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00000000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8" name="CustomShape 2"/>
          <p:cNvSpPr/>
          <p:nvPr/>
        </p:nvSpPr>
        <p:spPr>
          <a:xfrm flipH="1">
            <a:off x="0" y="0"/>
            <a:ext cx="12191760" cy="1590480"/>
          </a:xfrm>
          <a:prstGeom prst="rect">
            <a:avLst/>
          </a:prstGeom>
          <a:gradFill rotWithShape="0">
            <a:gsLst>
              <a:gs pos="0">
                <a:srgbClr val="000000"/>
              </a:gs>
              <a:gs pos="100000">
                <a:srgbClr val="2F5597"/>
              </a:gs>
            </a:gsLst>
            <a:lin ang="2400000"/>
          </a:gradFill>
          <a:ln>
            <a:noFill/>
          </a:ln>
        </p:spPr>
        <p:style>
          <a:lnRef idx="2">
            <a:schemeClr val="accent1">
              <a:shade val="50000"/>
            </a:schemeClr>
          </a:lnRef>
          <a:fillRef idx="1">
            <a:schemeClr val="accent1"/>
          </a:fillRef>
          <a:effectRef idx="0">
            <a:schemeClr val="accent1"/>
          </a:effectRef>
          <a:fontRef idx="minor"/>
        </p:style>
      </p:sp>
      <p:sp>
        <p:nvSpPr>
          <p:cNvPr id="159" name="CustomShape 3"/>
          <p:cNvSpPr/>
          <p:nvPr/>
        </p:nvSpPr>
        <p:spPr>
          <a:xfrm rot="10800000" flipH="1">
            <a:off x="360" y="360"/>
            <a:ext cx="8115120" cy="1590480"/>
          </a:xfrm>
          <a:prstGeom prst="rect">
            <a:avLst/>
          </a:prstGeom>
          <a:gradFill rotWithShape="0">
            <a:gsLst>
              <a:gs pos="20000">
                <a:srgbClr val="4472C4">
                  <a:alpha val="0"/>
                </a:srgbClr>
              </a:gs>
              <a:gs pos="100000">
                <a:srgbClr val="203864">
                  <a:alpha val="55294"/>
                </a:srgb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160" name="CustomShape 4"/>
          <p:cNvSpPr/>
          <p:nvPr/>
        </p:nvSpPr>
        <p:spPr>
          <a:xfrm flipH="1">
            <a:off x="8114400" y="0"/>
            <a:ext cx="4076280" cy="1590480"/>
          </a:xfrm>
          <a:prstGeom prst="rect">
            <a:avLst/>
          </a:prstGeom>
          <a:gradFill rotWithShape="0">
            <a:gsLst>
              <a:gs pos="0">
                <a:srgbClr val="4472C4">
                  <a:alpha val="66274"/>
                </a:srgbClr>
              </a:gs>
              <a:gs pos="100000">
                <a:srgbClr val="000000">
                  <a:alpha val="30196"/>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161" name="CustomShape 5"/>
          <p:cNvSpPr/>
          <p:nvPr/>
        </p:nvSpPr>
        <p:spPr>
          <a:xfrm>
            <a:off x="459360" y="0"/>
            <a:ext cx="11732400" cy="1596960"/>
          </a:xfrm>
          <a:prstGeom prst="rect">
            <a:avLst/>
          </a:prstGeom>
          <a:gradFill rotWithShape="0">
            <a:gsLst>
              <a:gs pos="50000">
                <a:srgbClr val="000000">
                  <a:alpha val="0"/>
                </a:srgbClr>
              </a:gs>
              <a:gs pos="100000">
                <a:srgbClr val="203864">
                  <a:alpha val="52156"/>
                </a:srgb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62" name="TextShape 6"/>
          <p:cNvSpPr txBox="1"/>
          <p:nvPr/>
        </p:nvSpPr>
        <p:spPr>
          <a:xfrm>
            <a:off x="1371600" y="294480"/>
            <a:ext cx="9895680" cy="1033200"/>
          </a:xfrm>
          <a:prstGeom prst="rect">
            <a:avLst/>
          </a:prstGeom>
          <a:noFill/>
          <a:ln>
            <a:noFill/>
          </a:ln>
        </p:spPr>
        <p:txBody>
          <a:bodyPr anchor="ctr">
            <a:normAutofit fontScale="82000"/>
          </a:bodyPr>
          <a:lstStyle/>
          <a:p>
            <a:pPr>
              <a:lnSpc>
                <a:spcPct val="90000"/>
              </a:lnSpc>
            </a:pPr>
            <a:r>
              <a:rPr lang="en-US" sz="4000" b="0" strike="noStrike" spc="-1">
                <a:solidFill>
                  <a:srgbClr val="FFFFFF"/>
                </a:solidFill>
                <a:latin typeface="Calibri Light"/>
              </a:rPr>
              <a:t>#3: Transform input blocks to output blocks</a:t>
            </a:r>
            <a:endParaRPr lang="en-US" sz="4000" b="0" strike="noStrike" spc="-1">
              <a:solidFill>
                <a:srgbClr val="000000"/>
              </a:solidFill>
              <a:latin typeface="Calibri"/>
            </a:endParaRPr>
          </a:p>
        </p:txBody>
      </p:sp>
      <p:sp>
        <p:nvSpPr>
          <p:cNvPr id="163" name="TextShape 7"/>
          <p:cNvSpPr txBox="1"/>
          <p:nvPr/>
        </p:nvSpPr>
        <p:spPr>
          <a:xfrm>
            <a:off x="228600" y="1771560"/>
            <a:ext cx="4949280" cy="115020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en-US" sz="2000" b="0" strike="noStrike" spc="-1">
                <a:solidFill>
                  <a:srgbClr val="000000"/>
                </a:solidFill>
                <a:latin typeface="Calibri"/>
              </a:rPr>
              <a:t>Round #1: Column Round</a:t>
            </a:r>
          </a:p>
          <a:p>
            <a:pPr marL="685800" lvl="1" indent="-228240">
              <a:lnSpc>
                <a:spcPct val="90000"/>
              </a:lnSpc>
              <a:spcBef>
                <a:spcPts val="499"/>
              </a:spcBef>
              <a:buClr>
                <a:srgbClr val="000000"/>
              </a:buClr>
              <a:buFont typeface="Arial"/>
              <a:buChar char="•"/>
            </a:pPr>
            <a:r>
              <a:rPr lang="en-US" sz="1900" b="0" strike="noStrike" spc="-1">
                <a:solidFill>
                  <a:srgbClr val="000000"/>
                </a:solidFill>
                <a:latin typeface="Calibri"/>
              </a:rPr>
              <a:t>12 operations per column</a:t>
            </a:r>
          </a:p>
        </p:txBody>
      </p:sp>
      <p:sp>
        <p:nvSpPr>
          <p:cNvPr id="164" name="CustomShape 8"/>
          <p:cNvSpPr/>
          <p:nvPr/>
        </p:nvSpPr>
        <p:spPr>
          <a:xfrm>
            <a:off x="238680" y="3070440"/>
            <a:ext cx="4949280" cy="365796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228600" indent="-228240">
              <a:lnSpc>
                <a:spcPct val="90000"/>
              </a:lnSpc>
              <a:buClr>
                <a:srgbClr val="000000"/>
              </a:buClr>
              <a:buFont typeface="Arial"/>
              <a:buChar char="•"/>
            </a:pPr>
            <a:r>
              <a:rPr lang="en-US" sz="2000" b="1" strike="noStrike" spc="-1">
                <a:latin typeface="Calibri"/>
              </a:rPr>
              <a:t>a</a:t>
            </a:r>
            <a:r>
              <a:rPr lang="en-US" sz="2000" b="0" strike="noStrike" spc="-1">
                <a:solidFill>
                  <a:srgbClr val="000000"/>
                </a:solidFill>
                <a:latin typeface="Calibri"/>
              </a:rPr>
              <a:t> = </a:t>
            </a:r>
            <a:r>
              <a:rPr lang="en-US" sz="2000" b="0" strike="noStrike" spc="-1">
                <a:solidFill>
                  <a:srgbClr val="FF0000"/>
                </a:solidFill>
                <a:latin typeface="Calibri"/>
              </a:rPr>
              <a:t>a</a:t>
            </a:r>
            <a:r>
              <a:rPr lang="en-US" sz="2000" b="0" strike="noStrike" spc="-1">
                <a:solidFill>
                  <a:srgbClr val="000000"/>
                </a:solidFill>
                <a:latin typeface="Calibri"/>
              </a:rPr>
              <a:t> + </a:t>
            </a:r>
            <a:r>
              <a:rPr lang="en-US" sz="2000" b="0" strike="noStrike" spc="-1">
                <a:solidFill>
                  <a:srgbClr val="0070C0"/>
                </a:solidFill>
                <a:latin typeface="Calibri"/>
              </a:rPr>
              <a:t>b</a:t>
            </a:r>
            <a:endParaRPr lang="en-US" sz="2000" b="0" strike="noStrike" spc="-1">
              <a:latin typeface="Arial"/>
            </a:endParaRPr>
          </a:p>
        </p:txBody>
      </p:sp>
      <p:graphicFrame>
        <p:nvGraphicFramePr>
          <p:cNvPr id="165" name="Table 9"/>
          <p:cNvGraphicFramePr/>
          <p:nvPr/>
        </p:nvGraphicFramePr>
        <p:xfrm>
          <a:off x="6400800" y="2346840"/>
          <a:ext cx="5353560" cy="1463040"/>
        </p:xfrm>
        <a:graphic>
          <a:graphicData uri="http://schemas.openxmlformats.org/drawingml/2006/table">
            <a:tbl>
              <a:tblPr/>
              <a:tblGrid>
                <a:gridCol w="1338120">
                  <a:extLst>
                    <a:ext uri="{9D8B030D-6E8A-4147-A177-3AD203B41FA5}">
                      <a16:colId xmlns:a16="http://schemas.microsoft.com/office/drawing/2014/main" val="20000"/>
                    </a:ext>
                  </a:extLst>
                </a:gridCol>
                <a:gridCol w="1338120">
                  <a:extLst>
                    <a:ext uri="{9D8B030D-6E8A-4147-A177-3AD203B41FA5}">
                      <a16:colId xmlns:a16="http://schemas.microsoft.com/office/drawing/2014/main" val="20001"/>
                    </a:ext>
                  </a:extLst>
                </a:gridCol>
                <a:gridCol w="1338120">
                  <a:extLst>
                    <a:ext uri="{9D8B030D-6E8A-4147-A177-3AD203B41FA5}">
                      <a16:colId xmlns:a16="http://schemas.microsoft.com/office/drawing/2014/main" val="20002"/>
                    </a:ext>
                  </a:extLst>
                </a:gridCol>
                <a:gridCol w="1339200">
                  <a:extLst>
                    <a:ext uri="{9D8B030D-6E8A-4147-A177-3AD203B41FA5}">
                      <a16:colId xmlns:a16="http://schemas.microsoft.com/office/drawing/2014/main" val="20003"/>
                    </a:ext>
                  </a:extLst>
                </a:gridCol>
              </a:tblGrid>
              <a:tr h="351000">
                <a:tc>
                  <a:txBody>
                    <a:bodyPr/>
                    <a:lstStyle/>
                    <a:p>
                      <a:pPr algn="ctr">
                        <a:lnSpc>
                          <a:spcPct val="100000"/>
                        </a:lnSpc>
                      </a:pPr>
                      <a:r>
                        <a:rPr lang="en-US" sz="1800" b="0" strike="noStrike" spc="-1">
                          <a:solidFill>
                            <a:srgbClr val="FF0000"/>
                          </a:solidFill>
                          <a:latin typeface="Courier New"/>
                        </a:rPr>
                        <a:t>61707865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3320646e</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79622d32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FF0000"/>
                          </a:solidFill>
                          <a:latin typeface="Courier New"/>
                        </a:rPr>
                        <a:t>6b206574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51000">
                <a:tc>
                  <a:txBody>
                    <a:bodyPr/>
                    <a:lstStyle/>
                    <a:p>
                      <a:pPr algn="ctr">
                        <a:lnSpc>
                          <a:spcPct val="100000"/>
                        </a:lnSpc>
                      </a:pPr>
                      <a:r>
                        <a:rPr lang="en-US" sz="1800" b="0" strike="noStrike" spc="-1">
                          <a:solidFill>
                            <a:srgbClr val="0070C0"/>
                          </a:solidFill>
                          <a:latin typeface="Courier New"/>
                        </a:rPr>
                        <a:t>03020100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B0F0"/>
                          </a:solidFill>
                          <a:latin typeface="Courier New"/>
                        </a:rPr>
                        <a:t>07060504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B0F0"/>
                          </a:solidFill>
                          <a:latin typeface="Courier New"/>
                        </a:rPr>
                        <a:t>0b0a0908</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B0F0"/>
                          </a:solidFill>
                          <a:latin typeface="Courier New"/>
                        </a:rPr>
                        <a:t>0f0e0d0c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51000">
                <a:tc>
                  <a:txBody>
                    <a:bodyPr/>
                    <a:lstStyle/>
                    <a:p>
                      <a:pPr algn="ctr">
                        <a:lnSpc>
                          <a:spcPct val="100000"/>
                        </a:lnSpc>
                      </a:pPr>
                      <a:r>
                        <a:rPr lang="en-US" sz="1800" b="0" strike="noStrike" spc="-1">
                          <a:solidFill>
                            <a:srgbClr val="000000"/>
                          </a:solidFill>
                          <a:latin typeface="Courier New"/>
                        </a:rPr>
                        <a:t>13121110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17161514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1b1a1918</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1f1e1d1c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51000">
                <a:tc>
                  <a:txBody>
                    <a:bodyPr/>
                    <a:lstStyle/>
                    <a:p>
                      <a:pPr algn="ctr">
                        <a:lnSpc>
                          <a:spcPct val="100000"/>
                        </a:lnSpc>
                      </a:pPr>
                      <a:r>
                        <a:rPr lang="en-US" sz="1800" b="0" strike="noStrike" spc="-1">
                          <a:solidFill>
                            <a:srgbClr val="000000"/>
                          </a:solidFill>
                          <a:latin typeface="Courier New"/>
                        </a:rPr>
                        <a:t>00000000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00000000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4a000000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00000000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graphicFrame>
        <p:nvGraphicFramePr>
          <p:cNvPr id="166" name="Table 10"/>
          <p:cNvGraphicFramePr/>
          <p:nvPr/>
        </p:nvGraphicFramePr>
        <p:xfrm>
          <a:off x="6400800" y="4899600"/>
          <a:ext cx="5353560" cy="1463040"/>
        </p:xfrm>
        <a:graphic>
          <a:graphicData uri="http://schemas.openxmlformats.org/drawingml/2006/table">
            <a:tbl>
              <a:tblPr/>
              <a:tblGrid>
                <a:gridCol w="1338120">
                  <a:extLst>
                    <a:ext uri="{9D8B030D-6E8A-4147-A177-3AD203B41FA5}">
                      <a16:colId xmlns:a16="http://schemas.microsoft.com/office/drawing/2014/main" val="20000"/>
                    </a:ext>
                  </a:extLst>
                </a:gridCol>
                <a:gridCol w="1338120">
                  <a:extLst>
                    <a:ext uri="{9D8B030D-6E8A-4147-A177-3AD203B41FA5}">
                      <a16:colId xmlns:a16="http://schemas.microsoft.com/office/drawing/2014/main" val="20001"/>
                    </a:ext>
                  </a:extLst>
                </a:gridCol>
                <a:gridCol w="1338120">
                  <a:extLst>
                    <a:ext uri="{9D8B030D-6E8A-4147-A177-3AD203B41FA5}">
                      <a16:colId xmlns:a16="http://schemas.microsoft.com/office/drawing/2014/main" val="20002"/>
                    </a:ext>
                  </a:extLst>
                </a:gridCol>
                <a:gridCol w="1339200">
                  <a:extLst>
                    <a:ext uri="{9D8B030D-6E8A-4147-A177-3AD203B41FA5}">
                      <a16:colId xmlns:a16="http://schemas.microsoft.com/office/drawing/2014/main" val="20003"/>
                    </a:ext>
                  </a:extLst>
                </a:gridCol>
              </a:tblGrid>
              <a:tr h="351000">
                <a:tc>
                  <a:txBody>
                    <a:bodyPr/>
                    <a:lstStyle/>
                    <a:p>
                      <a:pPr algn="ctr">
                        <a:lnSpc>
                          <a:spcPct val="100000"/>
                        </a:lnSpc>
                      </a:pPr>
                      <a:r>
                        <a:rPr lang="en-US" sz="1800" b="1" strike="noStrike" spc="-1">
                          <a:solidFill>
                            <a:srgbClr val="000000"/>
                          </a:solidFill>
                          <a:latin typeface="Courier New"/>
                        </a:rPr>
                        <a:t>64727965</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3a266972</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846c363a</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000000"/>
                          </a:solidFill>
                          <a:latin typeface="Courier New"/>
                        </a:rPr>
                        <a:t>7a2e7280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51000">
                <a:tc>
                  <a:txBody>
                    <a:bodyPr/>
                    <a:lstStyle/>
                    <a:p>
                      <a:pPr algn="ctr">
                        <a:lnSpc>
                          <a:spcPct val="100000"/>
                        </a:lnSpc>
                      </a:pPr>
                      <a:r>
                        <a:rPr lang="en-US" sz="1800" b="0" strike="noStrike" spc="-1">
                          <a:solidFill>
                            <a:srgbClr val="000000"/>
                          </a:solidFill>
                          <a:latin typeface="Courier New"/>
                        </a:rPr>
                        <a:t>03020100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07060504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0b0a0908</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0f0e0d0c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51000">
                <a:tc>
                  <a:txBody>
                    <a:bodyPr/>
                    <a:lstStyle/>
                    <a:p>
                      <a:pPr algn="ctr">
                        <a:lnSpc>
                          <a:spcPct val="100000"/>
                        </a:lnSpc>
                      </a:pPr>
                      <a:r>
                        <a:rPr lang="en-US" sz="1800" b="0" strike="noStrike" spc="-1">
                          <a:solidFill>
                            <a:srgbClr val="000000"/>
                          </a:solidFill>
                          <a:latin typeface="Courier New"/>
                        </a:rPr>
                        <a:t>13121110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17161514</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1b1a1918</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1f1e1d1c</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51000">
                <a:tc>
                  <a:txBody>
                    <a:bodyPr/>
                    <a:lstStyle/>
                    <a:p>
                      <a:pPr algn="ctr">
                        <a:lnSpc>
                          <a:spcPct val="100000"/>
                        </a:lnSpc>
                      </a:pPr>
                      <a:r>
                        <a:rPr lang="en-US" sz="1800" b="0" strike="noStrike" spc="-1">
                          <a:solidFill>
                            <a:srgbClr val="000000"/>
                          </a:solidFill>
                          <a:latin typeface="Courier New"/>
                        </a:rPr>
                        <a:t>00000000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00000000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4a000000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Courier New"/>
                        </a:rPr>
                        <a:t>00000000</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67" name="CustomShape 11"/>
          <p:cNvSpPr/>
          <p:nvPr/>
        </p:nvSpPr>
        <p:spPr>
          <a:xfrm>
            <a:off x="8733240" y="3917160"/>
            <a:ext cx="688680" cy="82476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168" name="CustomShape 12"/>
          <p:cNvSpPr/>
          <p:nvPr/>
        </p:nvSpPr>
        <p:spPr>
          <a:xfrm rot="10800000">
            <a:off x="5869800" y="2456640"/>
            <a:ext cx="452880" cy="465480"/>
          </a:xfrm>
          <a:prstGeom prst="curvedLeftArrow">
            <a:avLst>
              <a:gd name="adj1" fmla="val 25000"/>
              <a:gd name="adj2" fmla="val 50000"/>
              <a:gd name="adj3" fmla="val 25000"/>
            </a:avLst>
          </a:prstGeom>
          <a:ln/>
        </p:spPr>
        <p:style>
          <a:lnRef idx="2">
            <a:schemeClr val="accent1">
              <a:shade val="50000"/>
            </a:schemeClr>
          </a:lnRef>
          <a:fillRef idx="1">
            <a:schemeClr val="accent1"/>
          </a:fillRef>
          <a:effectRef idx="0">
            <a:schemeClr val="accent1"/>
          </a:effectRef>
          <a:fontRef idx="minor"/>
        </p:style>
      </p:sp>
      <p:sp>
        <p:nvSpPr>
          <p:cNvPr id="169" name="CustomShape 13"/>
          <p:cNvSpPr/>
          <p:nvPr/>
        </p:nvSpPr>
        <p:spPr>
          <a:xfrm>
            <a:off x="5524200" y="2427480"/>
            <a:ext cx="43704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800" b="1" strike="noStrike" spc="-1">
                <a:solidFill>
                  <a:srgbClr val="000000"/>
                </a:solidFill>
                <a:latin typeface="Calibri"/>
              </a:rPr>
              <a:t>+</a:t>
            </a:r>
            <a:endParaRPr lang="en-US" sz="28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873</TotalTime>
  <Words>2655</Words>
  <Application>Microsoft Office PowerPoint</Application>
  <PresentationFormat>Widescreen</PresentationFormat>
  <Paragraphs>1092</Paragraphs>
  <Slides>34</Slides>
  <Notes>34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Arial</vt:lpstr>
      <vt:lpstr>Arial Narrow</vt:lpstr>
      <vt:lpstr>Calibri</vt:lpstr>
      <vt:lpstr>Calibri Light</vt:lpstr>
      <vt:lpstr>Courier New</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Chacha20</dc:title>
  <dc:subject/>
  <dc:creator>Aaron Fihn</dc:creator>
  <dc:description/>
  <cp:lastModifiedBy>Aaron Fihn</cp:lastModifiedBy>
  <cp:revision>36</cp:revision>
  <dcterms:created xsi:type="dcterms:W3CDTF">2022-04-18T17:37:37Z</dcterms:created>
  <dcterms:modified xsi:type="dcterms:W3CDTF">2022-05-04T23:21:49Z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28</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28</vt:i4>
  </property>
</Properties>
</file>