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257" r:id="rId3"/>
    <p:sldId id="258" r:id="rId4"/>
    <p:sldId id="260" r:id="rId5"/>
    <p:sldId id="259" r:id="rId6"/>
    <p:sldId id="261" r:id="rId7"/>
    <p:sldId id="273" r:id="rId8"/>
    <p:sldId id="274" r:id="rId9"/>
    <p:sldId id="272" r:id="rId10"/>
    <p:sldId id="271" r:id="rId11"/>
    <p:sldId id="266" r:id="rId12"/>
    <p:sldId id="267" r:id="rId13"/>
    <p:sldId id="268" r:id="rId14"/>
    <p:sldId id="269" r:id="rId15"/>
    <p:sldId id="270" r:id="rId16"/>
    <p:sldId id="277" r:id="rId17"/>
    <p:sldId id="263" r:id="rId18"/>
    <p:sldId id="262" r:id="rId19"/>
    <p:sldId id="275" r:id="rId20"/>
    <p:sldId id="265"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66" autoAdjust="0"/>
  </p:normalViewPr>
  <p:slideViewPr>
    <p:cSldViewPr snapToGrid="0">
      <p:cViewPr varScale="1">
        <p:scale>
          <a:sx n="156" d="100"/>
          <a:sy n="156" d="100"/>
        </p:scale>
        <p:origin x="4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FD821-FC74-4276-BAFD-11806AC1BAE6}" type="datetimeFigureOut">
              <a:rPr lang="en-GB" smtClean="0"/>
              <a:t>02/01/2025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F5E93-83EC-4079-9491-F2346BBC5DAB}" type="slidenum">
              <a:rPr lang="en-GB" smtClean="0"/>
              <a:t>‹#›</a:t>
            </a:fld>
            <a:endParaRPr lang="en-GB"/>
          </a:p>
        </p:txBody>
      </p:sp>
    </p:spTree>
    <p:extLst>
      <p:ext uri="{BB962C8B-B14F-4D97-AF65-F5344CB8AC3E}">
        <p14:creationId xmlns:p14="http://schemas.microsoft.com/office/powerpoint/2010/main" val="35570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2F5E93-83EC-4079-9491-F2346BBC5DAB}" type="slidenum">
              <a:rPr lang="en-GB" smtClean="0"/>
              <a:t>16</a:t>
            </a:fld>
            <a:endParaRPr lang="en-GB"/>
          </a:p>
        </p:txBody>
      </p:sp>
    </p:spTree>
    <p:extLst>
      <p:ext uri="{BB962C8B-B14F-4D97-AF65-F5344CB8AC3E}">
        <p14:creationId xmlns:p14="http://schemas.microsoft.com/office/powerpoint/2010/main" val="1106824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2F5E93-83EC-4079-9491-F2346BBC5DAB}" type="slidenum">
              <a:rPr lang="en-GB" smtClean="0"/>
              <a:t>19</a:t>
            </a:fld>
            <a:endParaRPr lang="en-GB"/>
          </a:p>
        </p:txBody>
      </p:sp>
    </p:spTree>
    <p:extLst>
      <p:ext uri="{BB962C8B-B14F-4D97-AF65-F5344CB8AC3E}">
        <p14:creationId xmlns:p14="http://schemas.microsoft.com/office/powerpoint/2010/main" val="106358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1/2/2025</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4595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651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280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230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279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738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325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64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943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098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002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0964985"/>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scm.com/downloads/win"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mailto:git@github.com:malyjak/python-course-2025.git" TargetMode="External"/><Relationship Id="rId4" Type="http://schemas.openxmlformats.org/officeDocument/2006/relationships/hyperlink" Target="https://github.com/malyjak/python-course-202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mailto:repository@address.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Colorful pencils and books">
            <a:extLst>
              <a:ext uri="{FF2B5EF4-FFF2-40B4-BE49-F238E27FC236}">
                <a16:creationId xmlns:a16="http://schemas.microsoft.com/office/drawing/2014/main" id="{DFDCD2EC-C256-4F98-7A0E-83F1DD8B3978}"/>
              </a:ext>
            </a:extLst>
          </p:cNvPr>
          <p:cNvPicPr>
            <a:picLocks noChangeAspect="1"/>
          </p:cNvPicPr>
          <p:nvPr/>
        </p:nvPicPr>
        <p:blipFill>
          <a:blip r:embed="rId3">
            <a:alphaModFix amt="70000"/>
          </a:blip>
          <a:srcRect t="15477" r="-1" b="562"/>
          <a:stretch/>
        </p:blipFill>
        <p:spPr>
          <a:xfrm>
            <a:off x="20" y="10"/>
            <a:ext cx="12188932" cy="6856614"/>
          </a:xfrm>
          <a:prstGeom prst="rect">
            <a:avLst/>
          </a:prstGeom>
        </p:spPr>
      </p:pic>
      <p:sp>
        <p:nvSpPr>
          <p:cNvPr id="2" name="Title 1">
            <a:extLst>
              <a:ext uri="{FF2B5EF4-FFF2-40B4-BE49-F238E27FC236}">
                <a16:creationId xmlns:a16="http://schemas.microsoft.com/office/drawing/2014/main" id="{1C91F355-E246-85B2-00D3-5AB771394DC7}"/>
              </a:ext>
            </a:extLst>
          </p:cNvPr>
          <p:cNvSpPr>
            <a:spLocks noGrp="1"/>
          </p:cNvSpPr>
          <p:nvPr>
            <p:ph type="ctrTitle"/>
          </p:nvPr>
        </p:nvSpPr>
        <p:spPr>
          <a:xfrm>
            <a:off x="838200" y="740211"/>
            <a:ext cx="7530685" cy="3163864"/>
          </a:xfrm>
        </p:spPr>
        <p:txBody>
          <a:bodyPr>
            <a:normAutofit/>
          </a:bodyPr>
          <a:lstStyle/>
          <a:p>
            <a:pPr algn="l"/>
            <a:r>
              <a:rPr lang="en-GB" sz="5200" dirty="0">
                <a:solidFill>
                  <a:srgbClr val="FFFFFF"/>
                </a:solidFill>
              </a:rPr>
              <a:t>Lesson 1</a:t>
            </a:r>
          </a:p>
        </p:txBody>
      </p:sp>
      <p:sp>
        <p:nvSpPr>
          <p:cNvPr id="3" name="Subtitle 2">
            <a:extLst>
              <a:ext uri="{FF2B5EF4-FFF2-40B4-BE49-F238E27FC236}">
                <a16:creationId xmlns:a16="http://schemas.microsoft.com/office/drawing/2014/main" id="{8D1BD1E7-83E8-C97D-D466-F33E6AFCEE3F}"/>
              </a:ext>
            </a:extLst>
          </p:cNvPr>
          <p:cNvSpPr>
            <a:spLocks noGrp="1"/>
          </p:cNvSpPr>
          <p:nvPr>
            <p:ph type="subTitle" idx="1"/>
          </p:nvPr>
        </p:nvSpPr>
        <p:spPr>
          <a:xfrm>
            <a:off x="838200" y="4074515"/>
            <a:ext cx="7583133" cy="1279124"/>
          </a:xfrm>
        </p:spPr>
        <p:txBody>
          <a:bodyPr>
            <a:normAutofit/>
          </a:bodyPr>
          <a:lstStyle/>
          <a:p>
            <a:pPr algn="l"/>
            <a:r>
              <a:rPr lang="en-GB" sz="2200" dirty="0">
                <a:solidFill>
                  <a:srgbClr val="FFFFFF"/>
                </a:solidFill>
              </a:rPr>
              <a:t>Version Control Systems</a:t>
            </a:r>
          </a:p>
        </p:txBody>
      </p:sp>
    </p:spTree>
    <p:extLst>
      <p:ext uri="{BB962C8B-B14F-4D97-AF65-F5344CB8AC3E}">
        <p14:creationId xmlns:p14="http://schemas.microsoft.com/office/powerpoint/2010/main" val="20483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69AE12-6E2C-8788-7C27-7A88CCBC4D4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85F837-5DC4-FE43-BEE3-DDC5CC9A9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B8B2559F-C243-B8A8-3B33-744DA4334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C170DCF5-7320-794B-45C2-A10353A467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69076477-633C-C6A3-012E-C7FD091B95F3}"/>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branch?</a:t>
            </a:r>
          </a:p>
        </p:txBody>
      </p:sp>
      <p:pic>
        <p:nvPicPr>
          <p:cNvPr id="14" name="Picture 13">
            <a:extLst>
              <a:ext uri="{FF2B5EF4-FFF2-40B4-BE49-F238E27FC236}">
                <a16:creationId xmlns:a16="http://schemas.microsoft.com/office/drawing/2014/main" id="{810C31A1-A47F-53BD-9F42-741A00A284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BEE6E86E-D824-F1B9-3384-3C9D9097EF31}"/>
              </a:ext>
            </a:extLst>
          </p:cNvPr>
          <p:cNvSpPr>
            <a:spLocks noGrp="1"/>
          </p:cNvSpPr>
          <p:nvPr>
            <p:ph idx="1"/>
          </p:nvPr>
        </p:nvSpPr>
        <p:spPr>
          <a:xfrm>
            <a:off x="3994587" y="2403097"/>
            <a:ext cx="7178691" cy="3709990"/>
          </a:xfrm>
        </p:spPr>
        <p:txBody>
          <a:bodyPr anchor="ctr">
            <a:normAutofit/>
          </a:bodyPr>
          <a:lstStyle/>
          <a:p>
            <a:r>
              <a:rPr lang="en-GB" sz="1800" dirty="0">
                <a:solidFill>
                  <a:schemeClr val="tx2"/>
                </a:solidFill>
              </a:rPr>
              <a:t>All commits belongs to some branch</a:t>
            </a:r>
          </a:p>
          <a:p>
            <a:r>
              <a:rPr lang="en-GB" sz="1800" dirty="0">
                <a:solidFill>
                  <a:schemeClr val="tx2"/>
                </a:solidFill>
              </a:rPr>
              <a:t>Branch itself is a bunch of commits linked together</a:t>
            </a:r>
          </a:p>
          <a:p>
            <a:r>
              <a:rPr lang="en-GB" sz="1800" dirty="0">
                <a:solidFill>
                  <a:schemeClr val="tx2"/>
                </a:solidFill>
              </a:rPr>
              <a:t>The best-known way how to manage collaborative work</a:t>
            </a:r>
          </a:p>
          <a:p>
            <a:endParaRPr lang="en-GB" sz="1800" dirty="0">
              <a:solidFill>
                <a:schemeClr val="tx2"/>
              </a:solidFill>
            </a:endParaRPr>
          </a:p>
        </p:txBody>
      </p:sp>
    </p:spTree>
    <p:extLst>
      <p:ext uri="{BB962C8B-B14F-4D97-AF65-F5344CB8AC3E}">
        <p14:creationId xmlns:p14="http://schemas.microsoft.com/office/powerpoint/2010/main" val="79351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0" name="Picture 2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1" name="Rectangle 3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A11FD29-6C17-2729-31B0-5B8453740590}"/>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dirty="0">
                <a:solidFill>
                  <a:schemeClr val="tx2"/>
                </a:solidFill>
              </a:rPr>
              <a:t>What is HEAD?</a:t>
            </a:r>
          </a:p>
        </p:txBody>
      </p:sp>
      <p:sp>
        <p:nvSpPr>
          <p:cNvPr id="3" name="Content Placeholder 2">
            <a:extLst>
              <a:ext uri="{FF2B5EF4-FFF2-40B4-BE49-F238E27FC236}">
                <a16:creationId xmlns:a16="http://schemas.microsoft.com/office/drawing/2014/main" id="{00035500-BDE8-510D-8C26-FAFD9077C4E2}"/>
              </a:ext>
            </a:extLst>
          </p:cNvPr>
          <p:cNvSpPr>
            <a:spLocks noGrp="1"/>
          </p:cNvSpPr>
          <p:nvPr>
            <p:ph idx="1"/>
          </p:nvPr>
        </p:nvSpPr>
        <p:spPr>
          <a:xfrm>
            <a:off x="5835535" y="149448"/>
            <a:ext cx="5786970" cy="1982269"/>
          </a:xfrm>
        </p:spPr>
        <p:txBody>
          <a:bodyPr vert="horz" lIns="91440" tIns="45720" rIns="91440" bIns="45720" rtlCol="0" anchor="ctr">
            <a:normAutofit/>
          </a:bodyPr>
          <a:lstStyle/>
          <a:p>
            <a:pPr marL="0" indent="0">
              <a:buNone/>
            </a:pPr>
            <a:r>
              <a:rPr lang="en-US" sz="2200" dirty="0">
                <a:solidFill>
                  <a:schemeClr val="tx2">
                    <a:alpha val="80000"/>
                  </a:schemeClr>
                </a:solidFill>
              </a:rPr>
              <a:t>A reference to the most recent commit on a given branch (in most cases - can be changed to a different commit)</a:t>
            </a:r>
          </a:p>
        </p:txBody>
      </p:sp>
      <p:sp>
        <p:nvSpPr>
          <p:cNvPr id="27" name="Rectangle 26">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8716"/>
            <a:ext cx="12192000" cy="459491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58716"/>
            <a:ext cx="12191999" cy="4608809"/>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66AA94D-0A65-044D-3DB6-C3938451C4D6}"/>
              </a:ext>
            </a:extLst>
          </p:cNvPr>
          <p:cNvPicPr>
            <a:picLocks noChangeAspect="1"/>
          </p:cNvPicPr>
          <p:nvPr/>
        </p:nvPicPr>
        <p:blipFill>
          <a:blip r:embed="rId4"/>
          <a:stretch>
            <a:fillRect/>
          </a:stretch>
        </p:blipFill>
        <p:spPr>
          <a:xfrm>
            <a:off x="2727101" y="2667000"/>
            <a:ext cx="6737797" cy="3638410"/>
          </a:xfrm>
          <a:prstGeom prst="rect">
            <a:avLst/>
          </a:prstGeom>
        </p:spPr>
      </p:pic>
      <p:sp>
        <p:nvSpPr>
          <p:cNvPr id="6" name="TextBox 5">
            <a:extLst>
              <a:ext uri="{FF2B5EF4-FFF2-40B4-BE49-F238E27FC236}">
                <a16:creationId xmlns:a16="http://schemas.microsoft.com/office/drawing/2014/main" id="{B17B877D-7AB9-D2E3-2108-E504759B68E6}"/>
              </a:ext>
            </a:extLst>
          </p:cNvPr>
          <p:cNvSpPr txBox="1"/>
          <p:nvPr/>
        </p:nvSpPr>
        <p:spPr>
          <a:xfrm>
            <a:off x="2849394" y="6456242"/>
            <a:ext cx="6487097" cy="276999"/>
          </a:xfrm>
          <a:prstGeom prst="rect">
            <a:avLst/>
          </a:prstGeom>
          <a:noFill/>
        </p:spPr>
        <p:txBody>
          <a:bodyPr wrap="none" rtlCol="0">
            <a:spAutoFit/>
          </a:bodyPr>
          <a:lstStyle/>
          <a:p>
            <a:r>
              <a:rPr lang="en-GB" sz="1200" dirty="0">
                <a:solidFill>
                  <a:schemeClr val="bg1"/>
                </a:solidFill>
              </a:rPr>
              <a:t>Image source: https://www.slideshare.net/slideshow/git-101-git-and-github-for-beginners</a:t>
            </a:r>
          </a:p>
        </p:txBody>
      </p:sp>
    </p:spTree>
    <p:extLst>
      <p:ext uri="{BB962C8B-B14F-4D97-AF65-F5344CB8AC3E}">
        <p14:creationId xmlns:p14="http://schemas.microsoft.com/office/powerpoint/2010/main" val="342473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AA4065-D27E-5FCD-7C9A-9A9D5D213959}"/>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29E122B6-09F9-9094-2CA6-23EC45F50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0" name="Picture 29">
            <a:extLst>
              <a:ext uri="{FF2B5EF4-FFF2-40B4-BE49-F238E27FC236}">
                <a16:creationId xmlns:a16="http://schemas.microsoft.com/office/drawing/2014/main" id="{294E8BFF-1054-387F-A436-D4F9AABDED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1" name="Rectangle 30">
            <a:extLst>
              <a:ext uri="{FF2B5EF4-FFF2-40B4-BE49-F238E27FC236}">
                <a16:creationId xmlns:a16="http://schemas.microsoft.com/office/drawing/2014/main" id="{BCA61188-EC87-C53A-72C2-8D3536B1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7BD12D82-0957-87F6-29B7-DC8E3F6E1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13E71ED-9DC7-E269-4515-F97BD872AE27}"/>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dirty="0">
                <a:solidFill>
                  <a:schemeClr val="tx2"/>
                </a:solidFill>
              </a:rPr>
              <a:t>What is master?</a:t>
            </a:r>
          </a:p>
        </p:txBody>
      </p:sp>
      <p:sp>
        <p:nvSpPr>
          <p:cNvPr id="3" name="Content Placeholder 2">
            <a:extLst>
              <a:ext uri="{FF2B5EF4-FFF2-40B4-BE49-F238E27FC236}">
                <a16:creationId xmlns:a16="http://schemas.microsoft.com/office/drawing/2014/main" id="{96947DB4-BC40-A929-C12B-AF8D3380A769}"/>
              </a:ext>
            </a:extLst>
          </p:cNvPr>
          <p:cNvSpPr>
            <a:spLocks noGrp="1"/>
          </p:cNvSpPr>
          <p:nvPr>
            <p:ph idx="1"/>
          </p:nvPr>
        </p:nvSpPr>
        <p:spPr>
          <a:xfrm>
            <a:off x="5835535" y="149448"/>
            <a:ext cx="5786970" cy="1982269"/>
          </a:xfrm>
        </p:spPr>
        <p:txBody>
          <a:bodyPr vert="horz" lIns="91440" tIns="45720" rIns="91440" bIns="45720" rtlCol="0" anchor="ctr">
            <a:normAutofit/>
          </a:bodyPr>
          <a:lstStyle/>
          <a:p>
            <a:pPr marL="0" indent="0">
              <a:buNone/>
            </a:pPr>
            <a:r>
              <a:rPr lang="en-US" sz="2200" dirty="0">
                <a:solidFill>
                  <a:schemeClr val="tx2">
                    <a:alpha val="80000"/>
                  </a:schemeClr>
                </a:solidFill>
              </a:rPr>
              <a:t>The main branch in the project</a:t>
            </a:r>
          </a:p>
          <a:p>
            <a:pPr marL="0" indent="0">
              <a:buNone/>
            </a:pPr>
            <a:r>
              <a:rPr lang="en-US" sz="2200" dirty="0">
                <a:solidFill>
                  <a:schemeClr val="tx2">
                    <a:alpha val="80000"/>
                  </a:schemeClr>
                </a:solidFill>
              </a:rPr>
              <a:t>Historically called master but due to recent culture changes it is now more often called main, dev, </a:t>
            </a:r>
            <a:r>
              <a:rPr lang="en-US" sz="2200" dirty="0" err="1">
                <a:solidFill>
                  <a:schemeClr val="tx2">
                    <a:alpha val="80000"/>
                  </a:schemeClr>
                </a:solidFill>
              </a:rPr>
              <a:t>etc</a:t>
            </a:r>
            <a:endParaRPr lang="en-US" sz="2200" dirty="0">
              <a:solidFill>
                <a:schemeClr val="tx2">
                  <a:alpha val="80000"/>
                </a:schemeClr>
              </a:solidFill>
            </a:endParaRPr>
          </a:p>
        </p:txBody>
      </p:sp>
      <p:sp>
        <p:nvSpPr>
          <p:cNvPr id="27" name="Rectangle 26">
            <a:extLst>
              <a:ext uri="{FF2B5EF4-FFF2-40B4-BE49-F238E27FC236}">
                <a16:creationId xmlns:a16="http://schemas.microsoft.com/office/drawing/2014/main" id="{51F511C0-E37C-61D0-01D3-63B4F471E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8716"/>
            <a:ext cx="12192000" cy="459491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2FCB0E88-B0E2-B919-BC01-9DD39778E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58716"/>
            <a:ext cx="12191999" cy="4608809"/>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ABDBF3-B2EF-4466-3894-C9613939E1AD}"/>
              </a:ext>
            </a:extLst>
          </p:cNvPr>
          <p:cNvPicPr>
            <a:picLocks noChangeAspect="1"/>
          </p:cNvPicPr>
          <p:nvPr/>
        </p:nvPicPr>
        <p:blipFill>
          <a:blip r:embed="rId4"/>
          <a:stretch>
            <a:fillRect/>
          </a:stretch>
        </p:blipFill>
        <p:spPr>
          <a:xfrm>
            <a:off x="2727101" y="2667000"/>
            <a:ext cx="6737797" cy="3638410"/>
          </a:xfrm>
          <a:prstGeom prst="rect">
            <a:avLst/>
          </a:prstGeom>
        </p:spPr>
      </p:pic>
      <p:sp>
        <p:nvSpPr>
          <p:cNvPr id="6" name="TextBox 5">
            <a:extLst>
              <a:ext uri="{FF2B5EF4-FFF2-40B4-BE49-F238E27FC236}">
                <a16:creationId xmlns:a16="http://schemas.microsoft.com/office/drawing/2014/main" id="{0CFABCFC-DD3D-2A67-4A4D-F02EA11A10C4}"/>
              </a:ext>
            </a:extLst>
          </p:cNvPr>
          <p:cNvSpPr txBox="1"/>
          <p:nvPr/>
        </p:nvSpPr>
        <p:spPr>
          <a:xfrm>
            <a:off x="2849394" y="6456242"/>
            <a:ext cx="6487097" cy="276999"/>
          </a:xfrm>
          <a:prstGeom prst="rect">
            <a:avLst/>
          </a:prstGeom>
          <a:noFill/>
        </p:spPr>
        <p:txBody>
          <a:bodyPr wrap="none" rtlCol="0">
            <a:spAutoFit/>
          </a:bodyPr>
          <a:lstStyle/>
          <a:p>
            <a:r>
              <a:rPr lang="en-GB" sz="1200" dirty="0">
                <a:solidFill>
                  <a:schemeClr val="bg1"/>
                </a:solidFill>
              </a:rPr>
              <a:t>Image source: https://www.slideshare.net/slideshow/git-101-git-and-github-for-beginners</a:t>
            </a:r>
          </a:p>
        </p:txBody>
      </p:sp>
    </p:spTree>
    <p:extLst>
      <p:ext uri="{BB962C8B-B14F-4D97-AF65-F5344CB8AC3E}">
        <p14:creationId xmlns:p14="http://schemas.microsoft.com/office/powerpoint/2010/main" val="3432550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1B4D26-039B-5937-3894-B95D2870FB54}"/>
              </a:ext>
            </a:extLst>
          </p:cNvPr>
          <p:cNvSpPr>
            <a:spLocks noGrp="1"/>
          </p:cNvSpPr>
          <p:nvPr>
            <p:ph type="title"/>
          </p:nvPr>
        </p:nvSpPr>
        <p:spPr>
          <a:xfrm>
            <a:off x="838200" y="381000"/>
            <a:ext cx="10003218" cy="1600124"/>
          </a:xfrm>
        </p:spPr>
        <p:txBody>
          <a:bodyPr>
            <a:normAutofit/>
          </a:bodyPr>
          <a:lstStyle/>
          <a:p>
            <a:r>
              <a:rPr lang="en-GB"/>
              <a:t>Making changes</a:t>
            </a:r>
          </a:p>
        </p:txBody>
      </p:sp>
      <p:sp>
        <p:nvSpPr>
          <p:cNvPr id="3" name="Content Placeholder 2">
            <a:extLst>
              <a:ext uri="{FF2B5EF4-FFF2-40B4-BE49-F238E27FC236}">
                <a16:creationId xmlns:a16="http://schemas.microsoft.com/office/drawing/2014/main" id="{565D4F73-CF99-FA84-1AE9-7EDDC46C65E5}"/>
              </a:ext>
            </a:extLst>
          </p:cNvPr>
          <p:cNvSpPr>
            <a:spLocks noGrp="1"/>
          </p:cNvSpPr>
          <p:nvPr>
            <p:ph idx="1"/>
          </p:nvPr>
        </p:nvSpPr>
        <p:spPr>
          <a:xfrm>
            <a:off x="838200" y="2745362"/>
            <a:ext cx="4800600" cy="3552824"/>
          </a:xfrm>
        </p:spPr>
        <p:txBody>
          <a:bodyPr anchor="ctr">
            <a:normAutofit lnSpcReduction="10000"/>
          </a:bodyPr>
          <a:lstStyle/>
          <a:p>
            <a:pPr>
              <a:lnSpc>
                <a:spcPct val="100000"/>
              </a:lnSpc>
            </a:pPr>
            <a:r>
              <a:rPr lang="en-GB" sz="1800" dirty="0">
                <a:solidFill>
                  <a:schemeClr val="tx1"/>
                </a:solidFill>
              </a:rPr>
              <a:t>When you want to make any changes to the project you </a:t>
            </a:r>
            <a:r>
              <a:rPr lang="en-GB" sz="1800" b="1" dirty="0">
                <a:solidFill>
                  <a:schemeClr val="tx1"/>
                </a:solidFill>
              </a:rPr>
              <a:t>make a new branch based on another branch</a:t>
            </a:r>
            <a:r>
              <a:rPr lang="en-GB" sz="1800" dirty="0">
                <a:solidFill>
                  <a:schemeClr val="tx1"/>
                </a:solidFill>
              </a:rPr>
              <a:t> (or commit – not that often)</a:t>
            </a:r>
          </a:p>
          <a:p>
            <a:pPr>
              <a:lnSpc>
                <a:spcPct val="100000"/>
              </a:lnSpc>
            </a:pPr>
            <a:r>
              <a:rPr lang="en-GB" sz="1800" dirty="0">
                <a:solidFill>
                  <a:schemeClr val="tx1"/>
                </a:solidFill>
              </a:rPr>
              <a:t>Usually, the master branch is used for this purpose</a:t>
            </a:r>
          </a:p>
          <a:p>
            <a:pPr>
              <a:lnSpc>
                <a:spcPct val="100000"/>
              </a:lnSpc>
            </a:pPr>
            <a:r>
              <a:rPr lang="en-GB" sz="1800" dirty="0">
                <a:solidFill>
                  <a:schemeClr val="tx1"/>
                </a:solidFill>
              </a:rPr>
              <a:t>However, the master branch will be used by others as well and it will also change in time</a:t>
            </a:r>
          </a:p>
          <a:p>
            <a:pPr>
              <a:lnSpc>
                <a:spcPct val="100000"/>
              </a:lnSpc>
            </a:pPr>
            <a:r>
              <a:rPr lang="en-GB" sz="1800" dirty="0">
                <a:solidFill>
                  <a:schemeClr val="tx1"/>
                </a:solidFill>
              </a:rPr>
              <a:t>Once you are done with your work, you need to </a:t>
            </a:r>
            <a:r>
              <a:rPr lang="en-GB" sz="1800" b="1" dirty="0">
                <a:solidFill>
                  <a:schemeClr val="tx1"/>
                </a:solidFill>
              </a:rPr>
              <a:t>merge your branch back into its original branch</a:t>
            </a:r>
          </a:p>
        </p:txBody>
      </p:sp>
      <p:pic>
        <p:nvPicPr>
          <p:cNvPr id="4" name="Picture 3">
            <a:extLst>
              <a:ext uri="{FF2B5EF4-FFF2-40B4-BE49-F238E27FC236}">
                <a16:creationId xmlns:a16="http://schemas.microsoft.com/office/drawing/2014/main" id="{42AE42C9-FEE5-8BCC-BAB9-832E4396082F}"/>
              </a:ext>
            </a:extLst>
          </p:cNvPr>
          <p:cNvPicPr>
            <a:picLocks noChangeAspect="1"/>
          </p:cNvPicPr>
          <p:nvPr/>
        </p:nvPicPr>
        <p:blipFill>
          <a:blip r:embed="rId3"/>
          <a:stretch>
            <a:fillRect/>
          </a:stretch>
        </p:blipFill>
        <p:spPr>
          <a:xfrm>
            <a:off x="6024671" y="2745362"/>
            <a:ext cx="5529686" cy="3552824"/>
          </a:xfrm>
          <a:prstGeom prst="rect">
            <a:avLst/>
          </a:prstGeom>
        </p:spPr>
      </p:pic>
      <p:sp>
        <p:nvSpPr>
          <p:cNvPr id="7" name="TextBox 6">
            <a:extLst>
              <a:ext uri="{FF2B5EF4-FFF2-40B4-BE49-F238E27FC236}">
                <a16:creationId xmlns:a16="http://schemas.microsoft.com/office/drawing/2014/main" id="{F729BAC4-C32F-BDEA-4485-199AB22E3B49}"/>
              </a:ext>
            </a:extLst>
          </p:cNvPr>
          <p:cNvSpPr txBox="1"/>
          <p:nvPr/>
        </p:nvSpPr>
        <p:spPr>
          <a:xfrm>
            <a:off x="5545965" y="6374386"/>
            <a:ext cx="6487097" cy="276999"/>
          </a:xfrm>
          <a:prstGeom prst="rect">
            <a:avLst/>
          </a:prstGeom>
          <a:noFill/>
        </p:spPr>
        <p:txBody>
          <a:bodyPr wrap="none" rtlCol="0">
            <a:spAutoFit/>
          </a:bodyPr>
          <a:lstStyle/>
          <a:p>
            <a:r>
              <a:rPr lang="en-GB" sz="1200" dirty="0"/>
              <a:t>Image source: https://www.slideshare.net/slideshow/git-101-git-and-github-for-beginners</a:t>
            </a:r>
          </a:p>
        </p:txBody>
      </p:sp>
    </p:spTree>
    <p:extLst>
      <p:ext uri="{BB962C8B-B14F-4D97-AF65-F5344CB8AC3E}">
        <p14:creationId xmlns:p14="http://schemas.microsoft.com/office/powerpoint/2010/main" val="373609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0D79C6DD-6B85-8C5E-CB2B-3EE33CC75AB5}"/>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Making changes</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1E4B22C8-CC34-84E1-B9B0-86D7D8BDF672}"/>
              </a:ext>
            </a:extLst>
          </p:cNvPr>
          <p:cNvSpPr>
            <a:spLocks noGrp="1"/>
          </p:cNvSpPr>
          <p:nvPr>
            <p:ph idx="1"/>
          </p:nvPr>
        </p:nvSpPr>
        <p:spPr>
          <a:xfrm>
            <a:off x="1756610" y="1876926"/>
            <a:ext cx="10267937" cy="4236161"/>
          </a:xfrm>
        </p:spPr>
        <p:txBody>
          <a:bodyPr anchor="ctr">
            <a:normAutofit fontScale="92500" lnSpcReduction="10000"/>
          </a:bodyPr>
          <a:lstStyle/>
          <a:p>
            <a:r>
              <a:rPr lang="en-GB" sz="1800" dirty="0">
                <a:solidFill>
                  <a:schemeClr val="tx2"/>
                </a:solidFill>
              </a:rPr>
              <a:t>Create a branch from the master branch in your local directory (on your PC)</a:t>
            </a:r>
          </a:p>
          <a:p>
            <a:pPr lvl="1"/>
            <a:r>
              <a:rPr lang="en-GB" sz="1400" dirty="0">
                <a:solidFill>
                  <a:schemeClr val="tx2"/>
                </a:solidFill>
              </a:rPr>
              <a:t>git checkout master</a:t>
            </a:r>
          </a:p>
          <a:p>
            <a:pPr lvl="1"/>
            <a:r>
              <a:rPr lang="en-GB" sz="1400" dirty="0">
                <a:solidFill>
                  <a:schemeClr val="tx2"/>
                </a:solidFill>
              </a:rPr>
              <a:t>git pull</a:t>
            </a:r>
          </a:p>
          <a:p>
            <a:pPr lvl="1"/>
            <a:r>
              <a:rPr lang="en-GB" sz="1400" dirty="0">
                <a:solidFill>
                  <a:schemeClr val="tx2"/>
                </a:solidFill>
              </a:rPr>
              <a:t>git checkout –b YOUR_BRANCH_NAME</a:t>
            </a:r>
          </a:p>
          <a:p>
            <a:r>
              <a:rPr lang="en-GB" sz="1800" dirty="0">
                <a:solidFill>
                  <a:schemeClr val="tx2"/>
                </a:solidFill>
              </a:rPr>
              <a:t>Make changes</a:t>
            </a:r>
          </a:p>
          <a:p>
            <a:r>
              <a:rPr lang="en-GB" sz="1800" dirty="0">
                <a:solidFill>
                  <a:schemeClr val="tx2"/>
                </a:solidFill>
              </a:rPr>
              <a:t>Put changes into the staging environment (also called index)</a:t>
            </a:r>
          </a:p>
          <a:p>
            <a:pPr lvl="1"/>
            <a:r>
              <a:rPr lang="en-GB" sz="1400" dirty="0">
                <a:solidFill>
                  <a:schemeClr val="tx2"/>
                </a:solidFill>
              </a:rPr>
              <a:t>git add .</a:t>
            </a:r>
          </a:p>
          <a:p>
            <a:pPr marL="457200" lvl="1" indent="0">
              <a:buNone/>
            </a:pPr>
            <a:r>
              <a:rPr lang="en-GB" sz="1400" dirty="0">
                <a:solidFill>
                  <a:schemeClr val="tx2"/>
                </a:solidFill>
              </a:rPr>
              <a:t>Note: The “.” will add all files. You can specify files manually or use “-u” if you want to add only changed files.</a:t>
            </a:r>
          </a:p>
          <a:p>
            <a:r>
              <a:rPr lang="en-GB" sz="1800" dirty="0">
                <a:solidFill>
                  <a:schemeClr val="tx2"/>
                </a:solidFill>
              </a:rPr>
              <a:t>Create a new commit</a:t>
            </a:r>
          </a:p>
          <a:p>
            <a:pPr lvl="1"/>
            <a:r>
              <a:rPr lang="en-GB" sz="1400" dirty="0">
                <a:solidFill>
                  <a:schemeClr val="tx2"/>
                </a:solidFill>
              </a:rPr>
              <a:t>git commit –m “YOUR_COMMIT_MESSAGE”</a:t>
            </a:r>
          </a:p>
          <a:p>
            <a:r>
              <a:rPr lang="en-GB" sz="1800" dirty="0">
                <a:solidFill>
                  <a:schemeClr val="tx2"/>
                </a:solidFill>
              </a:rPr>
              <a:t>Push commit to remote repository (also called origin)</a:t>
            </a:r>
          </a:p>
          <a:p>
            <a:pPr lvl="1"/>
            <a:r>
              <a:rPr lang="en-GB" sz="1400" dirty="0">
                <a:solidFill>
                  <a:schemeClr val="tx2"/>
                </a:solidFill>
              </a:rPr>
              <a:t>git push</a:t>
            </a:r>
          </a:p>
          <a:p>
            <a:r>
              <a:rPr lang="en-GB" sz="1800" dirty="0">
                <a:solidFill>
                  <a:schemeClr val="tx2"/>
                </a:solidFill>
              </a:rPr>
              <a:t>Create a merge (sometimes also called “pull”) request in the web-based UI – more on the next slides</a:t>
            </a:r>
          </a:p>
          <a:p>
            <a:pPr lvl="1"/>
            <a:endParaRPr lang="en-GB" sz="1400" dirty="0">
              <a:solidFill>
                <a:schemeClr val="tx2"/>
              </a:solidFill>
            </a:endParaRPr>
          </a:p>
        </p:txBody>
      </p:sp>
    </p:spTree>
    <p:extLst>
      <p:ext uri="{BB962C8B-B14F-4D97-AF65-F5344CB8AC3E}">
        <p14:creationId xmlns:p14="http://schemas.microsoft.com/office/powerpoint/2010/main" val="110444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D83EEC-017B-6526-5626-061B5F31354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50771A-7A1A-AD79-C7EE-7D3E6A4A1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B873D288-0185-6D29-1B02-711E7409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2944CD37-68FA-2F8F-2E5D-C1C3B0B3B4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4C698BB2-1574-D1EC-3625-6857707A00C1}"/>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Making changes</a:t>
            </a:r>
          </a:p>
        </p:txBody>
      </p:sp>
      <p:pic>
        <p:nvPicPr>
          <p:cNvPr id="14" name="Picture 13">
            <a:extLst>
              <a:ext uri="{FF2B5EF4-FFF2-40B4-BE49-F238E27FC236}">
                <a16:creationId xmlns:a16="http://schemas.microsoft.com/office/drawing/2014/main" id="{84BB6C1E-F3AE-815C-7CCE-F8A05D7C20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11" name="Picture 10">
            <a:extLst>
              <a:ext uri="{FF2B5EF4-FFF2-40B4-BE49-F238E27FC236}">
                <a16:creationId xmlns:a16="http://schemas.microsoft.com/office/drawing/2014/main" id="{E65129E4-6803-5BD0-78D2-5B7FB0675FEB}"/>
              </a:ext>
            </a:extLst>
          </p:cNvPr>
          <p:cNvPicPr>
            <a:picLocks noChangeAspect="1"/>
          </p:cNvPicPr>
          <p:nvPr/>
        </p:nvPicPr>
        <p:blipFill>
          <a:blip r:embed="rId4"/>
          <a:stretch>
            <a:fillRect/>
          </a:stretch>
        </p:blipFill>
        <p:spPr>
          <a:xfrm>
            <a:off x="3178191" y="2217175"/>
            <a:ext cx="5668166" cy="3553321"/>
          </a:xfrm>
          <a:prstGeom prst="rect">
            <a:avLst/>
          </a:prstGeom>
        </p:spPr>
      </p:pic>
      <p:sp>
        <p:nvSpPr>
          <p:cNvPr id="13" name="TextBox 12">
            <a:extLst>
              <a:ext uri="{FF2B5EF4-FFF2-40B4-BE49-F238E27FC236}">
                <a16:creationId xmlns:a16="http://schemas.microsoft.com/office/drawing/2014/main" id="{34FE562C-47F1-B433-83F6-43E3AEBBA20F}"/>
              </a:ext>
            </a:extLst>
          </p:cNvPr>
          <p:cNvSpPr txBox="1"/>
          <p:nvPr/>
        </p:nvSpPr>
        <p:spPr>
          <a:xfrm>
            <a:off x="2850927" y="5954670"/>
            <a:ext cx="6487097" cy="276999"/>
          </a:xfrm>
          <a:prstGeom prst="rect">
            <a:avLst/>
          </a:prstGeom>
          <a:noFill/>
        </p:spPr>
        <p:txBody>
          <a:bodyPr wrap="none" rtlCol="0">
            <a:spAutoFit/>
          </a:bodyPr>
          <a:lstStyle/>
          <a:p>
            <a:r>
              <a:rPr lang="en-GB" sz="1200" dirty="0"/>
              <a:t>Image source: https://www.slideshare.net/slideshow/git-101-git-and-github-for-beginners</a:t>
            </a:r>
          </a:p>
        </p:txBody>
      </p:sp>
    </p:spTree>
    <p:extLst>
      <p:ext uri="{BB962C8B-B14F-4D97-AF65-F5344CB8AC3E}">
        <p14:creationId xmlns:p14="http://schemas.microsoft.com/office/powerpoint/2010/main" val="296688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9CFCA0F-7EA4-C35C-2A16-33F9DB400527}"/>
              </a:ext>
            </a:extLst>
          </p:cNvPr>
          <p:cNvSpPr>
            <a:spLocks noGrp="1"/>
          </p:cNvSpPr>
          <p:nvPr>
            <p:ph type="title"/>
          </p:nvPr>
        </p:nvSpPr>
        <p:spPr>
          <a:xfrm>
            <a:off x="6553200" y="586992"/>
            <a:ext cx="4953000" cy="1664573"/>
          </a:xfrm>
        </p:spPr>
        <p:txBody>
          <a:bodyPr>
            <a:normAutofit/>
          </a:bodyPr>
          <a:lstStyle/>
          <a:p>
            <a:r>
              <a:rPr lang="en-GB">
                <a:solidFill>
                  <a:schemeClr val="tx2"/>
                </a:solidFill>
              </a:rPr>
              <a:t>Installing git on Windows</a:t>
            </a:r>
          </a:p>
        </p:txBody>
      </p:sp>
      <p:pic>
        <p:nvPicPr>
          <p:cNvPr id="5" name="Picture 4">
            <a:extLst>
              <a:ext uri="{FF2B5EF4-FFF2-40B4-BE49-F238E27FC236}">
                <a16:creationId xmlns:a16="http://schemas.microsoft.com/office/drawing/2014/main" id="{1294E3C8-CC75-54FB-DD42-451D4EB906F6}"/>
              </a:ext>
            </a:extLst>
          </p:cNvPr>
          <p:cNvPicPr>
            <a:picLocks noChangeAspect="1"/>
          </p:cNvPicPr>
          <p:nvPr/>
        </p:nvPicPr>
        <p:blipFill>
          <a:blip r:embed="rId4"/>
          <a:stretch>
            <a:fillRect/>
          </a:stretch>
        </p:blipFill>
        <p:spPr>
          <a:xfrm>
            <a:off x="606552" y="1616496"/>
            <a:ext cx="4724400" cy="3711352"/>
          </a:xfrm>
          <a:prstGeom prst="rect">
            <a:avLst/>
          </a:prstGeom>
        </p:spPr>
      </p:pic>
      <p:sp>
        <p:nvSpPr>
          <p:cNvPr id="3" name="Content Placeholder 2">
            <a:extLst>
              <a:ext uri="{FF2B5EF4-FFF2-40B4-BE49-F238E27FC236}">
                <a16:creationId xmlns:a16="http://schemas.microsoft.com/office/drawing/2014/main" id="{68C5860F-57FB-5F30-0F5F-3C1D30827D65}"/>
              </a:ext>
            </a:extLst>
          </p:cNvPr>
          <p:cNvSpPr>
            <a:spLocks noGrp="1"/>
          </p:cNvSpPr>
          <p:nvPr>
            <p:ph idx="1"/>
          </p:nvPr>
        </p:nvSpPr>
        <p:spPr>
          <a:xfrm>
            <a:off x="6553200" y="2411653"/>
            <a:ext cx="4952681" cy="3728613"/>
          </a:xfrm>
        </p:spPr>
        <p:txBody>
          <a:bodyPr>
            <a:normAutofit/>
          </a:bodyPr>
          <a:lstStyle/>
          <a:p>
            <a:r>
              <a:rPr lang="en-GB" sz="1800" dirty="0">
                <a:solidFill>
                  <a:schemeClr val="tx2"/>
                </a:solidFill>
              </a:rPr>
              <a:t>Go to </a:t>
            </a:r>
            <a:r>
              <a:rPr lang="en-GB" sz="1800" dirty="0">
                <a:solidFill>
                  <a:schemeClr val="tx2"/>
                </a:solidFill>
                <a:hlinkClick r:id="rId5"/>
              </a:rPr>
              <a:t>https://git-scm.com/downloads/win</a:t>
            </a:r>
            <a:r>
              <a:rPr lang="en-GB" sz="1800" dirty="0">
                <a:solidFill>
                  <a:schemeClr val="tx2"/>
                </a:solidFill>
              </a:rPr>
              <a:t> and download setup installer</a:t>
            </a:r>
          </a:p>
          <a:p>
            <a:r>
              <a:rPr lang="en-GB" sz="1800" dirty="0">
                <a:solidFill>
                  <a:schemeClr val="tx2"/>
                </a:solidFill>
              </a:rPr>
              <a:t>Open it. You can continue with the default options most of the time (you can for example change the default editor to your favourite one)</a:t>
            </a:r>
          </a:p>
          <a:p>
            <a:r>
              <a:rPr lang="en-GB" sz="1800" dirty="0">
                <a:solidFill>
                  <a:schemeClr val="tx2"/>
                </a:solidFill>
              </a:rPr>
              <a:t>Congratulations! You have successfully installed git</a:t>
            </a:r>
          </a:p>
          <a:p>
            <a:endParaRPr lang="en-GB" sz="1800" dirty="0">
              <a:solidFill>
                <a:schemeClr val="tx2"/>
              </a:solidFill>
            </a:endParaRPr>
          </a:p>
        </p:txBody>
      </p:sp>
    </p:spTree>
    <p:extLst>
      <p:ext uri="{BB962C8B-B14F-4D97-AF65-F5344CB8AC3E}">
        <p14:creationId xmlns:p14="http://schemas.microsoft.com/office/powerpoint/2010/main" val="424070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26B636E9-8EFF-F4F8-943A-B870AF45322B}"/>
              </a:ext>
            </a:extLst>
          </p:cNvPr>
          <p:cNvSpPr>
            <a:spLocks noGrp="1"/>
          </p:cNvSpPr>
          <p:nvPr>
            <p:ph type="title"/>
          </p:nvPr>
        </p:nvSpPr>
        <p:spPr>
          <a:xfrm>
            <a:off x="838201" y="559813"/>
            <a:ext cx="10348146" cy="1675009"/>
          </a:xfrm>
        </p:spPr>
        <p:txBody>
          <a:bodyPr anchor="t">
            <a:normAutofit fontScale="90000"/>
          </a:bodyPr>
          <a:lstStyle/>
          <a:p>
            <a:r>
              <a:rPr lang="en-GB" dirty="0">
                <a:solidFill>
                  <a:schemeClr val="tx2"/>
                </a:solidFill>
              </a:rPr>
              <a:t>W</a:t>
            </a:r>
            <a:r>
              <a:rPr lang="en-GB" sz="4400" dirty="0">
                <a:solidFill>
                  <a:schemeClr val="tx2"/>
                </a:solidFill>
              </a:rPr>
              <a:t>eb-based git repository hosting services</a:t>
            </a:r>
            <a:br>
              <a:rPr lang="en-GB" sz="4400" dirty="0">
                <a:solidFill>
                  <a:schemeClr val="tx2"/>
                </a:solidFill>
              </a:rPr>
            </a:br>
            <a:endParaRPr lang="en-GB"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F55FB845-B91B-EF04-B5AA-68BDA5A96137}"/>
              </a:ext>
            </a:extLst>
          </p:cNvPr>
          <p:cNvSpPr>
            <a:spLocks noGrp="1"/>
          </p:cNvSpPr>
          <p:nvPr>
            <p:ph idx="1"/>
          </p:nvPr>
        </p:nvSpPr>
        <p:spPr>
          <a:xfrm>
            <a:off x="3994587" y="2403097"/>
            <a:ext cx="7178691" cy="3709990"/>
          </a:xfrm>
        </p:spPr>
        <p:txBody>
          <a:bodyPr anchor="ctr">
            <a:normAutofit/>
          </a:bodyPr>
          <a:lstStyle/>
          <a:p>
            <a:pPr marL="0" indent="0">
              <a:buNone/>
            </a:pPr>
            <a:r>
              <a:rPr lang="en-GB" sz="1800" dirty="0">
                <a:solidFill>
                  <a:schemeClr val="tx2"/>
                </a:solidFill>
              </a:rPr>
              <a:t>A server (PC) that hosts git repository is required for proper git functionality. You can host it locally by yourself on your PC and allow others to connect. However, it is more common to use a 3</a:t>
            </a:r>
            <a:r>
              <a:rPr lang="en-GB" sz="1800" baseline="30000" dirty="0">
                <a:solidFill>
                  <a:schemeClr val="tx2"/>
                </a:solidFill>
              </a:rPr>
              <a:t>rd</a:t>
            </a:r>
            <a:r>
              <a:rPr lang="en-GB" sz="1800" dirty="0">
                <a:solidFill>
                  <a:schemeClr val="tx2"/>
                </a:solidFill>
              </a:rPr>
              <a:t> party provider which also takes care of backups and often offers convenient web UI for code reviews.</a:t>
            </a:r>
          </a:p>
          <a:p>
            <a:pPr marL="0" indent="0">
              <a:buNone/>
            </a:pPr>
            <a:r>
              <a:rPr lang="en-GB" sz="1800" dirty="0">
                <a:solidFill>
                  <a:schemeClr val="tx2"/>
                </a:solidFill>
              </a:rPr>
              <a:t>The most common providers are:</a:t>
            </a:r>
          </a:p>
          <a:p>
            <a:r>
              <a:rPr lang="en-GB" sz="1800" dirty="0">
                <a:solidFill>
                  <a:schemeClr val="tx2"/>
                </a:solidFill>
              </a:rPr>
              <a:t>GitHub</a:t>
            </a:r>
          </a:p>
          <a:p>
            <a:r>
              <a:rPr lang="en-GB" sz="1800" dirty="0">
                <a:solidFill>
                  <a:schemeClr val="tx2"/>
                </a:solidFill>
              </a:rPr>
              <a:t>GitLab</a:t>
            </a:r>
          </a:p>
          <a:p>
            <a:r>
              <a:rPr lang="en-GB" sz="1800" dirty="0">
                <a:solidFill>
                  <a:schemeClr val="tx2"/>
                </a:solidFill>
              </a:rPr>
              <a:t>Bitbucket</a:t>
            </a:r>
          </a:p>
        </p:txBody>
      </p:sp>
    </p:spTree>
    <p:extLst>
      <p:ext uri="{BB962C8B-B14F-4D97-AF65-F5344CB8AC3E}">
        <p14:creationId xmlns:p14="http://schemas.microsoft.com/office/powerpoint/2010/main" val="362647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FC795B22-7BE2-400B-3329-D0CB824EB592}"/>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GitHub?</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C90D05BF-9C4E-82AF-C470-B37E72647F14}"/>
              </a:ext>
            </a:extLst>
          </p:cNvPr>
          <p:cNvSpPr>
            <a:spLocks noGrp="1"/>
          </p:cNvSpPr>
          <p:nvPr>
            <p:ph idx="1"/>
          </p:nvPr>
        </p:nvSpPr>
        <p:spPr>
          <a:xfrm>
            <a:off x="3994587" y="2403097"/>
            <a:ext cx="7178691" cy="3709990"/>
          </a:xfrm>
        </p:spPr>
        <p:txBody>
          <a:bodyPr anchor="ctr">
            <a:normAutofit/>
          </a:bodyPr>
          <a:lstStyle/>
          <a:p>
            <a:r>
              <a:rPr lang="en-GB" sz="1800" dirty="0">
                <a:solidFill>
                  <a:schemeClr val="tx2"/>
                </a:solidFill>
              </a:rPr>
              <a:t>The largest web-based git repository hosting service</a:t>
            </a:r>
          </a:p>
          <a:p>
            <a:r>
              <a:rPr lang="en-GB" sz="1800" dirty="0">
                <a:solidFill>
                  <a:schemeClr val="tx2"/>
                </a:solidFill>
              </a:rPr>
              <a:t>Founded in 2008</a:t>
            </a:r>
          </a:p>
          <a:p>
            <a:r>
              <a:rPr lang="en-GB" sz="1800" dirty="0">
                <a:solidFill>
                  <a:schemeClr val="tx2"/>
                </a:solidFill>
              </a:rPr>
              <a:t>Allows online collaboration from anywhere</a:t>
            </a:r>
          </a:p>
          <a:p>
            <a:r>
              <a:rPr lang="en-GB" sz="1800" dirty="0">
                <a:solidFill>
                  <a:schemeClr val="tx2"/>
                </a:solidFill>
              </a:rPr>
              <a:t>Adds extra convenient functionalities:</a:t>
            </a:r>
          </a:p>
          <a:p>
            <a:pPr lvl="1"/>
            <a:r>
              <a:rPr lang="en-GB" sz="1400" dirty="0">
                <a:solidFill>
                  <a:schemeClr val="tx2"/>
                </a:solidFill>
              </a:rPr>
              <a:t>UI</a:t>
            </a:r>
          </a:p>
          <a:p>
            <a:pPr lvl="1"/>
            <a:r>
              <a:rPr lang="en-GB" sz="1400" dirty="0">
                <a:solidFill>
                  <a:schemeClr val="tx2"/>
                </a:solidFill>
              </a:rPr>
              <a:t>branch graph</a:t>
            </a:r>
          </a:p>
          <a:p>
            <a:pPr lvl="1"/>
            <a:r>
              <a:rPr lang="en-GB" sz="1400" dirty="0">
                <a:solidFill>
                  <a:schemeClr val="tx2"/>
                </a:solidFill>
              </a:rPr>
              <a:t>pull requests</a:t>
            </a:r>
          </a:p>
          <a:p>
            <a:pPr lvl="1"/>
            <a:r>
              <a:rPr lang="en-GB" sz="1400" dirty="0">
                <a:solidFill>
                  <a:schemeClr val="tx2"/>
                </a:solidFill>
              </a:rPr>
              <a:t>bug tracking</a:t>
            </a:r>
          </a:p>
          <a:p>
            <a:pPr lvl="1"/>
            <a:r>
              <a:rPr lang="en-GB" sz="1400" dirty="0">
                <a:solidFill>
                  <a:schemeClr val="tx2"/>
                </a:solidFill>
              </a:rPr>
              <a:t>and more</a:t>
            </a:r>
          </a:p>
        </p:txBody>
      </p:sp>
    </p:spTree>
    <p:extLst>
      <p:ext uri="{BB962C8B-B14F-4D97-AF65-F5344CB8AC3E}">
        <p14:creationId xmlns:p14="http://schemas.microsoft.com/office/powerpoint/2010/main" val="60096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EC53F21F-2FBA-9045-D0E4-FC18093B9E76}"/>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Setting up GitHub account</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76090E80-1EBC-14EA-8CB2-11C33A06B8F6}"/>
              </a:ext>
            </a:extLst>
          </p:cNvPr>
          <p:cNvSpPr>
            <a:spLocks noGrp="1"/>
          </p:cNvSpPr>
          <p:nvPr>
            <p:ph idx="1"/>
          </p:nvPr>
        </p:nvSpPr>
        <p:spPr>
          <a:xfrm>
            <a:off x="2724789" y="1988360"/>
            <a:ext cx="8448489" cy="4124727"/>
          </a:xfrm>
        </p:spPr>
        <p:txBody>
          <a:bodyPr anchor="ctr">
            <a:normAutofit fontScale="55000" lnSpcReduction="20000"/>
          </a:bodyPr>
          <a:lstStyle/>
          <a:p>
            <a:r>
              <a:rPr lang="en-GB" sz="1800" dirty="0">
                <a:solidFill>
                  <a:schemeClr val="tx2"/>
                </a:solidFill>
              </a:rPr>
              <a:t>Go to </a:t>
            </a:r>
            <a:r>
              <a:rPr lang="en-GB" sz="1800" dirty="0">
                <a:solidFill>
                  <a:schemeClr val="tx2"/>
                </a:solidFill>
                <a:hlinkClick r:id="rId5"/>
              </a:rPr>
              <a:t>https://github.com/</a:t>
            </a:r>
            <a:r>
              <a:rPr lang="en-GB" sz="1800" dirty="0">
                <a:solidFill>
                  <a:schemeClr val="tx2"/>
                </a:solidFill>
              </a:rPr>
              <a:t> and press “Sign up”</a:t>
            </a:r>
          </a:p>
          <a:p>
            <a:r>
              <a:rPr lang="en-GB" sz="1800" dirty="0">
                <a:solidFill>
                  <a:schemeClr val="tx2"/>
                </a:solidFill>
              </a:rPr>
              <a:t>Follow the account creation process and then log-in</a:t>
            </a:r>
          </a:p>
          <a:p>
            <a:r>
              <a:rPr lang="en-GB" sz="1800" dirty="0">
                <a:solidFill>
                  <a:schemeClr val="tx2"/>
                </a:solidFill>
              </a:rPr>
              <a:t>Click at your profile icon and select “Settings”</a:t>
            </a:r>
          </a:p>
          <a:p>
            <a:r>
              <a:rPr lang="en-GB" sz="1800" dirty="0">
                <a:solidFill>
                  <a:schemeClr val="tx2"/>
                </a:solidFill>
              </a:rPr>
              <a:t>Click at “SSH and GPG keys”</a:t>
            </a:r>
          </a:p>
          <a:p>
            <a:r>
              <a:rPr lang="en-GB" sz="1800" dirty="0">
                <a:solidFill>
                  <a:schemeClr val="tx2"/>
                </a:solidFill>
              </a:rPr>
              <a:t>Open terminal window on your machine an run</a:t>
            </a:r>
          </a:p>
          <a:p>
            <a:pPr lvl="1"/>
            <a:r>
              <a:rPr lang="de-DE" sz="1400" dirty="0">
                <a:solidFill>
                  <a:schemeClr val="tx2"/>
                </a:solidFill>
              </a:rPr>
              <a:t>ssh-keygen -t ed25519 -C “email_you_used_for_github@example.com“</a:t>
            </a:r>
          </a:p>
          <a:p>
            <a:r>
              <a:rPr lang="de-DE" sz="1800" dirty="0">
                <a:solidFill>
                  <a:schemeClr val="tx2"/>
                </a:solidFill>
              </a:rPr>
              <a:t>You can leave the passphrase empty or use some favourite word</a:t>
            </a:r>
          </a:p>
          <a:p>
            <a:r>
              <a:rPr lang="de-DE" sz="1800" dirty="0">
                <a:solidFill>
                  <a:schemeClr val="tx2"/>
                </a:solidFill>
              </a:rPr>
              <a:t>This will generate new key to .ssh folder</a:t>
            </a:r>
          </a:p>
          <a:p>
            <a:r>
              <a:rPr lang="de-DE" sz="1800" dirty="0">
                <a:solidFill>
                  <a:schemeClr val="tx2"/>
                </a:solidFill>
              </a:rPr>
              <a:t>Press “Windows + R“ and type</a:t>
            </a:r>
          </a:p>
          <a:p>
            <a:pPr lvl="1"/>
            <a:r>
              <a:rPr lang="en-GB" sz="1400" dirty="0">
                <a:solidFill>
                  <a:schemeClr val="tx2"/>
                </a:solidFill>
              </a:rPr>
              <a:t>%USERPROFILE%</a:t>
            </a:r>
          </a:p>
          <a:p>
            <a:r>
              <a:rPr lang="en-GB" sz="1800" dirty="0">
                <a:solidFill>
                  <a:schemeClr val="tx2"/>
                </a:solidFill>
              </a:rPr>
              <a:t>Press enter, new explorer window will open, navigate to the .ssh folder</a:t>
            </a:r>
          </a:p>
          <a:p>
            <a:r>
              <a:rPr lang="en-GB" sz="1800" dirty="0">
                <a:solidFill>
                  <a:schemeClr val="tx2"/>
                </a:solidFill>
              </a:rPr>
              <a:t>Open file ending with “.pub” (your public key) with your favourite text editor</a:t>
            </a:r>
          </a:p>
          <a:p>
            <a:r>
              <a:rPr lang="en-GB" sz="1800" dirty="0">
                <a:solidFill>
                  <a:schemeClr val="tx2"/>
                </a:solidFill>
              </a:rPr>
              <a:t>In GitHub click at “New SSH key” and copy the content of your public key there</a:t>
            </a:r>
          </a:p>
          <a:p>
            <a:r>
              <a:rPr lang="en-GB" sz="1800" dirty="0">
                <a:solidFill>
                  <a:schemeClr val="tx2"/>
                </a:solidFill>
              </a:rPr>
              <a:t>Provide the key some title, ex: “My personal PC”</a:t>
            </a:r>
          </a:p>
          <a:p>
            <a:r>
              <a:rPr lang="en-GB" sz="1800" dirty="0">
                <a:solidFill>
                  <a:schemeClr val="tx2"/>
                </a:solidFill>
              </a:rPr>
              <a:t>Click “Add SSH key”</a:t>
            </a:r>
          </a:p>
          <a:p>
            <a:r>
              <a:rPr lang="en-GB" sz="1800" dirty="0">
                <a:solidFill>
                  <a:schemeClr val="tx2"/>
                </a:solidFill>
              </a:rPr>
              <a:t>Congratulations! You have successfully setup GitHub with your computer</a:t>
            </a:r>
          </a:p>
        </p:txBody>
      </p:sp>
    </p:spTree>
    <p:extLst>
      <p:ext uri="{BB962C8B-B14F-4D97-AF65-F5344CB8AC3E}">
        <p14:creationId xmlns:p14="http://schemas.microsoft.com/office/powerpoint/2010/main" val="307495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90E6D58-B537-36DB-CE9F-1E8DB6469502}"/>
              </a:ext>
            </a:extLst>
          </p:cNvPr>
          <p:cNvSpPr>
            <a:spLocks noGrp="1"/>
          </p:cNvSpPr>
          <p:nvPr>
            <p:ph type="title"/>
          </p:nvPr>
        </p:nvSpPr>
        <p:spPr>
          <a:xfrm>
            <a:off x="5181600" y="559813"/>
            <a:ext cx="6172199" cy="1664573"/>
          </a:xfrm>
        </p:spPr>
        <p:txBody>
          <a:bodyPr>
            <a:normAutofit/>
          </a:bodyPr>
          <a:lstStyle/>
          <a:p>
            <a:r>
              <a:rPr lang="en-GB" dirty="0">
                <a:solidFill>
                  <a:schemeClr val="tx2"/>
                </a:solidFill>
              </a:rPr>
              <a:t>Overview</a:t>
            </a: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4BAD3A0-C314-10DD-C619-49C298A61F7D}"/>
              </a:ext>
            </a:extLst>
          </p:cNvPr>
          <p:cNvSpPr>
            <a:spLocks noGrp="1"/>
          </p:cNvSpPr>
          <p:nvPr>
            <p:ph idx="1"/>
          </p:nvPr>
        </p:nvSpPr>
        <p:spPr>
          <a:xfrm>
            <a:off x="5168917" y="2384474"/>
            <a:ext cx="6171801" cy="3728613"/>
          </a:xfrm>
        </p:spPr>
        <p:txBody>
          <a:bodyPr>
            <a:normAutofit fontScale="47500" lnSpcReduction="20000"/>
          </a:bodyPr>
          <a:lstStyle/>
          <a:p>
            <a:r>
              <a:rPr lang="en-GB" sz="1800" dirty="0">
                <a:solidFill>
                  <a:schemeClr val="tx2"/>
                </a:solidFill>
              </a:rPr>
              <a:t>What is version control system?</a:t>
            </a:r>
          </a:p>
          <a:p>
            <a:r>
              <a:rPr lang="en-GB" sz="1800" dirty="0">
                <a:solidFill>
                  <a:schemeClr val="tx2"/>
                </a:solidFill>
              </a:rPr>
              <a:t>Types of version control systems</a:t>
            </a:r>
          </a:p>
          <a:p>
            <a:r>
              <a:rPr lang="en-GB" sz="1800" dirty="0">
                <a:solidFill>
                  <a:schemeClr val="tx2"/>
                </a:solidFill>
              </a:rPr>
              <a:t>What is git?</a:t>
            </a:r>
          </a:p>
          <a:p>
            <a:r>
              <a:rPr lang="en-GB" sz="1800" dirty="0">
                <a:solidFill>
                  <a:schemeClr val="tx2"/>
                </a:solidFill>
              </a:rPr>
              <a:t>How does git work?</a:t>
            </a:r>
          </a:p>
          <a:p>
            <a:pPr lvl="1"/>
            <a:r>
              <a:rPr lang="en-GB" sz="1400" dirty="0">
                <a:solidFill>
                  <a:schemeClr val="tx2"/>
                </a:solidFill>
              </a:rPr>
              <a:t>What is snapshot?</a:t>
            </a:r>
          </a:p>
          <a:p>
            <a:pPr lvl="1"/>
            <a:r>
              <a:rPr lang="en-GB" sz="1400" dirty="0">
                <a:solidFill>
                  <a:schemeClr val="tx2"/>
                </a:solidFill>
              </a:rPr>
              <a:t>What is commit?</a:t>
            </a:r>
          </a:p>
          <a:p>
            <a:pPr lvl="1"/>
            <a:r>
              <a:rPr lang="en-GB" sz="1400" dirty="0">
                <a:solidFill>
                  <a:schemeClr val="tx2"/>
                </a:solidFill>
              </a:rPr>
              <a:t>What is repository?</a:t>
            </a:r>
          </a:p>
          <a:p>
            <a:pPr lvl="1"/>
            <a:r>
              <a:rPr lang="en-GB" sz="1400" dirty="0">
                <a:solidFill>
                  <a:schemeClr val="tx2"/>
                </a:solidFill>
              </a:rPr>
              <a:t>What is branch?</a:t>
            </a:r>
          </a:p>
          <a:p>
            <a:pPr lvl="1"/>
            <a:r>
              <a:rPr lang="en-GB" sz="1400" dirty="0">
                <a:solidFill>
                  <a:schemeClr val="tx2"/>
                </a:solidFill>
              </a:rPr>
              <a:t>What is HEAD?</a:t>
            </a:r>
          </a:p>
          <a:p>
            <a:pPr lvl="1"/>
            <a:r>
              <a:rPr lang="en-GB" sz="1400" dirty="0">
                <a:solidFill>
                  <a:schemeClr val="tx2"/>
                </a:solidFill>
              </a:rPr>
              <a:t>What is master?</a:t>
            </a:r>
          </a:p>
          <a:p>
            <a:pPr lvl="1"/>
            <a:r>
              <a:rPr lang="en-GB" sz="1400" dirty="0">
                <a:solidFill>
                  <a:schemeClr val="tx2"/>
                </a:solidFill>
              </a:rPr>
              <a:t>Making changes</a:t>
            </a:r>
          </a:p>
          <a:p>
            <a:r>
              <a:rPr lang="en-GB" sz="1800" dirty="0">
                <a:solidFill>
                  <a:schemeClr val="tx2"/>
                </a:solidFill>
              </a:rPr>
              <a:t>Installing git on Windows</a:t>
            </a:r>
          </a:p>
          <a:p>
            <a:r>
              <a:rPr lang="en-GB" sz="1800" dirty="0">
                <a:solidFill>
                  <a:schemeClr val="tx2"/>
                </a:solidFill>
              </a:rPr>
              <a:t>Web-based git repository hosting services</a:t>
            </a:r>
          </a:p>
          <a:p>
            <a:r>
              <a:rPr lang="en-GB" sz="1800" dirty="0">
                <a:solidFill>
                  <a:schemeClr val="tx2"/>
                </a:solidFill>
              </a:rPr>
              <a:t>What is GitHub?</a:t>
            </a:r>
          </a:p>
          <a:p>
            <a:r>
              <a:rPr lang="en-GB" sz="1800" dirty="0">
                <a:solidFill>
                  <a:schemeClr val="tx2"/>
                </a:solidFill>
              </a:rPr>
              <a:t>Setting up GitHub account</a:t>
            </a:r>
          </a:p>
          <a:p>
            <a:pPr marL="0" indent="0">
              <a:buNone/>
            </a:pPr>
            <a:endParaRPr lang="en-GB" sz="1800" dirty="0">
              <a:solidFill>
                <a:schemeClr val="tx2"/>
              </a:solidFill>
            </a:endParaRPr>
          </a:p>
          <a:p>
            <a:r>
              <a:rPr lang="en-GB" sz="1800" dirty="0">
                <a:solidFill>
                  <a:schemeClr val="tx2"/>
                </a:solidFill>
              </a:rPr>
              <a:t>Homework: Clone course repository</a:t>
            </a:r>
          </a:p>
          <a:p>
            <a:endParaRPr lang="en-GB" sz="1800" dirty="0">
              <a:solidFill>
                <a:schemeClr val="tx2"/>
              </a:solidFill>
            </a:endParaRPr>
          </a:p>
        </p:txBody>
      </p:sp>
    </p:spTree>
    <p:extLst>
      <p:ext uri="{BB962C8B-B14F-4D97-AF65-F5344CB8AC3E}">
        <p14:creationId xmlns:p14="http://schemas.microsoft.com/office/powerpoint/2010/main" val="2560401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2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2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572B5A9-5531-4FA5-8C90-295EFED8B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11E919-4BAB-02EA-961D-7F4B33CD1341}"/>
              </a:ext>
            </a:extLst>
          </p:cNvPr>
          <p:cNvSpPr>
            <a:spLocks noGrp="1"/>
          </p:cNvSpPr>
          <p:nvPr>
            <p:ph type="title"/>
          </p:nvPr>
        </p:nvSpPr>
        <p:spPr>
          <a:xfrm>
            <a:off x="798576" y="744909"/>
            <a:ext cx="10591800" cy="3155419"/>
          </a:xfrm>
        </p:spPr>
        <p:txBody>
          <a:bodyPr vert="horz" lIns="91440" tIns="45720" rIns="91440" bIns="45720" rtlCol="0" anchor="b">
            <a:normAutofit/>
          </a:bodyPr>
          <a:lstStyle/>
          <a:p>
            <a:pPr algn="ctr"/>
            <a:r>
              <a:rPr lang="en-US" sz="5200"/>
              <a:t>End of lesson 1</a:t>
            </a:r>
          </a:p>
        </p:txBody>
      </p:sp>
      <p:sp>
        <p:nvSpPr>
          <p:cNvPr id="3" name="Content Placeholder 2">
            <a:extLst>
              <a:ext uri="{FF2B5EF4-FFF2-40B4-BE49-F238E27FC236}">
                <a16:creationId xmlns:a16="http://schemas.microsoft.com/office/drawing/2014/main" id="{7F5AAB4C-959C-AF56-FD2C-C979469A97EC}"/>
              </a:ext>
            </a:extLst>
          </p:cNvPr>
          <p:cNvSpPr>
            <a:spLocks noGrp="1"/>
          </p:cNvSpPr>
          <p:nvPr>
            <p:ph idx="1"/>
          </p:nvPr>
        </p:nvSpPr>
        <p:spPr>
          <a:xfrm>
            <a:off x="798577" y="4074784"/>
            <a:ext cx="10591798" cy="2054306"/>
          </a:xfrm>
        </p:spPr>
        <p:txBody>
          <a:bodyPr vert="horz" lIns="91440" tIns="45720" rIns="91440" bIns="45720" rtlCol="0" anchor="t">
            <a:normAutofit/>
          </a:bodyPr>
          <a:lstStyle/>
          <a:p>
            <a:pPr marL="0" indent="0" algn="ctr">
              <a:buNone/>
            </a:pPr>
            <a:r>
              <a:rPr lang="en-US" sz="2200"/>
              <a:t>Jakub Malý 2025</a:t>
            </a:r>
          </a:p>
        </p:txBody>
      </p:sp>
    </p:spTree>
    <p:extLst>
      <p:ext uri="{BB962C8B-B14F-4D97-AF65-F5344CB8AC3E}">
        <p14:creationId xmlns:p14="http://schemas.microsoft.com/office/powerpoint/2010/main" val="85135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F7C12EAC-BD05-461D-9D1F-0862BA1F4C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7480" y="76200"/>
            <a:ext cx="2057400" cy="2057400"/>
          </a:xfrm>
          <a:prstGeom prst="rect">
            <a:avLst/>
          </a:prstGeom>
        </p:spPr>
      </p:pic>
      <p:pic>
        <p:nvPicPr>
          <p:cNvPr id="14" name="Picture 13">
            <a:extLst>
              <a:ext uri="{FF2B5EF4-FFF2-40B4-BE49-F238E27FC236}">
                <a16:creationId xmlns:a16="http://schemas.microsoft.com/office/drawing/2014/main" id="{69D8DA42-2FEE-4C06-AFD6-6508150C4C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2473"/>
          <a:stretch/>
        </p:blipFill>
        <p:spPr>
          <a:xfrm>
            <a:off x="11234928" y="3144779"/>
            <a:ext cx="954024" cy="2548349"/>
          </a:xfrm>
          <a:prstGeom prst="rect">
            <a:avLst/>
          </a:prstGeom>
        </p:spPr>
      </p:pic>
      <p:sp>
        <p:nvSpPr>
          <p:cNvPr id="2" name="Title 1">
            <a:extLst>
              <a:ext uri="{FF2B5EF4-FFF2-40B4-BE49-F238E27FC236}">
                <a16:creationId xmlns:a16="http://schemas.microsoft.com/office/drawing/2014/main" id="{FF69EF4F-5CD0-EFAB-8BEE-5D51BA39EC30}"/>
              </a:ext>
            </a:extLst>
          </p:cNvPr>
          <p:cNvSpPr>
            <a:spLocks noGrp="1"/>
          </p:cNvSpPr>
          <p:nvPr>
            <p:ph type="title"/>
          </p:nvPr>
        </p:nvSpPr>
        <p:spPr>
          <a:xfrm>
            <a:off x="6324600" y="716365"/>
            <a:ext cx="5029200" cy="5421381"/>
          </a:xfrm>
        </p:spPr>
        <p:txBody>
          <a:bodyPr anchor="t">
            <a:normAutofit/>
          </a:bodyPr>
          <a:lstStyle/>
          <a:p>
            <a:r>
              <a:rPr lang="en-GB" sz="4400" dirty="0">
                <a:solidFill>
                  <a:schemeClr val="tx2"/>
                </a:solidFill>
              </a:rPr>
              <a:t>Homework: Clone course repository</a:t>
            </a:r>
          </a:p>
        </p:txBody>
      </p:sp>
      <p:sp>
        <p:nvSpPr>
          <p:cNvPr id="3" name="Content Placeholder 2">
            <a:extLst>
              <a:ext uri="{FF2B5EF4-FFF2-40B4-BE49-F238E27FC236}">
                <a16:creationId xmlns:a16="http://schemas.microsoft.com/office/drawing/2014/main" id="{D035028C-0254-C84A-06C0-CBE9D1181148}"/>
              </a:ext>
            </a:extLst>
          </p:cNvPr>
          <p:cNvSpPr>
            <a:spLocks noGrp="1"/>
          </p:cNvSpPr>
          <p:nvPr>
            <p:ph idx="1"/>
          </p:nvPr>
        </p:nvSpPr>
        <p:spPr>
          <a:xfrm>
            <a:off x="1012506" y="2458720"/>
            <a:ext cx="7291601" cy="3654368"/>
          </a:xfrm>
        </p:spPr>
        <p:txBody>
          <a:bodyPr anchor="b">
            <a:normAutofit/>
          </a:bodyPr>
          <a:lstStyle/>
          <a:p>
            <a:r>
              <a:rPr lang="en-GB" sz="1800" dirty="0">
                <a:solidFill>
                  <a:schemeClr val="tx2"/>
                </a:solidFill>
              </a:rPr>
              <a:t>Open </a:t>
            </a:r>
            <a:r>
              <a:rPr lang="en-GB" sz="1800" dirty="0">
                <a:solidFill>
                  <a:schemeClr val="tx2"/>
                </a:solidFill>
                <a:hlinkClick r:id="rId4"/>
              </a:rPr>
              <a:t>https://github.com/malyjak/python-course-2025</a:t>
            </a:r>
            <a:r>
              <a:rPr lang="en-GB" sz="1800" dirty="0">
                <a:solidFill>
                  <a:schemeClr val="tx2"/>
                </a:solidFill>
              </a:rPr>
              <a:t> in your web-browser</a:t>
            </a:r>
          </a:p>
          <a:p>
            <a:r>
              <a:rPr lang="en-GB" sz="1800" dirty="0">
                <a:solidFill>
                  <a:schemeClr val="tx2"/>
                </a:solidFill>
              </a:rPr>
              <a:t>Get familiar with UI, feel free to explore all buttons</a:t>
            </a:r>
          </a:p>
          <a:p>
            <a:r>
              <a:rPr lang="en-GB" sz="1800" dirty="0">
                <a:solidFill>
                  <a:schemeClr val="tx2"/>
                </a:solidFill>
              </a:rPr>
              <a:t>Clone the repository locally:</a:t>
            </a:r>
            <a:br>
              <a:rPr lang="en-GB" sz="1800" dirty="0">
                <a:solidFill>
                  <a:schemeClr val="tx2"/>
                </a:solidFill>
              </a:rPr>
            </a:br>
            <a:r>
              <a:rPr lang="en-GB" sz="1800" dirty="0">
                <a:solidFill>
                  <a:schemeClr val="tx2"/>
                </a:solidFill>
              </a:rPr>
              <a:t>	</a:t>
            </a:r>
            <a:r>
              <a:rPr lang="en-GB" sz="1800" i="1" dirty="0">
                <a:solidFill>
                  <a:schemeClr val="tx2"/>
                </a:solidFill>
              </a:rPr>
              <a:t>git clone </a:t>
            </a:r>
            <a:r>
              <a:rPr lang="en-GB" sz="1800" i="1" dirty="0" err="1">
                <a:solidFill>
                  <a:schemeClr val="tx2"/>
                </a:solidFill>
                <a:hlinkClick r:id="rId5"/>
              </a:rPr>
              <a:t>git@github.com:malyjak</a:t>
            </a:r>
            <a:r>
              <a:rPr lang="en-GB" sz="1800" i="1" dirty="0">
                <a:solidFill>
                  <a:schemeClr val="tx2"/>
                </a:solidFill>
                <a:hlinkClick r:id="rId5"/>
              </a:rPr>
              <a:t>/python-course-2025.git</a:t>
            </a:r>
            <a:endParaRPr lang="en-GB" sz="1800" dirty="0">
              <a:solidFill>
                <a:schemeClr val="tx2"/>
              </a:solidFill>
            </a:endParaRPr>
          </a:p>
          <a:p>
            <a:r>
              <a:rPr lang="en-GB" sz="1800" dirty="0">
                <a:solidFill>
                  <a:schemeClr val="tx2"/>
                </a:solidFill>
              </a:rPr>
              <a:t>Check that the content of cloned directory match the one in the web-browser</a:t>
            </a:r>
          </a:p>
        </p:txBody>
      </p:sp>
    </p:spTree>
    <p:extLst>
      <p:ext uri="{BB962C8B-B14F-4D97-AF65-F5344CB8AC3E}">
        <p14:creationId xmlns:p14="http://schemas.microsoft.com/office/powerpoint/2010/main" val="365305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C2BB6B78-3B6F-629B-53B0-6F4193313ACF}"/>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version control system?</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DA7B1F7D-EAFA-FD05-795B-8D632275313C}"/>
              </a:ext>
            </a:extLst>
          </p:cNvPr>
          <p:cNvSpPr>
            <a:spLocks noGrp="1"/>
          </p:cNvSpPr>
          <p:nvPr>
            <p:ph idx="1"/>
          </p:nvPr>
        </p:nvSpPr>
        <p:spPr>
          <a:xfrm>
            <a:off x="3994587" y="2403097"/>
            <a:ext cx="7178691" cy="3709990"/>
          </a:xfrm>
        </p:spPr>
        <p:txBody>
          <a:bodyPr anchor="ctr">
            <a:normAutofit/>
          </a:bodyPr>
          <a:lstStyle/>
          <a:p>
            <a:r>
              <a:rPr lang="en-GB" sz="1800" dirty="0">
                <a:solidFill>
                  <a:schemeClr val="tx2"/>
                </a:solidFill>
              </a:rPr>
              <a:t>A system that keeps records of changes</a:t>
            </a:r>
          </a:p>
          <a:p>
            <a:r>
              <a:rPr lang="en-GB" sz="1800" dirty="0">
                <a:solidFill>
                  <a:schemeClr val="tx2"/>
                </a:solidFill>
              </a:rPr>
              <a:t>Necessary for collaborative development</a:t>
            </a:r>
          </a:p>
          <a:p>
            <a:r>
              <a:rPr lang="en-GB" sz="1800" dirty="0">
                <a:solidFill>
                  <a:schemeClr val="tx2"/>
                </a:solidFill>
              </a:rPr>
              <a:t>Allows you to know the date and the author of changes</a:t>
            </a:r>
          </a:p>
          <a:p>
            <a:r>
              <a:rPr lang="en-GB" sz="1800" dirty="0">
                <a:solidFill>
                  <a:schemeClr val="tx2"/>
                </a:solidFill>
              </a:rPr>
              <a:t>Allows you to revert changes and return to previous state</a:t>
            </a:r>
          </a:p>
        </p:txBody>
      </p:sp>
    </p:spTree>
    <p:extLst>
      <p:ext uri="{BB962C8B-B14F-4D97-AF65-F5344CB8AC3E}">
        <p14:creationId xmlns:p14="http://schemas.microsoft.com/office/powerpoint/2010/main" val="32212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E20530E-B980-874B-1B78-42E4048B918D}"/>
              </a:ext>
            </a:extLst>
          </p:cNvPr>
          <p:cNvSpPr>
            <a:spLocks noGrp="1"/>
          </p:cNvSpPr>
          <p:nvPr>
            <p:ph type="title"/>
          </p:nvPr>
        </p:nvSpPr>
        <p:spPr>
          <a:xfrm>
            <a:off x="838200" y="586992"/>
            <a:ext cx="4953000" cy="1664573"/>
          </a:xfrm>
        </p:spPr>
        <p:txBody>
          <a:bodyPr>
            <a:normAutofit/>
          </a:bodyPr>
          <a:lstStyle/>
          <a:p>
            <a:r>
              <a:rPr lang="en-GB">
                <a:solidFill>
                  <a:schemeClr val="tx2"/>
                </a:solidFill>
              </a:rPr>
              <a:t>Types of version control systems</a:t>
            </a:r>
            <a:endParaRPr lang="en-GB" dirty="0">
              <a:solidFill>
                <a:schemeClr val="tx2"/>
              </a:solidFill>
            </a:endParaRPr>
          </a:p>
        </p:txBody>
      </p:sp>
      <p:sp>
        <p:nvSpPr>
          <p:cNvPr id="3" name="Content Placeholder 2">
            <a:extLst>
              <a:ext uri="{FF2B5EF4-FFF2-40B4-BE49-F238E27FC236}">
                <a16:creationId xmlns:a16="http://schemas.microsoft.com/office/drawing/2014/main" id="{B2EBA259-AF79-58B4-84A2-BC464BE6107F}"/>
              </a:ext>
            </a:extLst>
          </p:cNvPr>
          <p:cNvSpPr>
            <a:spLocks noGrp="1"/>
          </p:cNvSpPr>
          <p:nvPr>
            <p:ph idx="1"/>
          </p:nvPr>
        </p:nvSpPr>
        <p:spPr>
          <a:xfrm>
            <a:off x="838200" y="2411653"/>
            <a:ext cx="4952681" cy="3728613"/>
          </a:xfrm>
        </p:spPr>
        <p:txBody>
          <a:bodyPr>
            <a:normAutofit/>
          </a:bodyPr>
          <a:lstStyle/>
          <a:p>
            <a:r>
              <a:rPr lang="en-GB" sz="1800" dirty="0">
                <a:solidFill>
                  <a:schemeClr val="tx2"/>
                </a:solidFill>
              </a:rPr>
              <a:t>Local version control systems</a:t>
            </a:r>
          </a:p>
          <a:p>
            <a:pPr lvl="1"/>
            <a:r>
              <a:rPr lang="en-GB" sz="1400" dirty="0">
                <a:solidFill>
                  <a:schemeClr val="tx2"/>
                </a:solidFill>
              </a:rPr>
              <a:t>local database</a:t>
            </a:r>
          </a:p>
          <a:p>
            <a:r>
              <a:rPr lang="en-GB" sz="1800" dirty="0">
                <a:solidFill>
                  <a:schemeClr val="tx2"/>
                </a:solidFill>
              </a:rPr>
              <a:t>Centralized version control systems</a:t>
            </a:r>
          </a:p>
          <a:p>
            <a:pPr lvl="1"/>
            <a:r>
              <a:rPr lang="en-GB" sz="1400" dirty="0">
                <a:solidFill>
                  <a:schemeClr val="tx2"/>
                </a:solidFill>
              </a:rPr>
              <a:t>single remote repository</a:t>
            </a:r>
          </a:p>
          <a:p>
            <a:r>
              <a:rPr lang="en-GB" sz="1800" dirty="0">
                <a:solidFill>
                  <a:schemeClr val="tx2"/>
                </a:solidFill>
              </a:rPr>
              <a:t>Distributed version control systems</a:t>
            </a:r>
          </a:p>
          <a:p>
            <a:pPr lvl="1"/>
            <a:r>
              <a:rPr lang="en-GB" sz="1400" dirty="0">
                <a:solidFill>
                  <a:schemeClr val="tx2"/>
                </a:solidFill>
              </a:rPr>
              <a:t>one remote repository and multiple local repositories</a:t>
            </a:r>
          </a:p>
        </p:txBody>
      </p:sp>
      <p:sp>
        <p:nvSpPr>
          <p:cNvPr id="34" name="Rectangle 33">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48080" y="-1"/>
            <a:ext cx="59439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diagram of a computer program&#10;&#10;Description automatically generated">
            <a:extLst>
              <a:ext uri="{FF2B5EF4-FFF2-40B4-BE49-F238E27FC236}">
                <a16:creationId xmlns:a16="http://schemas.microsoft.com/office/drawing/2014/main" id="{F0FFB908-F2F6-A463-7DC2-FC18E643F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5441" y="3471321"/>
            <a:ext cx="3529196" cy="2708658"/>
          </a:xfrm>
          <a:prstGeom prst="rect">
            <a:avLst/>
          </a:prstGeom>
        </p:spPr>
      </p:pic>
      <p:pic>
        <p:nvPicPr>
          <p:cNvPr id="17" name="Picture 16" descr="A diagram of a computer system&#10;&#10;Description automatically generated">
            <a:extLst>
              <a:ext uri="{FF2B5EF4-FFF2-40B4-BE49-F238E27FC236}">
                <a16:creationId xmlns:a16="http://schemas.microsoft.com/office/drawing/2014/main" id="{6BB1A579-0856-0F77-0B71-F855ED684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5441" y="792514"/>
            <a:ext cx="3529196" cy="2285154"/>
          </a:xfrm>
          <a:prstGeom prst="rect">
            <a:avLst/>
          </a:prstGeom>
        </p:spPr>
      </p:pic>
      <p:sp>
        <p:nvSpPr>
          <p:cNvPr id="22" name="TextBox 21">
            <a:extLst>
              <a:ext uri="{FF2B5EF4-FFF2-40B4-BE49-F238E27FC236}">
                <a16:creationId xmlns:a16="http://schemas.microsoft.com/office/drawing/2014/main" id="{0D6BF50F-6182-9CF4-24FB-1CF6295882E4}"/>
              </a:ext>
            </a:extLst>
          </p:cNvPr>
          <p:cNvSpPr txBox="1"/>
          <p:nvPr/>
        </p:nvSpPr>
        <p:spPr>
          <a:xfrm>
            <a:off x="6617916" y="6442502"/>
            <a:ext cx="5204245" cy="276999"/>
          </a:xfrm>
          <a:prstGeom prst="rect">
            <a:avLst/>
          </a:prstGeom>
          <a:noFill/>
        </p:spPr>
        <p:txBody>
          <a:bodyPr wrap="none" rtlCol="0">
            <a:spAutoFit/>
          </a:bodyPr>
          <a:lstStyle/>
          <a:p>
            <a:r>
              <a:rPr lang="en-GB" sz="1200" dirty="0">
                <a:solidFill>
                  <a:schemeClr val="bg1"/>
                </a:solidFill>
              </a:rPr>
              <a:t>Image source: https://www.geeksforgeeks.org/version-control-systems</a:t>
            </a:r>
          </a:p>
        </p:txBody>
      </p:sp>
    </p:spTree>
    <p:extLst>
      <p:ext uri="{BB962C8B-B14F-4D97-AF65-F5344CB8AC3E}">
        <p14:creationId xmlns:p14="http://schemas.microsoft.com/office/powerpoint/2010/main" val="428288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C9CBE225-7118-850D-6BFD-51A6CD095C23}"/>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git?</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2B81F4FF-9649-4679-C828-80E468452AAB}"/>
              </a:ext>
            </a:extLst>
          </p:cNvPr>
          <p:cNvSpPr>
            <a:spLocks noGrp="1"/>
          </p:cNvSpPr>
          <p:nvPr>
            <p:ph idx="1"/>
          </p:nvPr>
        </p:nvSpPr>
        <p:spPr>
          <a:xfrm>
            <a:off x="3994587" y="2403097"/>
            <a:ext cx="7178691" cy="3709990"/>
          </a:xfrm>
        </p:spPr>
        <p:txBody>
          <a:bodyPr anchor="ctr">
            <a:normAutofit/>
          </a:bodyPr>
          <a:lstStyle/>
          <a:p>
            <a:r>
              <a:rPr lang="en-GB" sz="1800" dirty="0">
                <a:solidFill>
                  <a:schemeClr val="tx2"/>
                </a:solidFill>
              </a:rPr>
              <a:t>A distributed version control system</a:t>
            </a:r>
          </a:p>
          <a:p>
            <a:pPr lvl="1"/>
            <a:r>
              <a:rPr lang="en-GB" sz="1400" dirty="0">
                <a:solidFill>
                  <a:schemeClr val="tx2"/>
                </a:solidFill>
              </a:rPr>
              <a:t>Users keep the entire code and history on their PCs</a:t>
            </a:r>
          </a:p>
          <a:p>
            <a:pPr lvl="1"/>
            <a:r>
              <a:rPr lang="en-GB" sz="1400" dirty="0">
                <a:solidFill>
                  <a:schemeClr val="tx2"/>
                </a:solidFill>
              </a:rPr>
              <a:t>Users can make changes offline</a:t>
            </a:r>
          </a:p>
          <a:p>
            <a:pPr lvl="1"/>
            <a:r>
              <a:rPr lang="en-GB" sz="1400" dirty="0">
                <a:solidFill>
                  <a:schemeClr val="tx2"/>
                </a:solidFill>
              </a:rPr>
              <a:t>Users can synchronize between each other via a remote server – more later</a:t>
            </a:r>
          </a:p>
          <a:p>
            <a:r>
              <a:rPr lang="en-GB" sz="1800" dirty="0">
                <a:solidFill>
                  <a:schemeClr val="tx2"/>
                </a:solidFill>
              </a:rPr>
              <a:t>Created by Linus Torvald (creator of Linux OS) in 2005</a:t>
            </a:r>
          </a:p>
          <a:p>
            <a:r>
              <a:rPr lang="en-GB" sz="1800" dirty="0">
                <a:solidFill>
                  <a:schemeClr val="tx2"/>
                </a:solidFill>
              </a:rPr>
              <a:t>Currently the most used version control system</a:t>
            </a:r>
          </a:p>
        </p:txBody>
      </p:sp>
    </p:spTree>
    <p:extLst>
      <p:ext uri="{BB962C8B-B14F-4D97-AF65-F5344CB8AC3E}">
        <p14:creationId xmlns:p14="http://schemas.microsoft.com/office/powerpoint/2010/main" val="38131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4B74A48-40DB-4047-2233-56C800C94C8A}"/>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How does git work?</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BB2E0578-F071-8DEE-A358-3678AD69263B}"/>
              </a:ext>
            </a:extLst>
          </p:cNvPr>
          <p:cNvSpPr>
            <a:spLocks noGrp="1"/>
          </p:cNvSpPr>
          <p:nvPr>
            <p:ph idx="1"/>
          </p:nvPr>
        </p:nvSpPr>
        <p:spPr>
          <a:xfrm>
            <a:off x="3994587" y="2403097"/>
            <a:ext cx="7178691" cy="3709990"/>
          </a:xfrm>
        </p:spPr>
        <p:txBody>
          <a:bodyPr anchor="ctr">
            <a:normAutofit/>
          </a:bodyPr>
          <a:lstStyle/>
          <a:p>
            <a:r>
              <a:rPr lang="en-GB" sz="1800" dirty="0">
                <a:solidFill>
                  <a:schemeClr val="tx2"/>
                </a:solidFill>
              </a:rPr>
              <a:t>Key concepts of git</a:t>
            </a:r>
          </a:p>
          <a:p>
            <a:pPr lvl="1"/>
            <a:r>
              <a:rPr lang="en-GB" sz="1400" dirty="0">
                <a:solidFill>
                  <a:schemeClr val="tx2"/>
                </a:solidFill>
              </a:rPr>
              <a:t>Snapshot</a:t>
            </a:r>
          </a:p>
          <a:p>
            <a:pPr lvl="1"/>
            <a:r>
              <a:rPr lang="en-GB" sz="1400" dirty="0">
                <a:solidFill>
                  <a:schemeClr val="tx2"/>
                </a:solidFill>
              </a:rPr>
              <a:t>Commit</a:t>
            </a:r>
          </a:p>
          <a:p>
            <a:pPr lvl="1"/>
            <a:r>
              <a:rPr lang="en-GB" sz="1400" dirty="0">
                <a:solidFill>
                  <a:schemeClr val="tx2"/>
                </a:solidFill>
              </a:rPr>
              <a:t>Repository</a:t>
            </a:r>
          </a:p>
          <a:p>
            <a:pPr lvl="1"/>
            <a:r>
              <a:rPr lang="en-GB" sz="1400" dirty="0">
                <a:solidFill>
                  <a:schemeClr val="tx2"/>
                </a:solidFill>
              </a:rPr>
              <a:t>Branch</a:t>
            </a:r>
          </a:p>
          <a:p>
            <a:pPr lvl="1"/>
            <a:r>
              <a:rPr lang="en-GB" sz="1400" dirty="0">
                <a:solidFill>
                  <a:schemeClr val="tx2"/>
                </a:solidFill>
              </a:rPr>
              <a:t>HEAD</a:t>
            </a:r>
          </a:p>
          <a:p>
            <a:pPr lvl="1"/>
            <a:r>
              <a:rPr lang="en-GB" sz="1400" dirty="0">
                <a:solidFill>
                  <a:schemeClr val="tx2"/>
                </a:solidFill>
              </a:rPr>
              <a:t>master</a:t>
            </a:r>
          </a:p>
          <a:p>
            <a:endParaRPr lang="en-GB" sz="1800" dirty="0">
              <a:solidFill>
                <a:schemeClr val="tx2"/>
              </a:solidFill>
            </a:endParaRPr>
          </a:p>
        </p:txBody>
      </p:sp>
    </p:spTree>
    <p:extLst>
      <p:ext uri="{BB962C8B-B14F-4D97-AF65-F5344CB8AC3E}">
        <p14:creationId xmlns:p14="http://schemas.microsoft.com/office/powerpoint/2010/main" val="351794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8DBD13-7A5E-543E-A86B-9053ADB5CC6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E13C9-74D6-595C-C65B-6D8A2BA68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BE5C0EB4-A528-3A98-1578-B284C1737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6C040B31-BBD1-E73F-620E-FD59328C1F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4EDE1B3A-C351-CF16-BBD3-5E1F56CF39E1}"/>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snapshot?</a:t>
            </a:r>
          </a:p>
        </p:txBody>
      </p:sp>
      <p:pic>
        <p:nvPicPr>
          <p:cNvPr id="14" name="Picture 13">
            <a:extLst>
              <a:ext uri="{FF2B5EF4-FFF2-40B4-BE49-F238E27FC236}">
                <a16:creationId xmlns:a16="http://schemas.microsoft.com/office/drawing/2014/main" id="{26A276CE-B040-0EBE-637B-507FAE5E89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6BE91853-7BD5-F42A-9EB2-07A690B23A60}"/>
              </a:ext>
            </a:extLst>
          </p:cNvPr>
          <p:cNvSpPr>
            <a:spLocks noGrp="1"/>
          </p:cNvSpPr>
          <p:nvPr>
            <p:ph idx="1"/>
          </p:nvPr>
        </p:nvSpPr>
        <p:spPr>
          <a:xfrm>
            <a:off x="3693695" y="2403097"/>
            <a:ext cx="7479583" cy="3709990"/>
          </a:xfrm>
        </p:spPr>
        <p:txBody>
          <a:bodyPr anchor="ctr">
            <a:normAutofit/>
          </a:bodyPr>
          <a:lstStyle/>
          <a:p>
            <a:endParaRPr lang="en-GB" sz="1800" dirty="0">
              <a:solidFill>
                <a:schemeClr val="tx2"/>
              </a:solidFill>
            </a:endParaRPr>
          </a:p>
          <a:p>
            <a:r>
              <a:rPr lang="en-GB" sz="1800" dirty="0">
                <a:solidFill>
                  <a:schemeClr val="tx2"/>
                </a:solidFill>
              </a:rPr>
              <a:t>Record that helps git track code history</a:t>
            </a:r>
          </a:p>
          <a:p>
            <a:r>
              <a:rPr lang="en-GB" sz="1800" dirty="0">
                <a:solidFill>
                  <a:schemeClr val="tx2"/>
                </a:solidFill>
              </a:rPr>
              <a:t>Record that says how files looked at a given point in time</a:t>
            </a:r>
          </a:p>
          <a:p>
            <a:r>
              <a:rPr lang="en-GB" sz="1800" dirty="0">
                <a:solidFill>
                  <a:schemeClr val="tx2"/>
                </a:solidFill>
              </a:rPr>
              <a:t>You can specify which file changes are included and which are not</a:t>
            </a:r>
          </a:p>
          <a:p>
            <a:r>
              <a:rPr lang="en-GB" sz="1800" dirty="0">
                <a:solidFill>
                  <a:schemeClr val="tx2"/>
                </a:solidFill>
              </a:rPr>
              <a:t>Changing between any snapshots is possible and easy</a:t>
            </a:r>
          </a:p>
          <a:p>
            <a:endParaRPr lang="en-GB" sz="1800" dirty="0">
              <a:solidFill>
                <a:schemeClr val="tx2"/>
              </a:solidFill>
            </a:endParaRPr>
          </a:p>
        </p:txBody>
      </p:sp>
    </p:spTree>
    <p:extLst>
      <p:ext uri="{BB962C8B-B14F-4D97-AF65-F5344CB8AC3E}">
        <p14:creationId xmlns:p14="http://schemas.microsoft.com/office/powerpoint/2010/main" val="421649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ACF91F-C29D-07AE-55AE-DB6BDA1E9AC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2626A6-FE63-9B8C-1879-8B34679FC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492A21BA-C18D-6052-DE03-BB0F3700F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45D730C6-A19A-4460-CEC2-44A739DBA9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DEC527A3-64BF-E60D-1016-9317F86C7290}"/>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commit?</a:t>
            </a:r>
          </a:p>
        </p:txBody>
      </p:sp>
      <p:pic>
        <p:nvPicPr>
          <p:cNvPr id="14" name="Picture 13">
            <a:extLst>
              <a:ext uri="{FF2B5EF4-FFF2-40B4-BE49-F238E27FC236}">
                <a16:creationId xmlns:a16="http://schemas.microsoft.com/office/drawing/2014/main" id="{5503877C-0819-6298-BF36-9E4FE615A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9A02A130-38C6-1E9B-D586-9A992E9DC179}"/>
              </a:ext>
            </a:extLst>
          </p:cNvPr>
          <p:cNvSpPr>
            <a:spLocks noGrp="1"/>
          </p:cNvSpPr>
          <p:nvPr>
            <p:ph idx="1"/>
          </p:nvPr>
        </p:nvSpPr>
        <p:spPr>
          <a:xfrm>
            <a:off x="3994587" y="2403097"/>
            <a:ext cx="7178691" cy="3709990"/>
          </a:xfrm>
        </p:spPr>
        <p:txBody>
          <a:bodyPr anchor="ctr">
            <a:normAutofit/>
          </a:bodyPr>
          <a:lstStyle/>
          <a:p>
            <a:endParaRPr lang="en-GB" sz="1800" dirty="0">
              <a:solidFill>
                <a:schemeClr val="tx2"/>
              </a:solidFill>
            </a:endParaRPr>
          </a:p>
          <a:p>
            <a:r>
              <a:rPr lang="en-GB" sz="1800" dirty="0">
                <a:solidFill>
                  <a:schemeClr val="tx2"/>
                </a:solidFill>
              </a:rPr>
              <a:t>The act of creating a snapshot</a:t>
            </a:r>
          </a:p>
          <a:p>
            <a:r>
              <a:rPr lang="en-GB" sz="1800" dirty="0">
                <a:solidFill>
                  <a:schemeClr val="tx2"/>
                </a:solidFill>
              </a:rPr>
              <a:t>It contains these information</a:t>
            </a:r>
          </a:p>
          <a:p>
            <a:pPr lvl="1"/>
            <a:r>
              <a:rPr lang="en-GB" sz="1400" dirty="0">
                <a:solidFill>
                  <a:schemeClr val="tx2"/>
                </a:solidFill>
              </a:rPr>
              <a:t>Information about file changes</a:t>
            </a:r>
          </a:p>
          <a:p>
            <a:pPr lvl="1"/>
            <a:r>
              <a:rPr lang="en-GB" sz="1400" dirty="0">
                <a:solidFill>
                  <a:schemeClr val="tx2"/>
                </a:solidFill>
              </a:rPr>
              <a:t>Information about parent (the previous commit it originates from)</a:t>
            </a:r>
          </a:p>
          <a:p>
            <a:pPr lvl="1"/>
            <a:r>
              <a:rPr lang="en-GB" sz="1400" dirty="0">
                <a:solidFill>
                  <a:schemeClr val="tx2"/>
                </a:solidFill>
              </a:rPr>
              <a:t>Information about its name (a hash code)</a:t>
            </a:r>
          </a:p>
          <a:p>
            <a:pPr lvl="1"/>
            <a:r>
              <a:rPr lang="en-GB" sz="1400" dirty="0">
                <a:solidFill>
                  <a:schemeClr val="tx2"/>
                </a:solidFill>
              </a:rPr>
              <a:t>Information about commit message (a user message describing this commit)</a:t>
            </a:r>
          </a:p>
          <a:p>
            <a:endParaRPr lang="en-GB" sz="1800" dirty="0">
              <a:solidFill>
                <a:schemeClr val="tx2"/>
              </a:solidFill>
            </a:endParaRPr>
          </a:p>
        </p:txBody>
      </p:sp>
    </p:spTree>
    <p:extLst>
      <p:ext uri="{BB962C8B-B14F-4D97-AF65-F5344CB8AC3E}">
        <p14:creationId xmlns:p14="http://schemas.microsoft.com/office/powerpoint/2010/main" val="273262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0DD7D3-FCCD-A8D4-179F-4679B55A0BF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6EFED4-8607-589F-3EA9-75AD7D3DA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B1B993EF-DC87-B577-F85D-82909030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76EAAE81-D471-A8DB-8E4E-F222F3E57D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65F88121-03EF-F954-3B36-31810AED5D05}"/>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repository?</a:t>
            </a:r>
          </a:p>
        </p:txBody>
      </p:sp>
      <p:pic>
        <p:nvPicPr>
          <p:cNvPr id="14" name="Picture 13">
            <a:extLst>
              <a:ext uri="{FF2B5EF4-FFF2-40B4-BE49-F238E27FC236}">
                <a16:creationId xmlns:a16="http://schemas.microsoft.com/office/drawing/2014/main" id="{18962274-71BD-AEA8-4078-1D5FDA7EED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8228BD68-3399-8BBF-48D7-77A155C26A3E}"/>
              </a:ext>
            </a:extLst>
          </p:cNvPr>
          <p:cNvSpPr>
            <a:spLocks noGrp="1"/>
          </p:cNvSpPr>
          <p:nvPr>
            <p:ph idx="1"/>
          </p:nvPr>
        </p:nvSpPr>
        <p:spPr>
          <a:xfrm>
            <a:off x="3994587" y="2403097"/>
            <a:ext cx="7178691" cy="3709990"/>
          </a:xfrm>
        </p:spPr>
        <p:txBody>
          <a:bodyPr anchor="ctr">
            <a:normAutofit lnSpcReduction="10000"/>
          </a:bodyPr>
          <a:lstStyle/>
          <a:p>
            <a:r>
              <a:rPr lang="en-GB" sz="1800" dirty="0">
                <a:solidFill>
                  <a:schemeClr val="tx2"/>
                </a:solidFill>
              </a:rPr>
              <a:t>A collection of all files and their history</a:t>
            </a:r>
          </a:p>
          <a:p>
            <a:r>
              <a:rPr lang="en-GB" sz="1800" dirty="0">
                <a:solidFill>
                  <a:schemeClr val="tx2"/>
                </a:solidFill>
              </a:rPr>
              <a:t>Contains all commits and allows to switch between them</a:t>
            </a:r>
          </a:p>
          <a:p>
            <a:r>
              <a:rPr lang="en-GB" sz="1800" dirty="0">
                <a:solidFill>
                  <a:schemeClr val="tx2"/>
                </a:solidFill>
              </a:rPr>
              <a:t>Can be </a:t>
            </a:r>
            <a:r>
              <a:rPr lang="en-GB" sz="1800" b="1" dirty="0">
                <a:solidFill>
                  <a:schemeClr val="tx2"/>
                </a:solidFill>
              </a:rPr>
              <a:t>cloned</a:t>
            </a:r>
            <a:r>
              <a:rPr lang="en-GB" sz="1800" dirty="0">
                <a:solidFill>
                  <a:schemeClr val="tx2"/>
                </a:solidFill>
              </a:rPr>
              <a:t> to local machines</a:t>
            </a:r>
          </a:p>
          <a:p>
            <a:pPr lvl="1"/>
            <a:r>
              <a:rPr lang="en-GB" sz="1400" dirty="0">
                <a:solidFill>
                  <a:schemeClr val="tx2"/>
                </a:solidFill>
              </a:rPr>
              <a:t>git clone </a:t>
            </a:r>
            <a:r>
              <a:rPr lang="en-GB" sz="1400" dirty="0" err="1">
                <a:solidFill>
                  <a:schemeClr val="tx2"/>
                </a:solidFill>
                <a:hlinkClick r:id="rId4"/>
              </a:rPr>
              <a:t>repository@address.git</a:t>
            </a:r>
            <a:endParaRPr lang="en-GB" sz="1400" dirty="0">
              <a:solidFill>
                <a:schemeClr val="tx2"/>
              </a:solidFill>
            </a:endParaRPr>
          </a:p>
          <a:p>
            <a:pPr marL="457200" lvl="1" indent="0">
              <a:buNone/>
            </a:pPr>
            <a:r>
              <a:rPr lang="en-GB" sz="1400" dirty="0">
                <a:solidFill>
                  <a:schemeClr val="tx2"/>
                </a:solidFill>
              </a:rPr>
              <a:t>Note: This will create a new folder which contains the project. This folder is often called “local directory”.</a:t>
            </a:r>
          </a:p>
          <a:p>
            <a:r>
              <a:rPr lang="en-GB" sz="1800" dirty="0">
                <a:solidFill>
                  <a:schemeClr val="tx2"/>
                </a:solidFill>
              </a:rPr>
              <a:t>Commits from other team members can be downloaded by </a:t>
            </a:r>
            <a:r>
              <a:rPr lang="en-GB" sz="1800" b="1" dirty="0">
                <a:solidFill>
                  <a:schemeClr val="tx2"/>
                </a:solidFill>
              </a:rPr>
              <a:t>pulling</a:t>
            </a:r>
          </a:p>
          <a:p>
            <a:pPr lvl="1"/>
            <a:r>
              <a:rPr lang="en-GB" sz="1400" dirty="0">
                <a:solidFill>
                  <a:schemeClr val="tx2"/>
                </a:solidFill>
              </a:rPr>
              <a:t>git pull</a:t>
            </a:r>
          </a:p>
          <a:p>
            <a:r>
              <a:rPr lang="en-GB" sz="1800" dirty="0">
                <a:solidFill>
                  <a:schemeClr val="tx2"/>
                </a:solidFill>
              </a:rPr>
              <a:t>Commits from you can be uploaded by </a:t>
            </a:r>
            <a:r>
              <a:rPr lang="en-GB" sz="1800" b="1" dirty="0">
                <a:solidFill>
                  <a:schemeClr val="tx2"/>
                </a:solidFill>
              </a:rPr>
              <a:t>pushing</a:t>
            </a:r>
          </a:p>
          <a:p>
            <a:pPr lvl="1"/>
            <a:r>
              <a:rPr lang="en-GB" sz="1400" dirty="0">
                <a:solidFill>
                  <a:schemeClr val="tx2"/>
                </a:solidFill>
              </a:rPr>
              <a:t>git push</a:t>
            </a:r>
          </a:p>
          <a:p>
            <a:endParaRPr lang="en-GB" sz="1800" dirty="0">
              <a:solidFill>
                <a:schemeClr val="tx2"/>
              </a:solidFill>
            </a:endParaRPr>
          </a:p>
        </p:txBody>
      </p:sp>
    </p:spTree>
    <p:extLst>
      <p:ext uri="{BB962C8B-B14F-4D97-AF65-F5344CB8AC3E}">
        <p14:creationId xmlns:p14="http://schemas.microsoft.com/office/powerpoint/2010/main" val="4148268444"/>
      </p:ext>
    </p:extLst>
  </p:cSld>
  <p:clrMapOvr>
    <a:masterClrMapping/>
  </p:clrMapOvr>
</p:sld>
</file>

<file path=ppt/theme/theme1.xml><?xml version="1.0" encoding="utf-8"?>
<a:theme xmlns:a="http://schemas.openxmlformats.org/drawingml/2006/main" name="Blockprint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1155</Words>
  <Application>Microsoft Office PowerPoint</Application>
  <PresentationFormat>Widescreen</PresentationFormat>
  <Paragraphs>151</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Avenir Next LT Pro</vt:lpstr>
      <vt:lpstr>AvenirNext LT Pro Medium</vt:lpstr>
      <vt:lpstr>BlockprintVTI</vt:lpstr>
      <vt:lpstr>Lesson 1</vt:lpstr>
      <vt:lpstr>Overview</vt:lpstr>
      <vt:lpstr>What is version control system?</vt:lpstr>
      <vt:lpstr>Types of version control systems</vt:lpstr>
      <vt:lpstr>What is git?</vt:lpstr>
      <vt:lpstr>How does git work?</vt:lpstr>
      <vt:lpstr>What is snapshot?</vt:lpstr>
      <vt:lpstr>What is commit?</vt:lpstr>
      <vt:lpstr>What is repository?</vt:lpstr>
      <vt:lpstr>What is branch?</vt:lpstr>
      <vt:lpstr>What is HEAD?</vt:lpstr>
      <vt:lpstr>What is master?</vt:lpstr>
      <vt:lpstr>Making changes</vt:lpstr>
      <vt:lpstr>Making changes</vt:lpstr>
      <vt:lpstr>Making changes</vt:lpstr>
      <vt:lpstr>Installing git on Windows</vt:lpstr>
      <vt:lpstr>Web-based git repository hosting services </vt:lpstr>
      <vt:lpstr>What is GitHub?</vt:lpstr>
      <vt:lpstr>Setting up GitHub account</vt:lpstr>
      <vt:lpstr>End of lesson 1</vt:lpstr>
      <vt:lpstr>Homework: Clone course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Jakub Malý</dc:creator>
  <cp:lastModifiedBy>Jakub Malý</cp:lastModifiedBy>
  <cp:revision>41</cp:revision>
  <dcterms:created xsi:type="dcterms:W3CDTF">2024-12-31T15:15:18Z</dcterms:created>
  <dcterms:modified xsi:type="dcterms:W3CDTF">2025-01-02T12:38:52Z</dcterms:modified>
</cp:coreProperties>
</file>