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59" r:id="rId6"/>
    <p:sldId id="261" r:id="rId7"/>
    <p:sldId id="263" r:id="rId8"/>
    <p:sldId id="262"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7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12/31/2024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84595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12/31/2024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5651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12/31/2024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02806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12/31/2024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230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12/31/2024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279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12/31/2024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738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12/31/2024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5325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12/31/2024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64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12/31/2024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943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12/31/2024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10987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12/31/2024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10020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12/31/2024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0964985"/>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71" r:id="rId8"/>
    <p:sldLayoutId id="2147483668" r:id="rId9"/>
    <p:sldLayoutId id="2147483669" r:id="rId10"/>
    <p:sldLayoutId id="2147483670"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mailto:git@github.com:malyjak/python-course-2025.git" TargetMode="External"/><Relationship Id="rId4" Type="http://schemas.openxmlformats.org/officeDocument/2006/relationships/hyperlink" Target="https://github.com/malyjak/python-course-202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Colorful pencils and books">
            <a:extLst>
              <a:ext uri="{FF2B5EF4-FFF2-40B4-BE49-F238E27FC236}">
                <a16:creationId xmlns:a16="http://schemas.microsoft.com/office/drawing/2014/main" id="{DFDCD2EC-C256-4F98-7A0E-83F1DD8B3978}"/>
              </a:ext>
            </a:extLst>
          </p:cNvPr>
          <p:cNvPicPr>
            <a:picLocks noChangeAspect="1"/>
          </p:cNvPicPr>
          <p:nvPr/>
        </p:nvPicPr>
        <p:blipFill>
          <a:blip r:embed="rId3">
            <a:alphaModFix amt="70000"/>
          </a:blip>
          <a:srcRect t="15477" r="-1" b="562"/>
          <a:stretch/>
        </p:blipFill>
        <p:spPr>
          <a:xfrm>
            <a:off x="20" y="10"/>
            <a:ext cx="12188932" cy="6856614"/>
          </a:xfrm>
          <a:prstGeom prst="rect">
            <a:avLst/>
          </a:prstGeom>
        </p:spPr>
      </p:pic>
      <p:sp>
        <p:nvSpPr>
          <p:cNvPr id="2" name="Title 1">
            <a:extLst>
              <a:ext uri="{FF2B5EF4-FFF2-40B4-BE49-F238E27FC236}">
                <a16:creationId xmlns:a16="http://schemas.microsoft.com/office/drawing/2014/main" id="{1C91F355-E246-85B2-00D3-5AB771394DC7}"/>
              </a:ext>
            </a:extLst>
          </p:cNvPr>
          <p:cNvSpPr>
            <a:spLocks noGrp="1"/>
          </p:cNvSpPr>
          <p:nvPr>
            <p:ph type="ctrTitle"/>
          </p:nvPr>
        </p:nvSpPr>
        <p:spPr>
          <a:xfrm>
            <a:off x="838200" y="740211"/>
            <a:ext cx="7530685" cy="3163864"/>
          </a:xfrm>
        </p:spPr>
        <p:txBody>
          <a:bodyPr>
            <a:normAutofit/>
          </a:bodyPr>
          <a:lstStyle/>
          <a:p>
            <a:pPr algn="l"/>
            <a:r>
              <a:rPr lang="en-GB" sz="5200" dirty="0">
                <a:solidFill>
                  <a:srgbClr val="FFFFFF"/>
                </a:solidFill>
              </a:rPr>
              <a:t>Lesson 1</a:t>
            </a:r>
          </a:p>
        </p:txBody>
      </p:sp>
      <p:sp>
        <p:nvSpPr>
          <p:cNvPr id="3" name="Subtitle 2">
            <a:extLst>
              <a:ext uri="{FF2B5EF4-FFF2-40B4-BE49-F238E27FC236}">
                <a16:creationId xmlns:a16="http://schemas.microsoft.com/office/drawing/2014/main" id="{8D1BD1E7-83E8-C97D-D466-F33E6AFCEE3F}"/>
              </a:ext>
            </a:extLst>
          </p:cNvPr>
          <p:cNvSpPr>
            <a:spLocks noGrp="1"/>
          </p:cNvSpPr>
          <p:nvPr>
            <p:ph type="subTitle" idx="1"/>
          </p:nvPr>
        </p:nvSpPr>
        <p:spPr>
          <a:xfrm>
            <a:off x="838200" y="4074515"/>
            <a:ext cx="7583133" cy="1279124"/>
          </a:xfrm>
        </p:spPr>
        <p:txBody>
          <a:bodyPr>
            <a:normAutofit/>
          </a:bodyPr>
          <a:lstStyle/>
          <a:p>
            <a:pPr algn="l"/>
            <a:r>
              <a:rPr lang="en-GB" sz="2200" dirty="0">
                <a:solidFill>
                  <a:srgbClr val="FFFFFF"/>
                </a:solidFill>
              </a:rPr>
              <a:t>Version Control Systems</a:t>
            </a:r>
          </a:p>
        </p:txBody>
      </p:sp>
    </p:spTree>
    <p:extLst>
      <p:ext uri="{BB962C8B-B14F-4D97-AF65-F5344CB8AC3E}">
        <p14:creationId xmlns:p14="http://schemas.microsoft.com/office/powerpoint/2010/main" val="204832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F7C12EAC-BD05-461D-9D1F-0862BA1F4C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7480" y="76200"/>
            <a:ext cx="2057400" cy="2057400"/>
          </a:xfrm>
          <a:prstGeom prst="rect">
            <a:avLst/>
          </a:prstGeom>
        </p:spPr>
      </p:pic>
      <p:pic>
        <p:nvPicPr>
          <p:cNvPr id="14" name="Picture 13">
            <a:extLst>
              <a:ext uri="{FF2B5EF4-FFF2-40B4-BE49-F238E27FC236}">
                <a16:creationId xmlns:a16="http://schemas.microsoft.com/office/drawing/2014/main" id="{69D8DA42-2FEE-4C06-AFD6-6508150C4C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2473"/>
          <a:stretch/>
        </p:blipFill>
        <p:spPr>
          <a:xfrm>
            <a:off x="11234928" y="3144779"/>
            <a:ext cx="954024" cy="2548349"/>
          </a:xfrm>
          <a:prstGeom prst="rect">
            <a:avLst/>
          </a:prstGeom>
        </p:spPr>
      </p:pic>
      <p:sp>
        <p:nvSpPr>
          <p:cNvPr id="2" name="Title 1">
            <a:extLst>
              <a:ext uri="{FF2B5EF4-FFF2-40B4-BE49-F238E27FC236}">
                <a16:creationId xmlns:a16="http://schemas.microsoft.com/office/drawing/2014/main" id="{FF69EF4F-5CD0-EFAB-8BEE-5D51BA39EC30}"/>
              </a:ext>
            </a:extLst>
          </p:cNvPr>
          <p:cNvSpPr>
            <a:spLocks noGrp="1"/>
          </p:cNvSpPr>
          <p:nvPr>
            <p:ph type="title"/>
          </p:nvPr>
        </p:nvSpPr>
        <p:spPr>
          <a:xfrm>
            <a:off x="6324600" y="716365"/>
            <a:ext cx="5029200" cy="5421381"/>
          </a:xfrm>
        </p:spPr>
        <p:txBody>
          <a:bodyPr anchor="t">
            <a:normAutofit/>
          </a:bodyPr>
          <a:lstStyle/>
          <a:p>
            <a:r>
              <a:rPr lang="en-GB" sz="4400" dirty="0">
                <a:solidFill>
                  <a:schemeClr val="tx2"/>
                </a:solidFill>
              </a:rPr>
              <a:t>Homework: Clone course repository</a:t>
            </a:r>
          </a:p>
        </p:txBody>
      </p:sp>
      <p:sp>
        <p:nvSpPr>
          <p:cNvPr id="3" name="Content Placeholder 2">
            <a:extLst>
              <a:ext uri="{FF2B5EF4-FFF2-40B4-BE49-F238E27FC236}">
                <a16:creationId xmlns:a16="http://schemas.microsoft.com/office/drawing/2014/main" id="{D035028C-0254-C84A-06C0-CBE9D1181148}"/>
              </a:ext>
            </a:extLst>
          </p:cNvPr>
          <p:cNvSpPr>
            <a:spLocks noGrp="1"/>
          </p:cNvSpPr>
          <p:nvPr>
            <p:ph idx="1"/>
          </p:nvPr>
        </p:nvSpPr>
        <p:spPr>
          <a:xfrm>
            <a:off x="1012507" y="2458720"/>
            <a:ext cx="4854894" cy="3654368"/>
          </a:xfrm>
        </p:spPr>
        <p:txBody>
          <a:bodyPr anchor="b">
            <a:normAutofit/>
          </a:bodyPr>
          <a:lstStyle/>
          <a:p>
            <a:r>
              <a:rPr lang="en-GB" sz="1800" dirty="0">
                <a:solidFill>
                  <a:schemeClr val="tx2"/>
                </a:solidFill>
              </a:rPr>
              <a:t>Open </a:t>
            </a:r>
            <a:r>
              <a:rPr lang="en-GB" sz="1800" dirty="0">
                <a:solidFill>
                  <a:schemeClr val="tx2"/>
                </a:solidFill>
                <a:hlinkClick r:id="rId4"/>
              </a:rPr>
              <a:t>https://github.com/malyjak/python-course-2025</a:t>
            </a:r>
            <a:r>
              <a:rPr lang="en-GB" sz="1800" dirty="0">
                <a:solidFill>
                  <a:schemeClr val="tx2"/>
                </a:solidFill>
              </a:rPr>
              <a:t> in your web-browser</a:t>
            </a:r>
          </a:p>
          <a:p>
            <a:r>
              <a:rPr lang="en-GB" sz="1800" dirty="0">
                <a:solidFill>
                  <a:schemeClr val="tx2"/>
                </a:solidFill>
              </a:rPr>
              <a:t>Get familiar with UI, feel free to explore all buttons</a:t>
            </a:r>
          </a:p>
          <a:p>
            <a:r>
              <a:rPr lang="en-GB" sz="1800" dirty="0">
                <a:solidFill>
                  <a:schemeClr val="tx2"/>
                </a:solidFill>
              </a:rPr>
              <a:t>Clone the repository locally:</a:t>
            </a:r>
            <a:br>
              <a:rPr lang="en-GB" sz="1800" dirty="0">
                <a:solidFill>
                  <a:schemeClr val="tx2"/>
                </a:solidFill>
              </a:rPr>
            </a:br>
            <a:r>
              <a:rPr lang="en-GB" sz="1800" i="1" dirty="0">
                <a:solidFill>
                  <a:schemeClr val="tx2"/>
                </a:solidFill>
              </a:rPr>
              <a:t>git clone </a:t>
            </a:r>
            <a:r>
              <a:rPr lang="en-GB" sz="1800" i="1" dirty="0" err="1">
                <a:solidFill>
                  <a:schemeClr val="tx2"/>
                </a:solidFill>
                <a:hlinkClick r:id="rId5"/>
              </a:rPr>
              <a:t>git@github.com:malyjak</a:t>
            </a:r>
            <a:r>
              <a:rPr lang="en-GB" sz="1800" i="1" dirty="0">
                <a:solidFill>
                  <a:schemeClr val="tx2"/>
                </a:solidFill>
                <a:hlinkClick r:id="rId5"/>
              </a:rPr>
              <a:t>/python-course-2025.git</a:t>
            </a:r>
            <a:endParaRPr lang="en-GB" sz="1800" dirty="0">
              <a:solidFill>
                <a:schemeClr val="tx2"/>
              </a:solidFill>
            </a:endParaRPr>
          </a:p>
          <a:p>
            <a:r>
              <a:rPr lang="en-GB" sz="1800" dirty="0">
                <a:solidFill>
                  <a:schemeClr val="tx2"/>
                </a:solidFill>
              </a:rPr>
              <a:t>Check that the content of cloned directory match the one in the web-browser</a:t>
            </a:r>
          </a:p>
        </p:txBody>
      </p:sp>
    </p:spTree>
    <p:extLst>
      <p:ext uri="{BB962C8B-B14F-4D97-AF65-F5344CB8AC3E}">
        <p14:creationId xmlns:p14="http://schemas.microsoft.com/office/powerpoint/2010/main" val="3653059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90E6D58-B537-36DB-CE9F-1E8DB6469502}"/>
              </a:ext>
            </a:extLst>
          </p:cNvPr>
          <p:cNvSpPr>
            <a:spLocks noGrp="1"/>
          </p:cNvSpPr>
          <p:nvPr>
            <p:ph type="title"/>
          </p:nvPr>
        </p:nvSpPr>
        <p:spPr>
          <a:xfrm>
            <a:off x="5181600" y="559813"/>
            <a:ext cx="6172199" cy="1664573"/>
          </a:xfrm>
        </p:spPr>
        <p:txBody>
          <a:bodyPr>
            <a:normAutofit/>
          </a:bodyPr>
          <a:lstStyle/>
          <a:p>
            <a:r>
              <a:rPr lang="en-GB" dirty="0">
                <a:solidFill>
                  <a:schemeClr val="tx2"/>
                </a:solidFill>
              </a:rPr>
              <a:t>Overview</a:t>
            </a:r>
          </a:p>
        </p:txBody>
      </p:sp>
      <p:sp>
        <p:nvSpPr>
          <p:cNvPr id="12" name="Rectangle 11">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4BAD3A0-C314-10DD-C619-49C298A61F7D}"/>
              </a:ext>
            </a:extLst>
          </p:cNvPr>
          <p:cNvSpPr>
            <a:spLocks noGrp="1"/>
          </p:cNvSpPr>
          <p:nvPr>
            <p:ph idx="1"/>
          </p:nvPr>
        </p:nvSpPr>
        <p:spPr>
          <a:xfrm>
            <a:off x="5168917" y="2384474"/>
            <a:ext cx="6171801" cy="3728613"/>
          </a:xfrm>
        </p:spPr>
        <p:txBody>
          <a:bodyPr>
            <a:normAutofit/>
          </a:bodyPr>
          <a:lstStyle/>
          <a:p>
            <a:r>
              <a:rPr lang="en-GB" sz="1800" dirty="0">
                <a:solidFill>
                  <a:schemeClr val="tx2"/>
                </a:solidFill>
              </a:rPr>
              <a:t>What is version control system?</a:t>
            </a:r>
          </a:p>
          <a:p>
            <a:r>
              <a:rPr lang="en-GB" sz="1800" dirty="0">
                <a:solidFill>
                  <a:schemeClr val="tx2"/>
                </a:solidFill>
              </a:rPr>
              <a:t>Types of version control systems</a:t>
            </a:r>
          </a:p>
          <a:p>
            <a:r>
              <a:rPr lang="en-GB" sz="1800" dirty="0">
                <a:solidFill>
                  <a:schemeClr val="tx2"/>
                </a:solidFill>
              </a:rPr>
              <a:t>What is git?</a:t>
            </a:r>
          </a:p>
          <a:p>
            <a:r>
              <a:rPr lang="en-GB" sz="1800" dirty="0">
                <a:solidFill>
                  <a:schemeClr val="tx2"/>
                </a:solidFill>
              </a:rPr>
              <a:t>How does git work?</a:t>
            </a:r>
          </a:p>
          <a:p>
            <a:r>
              <a:rPr lang="en-GB" sz="1800" dirty="0">
                <a:solidFill>
                  <a:schemeClr val="tx2"/>
                </a:solidFill>
              </a:rPr>
              <a:t>Web-based git repository hosting services</a:t>
            </a:r>
          </a:p>
          <a:p>
            <a:r>
              <a:rPr lang="en-GB" sz="1800" dirty="0">
                <a:solidFill>
                  <a:schemeClr val="tx2"/>
                </a:solidFill>
              </a:rPr>
              <a:t>What is GitHub?</a:t>
            </a:r>
          </a:p>
          <a:p>
            <a:pPr marL="0" indent="0">
              <a:buNone/>
            </a:pPr>
            <a:endParaRPr lang="en-GB" sz="1800" dirty="0">
              <a:solidFill>
                <a:schemeClr val="tx2"/>
              </a:solidFill>
            </a:endParaRPr>
          </a:p>
          <a:p>
            <a:r>
              <a:rPr lang="en-GB" sz="1800" dirty="0">
                <a:solidFill>
                  <a:schemeClr val="tx2"/>
                </a:solidFill>
              </a:rPr>
              <a:t>Homework: Clone course repository</a:t>
            </a:r>
          </a:p>
          <a:p>
            <a:endParaRPr lang="en-GB" sz="1800" dirty="0">
              <a:solidFill>
                <a:schemeClr val="tx2"/>
              </a:solidFill>
            </a:endParaRPr>
          </a:p>
        </p:txBody>
      </p:sp>
    </p:spTree>
    <p:extLst>
      <p:ext uri="{BB962C8B-B14F-4D97-AF65-F5344CB8AC3E}">
        <p14:creationId xmlns:p14="http://schemas.microsoft.com/office/powerpoint/2010/main" val="2560401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C2BB6B78-3B6F-629B-53B0-6F4193313ACF}"/>
              </a:ext>
            </a:extLst>
          </p:cNvPr>
          <p:cNvSpPr>
            <a:spLocks noGrp="1"/>
          </p:cNvSpPr>
          <p:nvPr>
            <p:ph type="title"/>
          </p:nvPr>
        </p:nvSpPr>
        <p:spPr>
          <a:xfrm>
            <a:off x="838201" y="559813"/>
            <a:ext cx="10348146" cy="1675009"/>
          </a:xfrm>
        </p:spPr>
        <p:txBody>
          <a:bodyPr anchor="t">
            <a:normAutofit/>
          </a:bodyPr>
          <a:lstStyle/>
          <a:p>
            <a:r>
              <a:rPr lang="en-GB" dirty="0">
                <a:solidFill>
                  <a:schemeClr val="tx2"/>
                </a:solidFill>
              </a:rPr>
              <a:t>What is version control system?</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DA7B1F7D-EAFA-FD05-795B-8D632275313C}"/>
              </a:ext>
            </a:extLst>
          </p:cNvPr>
          <p:cNvSpPr>
            <a:spLocks noGrp="1"/>
          </p:cNvSpPr>
          <p:nvPr>
            <p:ph idx="1"/>
          </p:nvPr>
        </p:nvSpPr>
        <p:spPr>
          <a:xfrm>
            <a:off x="3994587" y="2403097"/>
            <a:ext cx="7178691" cy="3709990"/>
          </a:xfrm>
        </p:spPr>
        <p:txBody>
          <a:bodyPr anchor="ctr">
            <a:normAutofit/>
          </a:bodyPr>
          <a:lstStyle/>
          <a:p>
            <a:r>
              <a:rPr lang="en-GB" sz="1800" dirty="0">
                <a:solidFill>
                  <a:schemeClr val="tx2"/>
                </a:solidFill>
              </a:rPr>
              <a:t>A system that keeps records of changes</a:t>
            </a:r>
          </a:p>
          <a:p>
            <a:r>
              <a:rPr lang="en-GB" sz="1800" dirty="0">
                <a:solidFill>
                  <a:schemeClr val="tx2"/>
                </a:solidFill>
              </a:rPr>
              <a:t>Necessary for collaborative development</a:t>
            </a:r>
          </a:p>
          <a:p>
            <a:r>
              <a:rPr lang="en-GB" sz="1800" dirty="0">
                <a:solidFill>
                  <a:schemeClr val="tx2"/>
                </a:solidFill>
              </a:rPr>
              <a:t>Allows you to know the date and the author of changes</a:t>
            </a:r>
          </a:p>
          <a:p>
            <a:r>
              <a:rPr lang="en-GB" sz="1800" dirty="0">
                <a:solidFill>
                  <a:schemeClr val="tx2"/>
                </a:solidFill>
              </a:rPr>
              <a:t>Allows you to revert changes and return to previous state</a:t>
            </a:r>
          </a:p>
        </p:txBody>
      </p:sp>
    </p:spTree>
    <p:extLst>
      <p:ext uri="{BB962C8B-B14F-4D97-AF65-F5344CB8AC3E}">
        <p14:creationId xmlns:p14="http://schemas.microsoft.com/office/powerpoint/2010/main" val="32212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1E20530E-B980-874B-1B78-42E4048B918D}"/>
              </a:ext>
            </a:extLst>
          </p:cNvPr>
          <p:cNvSpPr>
            <a:spLocks noGrp="1"/>
          </p:cNvSpPr>
          <p:nvPr>
            <p:ph type="title"/>
          </p:nvPr>
        </p:nvSpPr>
        <p:spPr>
          <a:xfrm>
            <a:off x="838201" y="559813"/>
            <a:ext cx="10348146" cy="1675009"/>
          </a:xfrm>
        </p:spPr>
        <p:txBody>
          <a:bodyPr anchor="t">
            <a:normAutofit/>
          </a:bodyPr>
          <a:lstStyle/>
          <a:p>
            <a:r>
              <a:rPr lang="en-GB" dirty="0">
                <a:solidFill>
                  <a:schemeClr val="tx2"/>
                </a:solidFill>
              </a:rPr>
              <a:t>Types of version control systems</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B2EBA259-AF79-58B4-84A2-BC464BE6107F}"/>
              </a:ext>
            </a:extLst>
          </p:cNvPr>
          <p:cNvSpPr>
            <a:spLocks noGrp="1"/>
          </p:cNvSpPr>
          <p:nvPr>
            <p:ph idx="1"/>
          </p:nvPr>
        </p:nvSpPr>
        <p:spPr>
          <a:xfrm>
            <a:off x="3994587" y="2403097"/>
            <a:ext cx="7178691" cy="3709990"/>
          </a:xfrm>
        </p:spPr>
        <p:txBody>
          <a:bodyPr anchor="ctr">
            <a:normAutofit/>
          </a:bodyPr>
          <a:lstStyle/>
          <a:p>
            <a:endParaRPr lang="en-GB" sz="1800">
              <a:solidFill>
                <a:schemeClr val="tx2"/>
              </a:solidFill>
            </a:endParaRPr>
          </a:p>
        </p:txBody>
      </p:sp>
    </p:spTree>
    <p:extLst>
      <p:ext uri="{BB962C8B-B14F-4D97-AF65-F5344CB8AC3E}">
        <p14:creationId xmlns:p14="http://schemas.microsoft.com/office/powerpoint/2010/main" val="428288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C9CBE225-7118-850D-6BFD-51A6CD095C23}"/>
              </a:ext>
            </a:extLst>
          </p:cNvPr>
          <p:cNvSpPr>
            <a:spLocks noGrp="1"/>
          </p:cNvSpPr>
          <p:nvPr>
            <p:ph type="title"/>
          </p:nvPr>
        </p:nvSpPr>
        <p:spPr>
          <a:xfrm>
            <a:off x="838201" y="559813"/>
            <a:ext cx="10348146" cy="1675009"/>
          </a:xfrm>
        </p:spPr>
        <p:txBody>
          <a:bodyPr anchor="t">
            <a:normAutofit/>
          </a:bodyPr>
          <a:lstStyle/>
          <a:p>
            <a:r>
              <a:rPr lang="en-GB" dirty="0">
                <a:solidFill>
                  <a:schemeClr val="tx2"/>
                </a:solidFill>
              </a:rPr>
              <a:t>What is git?</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2B81F4FF-9649-4679-C828-80E468452AAB}"/>
              </a:ext>
            </a:extLst>
          </p:cNvPr>
          <p:cNvSpPr>
            <a:spLocks noGrp="1"/>
          </p:cNvSpPr>
          <p:nvPr>
            <p:ph idx="1"/>
          </p:nvPr>
        </p:nvSpPr>
        <p:spPr>
          <a:xfrm>
            <a:off x="3994587" y="2403097"/>
            <a:ext cx="7178691" cy="3709990"/>
          </a:xfrm>
        </p:spPr>
        <p:txBody>
          <a:bodyPr anchor="ctr">
            <a:normAutofit/>
          </a:bodyPr>
          <a:lstStyle/>
          <a:p>
            <a:r>
              <a:rPr lang="en-GB" sz="1800" dirty="0">
                <a:solidFill>
                  <a:schemeClr val="tx2"/>
                </a:solidFill>
              </a:rPr>
              <a:t>A distributed version control system</a:t>
            </a:r>
          </a:p>
          <a:p>
            <a:pPr lvl="1"/>
            <a:r>
              <a:rPr lang="en-GB" sz="1400" dirty="0">
                <a:solidFill>
                  <a:schemeClr val="tx2"/>
                </a:solidFill>
              </a:rPr>
              <a:t>Users keep the entire code and history on their PCs</a:t>
            </a:r>
          </a:p>
          <a:p>
            <a:pPr lvl="1"/>
            <a:r>
              <a:rPr lang="en-GB" sz="1400" dirty="0">
                <a:solidFill>
                  <a:schemeClr val="tx2"/>
                </a:solidFill>
              </a:rPr>
              <a:t>Users can make changes offline</a:t>
            </a:r>
          </a:p>
          <a:p>
            <a:pPr lvl="1"/>
            <a:r>
              <a:rPr lang="en-GB" sz="1400" dirty="0">
                <a:solidFill>
                  <a:schemeClr val="tx2"/>
                </a:solidFill>
              </a:rPr>
              <a:t>Users can synchronize between each other via a remote server – more later</a:t>
            </a:r>
          </a:p>
          <a:p>
            <a:r>
              <a:rPr lang="en-GB" sz="1800" dirty="0">
                <a:solidFill>
                  <a:schemeClr val="tx2"/>
                </a:solidFill>
              </a:rPr>
              <a:t>Created by Linus Torvald (creator of Linux OS) in 2005</a:t>
            </a:r>
          </a:p>
          <a:p>
            <a:r>
              <a:rPr lang="en-GB" sz="1800" dirty="0">
                <a:solidFill>
                  <a:schemeClr val="tx2"/>
                </a:solidFill>
              </a:rPr>
              <a:t>Currently the most used version control system</a:t>
            </a:r>
          </a:p>
        </p:txBody>
      </p:sp>
    </p:spTree>
    <p:extLst>
      <p:ext uri="{BB962C8B-B14F-4D97-AF65-F5344CB8AC3E}">
        <p14:creationId xmlns:p14="http://schemas.microsoft.com/office/powerpoint/2010/main" val="381313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34B74A48-40DB-4047-2233-56C800C94C8A}"/>
              </a:ext>
            </a:extLst>
          </p:cNvPr>
          <p:cNvSpPr>
            <a:spLocks noGrp="1"/>
          </p:cNvSpPr>
          <p:nvPr>
            <p:ph type="title"/>
          </p:nvPr>
        </p:nvSpPr>
        <p:spPr>
          <a:xfrm>
            <a:off x="838201" y="559813"/>
            <a:ext cx="10348146" cy="1675009"/>
          </a:xfrm>
        </p:spPr>
        <p:txBody>
          <a:bodyPr anchor="t">
            <a:normAutofit/>
          </a:bodyPr>
          <a:lstStyle/>
          <a:p>
            <a:r>
              <a:rPr lang="en-GB" dirty="0">
                <a:solidFill>
                  <a:schemeClr val="tx2"/>
                </a:solidFill>
              </a:rPr>
              <a:t>How does git work?</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BB2E0578-F071-8DEE-A358-3678AD69263B}"/>
              </a:ext>
            </a:extLst>
          </p:cNvPr>
          <p:cNvSpPr>
            <a:spLocks noGrp="1"/>
          </p:cNvSpPr>
          <p:nvPr>
            <p:ph idx="1"/>
          </p:nvPr>
        </p:nvSpPr>
        <p:spPr>
          <a:xfrm>
            <a:off x="3994587" y="2403097"/>
            <a:ext cx="7178691" cy="3709990"/>
          </a:xfrm>
        </p:spPr>
        <p:txBody>
          <a:bodyPr anchor="ctr">
            <a:normAutofit/>
          </a:bodyPr>
          <a:lstStyle/>
          <a:p>
            <a:r>
              <a:rPr lang="en-GB" sz="1800" dirty="0">
                <a:solidFill>
                  <a:schemeClr val="tx2"/>
                </a:solidFill>
              </a:rPr>
              <a:t>Snapshots</a:t>
            </a:r>
          </a:p>
        </p:txBody>
      </p:sp>
    </p:spTree>
    <p:extLst>
      <p:ext uri="{BB962C8B-B14F-4D97-AF65-F5344CB8AC3E}">
        <p14:creationId xmlns:p14="http://schemas.microsoft.com/office/powerpoint/2010/main" val="351794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26B636E9-8EFF-F4F8-943A-B870AF45322B}"/>
              </a:ext>
            </a:extLst>
          </p:cNvPr>
          <p:cNvSpPr>
            <a:spLocks noGrp="1"/>
          </p:cNvSpPr>
          <p:nvPr>
            <p:ph type="title"/>
          </p:nvPr>
        </p:nvSpPr>
        <p:spPr>
          <a:xfrm>
            <a:off x="838201" y="559813"/>
            <a:ext cx="10348146" cy="1675009"/>
          </a:xfrm>
        </p:spPr>
        <p:txBody>
          <a:bodyPr anchor="t">
            <a:normAutofit fontScale="90000"/>
          </a:bodyPr>
          <a:lstStyle/>
          <a:p>
            <a:r>
              <a:rPr lang="en-GB" dirty="0">
                <a:solidFill>
                  <a:schemeClr val="tx2"/>
                </a:solidFill>
              </a:rPr>
              <a:t>W</a:t>
            </a:r>
            <a:r>
              <a:rPr lang="en-GB" sz="4400" dirty="0">
                <a:solidFill>
                  <a:schemeClr val="tx2"/>
                </a:solidFill>
              </a:rPr>
              <a:t>eb-based git repository hosting services</a:t>
            </a:r>
            <a:br>
              <a:rPr lang="en-GB" sz="4400" dirty="0">
                <a:solidFill>
                  <a:schemeClr val="tx2"/>
                </a:solidFill>
              </a:rPr>
            </a:br>
            <a:endParaRPr lang="en-GB" dirty="0">
              <a:solidFill>
                <a:schemeClr val="tx2"/>
              </a:solidFill>
            </a:endParaRP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F55FB845-B91B-EF04-B5AA-68BDA5A96137}"/>
              </a:ext>
            </a:extLst>
          </p:cNvPr>
          <p:cNvSpPr>
            <a:spLocks noGrp="1"/>
          </p:cNvSpPr>
          <p:nvPr>
            <p:ph idx="1"/>
          </p:nvPr>
        </p:nvSpPr>
        <p:spPr>
          <a:xfrm>
            <a:off x="3994587" y="2403097"/>
            <a:ext cx="7178691" cy="3709990"/>
          </a:xfrm>
        </p:spPr>
        <p:txBody>
          <a:bodyPr anchor="ctr">
            <a:normAutofit/>
          </a:bodyPr>
          <a:lstStyle/>
          <a:p>
            <a:pPr marL="0" indent="0">
              <a:buNone/>
            </a:pPr>
            <a:r>
              <a:rPr lang="en-GB" sz="1800" dirty="0">
                <a:solidFill>
                  <a:schemeClr val="tx2"/>
                </a:solidFill>
              </a:rPr>
              <a:t>A server (PC) that hosts git repository is required for proper git functionality. You can host it locally by yourself on your PC and allow others to connect. However, it is more common to use a 3</a:t>
            </a:r>
            <a:r>
              <a:rPr lang="en-GB" sz="1800" baseline="30000" dirty="0">
                <a:solidFill>
                  <a:schemeClr val="tx2"/>
                </a:solidFill>
              </a:rPr>
              <a:t>rd</a:t>
            </a:r>
            <a:r>
              <a:rPr lang="en-GB" sz="1800" dirty="0">
                <a:solidFill>
                  <a:schemeClr val="tx2"/>
                </a:solidFill>
              </a:rPr>
              <a:t> party provider which also takes care of backups and often offers convenient web UI for code reviews.</a:t>
            </a:r>
          </a:p>
          <a:p>
            <a:pPr marL="0" indent="0">
              <a:buNone/>
            </a:pPr>
            <a:r>
              <a:rPr lang="en-GB" sz="1800" dirty="0">
                <a:solidFill>
                  <a:schemeClr val="tx2"/>
                </a:solidFill>
              </a:rPr>
              <a:t>The most common providers are:</a:t>
            </a:r>
          </a:p>
          <a:p>
            <a:r>
              <a:rPr lang="en-GB" sz="1800" dirty="0">
                <a:solidFill>
                  <a:schemeClr val="tx2"/>
                </a:solidFill>
              </a:rPr>
              <a:t>GitHub</a:t>
            </a:r>
          </a:p>
          <a:p>
            <a:r>
              <a:rPr lang="en-GB" sz="1800" dirty="0">
                <a:solidFill>
                  <a:schemeClr val="tx2"/>
                </a:solidFill>
              </a:rPr>
              <a:t>GitLab</a:t>
            </a:r>
          </a:p>
          <a:p>
            <a:r>
              <a:rPr lang="en-GB" sz="1800" dirty="0">
                <a:solidFill>
                  <a:schemeClr val="tx2"/>
                </a:solidFill>
              </a:rPr>
              <a:t>Bitbucket</a:t>
            </a:r>
          </a:p>
        </p:txBody>
      </p:sp>
    </p:spTree>
    <p:extLst>
      <p:ext uri="{BB962C8B-B14F-4D97-AF65-F5344CB8AC3E}">
        <p14:creationId xmlns:p14="http://schemas.microsoft.com/office/powerpoint/2010/main" val="362647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FC795B22-7BE2-400B-3329-D0CB824EB592}"/>
              </a:ext>
            </a:extLst>
          </p:cNvPr>
          <p:cNvSpPr>
            <a:spLocks noGrp="1"/>
          </p:cNvSpPr>
          <p:nvPr>
            <p:ph type="title"/>
          </p:nvPr>
        </p:nvSpPr>
        <p:spPr>
          <a:xfrm>
            <a:off x="838201" y="559813"/>
            <a:ext cx="10348146" cy="1675009"/>
          </a:xfrm>
        </p:spPr>
        <p:txBody>
          <a:bodyPr anchor="t">
            <a:normAutofit/>
          </a:bodyPr>
          <a:lstStyle/>
          <a:p>
            <a:r>
              <a:rPr lang="en-GB" dirty="0">
                <a:solidFill>
                  <a:schemeClr val="tx2"/>
                </a:solidFill>
              </a:rPr>
              <a:t>What is GitHub?</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C90D05BF-9C4E-82AF-C470-B37E72647F14}"/>
              </a:ext>
            </a:extLst>
          </p:cNvPr>
          <p:cNvSpPr>
            <a:spLocks noGrp="1"/>
          </p:cNvSpPr>
          <p:nvPr>
            <p:ph idx="1"/>
          </p:nvPr>
        </p:nvSpPr>
        <p:spPr>
          <a:xfrm>
            <a:off x="3994587" y="2403097"/>
            <a:ext cx="7178691" cy="3709990"/>
          </a:xfrm>
        </p:spPr>
        <p:txBody>
          <a:bodyPr anchor="ctr">
            <a:normAutofit/>
          </a:bodyPr>
          <a:lstStyle/>
          <a:p>
            <a:r>
              <a:rPr lang="en-GB" sz="1800" dirty="0">
                <a:solidFill>
                  <a:schemeClr val="tx2"/>
                </a:solidFill>
              </a:rPr>
              <a:t>The largest web-based git repository hosting service</a:t>
            </a:r>
          </a:p>
          <a:p>
            <a:r>
              <a:rPr lang="en-GB" sz="1800" dirty="0">
                <a:solidFill>
                  <a:schemeClr val="tx2"/>
                </a:solidFill>
              </a:rPr>
              <a:t>Founded in 2008</a:t>
            </a:r>
          </a:p>
          <a:p>
            <a:r>
              <a:rPr lang="en-GB" sz="1800" dirty="0">
                <a:solidFill>
                  <a:schemeClr val="tx2"/>
                </a:solidFill>
              </a:rPr>
              <a:t>Allows online collaboration from anywhere</a:t>
            </a:r>
          </a:p>
          <a:p>
            <a:r>
              <a:rPr lang="en-GB" sz="1800" dirty="0">
                <a:solidFill>
                  <a:schemeClr val="tx2"/>
                </a:solidFill>
              </a:rPr>
              <a:t>Adds extra convenient functionalities:</a:t>
            </a:r>
          </a:p>
          <a:p>
            <a:pPr lvl="1"/>
            <a:r>
              <a:rPr lang="en-GB" sz="1400" dirty="0">
                <a:solidFill>
                  <a:schemeClr val="tx2"/>
                </a:solidFill>
              </a:rPr>
              <a:t>UI</a:t>
            </a:r>
          </a:p>
          <a:p>
            <a:pPr lvl="1"/>
            <a:r>
              <a:rPr lang="en-GB" sz="1400" dirty="0">
                <a:solidFill>
                  <a:schemeClr val="tx2"/>
                </a:solidFill>
              </a:rPr>
              <a:t>branch graph</a:t>
            </a:r>
          </a:p>
          <a:p>
            <a:pPr lvl="1"/>
            <a:r>
              <a:rPr lang="en-GB" sz="1400" dirty="0">
                <a:solidFill>
                  <a:schemeClr val="tx2"/>
                </a:solidFill>
              </a:rPr>
              <a:t>pull requests</a:t>
            </a:r>
          </a:p>
          <a:p>
            <a:pPr lvl="1"/>
            <a:r>
              <a:rPr lang="en-GB" sz="1400" dirty="0">
                <a:solidFill>
                  <a:schemeClr val="tx2"/>
                </a:solidFill>
              </a:rPr>
              <a:t>bug tracking</a:t>
            </a:r>
          </a:p>
          <a:p>
            <a:pPr lvl="1"/>
            <a:r>
              <a:rPr lang="en-GB" sz="1400" dirty="0">
                <a:solidFill>
                  <a:schemeClr val="tx2"/>
                </a:solidFill>
              </a:rPr>
              <a:t>and more</a:t>
            </a:r>
          </a:p>
        </p:txBody>
      </p:sp>
    </p:spTree>
    <p:extLst>
      <p:ext uri="{BB962C8B-B14F-4D97-AF65-F5344CB8AC3E}">
        <p14:creationId xmlns:p14="http://schemas.microsoft.com/office/powerpoint/2010/main" val="600964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1" name="Picture 2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3" name="Rectangle 22">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823772C2-0911-45A0-B7B6-D811380C7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572B5A9-5531-4FA5-8C90-295EFED8B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11E919-4BAB-02EA-961D-7F4B33CD1341}"/>
              </a:ext>
            </a:extLst>
          </p:cNvPr>
          <p:cNvSpPr>
            <a:spLocks noGrp="1"/>
          </p:cNvSpPr>
          <p:nvPr>
            <p:ph type="title"/>
          </p:nvPr>
        </p:nvSpPr>
        <p:spPr>
          <a:xfrm>
            <a:off x="798576" y="744909"/>
            <a:ext cx="10591800" cy="3155419"/>
          </a:xfrm>
        </p:spPr>
        <p:txBody>
          <a:bodyPr vert="horz" lIns="91440" tIns="45720" rIns="91440" bIns="45720" rtlCol="0" anchor="b">
            <a:normAutofit/>
          </a:bodyPr>
          <a:lstStyle/>
          <a:p>
            <a:pPr algn="ctr"/>
            <a:r>
              <a:rPr lang="en-US" sz="5200"/>
              <a:t>End of lesson 1</a:t>
            </a:r>
          </a:p>
        </p:txBody>
      </p:sp>
      <p:sp>
        <p:nvSpPr>
          <p:cNvPr id="3" name="Content Placeholder 2">
            <a:extLst>
              <a:ext uri="{FF2B5EF4-FFF2-40B4-BE49-F238E27FC236}">
                <a16:creationId xmlns:a16="http://schemas.microsoft.com/office/drawing/2014/main" id="{7F5AAB4C-959C-AF56-FD2C-C979469A97EC}"/>
              </a:ext>
            </a:extLst>
          </p:cNvPr>
          <p:cNvSpPr>
            <a:spLocks noGrp="1"/>
          </p:cNvSpPr>
          <p:nvPr>
            <p:ph idx="1"/>
          </p:nvPr>
        </p:nvSpPr>
        <p:spPr>
          <a:xfrm>
            <a:off x="798577" y="4074784"/>
            <a:ext cx="10591798" cy="2054306"/>
          </a:xfrm>
        </p:spPr>
        <p:txBody>
          <a:bodyPr vert="horz" lIns="91440" tIns="45720" rIns="91440" bIns="45720" rtlCol="0" anchor="t">
            <a:normAutofit/>
          </a:bodyPr>
          <a:lstStyle/>
          <a:p>
            <a:pPr marL="0" indent="0" algn="ctr">
              <a:buNone/>
            </a:pPr>
            <a:r>
              <a:rPr lang="en-US" sz="2200"/>
              <a:t>Jakub Malý 2025</a:t>
            </a:r>
          </a:p>
        </p:txBody>
      </p:sp>
    </p:spTree>
    <p:extLst>
      <p:ext uri="{BB962C8B-B14F-4D97-AF65-F5344CB8AC3E}">
        <p14:creationId xmlns:p14="http://schemas.microsoft.com/office/powerpoint/2010/main" val="851356260"/>
      </p:ext>
    </p:extLst>
  </p:cSld>
  <p:clrMapOvr>
    <a:masterClrMapping/>
  </p:clrMapOvr>
</p:sld>
</file>

<file path=ppt/theme/theme1.xml><?xml version="1.0" encoding="utf-8"?>
<a:theme xmlns:a="http://schemas.openxmlformats.org/drawingml/2006/main" name="BlockprintVTI">
  <a:themeElements>
    <a:clrScheme name="AnalogousFromLightSeed_2SEEDS">
      <a:dk1>
        <a:srgbClr val="000000"/>
      </a:dk1>
      <a:lt1>
        <a:srgbClr val="FFFFFF"/>
      </a:lt1>
      <a:dk2>
        <a:srgbClr val="243941"/>
      </a:dk2>
      <a:lt2>
        <a:srgbClr val="E8E5E2"/>
      </a:lt2>
      <a:accent1>
        <a:srgbClr val="7F99BA"/>
      </a:accent1>
      <a:accent2>
        <a:srgbClr val="7EA9B0"/>
      </a:accent2>
      <a:accent3>
        <a:srgbClr val="9697C6"/>
      </a:accent3>
      <a:accent4>
        <a:srgbClr val="BA807F"/>
      </a:accent4>
      <a:accent5>
        <a:srgbClr val="BB9B82"/>
      </a:accent5>
      <a:accent6>
        <a:srgbClr val="ACA476"/>
      </a:accent6>
      <a:hlink>
        <a:srgbClr val="997E5D"/>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35</TotalTime>
  <Words>321</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AvenirNext LT Pro Medium</vt:lpstr>
      <vt:lpstr>BlockprintVTI</vt:lpstr>
      <vt:lpstr>Lesson 1</vt:lpstr>
      <vt:lpstr>Overview</vt:lpstr>
      <vt:lpstr>What is version control system?</vt:lpstr>
      <vt:lpstr>Types of version control systems</vt:lpstr>
      <vt:lpstr>What is git?</vt:lpstr>
      <vt:lpstr>How does git work?</vt:lpstr>
      <vt:lpstr>Web-based git repository hosting services </vt:lpstr>
      <vt:lpstr>What is GitHub?</vt:lpstr>
      <vt:lpstr>End of lesson 1</vt:lpstr>
      <vt:lpstr>Homework: Clone course 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Jakub Malý</dc:creator>
  <cp:lastModifiedBy>Jakub Malý</cp:lastModifiedBy>
  <cp:revision>12</cp:revision>
  <dcterms:created xsi:type="dcterms:W3CDTF">2024-12-31T15:15:18Z</dcterms:created>
  <dcterms:modified xsi:type="dcterms:W3CDTF">2024-12-31T15:58:03Z</dcterms:modified>
</cp:coreProperties>
</file>