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10"/>
    <p:restoredTop sz="94705"/>
  </p:normalViewPr>
  <p:slideViewPr>
    <p:cSldViewPr snapToGrid="0">
      <p:cViewPr varScale="1">
        <p:scale>
          <a:sx n="144" d="100"/>
          <a:sy n="144" d="100"/>
        </p:scale>
        <p:origin x="720"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a3ed8718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a3ed8718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4a3ed87189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4a3ed8718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96cc71f7a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96cc71f7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a3ed8718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a3ed871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a3ed87189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a3ed8718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a3ed87189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a3ed8718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a3ed87189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a3ed8718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4a3ed87189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4a3ed87189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4a3ed87189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4a3ed87189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a3ed8718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a3ed8718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Cruise and </a:t>
            </a:r>
            <a:r>
              <a:rPr lang="en" dirty="0" smtClean="0"/>
              <a:t>Pa</a:t>
            </a:r>
            <a:r>
              <a:rPr lang="en-US" dirty="0" err="1" smtClean="0"/>
              <a:t>rk</a:t>
            </a:r>
            <a:endParaRPr dirty="0"/>
          </a:p>
        </p:txBody>
      </p:sp>
      <p:sp>
        <p:nvSpPr>
          <p:cNvPr id="60" name="Google Shape;60;p13"/>
          <p:cNvSpPr txBox="1">
            <a:spLocks noGrp="1"/>
          </p:cNvSpPr>
          <p:nvPr>
            <p:ph type="subTitle" idx="1"/>
          </p:nvPr>
        </p:nvSpPr>
        <p:spPr>
          <a:xfrm>
            <a:off x="512700" y="36512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200">
                <a:solidFill>
                  <a:schemeClr val="accent1"/>
                </a:solidFill>
              </a:rPr>
              <a:t>By: Mark, Garav &amp; Riyazh</a:t>
            </a:r>
            <a:endParaRPr/>
          </a:p>
        </p:txBody>
      </p:sp>
      <p:sp>
        <p:nvSpPr>
          <p:cNvPr id="61" name="Google Shape;61;p13"/>
          <p:cNvSpPr txBox="1"/>
          <p:nvPr/>
        </p:nvSpPr>
        <p:spPr>
          <a:xfrm>
            <a:off x="558225" y="4545400"/>
            <a:ext cx="5153400" cy="32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Web Programming - Final Project</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Additional Features Coming Soon</a:t>
            </a:r>
            <a:endParaRPr/>
          </a:p>
        </p:txBody>
      </p:sp>
      <p:sp>
        <p:nvSpPr>
          <p:cNvPr id="151" name="Google Shape;151;p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More animation </a:t>
            </a:r>
            <a:endParaRPr/>
          </a:p>
          <a:p>
            <a:pPr marL="457200" lvl="0" indent="-342900" algn="l" rtl="0">
              <a:spcBef>
                <a:spcPts val="0"/>
              </a:spcBef>
              <a:spcAft>
                <a:spcPts val="0"/>
              </a:spcAft>
              <a:buSzPts val="1800"/>
              <a:buChar char="●"/>
            </a:pPr>
            <a:r>
              <a:rPr lang="en"/>
              <a:t>Make it more automated and user-friendly</a:t>
            </a:r>
            <a:endParaRPr/>
          </a:p>
          <a:p>
            <a:pPr marL="457200" lvl="0" indent="-342900" algn="l" rtl="0">
              <a:spcBef>
                <a:spcPts val="0"/>
              </a:spcBef>
              <a:spcAft>
                <a:spcPts val="0"/>
              </a:spcAft>
              <a:buSzPts val="1800"/>
              <a:buChar char="●"/>
            </a:pPr>
            <a:r>
              <a:rPr lang="en"/>
              <a:t>Offer more inventory options for cruise packages, rooms and parking</a:t>
            </a:r>
            <a:endParaRPr/>
          </a:p>
          <a:p>
            <a:pPr marL="45720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a:t>
            </a:r>
            <a:endParaRPr/>
          </a:p>
        </p:txBody>
      </p:sp>
      <p:sp>
        <p:nvSpPr>
          <p:cNvPr id="157" name="Google Shape;157;p2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If you have any questions, feel free to comment below.</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a:t>
            </a:r>
            <a:endParaRPr/>
          </a:p>
        </p:txBody>
      </p:sp>
      <p:sp>
        <p:nvSpPr>
          <p:cNvPr id="67" name="Google Shape;67;p1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A combination website to book a cruise and parking.</a:t>
            </a:r>
            <a:endParaRPr/>
          </a:p>
          <a:p>
            <a:pPr marL="0" lvl="0" indent="0" algn="l" rtl="0">
              <a:spcBef>
                <a:spcPts val="1600"/>
              </a:spcBef>
              <a:spcAft>
                <a:spcPts val="0"/>
              </a:spcAft>
              <a:buNone/>
            </a:pPr>
            <a:r>
              <a:rPr lang="en"/>
              <a:t>Input: Login or Register, and then start picking what cruise package, room, parking, etc.</a:t>
            </a:r>
            <a:endParaRPr/>
          </a:p>
          <a:p>
            <a:pPr marL="0" lvl="0" indent="0" algn="l" rtl="0">
              <a:spcBef>
                <a:spcPts val="1600"/>
              </a:spcBef>
              <a:spcAft>
                <a:spcPts val="0"/>
              </a:spcAft>
              <a:buNone/>
            </a:pPr>
            <a:r>
              <a:rPr lang="en"/>
              <a:t>Output: After payment, a confirmation of the cruise and parking.</a:t>
            </a:r>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Design</a:t>
            </a:r>
            <a:endParaRPr/>
          </a:p>
        </p:txBody>
      </p:sp>
      <p:sp>
        <p:nvSpPr>
          <p:cNvPr id="73" name="Google Shape;73;p1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Please see our website, or rewind back to our demo of our website.</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81475" y="0"/>
            <a:ext cx="1392900" cy="52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XML</a:t>
            </a:r>
            <a:endParaRPr/>
          </a:p>
        </p:txBody>
      </p:sp>
      <p:sp>
        <p:nvSpPr>
          <p:cNvPr id="79" name="Google Shape;79;p16"/>
          <p:cNvSpPr/>
          <p:nvPr/>
        </p:nvSpPr>
        <p:spPr>
          <a:xfrm>
            <a:off x="4096900" y="49825"/>
            <a:ext cx="757500" cy="34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6"/>
          <p:cNvSpPr txBox="1"/>
          <p:nvPr/>
        </p:nvSpPr>
        <p:spPr>
          <a:xfrm>
            <a:off x="4096900" y="49825"/>
            <a:ext cx="807300"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Home</a:t>
            </a:r>
            <a:endParaRPr/>
          </a:p>
        </p:txBody>
      </p:sp>
      <p:sp>
        <p:nvSpPr>
          <p:cNvPr id="81" name="Google Shape;81;p16"/>
          <p:cNvSpPr/>
          <p:nvPr/>
        </p:nvSpPr>
        <p:spPr>
          <a:xfrm>
            <a:off x="4096899" y="660750"/>
            <a:ext cx="757500" cy="34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6"/>
          <p:cNvSpPr txBox="1"/>
          <p:nvPr/>
        </p:nvSpPr>
        <p:spPr>
          <a:xfrm>
            <a:off x="4171600" y="660750"/>
            <a:ext cx="657900"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Login</a:t>
            </a:r>
            <a:endParaRPr/>
          </a:p>
        </p:txBody>
      </p:sp>
      <p:cxnSp>
        <p:nvCxnSpPr>
          <p:cNvPr id="83" name="Google Shape;83;p16"/>
          <p:cNvCxnSpPr>
            <a:stCxn id="80" idx="2"/>
            <a:endCxn id="82" idx="0"/>
          </p:cNvCxnSpPr>
          <p:nvPr/>
        </p:nvCxnSpPr>
        <p:spPr>
          <a:xfrm>
            <a:off x="4500550" y="398725"/>
            <a:ext cx="0" cy="261900"/>
          </a:xfrm>
          <a:prstGeom prst="straightConnector1">
            <a:avLst/>
          </a:prstGeom>
          <a:noFill/>
          <a:ln w="9525" cap="flat" cmpd="sng">
            <a:solidFill>
              <a:srgbClr val="000000"/>
            </a:solidFill>
            <a:prstDash val="solid"/>
            <a:round/>
            <a:headEnd type="none" w="med" len="med"/>
            <a:tailEnd type="triangle" w="med" len="med"/>
          </a:ln>
        </p:spPr>
      </p:cxnSp>
      <p:sp>
        <p:nvSpPr>
          <p:cNvPr id="84" name="Google Shape;84;p16"/>
          <p:cNvSpPr/>
          <p:nvPr/>
        </p:nvSpPr>
        <p:spPr>
          <a:xfrm>
            <a:off x="5545124" y="49825"/>
            <a:ext cx="757500" cy="34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txBox="1"/>
          <p:nvPr/>
        </p:nvSpPr>
        <p:spPr>
          <a:xfrm>
            <a:off x="5499225" y="49825"/>
            <a:ext cx="849300"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a:t>
            </a:r>
            <a:endParaRPr/>
          </a:p>
        </p:txBody>
      </p:sp>
      <p:cxnSp>
        <p:nvCxnSpPr>
          <p:cNvPr id="86" name="Google Shape;86;p16"/>
          <p:cNvCxnSpPr>
            <a:stCxn id="80" idx="3"/>
            <a:endCxn id="85" idx="1"/>
          </p:cNvCxnSpPr>
          <p:nvPr/>
        </p:nvCxnSpPr>
        <p:spPr>
          <a:xfrm>
            <a:off x="4904200" y="224275"/>
            <a:ext cx="594900" cy="0"/>
          </a:xfrm>
          <a:prstGeom prst="straightConnector1">
            <a:avLst/>
          </a:prstGeom>
          <a:noFill/>
          <a:ln w="9525" cap="flat" cmpd="sng">
            <a:solidFill>
              <a:srgbClr val="000000"/>
            </a:solidFill>
            <a:prstDash val="solid"/>
            <a:round/>
            <a:headEnd type="none" w="med" len="med"/>
            <a:tailEnd type="triangle" w="med" len="med"/>
          </a:ln>
        </p:spPr>
      </p:cxnSp>
      <p:sp>
        <p:nvSpPr>
          <p:cNvPr id="87" name="Google Shape;87;p16"/>
          <p:cNvSpPr/>
          <p:nvPr/>
        </p:nvSpPr>
        <p:spPr>
          <a:xfrm>
            <a:off x="3603400" y="1192175"/>
            <a:ext cx="1794300" cy="34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6"/>
          <p:cNvSpPr txBox="1"/>
          <p:nvPr/>
        </p:nvSpPr>
        <p:spPr>
          <a:xfrm>
            <a:off x="3521650" y="1192175"/>
            <a:ext cx="2220300"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Inventory/Destinations</a:t>
            </a:r>
            <a:endParaRPr/>
          </a:p>
        </p:txBody>
      </p:sp>
      <p:cxnSp>
        <p:nvCxnSpPr>
          <p:cNvPr id="89" name="Google Shape;89;p16"/>
          <p:cNvCxnSpPr>
            <a:stCxn id="82" idx="2"/>
            <a:endCxn id="87" idx="0"/>
          </p:cNvCxnSpPr>
          <p:nvPr/>
        </p:nvCxnSpPr>
        <p:spPr>
          <a:xfrm>
            <a:off x="4500550" y="1009650"/>
            <a:ext cx="0" cy="182400"/>
          </a:xfrm>
          <a:prstGeom prst="straightConnector1">
            <a:avLst/>
          </a:prstGeom>
          <a:noFill/>
          <a:ln w="9525" cap="flat" cmpd="sng">
            <a:solidFill>
              <a:srgbClr val="000000"/>
            </a:solidFill>
            <a:prstDash val="solid"/>
            <a:round/>
            <a:headEnd type="none" w="med" len="med"/>
            <a:tailEnd type="triangle" w="med" len="med"/>
          </a:ln>
        </p:spPr>
      </p:cxnSp>
      <p:cxnSp>
        <p:nvCxnSpPr>
          <p:cNvPr id="90" name="Google Shape;90;p16"/>
          <p:cNvCxnSpPr>
            <a:stCxn id="85" idx="2"/>
            <a:endCxn id="87" idx="3"/>
          </p:cNvCxnSpPr>
          <p:nvPr/>
        </p:nvCxnSpPr>
        <p:spPr>
          <a:xfrm rot="5400000">
            <a:off x="5176875" y="619525"/>
            <a:ext cx="967800" cy="526200"/>
          </a:xfrm>
          <a:prstGeom prst="bentConnector2">
            <a:avLst/>
          </a:prstGeom>
          <a:noFill/>
          <a:ln w="9525" cap="flat" cmpd="sng">
            <a:solidFill>
              <a:srgbClr val="000000"/>
            </a:solidFill>
            <a:prstDash val="solid"/>
            <a:round/>
            <a:headEnd type="none" w="med" len="med"/>
            <a:tailEnd type="none" w="med" len="med"/>
          </a:ln>
        </p:spPr>
      </p:cxnSp>
      <p:sp>
        <p:nvSpPr>
          <p:cNvPr id="91" name="Google Shape;91;p16"/>
          <p:cNvSpPr/>
          <p:nvPr/>
        </p:nvSpPr>
        <p:spPr>
          <a:xfrm>
            <a:off x="4253049" y="1802963"/>
            <a:ext cx="757500" cy="34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txBox="1"/>
          <p:nvPr/>
        </p:nvSpPr>
        <p:spPr>
          <a:xfrm>
            <a:off x="4207150" y="1802975"/>
            <a:ext cx="849300"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Rooms</a:t>
            </a:r>
            <a:endParaRPr/>
          </a:p>
        </p:txBody>
      </p:sp>
      <p:cxnSp>
        <p:nvCxnSpPr>
          <p:cNvPr id="93" name="Google Shape;93;p16"/>
          <p:cNvCxnSpPr>
            <a:stCxn id="88" idx="2"/>
            <a:endCxn id="91" idx="0"/>
          </p:cNvCxnSpPr>
          <p:nvPr/>
        </p:nvCxnSpPr>
        <p:spPr>
          <a:xfrm>
            <a:off x="4631800" y="1541075"/>
            <a:ext cx="0" cy="261900"/>
          </a:xfrm>
          <a:prstGeom prst="straightConnector1">
            <a:avLst/>
          </a:prstGeom>
          <a:noFill/>
          <a:ln w="9525" cap="flat" cmpd="sng">
            <a:solidFill>
              <a:srgbClr val="000000"/>
            </a:solidFill>
            <a:prstDash val="solid"/>
            <a:round/>
            <a:headEnd type="none" w="med" len="med"/>
            <a:tailEnd type="triangle" w="med" len="med"/>
          </a:ln>
        </p:spPr>
      </p:cxnSp>
      <p:sp>
        <p:nvSpPr>
          <p:cNvPr id="94" name="Google Shape;94;p16"/>
          <p:cNvSpPr/>
          <p:nvPr/>
        </p:nvSpPr>
        <p:spPr>
          <a:xfrm>
            <a:off x="4253049" y="2334388"/>
            <a:ext cx="757500" cy="34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6"/>
          <p:cNvSpPr txBox="1"/>
          <p:nvPr/>
        </p:nvSpPr>
        <p:spPr>
          <a:xfrm>
            <a:off x="4207150" y="2334400"/>
            <a:ext cx="849300"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Parking</a:t>
            </a:r>
            <a:endParaRPr/>
          </a:p>
        </p:txBody>
      </p:sp>
      <p:cxnSp>
        <p:nvCxnSpPr>
          <p:cNvPr id="96" name="Google Shape;96;p16"/>
          <p:cNvCxnSpPr>
            <a:endCxn id="95" idx="0"/>
          </p:cNvCxnSpPr>
          <p:nvPr/>
        </p:nvCxnSpPr>
        <p:spPr>
          <a:xfrm>
            <a:off x="4631800" y="2152000"/>
            <a:ext cx="0" cy="182400"/>
          </a:xfrm>
          <a:prstGeom prst="straightConnector1">
            <a:avLst/>
          </a:prstGeom>
          <a:noFill/>
          <a:ln w="9525" cap="flat" cmpd="sng">
            <a:solidFill>
              <a:srgbClr val="000000"/>
            </a:solidFill>
            <a:prstDash val="solid"/>
            <a:round/>
            <a:headEnd type="none" w="med" len="med"/>
            <a:tailEnd type="triangle" w="med" len="med"/>
          </a:ln>
        </p:spPr>
      </p:cxnSp>
      <p:sp>
        <p:nvSpPr>
          <p:cNvPr id="97" name="Google Shape;97;p16"/>
          <p:cNvSpPr/>
          <p:nvPr/>
        </p:nvSpPr>
        <p:spPr>
          <a:xfrm>
            <a:off x="4096900" y="2865825"/>
            <a:ext cx="1153500" cy="34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txBox="1"/>
          <p:nvPr/>
        </p:nvSpPr>
        <p:spPr>
          <a:xfrm>
            <a:off x="4096900" y="2865825"/>
            <a:ext cx="1236000"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Lot Selection</a:t>
            </a:r>
            <a:endParaRPr/>
          </a:p>
        </p:txBody>
      </p:sp>
      <p:cxnSp>
        <p:nvCxnSpPr>
          <p:cNvPr id="99" name="Google Shape;99;p16"/>
          <p:cNvCxnSpPr/>
          <p:nvPr/>
        </p:nvCxnSpPr>
        <p:spPr>
          <a:xfrm>
            <a:off x="4631800" y="2683300"/>
            <a:ext cx="3300" cy="207300"/>
          </a:xfrm>
          <a:prstGeom prst="straightConnector1">
            <a:avLst/>
          </a:prstGeom>
          <a:noFill/>
          <a:ln w="9525" cap="flat" cmpd="sng">
            <a:solidFill>
              <a:srgbClr val="000000"/>
            </a:solidFill>
            <a:prstDash val="solid"/>
            <a:round/>
            <a:headEnd type="none" w="med" len="med"/>
            <a:tailEnd type="triangle" w="med" len="med"/>
          </a:ln>
        </p:spPr>
      </p:cxnSp>
      <p:sp>
        <p:nvSpPr>
          <p:cNvPr id="100" name="Google Shape;100;p16"/>
          <p:cNvSpPr/>
          <p:nvPr/>
        </p:nvSpPr>
        <p:spPr>
          <a:xfrm>
            <a:off x="4253050" y="3397250"/>
            <a:ext cx="875400" cy="34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p:cNvSpPr txBox="1"/>
          <p:nvPr/>
        </p:nvSpPr>
        <p:spPr>
          <a:xfrm>
            <a:off x="4224100" y="3397250"/>
            <a:ext cx="981600"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Payment</a:t>
            </a:r>
            <a:endParaRPr/>
          </a:p>
        </p:txBody>
      </p:sp>
      <p:cxnSp>
        <p:nvCxnSpPr>
          <p:cNvPr id="102" name="Google Shape;102;p16"/>
          <p:cNvCxnSpPr>
            <a:stCxn id="98" idx="2"/>
            <a:endCxn id="101" idx="0"/>
          </p:cNvCxnSpPr>
          <p:nvPr/>
        </p:nvCxnSpPr>
        <p:spPr>
          <a:xfrm>
            <a:off x="4714900" y="3214725"/>
            <a:ext cx="0" cy="182400"/>
          </a:xfrm>
          <a:prstGeom prst="straightConnector1">
            <a:avLst/>
          </a:prstGeom>
          <a:noFill/>
          <a:ln w="9525" cap="flat" cmpd="sng">
            <a:solidFill>
              <a:srgbClr val="000000"/>
            </a:solidFill>
            <a:prstDash val="solid"/>
            <a:round/>
            <a:headEnd type="none" w="med" len="med"/>
            <a:tailEnd type="triangle" w="med" len="med"/>
          </a:ln>
        </p:spPr>
      </p:cxnSp>
      <p:sp>
        <p:nvSpPr>
          <p:cNvPr id="103" name="Google Shape;103;p16"/>
          <p:cNvSpPr/>
          <p:nvPr/>
        </p:nvSpPr>
        <p:spPr>
          <a:xfrm>
            <a:off x="4253050" y="3953325"/>
            <a:ext cx="875400" cy="34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txBox="1"/>
          <p:nvPr/>
        </p:nvSpPr>
        <p:spPr>
          <a:xfrm>
            <a:off x="4224100" y="3953325"/>
            <a:ext cx="981600"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Congrats</a:t>
            </a:r>
            <a:endParaRPr/>
          </a:p>
        </p:txBody>
      </p:sp>
      <p:cxnSp>
        <p:nvCxnSpPr>
          <p:cNvPr id="105" name="Google Shape;105;p16"/>
          <p:cNvCxnSpPr>
            <a:endCxn id="104" idx="0"/>
          </p:cNvCxnSpPr>
          <p:nvPr/>
        </p:nvCxnSpPr>
        <p:spPr>
          <a:xfrm>
            <a:off x="4714900" y="3746025"/>
            <a:ext cx="0" cy="207300"/>
          </a:xfrm>
          <a:prstGeom prst="straightConnector1">
            <a:avLst/>
          </a:prstGeom>
          <a:noFill/>
          <a:ln w="9525" cap="flat" cmpd="sng">
            <a:solidFill>
              <a:srgbClr val="000000"/>
            </a:solidFill>
            <a:prstDash val="solid"/>
            <a:round/>
            <a:headEnd type="none" w="med" len="med"/>
            <a:tailEnd type="triangle" w="med" len="med"/>
          </a:ln>
        </p:spPr>
      </p:cxnSp>
      <p:sp>
        <p:nvSpPr>
          <p:cNvPr id="106" name="Google Shape;106;p16"/>
          <p:cNvSpPr/>
          <p:nvPr/>
        </p:nvSpPr>
        <p:spPr>
          <a:xfrm>
            <a:off x="451250" y="3953313"/>
            <a:ext cx="981600" cy="34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txBox="1"/>
          <p:nvPr/>
        </p:nvSpPr>
        <p:spPr>
          <a:xfrm>
            <a:off x="423500" y="3953313"/>
            <a:ext cx="1037100"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Purchases</a:t>
            </a:r>
            <a:endParaRPr/>
          </a:p>
        </p:txBody>
      </p:sp>
      <p:sp>
        <p:nvSpPr>
          <p:cNvPr id="108" name="Google Shape;108;p16"/>
          <p:cNvSpPr/>
          <p:nvPr/>
        </p:nvSpPr>
        <p:spPr>
          <a:xfrm>
            <a:off x="2490400" y="3953325"/>
            <a:ext cx="875400" cy="34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txBox="1"/>
          <p:nvPr/>
        </p:nvSpPr>
        <p:spPr>
          <a:xfrm>
            <a:off x="2524438" y="3953325"/>
            <a:ext cx="807300"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Options</a:t>
            </a:r>
            <a:endParaRPr/>
          </a:p>
        </p:txBody>
      </p:sp>
      <p:cxnSp>
        <p:nvCxnSpPr>
          <p:cNvPr id="110" name="Google Shape;110;p16"/>
          <p:cNvCxnSpPr>
            <a:stCxn id="104" idx="1"/>
            <a:endCxn id="109" idx="3"/>
          </p:cNvCxnSpPr>
          <p:nvPr/>
        </p:nvCxnSpPr>
        <p:spPr>
          <a:xfrm rot="10800000">
            <a:off x="3331600" y="4127775"/>
            <a:ext cx="892500" cy="0"/>
          </a:xfrm>
          <a:prstGeom prst="straightConnector1">
            <a:avLst/>
          </a:prstGeom>
          <a:noFill/>
          <a:ln w="9525" cap="flat" cmpd="sng">
            <a:solidFill>
              <a:srgbClr val="000000"/>
            </a:solidFill>
            <a:prstDash val="solid"/>
            <a:round/>
            <a:headEnd type="none" w="med" len="med"/>
            <a:tailEnd type="triangle" w="med" len="med"/>
          </a:ln>
        </p:spPr>
      </p:cxnSp>
      <p:cxnSp>
        <p:nvCxnSpPr>
          <p:cNvPr id="111" name="Google Shape;111;p16"/>
          <p:cNvCxnSpPr>
            <a:stCxn id="109" idx="1"/>
            <a:endCxn id="107" idx="3"/>
          </p:cNvCxnSpPr>
          <p:nvPr/>
        </p:nvCxnSpPr>
        <p:spPr>
          <a:xfrm rot="10800000">
            <a:off x="1460638" y="4127775"/>
            <a:ext cx="1063800" cy="0"/>
          </a:xfrm>
          <a:prstGeom prst="straightConnector1">
            <a:avLst/>
          </a:prstGeom>
          <a:noFill/>
          <a:ln w="9525" cap="flat" cmpd="sng">
            <a:solidFill>
              <a:srgbClr val="000000"/>
            </a:solidFill>
            <a:prstDash val="solid"/>
            <a:round/>
            <a:headEnd type="none" w="med" len="med"/>
            <a:tailEnd type="triangle" w="med" len="med"/>
          </a:ln>
        </p:spPr>
      </p:cxnSp>
      <p:cxnSp>
        <p:nvCxnSpPr>
          <p:cNvPr id="112" name="Google Shape;112;p16"/>
          <p:cNvCxnSpPr>
            <a:stCxn id="88" idx="3"/>
          </p:cNvCxnSpPr>
          <p:nvPr/>
        </p:nvCxnSpPr>
        <p:spPr>
          <a:xfrm flipH="1">
            <a:off x="5392750" y="1366625"/>
            <a:ext cx="349200" cy="9000"/>
          </a:xfrm>
          <a:prstGeom prst="straightConnector1">
            <a:avLst/>
          </a:prstGeom>
          <a:noFill/>
          <a:ln w="9525" cap="flat" cmpd="sng">
            <a:solidFill>
              <a:srgbClr val="000000"/>
            </a:solidFill>
            <a:prstDash val="solid"/>
            <a:round/>
            <a:headEnd type="none" w="med" len="med"/>
            <a:tailEnd type="triangle" w="med" len="med"/>
          </a:ln>
        </p:spPr>
      </p:cxnSp>
      <p:cxnSp>
        <p:nvCxnSpPr>
          <p:cNvPr id="113" name="Google Shape;113;p16"/>
          <p:cNvCxnSpPr>
            <a:stCxn id="82" idx="1"/>
          </p:cNvCxnSpPr>
          <p:nvPr/>
        </p:nvCxnSpPr>
        <p:spPr>
          <a:xfrm flipH="1">
            <a:off x="2870800" y="835200"/>
            <a:ext cx="1300800" cy="2100"/>
          </a:xfrm>
          <a:prstGeom prst="bentConnector3">
            <a:avLst>
              <a:gd name="adj1" fmla="val 50000"/>
            </a:avLst>
          </a:prstGeom>
          <a:noFill/>
          <a:ln w="9525" cap="flat" cmpd="sng">
            <a:solidFill>
              <a:srgbClr val="000000"/>
            </a:solidFill>
            <a:prstDash val="solid"/>
            <a:round/>
            <a:headEnd type="none" w="med" len="med"/>
            <a:tailEnd type="none" w="med" len="med"/>
          </a:ln>
        </p:spPr>
      </p:cxnSp>
      <p:cxnSp>
        <p:nvCxnSpPr>
          <p:cNvPr id="114" name="Google Shape;114;p16"/>
          <p:cNvCxnSpPr>
            <a:endCxn id="109" idx="0"/>
          </p:cNvCxnSpPr>
          <p:nvPr/>
        </p:nvCxnSpPr>
        <p:spPr>
          <a:xfrm>
            <a:off x="2880688" y="837225"/>
            <a:ext cx="47400" cy="3116100"/>
          </a:xfrm>
          <a:prstGeom prst="straightConnector1">
            <a:avLst/>
          </a:prstGeom>
          <a:noFill/>
          <a:ln w="9525" cap="flat" cmpd="sng">
            <a:solidFill>
              <a:srgbClr val="000000"/>
            </a:solidFill>
            <a:prstDash val="solid"/>
            <a:round/>
            <a:headEnd type="none" w="med" len="med"/>
            <a:tailEnd type="triangle" w="med" len="med"/>
          </a:ln>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Code/Languages </a:t>
            </a:r>
            <a:endParaRPr/>
          </a:p>
        </p:txBody>
      </p:sp>
      <p:sp>
        <p:nvSpPr>
          <p:cNvPr id="120" name="Google Shape;120;p1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PHP</a:t>
            </a:r>
            <a:endParaRPr/>
          </a:p>
          <a:p>
            <a:pPr marL="457200" lvl="0" indent="-342900" algn="l" rtl="0">
              <a:spcBef>
                <a:spcPts val="0"/>
              </a:spcBef>
              <a:spcAft>
                <a:spcPts val="0"/>
              </a:spcAft>
              <a:buSzPts val="1800"/>
              <a:buChar char="●"/>
            </a:pPr>
            <a:r>
              <a:rPr lang="en"/>
              <a:t>HTML</a:t>
            </a:r>
            <a:endParaRPr/>
          </a:p>
          <a:p>
            <a:pPr marL="457200" lvl="0" indent="-342900" algn="l" rtl="0">
              <a:spcBef>
                <a:spcPts val="0"/>
              </a:spcBef>
              <a:spcAft>
                <a:spcPts val="0"/>
              </a:spcAft>
              <a:buSzPts val="1800"/>
              <a:buChar char="●"/>
            </a:pPr>
            <a:r>
              <a:rPr lang="en"/>
              <a:t>CSS</a:t>
            </a:r>
            <a:endParaRPr/>
          </a:p>
          <a:p>
            <a:pPr marL="457200" lvl="0" indent="-342900" algn="l" rtl="0">
              <a:spcBef>
                <a:spcPts val="0"/>
              </a:spcBef>
              <a:spcAft>
                <a:spcPts val="0"/>
              </a:spcAft>
              <a:buSzPts val="1800"/>
              <a:buChar char="●"/>
            </a:pPr>
            <a:r>
              <a:rPr lang="en"/>
              <a:t>SQL</a:t>
            </a:r>
            <a:endParaRPr/>
          </a:p>
          <a:p>
            <a:pPr marL="457200" lvl="0" indent="-342900" algn="l" rtl="0">
              <a:spcBef>
                <a:spcPts val="0"/>
              </a:spcBef>
              <a:spcAft>
                <a:spcPts val="0"/>
              </a:spcAft>
              <a:buSzPts val="1800"/>
              <a:buChar char="●"/>
            </a:pPr>
            <a:r>
              <a:rPr lang="en"/>
              <a:t>JavaScript</a:t>
            </a:r>
            <a:endParaRPr/>
          </a:p>
          <a:p>
            <a:pPr marL="457200" lvl="0" indent="-342900" algn="l" rtl="0">
              <a:spcBef>
                <a:spcPts val="0"/>
              </a:spcBef>
              <a:spcAft>
                <a:spcPts val="0"/>
              </a:spcAft>
              <a:buSzPts val="1800"/>
              <a:buChar char="●"/>
            </a:pPr>
            <a:r>
              <a:rPr lang="en"/>
              <a:t>Regular Expressions</a:t>
            </a:r>
            <a:endParaRPr/>
          </a:p>
          <a:p>
            <a:pPr marL="457200" lvl="0" indent="-342900" algn="l" rtl="0">
              <a:spcBef>
                <a:spcPts val="0"/>
              </a:spcBef>
              <a:spcAft>
                <a:spcPts val="0"/>
              </a:spcAft>
              <a:buSzPts val="1800"/>
              <a:buChar char="●"/>
            </a:pPr>
            <a:r>
              <a:rPr lang="en"/>
              <a:t>Jquery </a:t>
            </a:r>
            <a:endParaRPr/>
          </a:p>
          <a:p>
            <a:pPr marL="457200" lvl="0" indent="-342900" algn="l" rtl="0">
              <a:spcBef>
                <a:spcPts val="0"/>
              </a:spcBef>
              <a:spcAft>
                <a:spcPts val="0"/>
              </a:spcAft>
              <a:buSzPts val="1800"/>
              <a:buChar char="●"/>
            </a:pPr>
            <a:r>
              <a:rPr lang="en"/>
              <a:t>Bootstrap</a:t>
            </a:r>
            <a:endParaRPr/>
          </a:p>
          <a:p>
            <a:pPr marL="457200" lvl="0" indent="-342900" algn="l" rtl="0">
              <a:spcBef>
                <a:spcPts val="0"/>
              </a:spcBef>
              <a:spcAft>
                <a:spcPts val="0"/>
              </a:spcAft>
              <a:buSzPts val="1800"/>
              <a:buChar char="●"/>
            </a:pPr>
            <a:r>
              <a:rPr lang="en"/>
              <a:t>Cookies</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Code Snippets - Model (MVC)</a:t>
            </a:r>
            <a:endParaRPr/>
          </a:p>
        </p:txBody>
      </p:sp>
      <p:pic>
        <p:nvPicPr>
          <p:cNvPr id="126" name="Google Shape;126;p18"/>
          <p:cNvPicPr preferRelativeResize="0"/>
          <p:nvPr/>
        </p:nvPicPr>
        <p:blipFill>
          <a:blip r:embed="rId3">
            <a:alphaModFix/>
          </a:blip>
          <a:stretch>
            <a:fillRect/>
          </a:stretch>
        </p:blipFill>
        <p:spPr>
          <a:xfrm>
            <a:off x="1804988" y="1171600"/>
            <a:ext cx="5819775" cy="371475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Code Snippets - View (MVC)</a:t>
            </a:r>
            <a:endParaRPr/>
          </a:p>
        </p:txBody>
      </p:sp>
      <p:pic>
        <p:nvPicPr>
          <p:cNvPr id="132" name="Google Shape;132;p19"/>
          <p:cNvPicPr preferRelativeResize="0"/>
          <p:nvPr/>
        </p:nvPicPr>
        <p:blipFill>
          <a:blip r:embed="rId3">
            <a:alphaModFix/>
          </a:blip>
          <a:stretch>
            <a:fillRect/>
          </a:stretch>
        </p:blipFill>
        <p:spPr>
          <a:xfrm>
            <a:off x="1919975" y="1100675"/>
            <a:ext cx="5845125" cy="383350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Code Snippets - Controller (MVC)</a:t>
            </a:r>
            <a:endParaRPr/>
          </a:p>
        </p:txBody>
      </p:sp>
      <p:pic>
        <p:nvPicPr>
          <p:cNvPr id="138" name="Google Shape;138;p20"/>
          <p:cNvPicPr preferRelativeResize="0"/>
          <p:nvPr/>
        </p:nvPicPr>
        <p:blipFill>
          <a:blip r:embed="rId3">
            <a:alphaModFix/>
          </a:blip>
          <a:stretch>
            <a:fillRect/>
          </a:stretch>
        </p:blipFill>
        <p:spPr>
          <a:xfrm>
            <a:off x="2462100" y="1058225"/>
            <a:ext cx="4552700" cy="3954424"/>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Testing</a:t>
            </a:r>
            <a:endParaRPr/>
          </a:p>
        </p:txBody>
      </p:sp>
      <p:sp>
        <p:nvSpPr>
          <p:cNvPr id="144" name="Google Shape;144;p2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a:t>Testing was done manually. Lots of refreshing to adjust the looks of the pages. Also, adding mock data in our database and in our website to try out the different use cases, to see if everything is functional. More testing will be needed when we get advance with our cruise and pay website. </a:t>
            </a:r>
            <a:endParaRPr sz="1500">
              <a:latin typeface="Arial"/>
              <a:ea typeface="Arial"/>
              <a:cs typeface="Arial"/>
              <a:sym typeface="Arial"/>
            </a:endParaRPr>
          </a:p>
        </p:txBody>
      </p:sp>
      <p:pic>
        <p:nvPicPr>
          <p:cNvPr id="145" name="Google Shape;145;p21"/>
          <p:cNvPicPr preferRelativeResize="0"/>
          <p:nvPr/>
        </p:nvPicPr>
        <p:blipFill>
          <a:blip r:embed="rId3">
            <a:alphaModFix/>
          </a:blip>
          <a:stretch>
            <a:fillRect/>
          </a:stretch>
        </p:blipFill>
        <p:spPr>
          <a:xfrm>
            <a:off x="3567100" y="2752500"/>
            <a:ext cx="2009775" cy="211455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220</Words>
  <Application>Microsoft Macintosh PowerPoint</Application>
  <PresentationFormat>On-screen Show (16:9)</PresentationFormat>
  <Paragraphs>42</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Old Standard TT</vt:lpstr>
      <vt:lpstr>Paperback</vt:lpstr>
      <vt:lpstr>Cruise and Park</vt:lpstr>
      <vt:lpstr>User</vt:lpstr>
      <vt:lpstr>Design</vt:lpstr>
      <vt:lpstr>XML</vt:lpstr>
      <vt:lpstr>Code/Languages </vt:lpstr>
      <vt:lpstr>Code Snippets - Model (MVC)</vt:lpstr>
      <vt:lpstr>Code Snippets - View (MVC)</vt:lpstr>
      <vt:lpstr>Code Snippets - Controller (MVC)</vt:lpstr>
      <vt:lpstr>Testing</vt:lpstr>
      <vt:lpstr>Additional Features Coming Soon</vt:lpstr>
      <vt:lpstr>Questions?</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Cruise and Park</dc:title>
  <cp:lastModifiedBy>Riyazh Dholakia</cp:lastModifiedBy>
  <cp:revision>1</cp:revision>
  <dcterms:modified xsi:type="dcterms:W3CDTF">2018-12-09T22:29:55Z</dcterms:modified>
</cp:coreProperties>
</file>