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3ed871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3ed871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3ed871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a3ed871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6cc71f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6cc71f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a3ed871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3ed871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a3ed871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a3ed871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a3ed8718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a3ed8718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3ed871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3ed871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a3ed8718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a3ed8718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a3ed871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a3ed871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a3ed871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a3ed871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Cruise and Pay</a:t>
            </a:r>
            <a:endParaRPr/>
          </a:p>
        </p:txBody>
      </p:sp>
      <p:sp>
        <p:nvSpPr>
          <p:cNvPr id="60" name="Google Shape;60;p13"/>
          <p:cNvSpPr txBox="1"/>
          <p:nvPr>
            <p:ph idx="1" type="subTitle"/>
          </p:nvPr>
        </p:nvSpPr>
        <p:spPr>
          <a:xfrm>
            <a:off x="512700" y="36512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1"/>
                </a:solidFill>
              </a:rPr>
              <a:t>By: Mark, Garav &amp; </a:t>
            </a:r>
            <a:r>
              <a:rPr lang="en" sz="4200">
                <a:solidFill>
                  <a:schemeClr val="accent1"/>
                </a:solidFill>
              </a:rPr>
              <a:t>Riyazh</a:t>
            </a:r>
            <a:endParaRPr/>
          </a:p>
        </p:txBody>
      </p:sp>
      <p:sp>
        <p:nvSpPr>
          <p:cNvPr id="61" name="Google Shape;61;p13"/>
          <p:cNvSpPr txBox="1"/>
          <p:nvPr/>
        </p:nvSpPr>
        <p:spPr>
          <a:xfrm>
            <a:off x="558225" y="4545400"/>
            <a:ext cx="51534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Web Programming -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 Coming Soon</a:t>
            </a:r>
            <a:endParaRPr/>
          </a:p>
        </p:txBody>
      </p:sp>
      <p:sp>
        <p:nvSpPr>
          <p:cNvPr id="151" name="Google Shape;151;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animation </a:t>
            </a:r>
            <a:endParaRPr/>
          </a:p>
          <a:p>
            <a:pPr indent="-342900" lvl="0" marL="457200" rtl="0" algn="l">
              <a:spcBef>
                <a:spcPts val="0"/>
              </a:spcBef>
              <a:spcAft>
                <a:spcPts val="0"/>
              </a:spcAft>
              <a:buSzPts val="1800"/>
              <a:buChar char="●"/>
            </a:pPr>
            <a:r>
              <a:rPr lang="en"/>
              <a:t>Make it more automated and user-friendly</a:t>
            </a:r>
            <a:endParaRPr/>
          </a:p>
          <a:p>
            <a:pPr indent="-342900" lvl="0" marL="457200" rtl="0" algn="l">
              <a:spcBef>
                <a:spcPts val="0"/>
              </a:spcBef>
              <a:spcAft>
                <a:spcPts val="0"/>
              </a:spcAft>
              <a:buSzPts val="1800"/>
              <a:buChar char="●"/>
            </a:pPr>
            <a:r>
              <a:rPr lang="en"/>
              <a:t>Offer more inventory options for cruise packages, rooms and parking</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7" name="Google Shape;157;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have any questions, feel free to comment below.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 combination website to book a cruise and parking.</a:t>
            </a:r>
            <a:endParaRPr/>
          </a:p>
          <a:p>
            <a:pPr indent="0" lvl="0" marL="0" rtl="0" algn="l">
              <a:spcBef>
                <a:spcPts val="1600"/>
              </a:spcBef>
              <a:spcAft>
                <a:spcPts val="0"/>
              </a:spcAft>
              <a:buNone/>
            </a:pPr>
            <a:r>
              <a:rPr lang="en"/>
              <a:t>Input: Login or Register, and then start picking what cruise package, room, parking, etc.</a:t>
            </a:r>
            <a:endParaRPr/>
          </a:p>
          <a:p>
            <a:pPr indent="0" lvl="0" marL="0" rtl="0" algn="l">
              <a:spcBef>
                <a:spcPts val="1600"/>
              </a:spcBef>
              <a:spcAft>
                <a:spcPts val="0"/>
              </a:spcAft>
              <a:buNone/>
            </a:pPr>
            <a:r>
              <a:rPr lang="en"/>
              <a:t>Output: After payment, a confirmation of the cruise and parking.</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see our website, or rewind back to our demo of our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81475" y="0"/>
            <a:ext cx="13929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79" name="Google Shape;79;p16"/>
          <p:cNvSpPr/>
          <p:nvPr/>
        </p:nvSpPr>
        <p:spPr>
          <a:xfrm>
            <a:off x="4096900" y="49825"/>
            <a:ext cx="757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4096900" y="49825"/>
            <a:ext cx="807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Home</a:t>
            </a:r>
            <a:endParaRPr/>
          </a:p>
        </p:txBody>
      </p:sp>
      <p:sp>
        <p:nvSpPr>
          <p:cNvPr id="81" name="Google Shape;81;p16"/>
          <p:cNvSpPr/>
          <p:nvPr/>
        </p:nvSpPr>
        <p:spPr>
          <a:xfrm>
            <a:off x="4096899" y="660750"/>
            <a:ext cx="757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171600" y="660750"/>
            <a:ext cx="6579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cxnSp>
        <p:nvCxnSpPr>
          <p:cNvPr id="83" name="Google Shape;83;p16"/>
          <p:cNvCxnSpPr>
            <a:stCxn id="80" idx="2"/>
            <a:endCxn id="82" idx="0"/>
          </p:cNvCxnSpPr>
          <p:nvPr/>
        </p:nvCxnSpPr>
        <p:spPr>
          <a:xfrm>
            <a:off x="4500550" y="398725"/>
            <a:ext cx="0" cy="261900"/>
          </a:xfrm>
          <a:prstGeom prst="straightConnector1">
            <a:avLst/>
          </a:prstGeom>
          <a:noFill/>
          <a:ln cap="flat" cmpd="sng" w="9525">
            <a:solidFill>
              <a:srgbClr val="000000"/>
            </a:solidFill>
            <a:prstDash val="solid"/>
            <a:round/>
            <a:headEnd len="med" w="med" type="none"/>
            <a:tailEnd len="med" w="med" type="triangle"/>
          </a:ln>
        </p:spPr>
      </p:cxnSp>
      <p:sp>
        <p:nvSpPr>
          <p:cNvPr id="84" name="Google Shape;84;p16"/>
          <p:cNvSpPr/>
          <p:nvPr/>
        </p:nvSpPr>
        <p:spPr>
          <a:xfrm>
            <a:off x="5545124" y="49825"/>
            <a:ext cx="757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5499225" y="49825"/>
            <a:ext cx="849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a:t>
            </a:r>
            <a:endParaRPr/>
          </a:p>
        </p:txBody>
      </p:sp>
      <p:cxnSp>
        <p:nvCxnSpPr>
          <p:cNvPr id="86" name="Google Shape;86;p16"/>
          <p:cNvCxnSpPr>
            <a:stCxn id="80" idx="3"/>
            <a:endCxn id="85" idx="1"/>
          </p:cNvCxnSpPr>
          <p:nvPr/>
        </p:nvCxnSpPr>
        <p:spPr>
          <a:xfrm>
            <a:off x="4904200" y="224275"/>
            <a:ext cx="594900" cy="0"/>
          </a:xfrm>
          <a:prstGeom prst="straightConnector1">
            <a:avLst/>
          </a:prstGeom>
          <a:noFill/>
          <a:ln cap="flat" cmpd="sng" w="9525">
            <a:solidFill>
              <a:srgbClr val="000000"/>
            </a:solidFill>
            <a:prstDash val="solid"/>
            <a:round/>
            <a:headEnd len="med" w="med" type="none"/>
            <a:tailEnd len="med" w="med" type="triangle"/>
          </a:ln>
        </p:spPr>
      </p:cxnSp>
      <p:sp>
        <p:nvSpPr>
          <p:cNvPr id="87" name="Google Shape;87;p16"/>
          <p:cNvSpPr/>
          <p:nvPr/>
        </p:nvSpPr>
        <p:spPr>
          <a:xfrm>
            <a:off x="3603400" y="1192175"/>
            <a:ext cx="17943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521650" y="1192175"/>
            <a:ext cx="2220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Inventory/Destinations</a:t>
            </a:r>
            <a:endParaRPr/>
          </a:p>
        </p:txBody>
      </p:sp>
      <p:cxnSp>
        <p:nvCxnSpPr>
          <p:cNvPr id="89" name="Google Shape;89;p16"/>
          <p:cNvCxnSpPr>
            <a:stCxn id="82" idx="2"/>
            <a:endCxn id="87" idx="0"/>
          </p:cNvCxnSpPr>
          <p:nvPr/>
        </p:nvCxnSpPr>
        <p:spPr>
          <a:xfrm>
            <a:off x="4500550" y="1009650"/>
            <a:ext cx="0" cy="182400"/>
          </a:xfrm>
          <a:prstGeom prst="straightConnector1">
            <a:avLst/>
          </a:prstGeom>
          <a:noFill/>
          <a:ln cap="flat" cmpd="sng" w="9525">
            <a:solidFill>
              <a:srgbClr val="000000"/>
            </a:solidFill>
            <a:prstDash val="solid"/>
            <a:round/>
            <a:headEnd len="med" w="med" type="none"/>
            <a:tailEnd len="med" w="med" type="triangle"/>
          </a:ln>
        </p:spPr>
      </p:cxnSp>
      <p:cxnSp>
        <p:nvCxnSpPr>
          <p:cNvPr id="90" name="Google Shape;90;p16"/>
          <p:cNvCxnSpPr>
            <a:stCxn id="85" idx="2"/>
            <a:endCxn id="87" idx="3"/>
          </p:cNvCxnSpPr>
          <p:nvPr/>
        </p:nvCxnSpPr>
        <p:spPr>
          <a:xfrm rot="5400000">
            <a:off x="5176875" y="619525"/>
            <a:ext cx="967800" cy="526200"/>
          </a:xfrm>
          <a:prstGeom prst="bentConnector2">
            <a:avLst/>
          </a:prstGeom>
          <a:noFill/>
          <a:ln cap="flat" cmpd="sng" w="9525">
            <a:solidFill>
              <a:srgbClr val="000000"/>
            </a:solidFill>
            <a:prstDash val="solid"/>
            <a:round/>
            <a:headEnd len="med" w="med" type="none"/>
            <a:tailEnd len="med" w="med" type="none"/>
          </a:ln>
        </p:spPr>
      </p:cxnSp>
      <p:sp>
        <p:nvSpPr>
          <p:cNvPr id="91" name="Google Shape;91;p16"/>
          <p:cNvSpPr/>
          <p:nvPr/>
        </p:nvSpPr>
        <p:spPr>
          <a:xfrm>
            <a:off x="4253049" y="1802963"/>
            <a:ext cx="757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4207150" y="1802975"/>
            <a:ext cx="849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Rooms</a:t>
            </a:r>
            <a:endParaRPr/>
          </a:p>
        </p:txBody>
      </p:sp>
      <p:cxnSp>
        <p:nvCxnSpPr>
          <p:cNvPr id="93" name="Google Shape;93;p16"/>
          <p:cNvCxnSpPr>
            <a:stCxn id="88" idx="2"/>
            <a:endCxn id="91" idx="0"/>
          </p:cNvCxnSpPr>
          <p:nvPr/>
        </p:nvCxnSpPr>
        <p:spPr>
          <a:xfrm>
            <a:off x="4631800" y="1541075"/>
            <a:ext cx="0" cy="261900"/>
          </a:xfrm>
          <a:prstGeom prst="straightConnector1">
            <a:avLst/>
          </a:prstGeom>
          <a:noFill/>
          <a:ln cap="flat" cmpd="sng" w="9525">
            <a:solidFill>
              <a:srgbClr val="000000"/>
            </a:solidFill>
            <a:prstDash val="solid"/>
            <a:round/>
            <a:headEnd len="med" w="med" type="none"/>
            <a:tailEnd len="med" w="med" type="triangle"/>
          </a:ln>
        </p:spPr>
      </p:cxnSp>
      <p:sp>
        <p:nvSpPr>
          <p:cNvPr id="94" name="Google Shape;94;p16"/>
          <p:cNvSpPr/>
          <p:nvPr/>
        </p:nvSpPr>
        <p:spPr>
          <a:xfrm>
            <a:off x="4253049" y="2334388"/>
            <a:ext cx="757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4207150" y="2334400"/>
            <a:ext cx="849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Parking</a:t>
            </a:r>
            <a:endParaRPr/>
          </a:p>
        </p:txBody>
      </p:sp>
      <p:cxnSp>
        <p:nvCxnSpPr>
          <p:cNvPr id="96" name="Google Shape;96;p16"/>
          <p:cNvCxnSpPr>
            <a:endCxn id="95" idx="0"/>
          </p:cNvCxnSpPr>
          <p:nvPr/>
        </p:nvCxnSpPr>
        <p:spPr>
          <a:xfrm>
            <a:off x="4631800" y="2152000"/>
            <a:ext cx="0" cy="182400"/>
          </a:xfrm>
          <a:prstGeom prst="straightConnector1">
            <a:avLst/>
          </a:prstGeom>
          <a:noFill/>
          <a:ln cap="flat" cmpd="sng" w="9525">
            <a:solidFill>
              <a:srgbClr val="000000"/>
            </a:solidFill>
            <a:prstDash val="solid"/>
            <a:round/>
            <a:headEnd len="med" w="med" type="none"/>
            <a:tailEnd len="med" w="med" type="triangle"/>
          </a:ln>
        </p:spPr>
      </p:cxnSp>
      <p:sp>
        <p:nvSpPr>
          <p:cNvPr id="97" name="Google Shape;97;p16"/>
          <p:cNvSpPr/>
          <p:nvPr/>
        </p:nvSpPr>
        <p:spPr>
          <a:xfrm>
            <a:off x="4096900" y="2865825"/>
            <a:ext cx="11535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4096900" y="2865825"/>
            <a:ext cx="12360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Lot Selection</a:t>
            </a:r>
            <a:endParaRPr/>
          </a:p>
        </p:txBody>
      </p:sp>
      <p:cxnSp>
        <p:nvCxnSpPr>
          <p:cNvPr id="99" name="Google Shape;99;p16"/>
          <p:cNvCxnSpPr/>
          <p:nvPr/>
        </p:nvCxnSpPr>
        <p:spPr>
          <a:xfrm>
            <a:off x="4631800" y="2683300"/>
            <a:ext cx="3300" cy="207300"/>
          </a:xfrm>
          <a:prstGeom prst="straightConnector1">
            <a:avLst/>
          </a:prstGeom>
          <a:noFill/>
          <a:ln cap="flat" cmpd="sng" w="9525">
            <a:solidFill>
              <a:srgbClr val="000000"/>
            </a:solidFill>
            <a:prstDash val="solid"/>
            <a:round/>
            <a:headEnd len="med" w="med" type="none"/>
            <a:tailEnd len="med" w="med" type="triangle"/>
          </a:ln>
        </p:spPr>
      </p:cxnSp>
      <p:sp>
        <p:nvSpPr>
          <p:cNvPr id="100" name="Google Shape;100;p16"/>
          <p:cNvSpPr/>
          <p:nvPr/>
        </p:nvSpPr>
        <p:spPr>
          <a:xfrm>
            <a:off x="4253050" y="3397250"/>
            <a:ext cx="8754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224100" y="3397250"/>
            <a:ext cx="9816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Payment</a:t>
            </a:r>
            <a:endParaRPr/>
          </a:p>
        </p:txBody>
      </p:sp>
      <p:cxnSp>
        <p:nvCxnSpPr>
          <p:cNvPr id="102" name="Google Shape;102;p16"/>
          <p:cNvCxnSpPr>
            <a:stCxn id="98" idx="2"/>
            <a:endCxn id="101" idx="0"/>
          </p:cNvCxnSpPr>
          <p:nvPr/>
        </p:nvCxnSpPr>
        <p:spPr>
          <a:xfrm>
            <a:off x="4714900" y="3214725"/>
            <a:ext cx="0" cy="182400"/>
          </a:xfrm>
          <a:prstGeom prst="straightConnector1">
            <a:avLst/>
          </a:prstGeom>
          <a:noFill/>
          <a:ln cap="flat" cmpd="sng" w="9525">
            <a:solidFill>
              <a:srgbClr val="000000"/>
            </a:solidFill>
            <a:prstDash val="solid"/>
            <a:round/>
            <a:headEnd len="med" w="med" type="none"/>
            <a:tailEnd len="med" w="med" type="triangle"/>
          </a:ln>
        </p:spPr>
      </p:cxnSp>
      <p:sp>
        <p:nvSpPr>
          <p:cNvPr id="103" name="Google Shape;103;p16"/>
          <p:cNvSpPr/>
          <p:nvPr/>
        </p:nvSpPr>
        <p:spPr>
          <a:xfrm>
            <a:off x="4253050" y="3953325"/>
            <a:ext cx="8754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4224100" y="3953325"/>
            <a:ext cx="9816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Congrats</a:t>
            </a:r>
            <a:endParaRPr/>
          </a:p>
        </p:txBody>
      </p:sp>
      <p:cxnSp>
        <p:nvCxnSpPr>
          <p:cNvPr id="105" name="Google Shape;105;p16"/>
          <p:cNvCxnSpPr>
            <a:endCxn id="104" idx="0"/>
          </p:cNvCxnSpPr>
          <p:nvPr/>
        </p:nvCxnSpPr>
        <p:spPr>
          <a:xfrm>
            <a:off x="4714900" y="3746025"/>
            <a:ext cx="0" cy="207300"/>
          </a:xfrm>
          <a:prstGeom prst="straightConnector1">
            <a:avLst/>
          </a:prstGeom>
          <a:noFill/>
          <a:ln cap="flat" cmpd="sng" w="9525">
            <a:solidFill>
              <a:srgbClr val="000000"/>
            </a:solidFill>
            <a:prstDash val="solid"/>
            <a:round/>
            <a:headEnd len="med" w="med" type="none"/>
            <a:tailEnd len="med" w="med" type="triangle"/>
          </a:ln>
        </p:spPr>
      </p:cxnSp>
      <p:sp>
        <p:nvSpPr>
          <p:cNvPr id="106" name="Google Shape;106;p16"/>
          <p:cNvSpPr/>
          <p:nvPr/>
        </p:nvSpPr>
        <p:spPr>
          <a:xfrm>
            <a:off x="451250" y="3953313"/>
            <a:ext cx="9816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423500" y="3953313"/>
            <a:ext cx="1037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Purchases</a:t>
            </a:r>
            <a:endParaRPr/>
          </a:p>
        </p:txBody>
      </p:sp>
      <p:sp>
        <p:nvSpPr>
          <p:cNvPr id="108" name="Google Shape;108;p16"/>
          <p:cNvSpPr/>
          <p:nvPr/>
        </p:nvSpPr>
        <p:spPr>
          <a:xfrm>
            <a:off x="2490400" y="3953325"/>
            <a:ext cx="8754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2524438" y="3953325"/>
            <a:ext cx="807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Options</a:t>
            </a:r>
            <a:endParaRPr/>
          </a:p>
        </p:txBody>
      </p:sp>
      <p:cxnSp>
        <p:nvCxnSpPr>
          <p:cNvPr id="110" name="Google Shape;110;p16"/>
          <p:cNvCxnSpPr>
            <a:stCxn id="104" idx="1"/>
            <a:endCxn id="109" idx="3"/>
          </p:cNvCxnSpPr>
          <p:nvPr/>
        </p:nvCxnSpPr>
        <p:spPr>
          <a:xfrm rot="10800000">
            <a:off x="3331600" y="4127775"/>
            <a:ext cx="892500" cy="0"/>
          </a:xfrm>
          <a:prstGeom prst="straightConnector1">
            <a:avLst/>
          </a:prstGeom>
          <a:noFill/>
          <a:ln cap="flat" cmpd="sng" w="9525">
            <a:solidFill>
              <a:srgbClr val="000000"/>
            </a:solidFill>
            <a:prstDash val="solid"/>
            <a:round/>
            <a:headEnd len="med" w="med" type="none"/>
            <a:tailEnd len="med" w="med" type="triangle"/>
          </a:ln>
        </p:spPr>
      </p:cxnSp>
      <p:cxnSp>
        <p:nvCxnSpPr>
          <p:cNvPr id="111" name="Google Shape;111;p16"/>
          <p:cNvCxnSpPr>
            <a:stCxn id="109" idx="1"/>
            <a:endCxn id="107" idx="3"/>
          </p:cNvCxnSpPr>
          <p:nvPr/>
        </p:nvCxnSpPr>
        <p:spPr>
          <a:xfrm rot="10800000">
            <a:off x="1460638" y="4127775"/>
            <a:ext cx="1063800" cy="0"/>
          </a:xfrm>
          <a:prstGeom prst="straightConnector1">
            <a:avLst/>
          </a:prstGeom>
          <a:noFill/>
          <a:ln cap="flat" cmpd="sng" w="9525">
            <a:solidFill>
              <a:srgbClr val="000000"/>
            </a:solidFill>
            <a:prstDash val="solid"/>
            <a:round/>
            <a:headEnd len="med" w="med" type="none"/>
            <a:tailEnd len="med" w="med" type="triangle"/>
          </a:ln>
        </p:spPr>
      </p:cxnSp>
      <p:cxnSp>
        <p:nvCxnSpPr>
          <p:cNvPr id="112" name="Google Shape;112;p16"/>
          <p:cNvCxnSpPr>
            <a:stCxn id="88" idx="3"/>
          </p:cNvCxnSpPr>
          <p:nvPr/>
        </p:nvCxnSpPr>
        <p:spPr>
          <a:xfrm flipH="1">
            <a:off x="5392750" y="1366625"/>
            <a:ext cx="349200" cy="9000"/>
          </a:xfrm>
          <a:prstGeom prst="straightConnector1">
            <a:avLst/>
          </a:prstGeom>
          <a:noFill/>
          <a:ln cap="flat" cmpd="sng" w="9525">
            <a:solidFill>
              <a:srgbClr val="000000"/>
            </a:solidFill>
            <a:prstDash val="solid"/>
            <a:round/>
            <a:headEnd len="med" w="med" type="none"/>
            <a:tailEnd len="med" w="med" type="triangle"/>
          </a:ln>
        </p:spPr>
      </p:cxnSp>
      <p:cxnSp>
        <p:nvCxnSpPr>
          <p:cNvPr id="113" name="Google Shape;113;p16"/>
          <p:cNvCxnSpPr>
            <a:stCxn id="82" idx="1"/>
          </p:cNvCxnSpPr>
          <p:nvPr/>
        </p:nvCxnSpPr>
        <p:spPr>
          <a:xfrm flipH="1">
            <a:off x="2870800" y="835200"/>
            <a:ext cx="1300800" cy="2100"/>
          </a:xfrm>
          <a:prstGeom prst="bentConnector3">
            <a:avLst>
              <a:gd fmla="val 50000" name="adj1"/>
            </a:avLst>
          </a:prstGeom>
          <a:noFill/>
          <a:ln cap="flat" cmpd="sng" w="9525">
            <a:solidFill>
              <a:srgbClr val="000000"/>
            </a:solidFill>
            <a:prstDash val="solid"/>
            <a:round/>
            <a:headEnd len="med" w="med" type="none"/>
            <a:tailEnd len="med" w="med" type="none"/>
          </a:ln>
        </p:spPr>
      </p:cxnSp>
      <p:cxnSp>
        <p:nvCxnSpPr>
          <p:cNvPr id="114" name="Google Shape;114;p16"/>
          <p:cNvCxnSpPr>
            <a:endCxn id="109" idx="0"/>
          </p:cNvCxnSpPr>
          <p:nvPr/>
        </p:nvCxnSpPr>
        <p:spPr>
          <a:xfrm>
            <a:off x="2880688" y="837225"/>
            <a:ext cx="47400" cy="3116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Code/Languages </a:t>
            </a:r>
            <a:endParaRPr/>
          </a:p>
        </p:txBody>
      </p:sp>
      <p:sp>
        <p:nvSpPr>
          <p:cNvPr id="120" name="Google Shape;120;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PHP</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342900" lvl="0" marL="457200" rtl="0" algn="l">
              <a:spcBef>
                <a:spcPts val="0"/>
              </a:spcBef>
              <a:spcAft>
                <a:spcPts val="0"/>
              </a:spcAft>
              <a:buSzPts val="1800"/>
              <a:buChar char="●"/>
            </a:pPr>
            <a:r>
              <a:rPr lang="en"/>
              <a:t>SQL</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Regular </a:t>
            </a:r>
            <a:r>
              <a:rPr lang="en"/>
              <a:t>Expressions</a:t>
            </a:r>
            <a:endParaRPr/>
          </a:p>
          <a:p>
            <a:pPr indent="-342900" lvl="0" marL="457200" rtl="0" algn="l">
              <a:spcBef>
                <a:spcPts val="0"/>
              </a:spcBef>
              <a:spcAft>
                <a:spcPts val="0"/>
              </a:spcAft>
              <a:buSzPts val="1800"/>
              <a:buChar char="●"/>
            </a:pPr>
            <a:r>
              <a:rPr lang="en"/>
              <a:t>Jquery </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Cookies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Snippets - Model (MVC)</a:t>
            </a:r>
            <a:endParaRPr/>
          </a:p>
        </p:txBody>
      </p:sp>
      <p:pic>
        <p:nvPicPr>
          <p:cNvPr id="126" name="Google Shape;126;p18"/>
          <p:cNvPicPr preferRelativeResize="0"/>
          <p:nvPr/>
        </p:nvPicPr>
        <p:blipFill>
          <a:blip r:embed="rId3">
            <a:alphaModFix/>
          </a:blip>
          <a:stretch>
            <a:fillRect/>
          </a:stretch>
        </p:blipFill>
        <p:spPr>
          <a:xfrm>
            <a:off x="1804988" y="1171600"/>
            <a:ext cx="5819775"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Snippets - View (MVC)</a:t>
            </a:r>
            <a:endParaRPr/>
          </a:p>
        </p:txBody>
      </p:sp>
      <p:pic>
        <p:nvPicPr>
          <p:cNvPr id="132" name="Google Shape;132;p19"/>
          <p:cNvPicPr preferRelativeResize="0"/>
          <p:nvPr/>
        </p:nvPicPr>
        <p:blipFill>
          <a:blip r:embed="rId3">
            <a:alphaModFix/>
          </a:blip>
          <a:stretch>
            <a:fillRect/>
          </a:stretch>
        </p:blipFill>
        <p:spPr>
          <a:xfrm>
            <a:off x="1919975" y="1100675"/>
            <a:ext cx="5845125" cy="38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Snippets - Controller (MVC)</a:t>
            </a:r>
            <a:endParaRPr/>
          </a:p>
        </p:txBody>
      </p:sp>
      <p:pic>
        <p:nvPicPr>
          <p:cNvPr id="138" name="Google Shape;138;p20"/>
          <p:cNvPicPr preferRelativeResize="0"/>
          <p:nvPr/>
        </p:nvPicPr>
        <p:blipFill>
          <a:blip r:embed="rId3">
            <a:alphaModFix/>
          </a:blip>
          <a:stretch>
            <a:fillRect/>
          </a:stretch>
        </p:blipFill>
        <p:spPr>
          <a:xfrm>
            <a:off x="2462100" y="1058225"/>
            <a:ext cx="4552700" cy="395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44" name="Google Shape;144;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Testing was done manually. Lots of refreshing to adjust the looks of the pages. Also, adding mock data in our database and in our website to try out the different use cases, to see if everything is functional. More testing will be needed when we get advance with our cruise and pay website. </a:t>
            </a:r>
            <a:endParaRPr sz="1500">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3567100" y="2752500"/>
            <a:ext cx="2009775" cy="211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