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media1.gif" ContentType="video/unknown"/>
  <Override PartName="/ppt/media/media2.gif" ContentType="video/unknown"/>
  <Override PartName="/ppt/media/media3.gif" ContentType="video/unknown"/>
  <Override PartName="/ppt/media/media4.gif" ContentType="vide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7"/>
  </p:notesMasterIdLst>
  <p:sldIdLst>
    <p:sldId id="256" r:id="rId2"/>
    <p:sldId id="265" r:id="rId3"/>
    <p:sldId id="260" r:id="rId4"/>
    <p:sldId id="276" r:id="rId5"/>
    <p:sldId id="266" r:id="rId6"/>
    <p:sldId id="263" r:id="rId7"/>
    <p:sldId id="267" r:id="rId8"/>
    <p:sldId id="268" r:id="rId9"/>
    <p:sldId id="277" r:id="rId10"/>
    <p:sldId id="275" r:id="rId11"/>
    <p:sldId id="273" r:id="rId12"/>
    <p:sldId id="272" r:id="rId13"/>
    <p:sldId id="278" r:id="rId14"/>
    <p:sldId id="274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8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5A6DB6-33F7-4B3E-9444-9921AEC25ED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2DAB3A-8F69-49B8-B53D-901F91951932}">
      <dgm:prSet/>
      <dgm:spPr/>
      <dgm:t>
        <a:bodyPr/>
        <a:lstStyle/>
        <a:p>
          <a:r>
            <a:rPr lang="ru-RU"/>
            <a:t>Сегодня кривые Безье применяются во всех современных программах, работающих с векторной графикой. </a:t>
          </a:r>
          <a:endParaRPr lang="en-US"/>
        </a:p>
      </dgm:t>
    </dgm:pt>
    <dgm:pt modelId="{01527663-BC0A-431A-9F3D-D374FB1B15C8}" type="parTrans" cxnId="{47BF33B0-7AC6-4FB0-94AD-C1DEF437D7FF}">
      <dgm:prSet/>
      <dgm:spPr/>
      <dgm:t>
        <a:bodyPr/>
        <a:lstStyle/>
        <a:p>
          <a:endParaRPr lang="en-US"/>
        </a:p>
      </dgm:t>
    </dgm:pt>
    <dgm:pt modelId="{70ADA014-8E6D-44BF-A535-1962989B3E8E}" type="sibTrans" cxnId="{47BF33B0-7AC6-4FB0-94AD-C1DEF437D7FF}">
      <dgm:prSet/>
      <dgm:spPr/>
      <dgm:t>
        <a:bodyPr/>
        <a:lstStyle/>
        <a:p>
          <a:endParaRPr lang="en-US"/>
        </a:p>
      </dgm:t>
    </dgm:pt>
    <dgm:pt modelId="{0198ED46-CBA0-489D-9D38-96B9435EFAF4}">
      <dgm:prSet/>
      <dgm:spPr/>
      <dgm:t>
        <a:bodyPr/>
        <a:lstStyle/>
        <a:p>
          <a:r>
            <a:rPr lang="ru-RU"/>
            <a:t>Главное преимущество их использования состоит в том, что нет необходимости запоминать каждую точку кривой. </a:t>
          </a:r>
          <a:endParaRPr lang="en-US"/>
        </a:p>
      </dgm:t>
    </dgm:pt>
    <dgm:pt modelId="{F6258F69-DD02-4A16-9EC7-DA78326BAEFA}" type="parTrans" cxnId="{2578543C-8440-4AF0-9356-DC3ADC1086C9}">
      <dgm:prSet/>
      <dgm:spPr/>
      <dgm:t>
        <a:bodyPr/>
        <a:lstStyle/>
        <a:p>
          <a:endParaRPr lang="en-US"/>
        </a:p>
      </dgm:t>
    </dgm:pt>
    <dgm:pt modelId="{366FB6AA-2F7B-44A0-BEEA-3660976E4AA9}" type="sibTrans" cxnId="{2578543C-8440-4AF0-9356-DC3ADC1086C9}">
      <dgm:prSet/>
      <dgm:spPr/>
      <dgm:t>
        <a:bodyPr/>
        <a:lstStyle/>
        <a:p>
          <a:endParaRPr lang="en-US"/>
        </a:p>
      </dgm:t>
    </dgm:pt>
    <dgm:pt modelId="{2A0B8709-92F9-4962-8966-556BF9237058}">
      <dgm:prSet/>
      <dgm:spPr/>
      <dgm:t>
        <a:bodyPr/>
        <a:lstStyle/>
        <a:p>
          <a:r>
            <a:rPr lang="ru-RU"/>
            <a:t>Изменить форму сегмента можно посредством перемещения опорных точек или точек направляющих.</a:t>
          </a:r>
          <a:endParaRPr lang="en-US"/>
        </a:p>
      </dgm:t>
    </dgm:pt>
    <dgm:pt modelId="{07AD7901-5B2D-47A6-B3C6-AE27087A7860}" type="parTrans" cxnId="{84C66DB5-B8C9-449A-8124-730E5DB935E2}">
      <dgm:prSet/>
      <dgm:spPr/>
      <dgm:t>
        <a:bodyPr/>
        <a:lstStyle/>
        <a:p>
          <a:endParaRPr lang="en-US"/>
        </a:p>
      </dgm:t>
    </dgm:pt>
    <dgm:pt modelId="{2BABEE13-7BFF-4AD2-9A6D-05A94D11B6F0}" type="sibTrans" cxnId="{84C66DB5-B8C9-449A-8124-730E5DB935E2}">
      <dgm:prSet/>
      <dgm:spPr/>
      <dgm:t>
        <a:bodyPr/>
        <a:lstStyle/>
        <a:p>
          <a:endParaRPr lang="en-US"/>
        </a:p>
      </dgm:t>
    </dgm:pt>
    <dgm:pt modelId="{86FF8841-6E16-44D6-96EA-A9B957F6DA4A}" type="pres">
      <dgm:prSet presAssocID="{4C5A6DB6-33F7-4B3E-9444-9921AEC25EDB}" presName="vert0" presStyleCnt="0">
        <dgm:presLayoutVars>
          <dgm:dir/>
          <dgm:animOne val="branch"/>
          <dgm:animLvl val="lvl"/>
        </dgm:presLayoutVars>
      </dgm:prSet>
      <dgm:spPr/>
    </dgm:pt>
    <dgm:pt modelId="{310E8C73-1B57-4D47-BE49-C164AF47400A}" type="pres">
      <dgm:prSet presAssocID="{562DAB3A-8F69-49B8-B53D-901F91951932}" presName="thickLine" presStyleLbl="alignNode1" presStyleIdx="0" presStyleCnt="3"/>
      <dgm:spPr/>
    </dgm:pt>
    <dgm:pt modelId="{8CD9AF00-158C-4DA1-8F31-056834069942}" type="pres">
      <dgm:prSet presAssocID="{562DAB3A-8F69-49B8-B53D-901F91951932}" presName="horz1" presStyleCnt="0"/>
      <dgm:spPr/>
    </dgm:pt>
    <dgm:pt modelId="{2882B173-2791-4799-8FB1-D28A31DB87C7}" type="pres">
      <dgm:prSet presAssocID="{562DAB3A-8F69-49B8-B53D-901F91951932}" presName="tx1" presStyleLbl="revTx" presStyleIdx="0" presStyleCnt="3"/>
      <dgm:spPr/>
    </dgm:pt>
    <dgm:pt modelId="{5C067A13-25D1-471B-ADD0-975CF59C0FE7}" type="pres">
      <dgm:prSet presAssocID="{562DAB3A-8F69-49B8-B53D-901F91951932}" presName="vert1" presStyleCnt="0"/>
      <dgm:spPr/>
    </dgm:pt>
    <dgm:pt modelId="{13F2DC52-E335-4EA9-9D68-D837ED209820}" type="pres">
      <dgm:prSet presAssocID="{0198ED46-CBA0-489D-9D38-96B9435EFAF4}" presName="thickLine" presStyleLbl="alignNode1" presStyleIdx="1" presStyleCnt="3"/>
      <dgm:spPr/>
    </dgm:pt>
    <dgm:pt modelId="{43695406-E259-4C34-B7F8-8C3C82D2C1D5}" type="pres">
      <dgm:prSet presAssocID="{0198ED46-CBA0-489D-9D38-96B9435EFAF4}" presName="horz1" presStyleCnt="0"/>
      <dgm:spPr/>
    </dgm:pt>
    <dgm:pt modelId="{E391A52C-B804-49CC-A70E-375A3A93C037}" type="pres">
      <dgm:prSet presAssocID="{0198ED46-CBA0-489D-9D38-96B9435EFAF4}" presName="tx1" presStyleLbl="revTx" presStyleIdx="1" presStyleCnt="3"/>
      <dgm:spPr/>
    </dgm:pt>
    <dgm:pt modelId="{92BCFFAE-09D7-4AFC-8E93-B85BE4084818}" type="pres">
      <dgm:prSet presAssocID="{0198ED46-CBA0-489D-9D38-96B9435EFAF4}" presName="vert1" presStyleCnt="0"/>
      <dgm:spPr/>
    </dgm:pt>
    <dgm:pt modelId="{494CFFA9-A476-4C53-9D9D-7594F9BF07A5}" type="pres">
      <dgm:prSet presAssocID="{2A0B8709-92F9-4962-8966-556BF9237058}" presName="thickLine" presStyleLbl="alignNode1" presStyleIdx="2" presStyleCnt="3"/>
      <dgm:spPr/>
    </dgm:pt>
    <dgm:pt modelId="{85CEFE0B-45CD-432D-8A47-11D87B1DDBD8}" type="pres">
      <dgm:prSet presAssocID="{2A0B8709-92F9-4962-8966-556BF9237058}" presName="horz1" presStyleCnt="0"/>
      <dgm:spPr/>
    </dgm:pt>
    <dgm:pt modelId="{5188048F-C31F-408E-BCC8-37CE5C7E187F}" type="pres">
      <dgm:prSet presAssocID="{2A0B8709-92F9-4962-8966-556BF9237058}" presName="tx1" presStyleLbl="revTx" presStyleIdx="2" presStyleCnt="3"/>
      <dgm:spPr/>
    </dgm:pt>
    <dgm:pt modelId="{51A572E8-184A-441F-817F-D274999F4B17}" type="pres">
      <dgm:prSet presAssocID="{2A0B8709-92F9-4962-8966-556BF9237058}" presName="vert1" presStyleCnt="0"/>
      <dgm:spPr/>
    </dgm:pt>
  </dgm:ptLst>
  <dgm:cxnLst>
    <dgm:cxn modelId="{2578543C-8440-4AF0-9356-DC3ADC1086C9}" srcId="{4C5A6DB6-33F7-4B3E-9444-9921AEC25EDB}" destId="{0198ED46-CBA0-489D-9D38-96B9435EFAF4}" srcOrd="1" destOrd="0" parTransId="{F6258F69-DD02-4A16-9EC7-DA78326BAEFA}" sibTransId="{366FB6AA-2F7B-44A0-BEEA-3660976E4AA9}"/>
    <dgm:cxn modelId="{AC50F43D-A158-42F9-811E-F0270E8952D1}" type="presOf" srcId="{2A0B8709-92F9-4962-8966-556BF9237058}" destId="{5188048F-C31F-408E-BCC8-37CE5C7E187F}" srcOrd="0" destOrd="0" presId="urn:microsoft.com/office/officeart/2008/layout/LinedList"/>
    <dgm:cxn modelId="{F3BE7B4A-E6F6-4B7B-A416-EA39C86FD1AE}" type="presOf" srcId="{4C5A6DB6-33F7-4B3E-9444-9921AEC25EDB}" destId="{86FF8841-6E16-44D6-96EA-A9B957F6DA4A}" srcOrd="0" destOrd="0" presId="urn:microsoft.com/office/officeart/2008/layout/LinedList"/>
    <dgm:cxn modelId="{F802B66E-01BB-496B-84A3-5A21E8480A84}" type="presOf" srcId="{562DAB3A-8F69-49B8-B53D-901F91951932}" destId="{2882B173-2791-4799-8FB1-D28A31DB87C7}" srcOrd="0" destOrd="0" presId="urn:microsoft.com/office/officeart/2008/layout/LinedList"/>
    <dgm:cxn modelId="{47BF33B0-7AC6-4FB0-94AD-C1DEF437D7FF}" srcId="{4C5A6DB6-33F7-4B3E-9444-9921AEC25EDB}" destId="{562DAB3A-8F69-49B8-B53D-901F91951932}" srcOrd="0" destOrd="0" parTransId="{01527663-BC0A-431A-9F3D-D374FB1B15C8}" sibTransId="{70ADA014-8E6D-44BF-A535-1962989B3E8E}"/>
    <dgm:cxn modelId="{84C66DB5-B8C9-449A-8124-730E5DB935E2}" srcId="{4C5A6DB6-33F7-4B3E-9444-9921AEC25EDB}" destId="{2A0B8709-92F9-4962-8966-556BF9237058}" srcOrd="2" destOrd="0" parTransId="{07AD7901-5B2D-47A6-B3C6-AE27087A7860}" sibTransId="{2BABEE13-7BFF-4AD2-9A6D-05A94D11B6F0}"/>
    <dgm:cxn modelId="{AC7413EA-01C5-4CFC-8A9F-91E7D3F884F8}" type="presOf" srcId="{0198ED46-CBA0-489D-9D38-96B9435EFAF4}" destId="{E391A52C-B804-49CC-A70E-375A3A93C037}" srcOrd="0" destOrd="0" presId="urn:microsoft.com/office/officeart/2008/layout/LinedList"/>
    <dgm:cxn modelId="{CAA89450-68A4-4BD1-B549-D71EE527F735}" type="presParOf" srcId="{86FF8841-6E16-44D6-96EA-A9B957F6DA4A}" destId="{310E8C73-1B57-4D47-BE49-C164AF47400A}" srcOrd="0" destOrd="0" presId="urn:microsoft.com/office/officeart/2008/layout/LinedList"/>
    <dgm:cxn modelId="{1A6E992F-CACA-4378-A625-E370FBE773AC}" type="presParOf" srcId="{86FF8841-6E16-44D6-96EA-A9B957F6DA4A}" destId="{8CD9AF00-158C-4DA1-8F31-056834069942}" srcOrd="1" destOrd="0" presId="urn:microsoft.com/office/officeart/2008/layout/LinedList"/>
    <dgm:cxn modelId="{A4DE06B2-3608-472B-AE3C-3DB910E8D526}" type="presParOf" srcId="{8CD9AF00-158C-4DA1-8F31-056834069942}" destId="{2882B173-2791-4799-8FB1-D28A31DB87C7}" srcOrd="0" destOrd="0" presId="urn:microsoft.com/office/officeart/2008/layout/LinedList"/>
    <dgm:cxn modelId="{9CEE63E5-D4E2-4C8C-96A4-41AE8181C157}" type="presParOf" srcId="{8CD9AF00-158C-4DA1-8F31-056834069942}" destId="{5C067A13-25D1-471B-ADD0-975CF59C0FE7}" srcOrd="1" destOrd="0" presId="urn:microsoft.com/office/officeart/2008/layout/LinedList"/>
    <dgm:cxn modelId="{F7FE655F-D526-48BE-A4C8-C9D65C86CB34}" type="presParOf" srcId="{86FF8841-6E16-44D6-96EA-A9B957F6DA4A}" destId="{13F2DC52-E335-4EA9-9D68-D837ED209820}" srcOrd="2" destOrd="0" presId="urn:microsoft.com/office/officeart/2008/layout/LinedList"/>
    <dgm:cxn modelId="{7BBD3D34-10D0-4902-BB38-D33270CEF6A7}" type="presParOf" srcId="{86FF8841-6E16-44D6-96EA-A9B957F6DA4A}" destId="{43695406-E259-4C34-B7F8-8C3C82D2C1D5}" srcOrd="3" destOrd="0" presId="urn:microsoft.com/office/officeart/2008/layout/LinedList"/>
    <dgm:cxn modelId="{A3A61A6E-C67A-4F16-8324-02AD2A6A74A9}" type="presParOf" srcId="{43695406-E259-4C34-B7F8-8C3C82D2C1D5}" destId="{E391A52C-B804-49CC-A70E-375A3A93C037}" srcOrd="0" destOrd="0" presId="urn:microsoft.com/office/officeart/2008/layout/LinedList"/>
    <dgm:cxn modelId="{C3A8F4B7-995A-4635-9051-9D3A31E544DA}" type="presParOf" srcId="{43695406-E259-4C34-B7F8-8C3C82D2C1D5}" destId="{92BCFFAE-09D7-4AFC-8E93-B85BE4084818}" srcOrd="1" destOrd="0" presId="urn:microsoft.com/office/officeart/2008/layout/LinedList"/>
    <dgm:cxn modelId="{A8984CA8-7712-4C81-AE20-8FE598FB87E3}" type="presParOf" srcId="{86FF8841-6E16-44D6-96EA-A9B957F6DA4A}" destId="{494CFFA9-A476-4C53-9D9D-7594F9BF07A5}" srcOrd="4" destOrd="0" presId="urn:microsoft.com/office/officeart/2008/layout/LinedList"/>
    <dgm:cxn modelId="{F9FDAA24-6653-4AE3-932D-356BD5FA3ABD}" type="presParOf" srcId="{86FF8841-6E16-44D6-96EA-A9B957F6DA4A}" destId="{85CEFE0B-45CD-432D-8A47-11D87B1DDBD8}" srcOrd="5" destOrd="0" presId="urn:microsoft.com/office/officeart/2008/layout/LinedList"/>
    <dgm:cxn modelId="{FD304CC4-D6D9-4E12-8658-FBBEBFD1130F}" type="presParOf" srcId="{85CEFE0B-45CD-432D-8A47-11D87B1DDBD8}" destId="{5188048F-C31F-408E-BCC8-37CE5C7E187F}" srcOrd="0" destOrd="0" presId="urn:microsoft.com/office/officeart/2008/layout/LinedList"/>
    <dgm:cxn modelId="{5C7CA8C5-F171-4A73-9C2A-C2E345993D70}" type="presParOf" srcId="{85CEFE0B-45CD-432D-8A47-11D87B1DDBD8}" destId="{51A572E8-184A-441F-817F-D274999F4B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5A6DB6-33F7-4B3E-9444-9921AEC25ED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2DAB3A-8F69-49B8-B53D-901F91951932}">
      <dgm:prSet/>
      <dgm:spPr/>
      <dgm:t>
        <a:bodyPr/>
        <a:lstStyle/>
        <a:p>
          <a:endParaRPr lang="en-US" dirty="0"/>
        </a:p>
      </dgm:t>
    </dgm:pt>
    <dgm:pt modelId="{01527663-BC0A-431A-9F3D-D374FB1B15C8}" type="parTrans" cxnId="{47BF33B0-7AC6-4FB0-94AD-C1DEF437D7FF}">
      <dgm:prSet/>
      <dgm:spPr/>
      <dgm:t>
        <a:bodyPr/>
        <a:lstStyle/>
        <a:p>
          <a:endParaRPr lang="en-US"/>
        </a:p>
      </dgm:t>
    </dgm:pt>
    <dgm:pt modelId="{70ADA014-8E6D-44BF-A535-1962989B3E8E}" type="sibTrans" cxnId="{47BF33B0-7AC6-4FB0-94AD-C1DEF437D7FF}">
      <dgm:prSet/>
      <dgm:spPr/>
      <dgm:t>
        <a:bodyPr/>
        <a:lstStyle/>
        <a:p>
          <a:endParaRPr lang="en-US"/>
        </a:p>
      </dgm:t>
    </dgm:pt>
    <dgm:pt modelId="{0198ED46-CBA0-489D-9D38-96B9435EFAF4}">
      <dgm:prSet/>
      <dgm:spPr/>
      <dgm:t>
        <a:bodyPr/>
        <a:lstStyle/>
        <a:p>
          <a:endParaRPr lang="en-US" dirty="0"/>
        </a:p>
      </dgm:t>
    </dgm:pt>
    <dgm:pt modelId="{F6258F69-DD02-4A16-9EC7-DA78326BAEFA}" type="parTrans" cxnId="{2578543C-8440-4AF0-9356-DC3ADC1086C9}">
      <dgm:prSet/>
      <dgm:spPr/>
      <dgm:t>
        <a:bodyPr/>
        <a:lstStyle/>
        <a:p>
          <a:endParaRPr lang="en-US"/>
        </a:p>
      </dgm:t>
    </dgm:pt>
    <dgm:pt modelId="{366FB6AA-2F7B-44A0-BEEA-3660976E4AA9}" type="sibTrans" cxnId="{2578543C-8440-4AF0-9356-DC3ADC1086C9}">
      <dgm:prSet/>
      <dgm:spPr/>
      <dgm:t>
        <a:bodyPr/>
        <a:lstStyle/>
        <a:p>
          <a:endParaRPr lang="en-US"/>
        </a:p>
      </dgm:t>
    </dgm:pt>
    <dgm:pt modelId="{2A0B8709-92F9-4962-8966-556BF9237058}">
      <dgm:prSet/>
      <dgm:spPr/>
      <dgm:t>
        <a:bodyPr/>
        <a:lstStyle/>
        <a:p>
          <a:endParaRPr lang="en-US" dirty="0"/>
        </a:p>
      </dgm:t>
    </dgm:pt>
    <dgm:pt modelId="{07AD7901-5B2D-47A6-B3C6-AE27087A7860}" type="parTrans" cxnId="{84C66DB5-B8C9-449A-8124-730E5DB935E2}">
      <dgm:prSet/>
      <dgm:spPr/>
      <dgm:t>
        <a:bodyPr/>
        <a:lstStyle/>
        <a:p>
          <a:endParaRPr lang="en-US"/>
        </a:p>
      </dgm:t>
    </dgm:pt>
    <dgm:pt modelId="{2BABEE13-7BFF-4AD2-9A6D-05A94D11B6F0}" type="sibTrans" cxnId="{84C66DB5-B8C9-449A-8124-730E5DB935E2}">
      <dgm:prSet/>
      <dgm:spPr/>
      <dgm:t>
        <a:bodyPr/>
        <a:lstStyle/>
        <a:p>
          <a:endParaRPr lang="en-US"/>
        </a:p>
      </dgm:t>
    </dgm:pt>
    <dgm:pt modelId="{86FF8841-6E16-44D6-96EA-A9B957F6DA4A}" type="pres">
      <dgm:prSet presAssocID="{4C5A6DB6-33F7-4B3E-9444-9921AEC25EDB}" presName="vert0" presStyleCnt="0">
        <dgm:presLayoutVars>
          <dgm:dir/>
          <dgm:animOne val="branch"/>
          <dgm:animLvl val="lvl"/>
        </dgm:presLayoutVars>
      </dgm:prSet>
      <dgm:spPr/>
    </dgm:pt>
    <dgm:pt modelId="{310E8C73-1B57-4D47-BE49-C164AF47400A}" type="pres">
      <dgm:prSet presAssocID="{562DAB3A-8F69-49B8-B53D-901F91951932}" presName="thickLine" presStyleLbl="alignNode1" presStyleIdx="0" presStyleCnt="3"/>
      <dgm:spPr/>
    </dgm:pt>
    <dgm:pt modelId="{8CD9AF00-158C-4DA1-8F31-056834069942}" type="pres">
      <dgm:prSet presAssocID="{562DAB3A-8F69-49B8-B53D-901F91951932}" presName="horz1" presStyleCnt="0"/>
      <dgm:spPr/>
    </dgm:pt>
    <dgm:pt modelId="{2882B173-2791-4799-8FB1-D28A31DB87C7}" type="pres">
      <dgm:prSet presAssocID="{562DAB3A-8F69-49B8-B53D-901F91951932}" presName="tx1" presStyleLbl="revTx" presStyleIdx="0" presStyleCnt="3"/>
      <dgm:spPr/>
    </dgm:pt>
    <dgm:pt modelId="{5C067A13-25D1-471B-ADD0-975CF59C0FE7}" type="pres">
      <dgm:prSet presAssocID="{562DAB3A-8F69-49B8-B53D-901F91951932}" presName="vert1" presStyleCnt="0"/>
      <dgm:spPr/>
    </dgm:pt>
    <dgm:pt modelId="{13F2DC52-E335-4EA9-9D68-D837ED209820}" type="pres">
      <dgm:prSet presAssocID="{0198ED46-CBA0-489D-9D38-96B9435EFAF4}" presName="thickLine" presStyleLbl="alignNode1" presStyleIdx="1" presStyleCnt="3"/>
      <dgm:spPr/>
    </dgm:pt>
    <dgm:pt modelId="{43695406-E259-4C34-B7F8-8C3C82D2C1D5}" type="pres">
      <dgm:prSet presAssocID="{0198ED46-CBA0-489D-9D38-96B9435EFAF4}" presName="horz1" presStyleCnt="0"/>
      <dgm:spPr/>
    </dgm:pt>
    <dgm:pt modelId="{E391A52C-B804-49CC-A70E-375A3A93C037}" type="pres">
      <dgm:prSet presAssocID="{0198ED46-CBA0-489D-9D38-96B9435EFAF4}" presName="tx1" presStyleLbl="revTx" presStyleIdx="1" presStyleCnt="3"/>
      <dgm:spPr/>
    </dgm:pt>
    <dgm:pt modelId="{92BCFFAE-09D7-4AFC-8E93-B85BE4084818}" type="pres">
      <dgm:prSet presAssocID="{0198ED46-CBA0-489D-9D38-96B9435EFAF4}" presName="vert1" presStyleCnt="0"/>
      <dgm:spPr/>
    </dgm:pt>
    <dgm:pt modelId="{494CFFA9-A476-4C53-9D9D-7594F9BF07A5}" type="pres">
      <dgm:prSet presAssocID="{2A0B8709-92F9-4962-8966-556BF9237058}" presName="thickLine" presStyleLbl="alignNode1" presStyleIdx="2" presStyleCnt="3"/>
      <dgm:spPr/>
    </dgm:pt>
    <dgm:pt modelId="{85CEFE0B-45CD-432D-8A47-11D87B1DDBD8}" type="pres">
      <dgm:prSet presAssocID="{2A0B8709-92F9-4962-8966-556BF9237058}" presName="horz1" presStyleCnt="0"/>
      <dgm:spPr/>
    </dgm:pt>
    <dgm:pt modelId="{5188048F-C31F-408E-BCC8-37CE5C7E187F}" type="pres">
      <dgm:prSet presAssocID="{2A0B8709-92F9-4962-8966-556BF9237058}" presName="tx1" presStyleLbl="revTx" presStyleIdx="2" presStyleCnt="3"/>
      <dgm:spPr/>
    </dgm:pt>
    <dgm:pt modelId="{51A572E8-184A-441F-817F-D274999F4B17}" type="pres">
      <dgm:prSet presAssocID="{2A0B8709-92F9-4962-8966-556BF9237058}" presName="vert1" presStyleCnt="0"/>
      <dgm:spPr/>
    </dgm:pt>
  </dgm:ptLst>
  <dgm:cxnLst>
    <dgm:cxn modelId="{2578543C-8440-4AF0-9356-DC3ADC1086C9}" srcId="{4C5A6DB6-33F7-4B3E-9444-9921AEC25EDB}" destId="{0198ED46-CBA0-489D-9D38-96B9435EFAF4}" srcOrd="1" destOrd="0" parTransId="{F6258F69-DD02-4A16-9EC7-DA78326BAEFA}" sibTransId="{366FB6AA-2F7B-44A0-BEEA-3660976E4AA9}"/>
    <dgm:cxn modelId="{AC50F43D-A158-42F9-811E-F0270E8952D1}" type="presOf" srcId="{2A0B8709-92F9-4962-8966-556BF9237058}" destId="{5188048F-C31F-408E-BCC8-37CE5C7E187F}" srcOrd="0" destOrd="0" presId="urn:microsoft.com/office/officeart/2008/layout/LinedList"/>
    <dgm:cxn modelId="{F3BE7B4A-E6F6-4B7B-A416-EA39C86FD1AE}" type="presOf" srcId="{4C5A6DB6-33F7-4B3E-9444-9921AEC25EDB}" destId="{86FF8841-6E16-44D6-96EA-A9B957F6DA4A}" srcOrd="0" destOrd="0" presId="urn:microsoft.com/office/officeart/2008/layout/LinedList"/>
    <dgm:cxn modelId="{F802B66E-01BB-496B-84A3-5A21E8480A84}" type="presOf" srcId="{562DAB3A-8F69-49B8-B53D-901F91951932}" destId="{2882B173-2791-4799-8FB1-D28A31DB87C7}" srcOrd="0" destOrd="0" presId="urn:microsoft.com/office/officeart/2008/layout/LinedList"/>
    <dgm:cxn modelId="{47BF33B0-7AC6-4FB0-94AD-C1DEF437D7FF}" srcId="{4C5A6DB6-33F7-4B3E-9444-9921AEC25EDB}" destId="{562DAB3A-8F69-49B8-B53D-901F91951932}" srcOrd="0" destOrd="0" parTransId="{01527663-BC0A-431A-9F3D-D374FB1B15C8}" sibTransId="{70ADA014-8E6D-44BF-A535-1962989B3E8E}"/>
    <dgm:cxn modelId="{84C66DB5-B8C9-449A-8124-730E5DB935E2}" srcId="{4C5A6DB6-33F7-4B3E-9444-9921AEC25EDB}" destId="{2A0B8709-92F9-4962-8966-556BF9237058}" srcOrd="2" destOrd="0" parTransId="{07AD7901-5B2D-47A6-B3C6-AE27087A7860}" sibTransId="{2BABEE13-7BFF-4AD2-9A6D-05A94D11B6F0}"/>
    <dgm:cxn modelId="{AC7413EA-01C5-4CFC-8A9F-91E7D3F884F8}" type="presOf" srcId="{0198ED46-CBA0-489D-9D38-96B9435EFAF4}" destId="{E391A52C-B804-49CC-A70E-375A3A93C037}" srcOrd="0" destOrd="0" presId="urn:microsoft.com/office/officeart/2008/layout/LinedList"/>
    <dgm:cxn modelId="{CAA89450-68A4-4BD1-B549-D71EE527F735}" type="presParOf" srcId="{86FF8841-6E16-44D6-96EA-A9B957F6DA4A}" destId="{310E8C73-1B57-4D47-BE49-C164AF47400A}" srcOrd="0" destOrd="0" presId="urn:microsoft.com/office/officeart/2008/layout/LinedList"/>
    <dgm:cxn modelId="{1A6E992F-CACA-4378-A625-E370FBE773AC}" type="presParOf" srcId="{86FF8841-6E16-44D6-96EA-A9B957F6DA4A}" destId="{8CD9AF00-158C-4DA1-8F31-056834069942}" srcOrd="1" destOrd="0" presId="urn:microsoft.com/office/officeart/2008/layout/LinedList"/>
    <dgm:cxn modelId="{A4DE06B2-3608-472B-AE3C-3DB910E8D526}" type="presParOf" srcId="{8CD9AF00-158C-4DA1-8F31-056834069942}" destId="{2882B173-2791-4799-8FB1-D28A31DB87C7}" srcOrd="0" destOrd="0" presId="urn:microsoft.com/office/officeart/2008/layout/LinedList"/>
    <dgm:cxn modelId="{9CEE63E5-D4E2-4C8C-96A4-41AE8181C157}" type="presParOf" srcId="{8CD9AF00-158C-4DA1-8F31-056834069942}" destId="{5C067A13-25D1-471B-ADD0-975CF59C0FE7}" srcOrd="1" destOrd="0" presId="urn:microsoft.com/office/officeart/2008/layout/LinedList"/>
    <dgm:cxn modelId="{F7FE655F-D526-48BE-A4C8-C9D65C86CB34}" type="presParOf" srcId="{86FF8841-6E16-44D6-96EA-A9B957F6DA4A}" destId="{13F2DC52-E335-4EA9-9D68-D837ED209820}" srcOrd="2" destOrd="0" presId="urn:microsoft.com/office/officeart/2008/layout/LinedList"/>
    <dgm:cxn modelId="{7BBD3D34-10D0-4902-BB38-D33270CEF6A7}" type="presParOf" srcId="{86FF8841-6E16-44D6-96EA-A9B957F6DA4A}" destId="{43695406-E259-4C34-B7F8-8C3C82D2C1D5}" srcOrd="3" destOrd="0" presId="urn:microsoft.com/office/officeart/2008/layout/LinedList"/>
    <dgm:cxn modelId="{A3A61A6E-C67A-4F16-8324-02AD2A6A74A9}" type="presParOf" srcId="{43695406-E259-4C34-B7F8-8C3C82D2C1D5}" destId="{E391A52C-B804-49CC-A70E-375A3A93C037}" srcOrd="0" destOrd="0" presId="urn:microsoft.com/office/officeart/2008/layout/LinedList"/>
    <dgm:cxn modelId="{C3A8F4B7-995A-4635-9051-9D3A31E544DA}" type="presParOf" srcId="{43695406-E259-4C34-B7F8-8C3C82D2C1D5}" destId="{92BCFFAE-09D7-4AFC-8E93-B85BE4084818}" srcOrd="1" destOrd="0" presId="urn:microsoft.com/office/officeart/2008/layout/LinedList"/>
    <dgm:cxn modelId="{A8984CA8-7712-4C81-AE20-8FE598FB87E3}" type="presParOf" srcId="{86FF8841-6E16-44D6-96EA-A9B957F6DA4A}" destId="{494CFFA9-A476-4C53-9D9D-7594F9BF07A5}" srcOrd="4" destOrd="0" presId="urn:microsoft.com/office/officeart/2008/layout/LinedList"/>
    <dgm:cxn modelId="{F9FDAA24-6653-4AE3-932D-356BD5FA3ABD}" type="presParOf" srcId="{86FF8841-6E16-44D6-96EA-A9B957F6DA4A}" destId="{85CEFE0B-45CD-432D-8A47-11D87B1DDBD8}" srcOrd="5" destOrd="0" presId="urn:microsoft.com/office/officeart/2008/layout/LinedList"/>
    <dgm:cxn modelId="{FD304CC4-D6D9-4E12-8658-FBBEBFD1130F}" type="presParOf" srcId="{85CEFE0B-45CD-432D-8A47-11D87B1DDBD8}" destId="{5188048F-C31F-408E-BCC8-37CE5C7E187F}" srcOrd="0" destOrd="0" presId="urn:microsoft.com/office/officeart/2008/layout/LinedList"/>
    <dgm:cxn modelId="{5C7CA8C5-F171-4A73-9C2A-C2E345993D70}" type="presParOf" srcId="{85CEFE0B-45CD-432D-8A47-11D87B1DDBD8}" destId="{51A572E8-184A-441F-817F-D274999F4B17}" srcOrd="1" destOrd="0" presId="urn:microsoft.com/office/officeart/2008/layout/LinedList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E8C73-1B57-4D47-BE49-C164AF47400A}">
      <dsp:nvSpPr>
        <dsp:cNvPr id="0" name=""/>
        <dsp:cNvSpPr/>
      </dsp:nvSpPr>
      <dsp:spPr>
        <a:xfrm>
          <a:off x="0" y="2720"/>
          <a:ext cx="60896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2B173-2791-4799-8FB1-D28A31DB87C7}">
      <dsp:nvSpPr>
        <dsp:cNvPr id="0" name=""/>
        <dsp:cNvSpPr/>
      </dsp:nvSpPr>
      <dsp:spPr>
        <a:xfrm>
          <a:off x="0" y="2720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Сегодня кривые Безье применяются во всех современных программах, работающих с векторной графикой. </a:t>
          </a:r>
          <a:endParaRPr lang="en-US" sz="2900" kern="1200"/>
        </a:p>
      </dsp:txBody>
      <dsp:txXfrm>
        <a:off x="0" y="2720"/>
        <a:ext cx="6089650" cy="1855561"/>
      </dsp:txXfrm>
    </dsp:sp>
    <dsp:sp modelId="{13F2DC52-E335-4EA9-9D68-D837ED209820}">
      <dsp:nvSpPr>
        <dsp:cNvPr id="0" name=""/>
        <dsp:cNvSpPr/>
      </dsp:nvSpPr>
      <dsp:spPr>
        <a:xfrm>
          <a:off x="0" y="1858281"/>
          <a:ext cx="60896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1A52C-B804-49CC-A70E-375A3A93C037}">
      <dsp:nvSpPr>
        <dsp:cNvPr id="0" name=""/>
        <dsp:cNvSpPr/>
      </dsp:nvSpPr>
      <dsp:spPr>
        <a:xfrm>
          <a:off x="0" y="1858281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Главное преимущество их использования состоит в том, что нет необходимости запоминать каждую точку кривой. </a:t>
          </a:r>
          <a:endParaRPr lang="en-US" sz="2900" kern="1200"/>
        </a:p>
      </dsp:txBody>
      <dsp:txXfrm>
        <a:off x="0" y="1858281"/>
        <a:ext cx="6089650" cy="1855561"/>
      </dsp:txXfrm>
    </dsp:sp>
    <dsp:sp modelId="{494CFFA9-A476-4C53-9D9D-7594F9BF07A5}">
      <dsp:nvSpPr>
        <dsp:cNvPr id="0" name=""/>
        <dsp:cNvSpPr/>
      </dsp:nvSpPr>
      <dsp:spPr>
        <a:xfrm>
          <a:off x="0" y="3713843"/>
          <a:ext cx="60896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8048F-C31F-408E-BCC8-37CE5C7E187F}">
      <dsp:nvSpPr>
        <dsp:cNvPr id="0" name=""/>
        <dsp:cNvSpPr/>
      </dsp:nvSpPr>
      <dsp:spPr>
        <a:xfrm>
          <a:off x="0" y="3713843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Изменить форму сегмента можно посредством перемещения опорных точек или точек направляющих.</a:t>
          </a:r>
          <a:endParaRPr lang="en-US" sz="2900" kern="1200"/>
        </a:p>
      </dsp:txBody>
      <dsp:txXfrm>
        <a:off x="0" y="3713843"/>
        <a:ext cx="6089650" cy="1855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E8C73-1B57-4D47-BE49-C164AF47400A}">
      <dsp:nvSpPr>
        <dsp:cNvPr id="0" name=""/>
        <dsp:cNvSpPr/>
      </dsp:nvSpPr>
      <dsp:spPr>
        <a:xfrm>
          <a:off x="0" y="1553"/>
          <a:ext cx="4558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2B173-2791-4799-8FB1-D28A31DB87C7}">
      <dsp:nvSpPr>
        <dsp:cNvPr id="0" name=""/>
        <dsp:cNvSpPr/>
      </dsp:nvSpPr>
      <dsp:spPr>
        <a:xfrm>
          <a:off x="0" y="1553"/>
          <a:ext cx="4558309" cy="105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0" y="1553"/>
        <a:ext cx="4558309" cy="1059525"/>
      </dsp:txXfrm>
    </dsp:sp>
    <dsp:sp modelId="{13F2DC52-E335-4EA9-9D68-D837ED209820}">
      <dsp:nvSpPr>
        <dsp:cNvPr id="0" name=""/>
        <dsp:cNvSpPr/>
      </dsp:nvSpPr>
      <dsp:spPr>
        <a:xfrm>
          <a:off x="0" y="1061079"/>
          <a:ext cx="4558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1A52C-B804-49CC-A70E-375A3A93C037}">
      <dsp:nvSpPr>
        <dsp:cNvPr id="0" name=""/>
        <dsp:cNvSpPr/>
      </dsp:nvSpPr>
      <dsp:spPr>
        <a:xfrm>
          <a:off x="0" y="1061079"/>
          <a:ext cx="4558309" cy="105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0" y="1061079"/>
        <a:ext cx="4558309" cy="1059525"/>
      </dsp:txXfrm>
    </dsp:sp>
    <dsp:sp modelId="{494CFFA9-A476-4C53-9D9D-7594F9BF07A5}">
      <dsp:nvSpPr>
        <dsp:cNvPr id="0" name=""/>
        <dsp:cNvSpPr/>
      </dsp:nvSpPr>
      <dsp:spPr>
        <a:xfrm>
          <a:off x="0" y="2120604"/>
          <a:ext cx="4558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8048F-C31F-408E-BCC8-37CE5C7E187F}">
      <dsp:nvSpPr>
        <dsp:cNvPr id="0" name=""/>
        <dsp:cNvSpPr/>
      </dsp:nvSpPr>
      <dsp:spPr>
        <a:xfrm>
          <a:off x="0" y="2120604"/>
          <a:ext cx="4558309" cy="105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0" y="2120604"/>
        <a:ext cx="4558309" cy="1059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86569-03D5-4445-A093-B6D85EC8A8B4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C063F-BB06-488D-ACD4-3C6028B71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8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725-E72B-44F0-922E-F0D82D9E24DE}" type="datetime1">
              <a:rPr lang="ru-RU" smtClean="0"/>
              <a:t>01.10.2020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DAE7-9FEF-4DCF-9FFE-9987DC97B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37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9FB4-1B56-4445-A104-2B776B4A96AB}" type="datetime1">
              <a:rPr lang="ru-RU" smtClean="0"/>
              <a:t>01.10.2020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DAE7-9FEF-4DCF-9FFE-9987DC97B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8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597C-11B4-49B8-B10A-1A9AD19322F4}" type="datetime1">
              <a:rPr lang="ru-RU" smtClean="0"/>
              <a:t>01.10.2020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DAE7-9FEF-4DCF-9FFE-9987DC97B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07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77B5-A269-4144-A8C2-7CD775C124BD}" type="datetime1">
              <a:rPr lang="ru-RU" smtClean="0"/>
              <a:t>01.10.2020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DAE7-9FEF-4DCF-9FFE-9987DC97B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36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BB6-BF50-4BCD-8783-DE16D9AD3B84}" type="datetime1">
              <a:rPr lang="ru-RU" smtClean="0"/>
              <a:t>01.10.2020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DAE7-9FEF-4DCF-9FFE-9987DC97B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35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F6C0-5385-425C-9728-5FE5DE8C035C}" type="datetime1">
              <a:rPr lang="ru-RU" smtClean="0"/>
              <a:t>01.10.2020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DAE7-9FEF-4DCF-9FFE-9987DC97B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70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0129-4D0E-4AE4-8897-939ED323C87C}" type="datetime1">
              <a:rPr lang="ru-RU" smtClean="0"/>
              <a:t>01.10.2020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DAE7-9FEF-4DCF-9FFE-9987DC97B51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9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7168-1508-4E89-8E81-22001FE89E8E}" type="datetime1">
              <a:rPr lang="ru-RU" smtClean="0"/>
              <a:t>01.10.2020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DAE7-9FEF-4DCF-9FFE-9987DC97B51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4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CF55-4418-4D92-B6D5-FE311608EF06}" type="datetime1">
              <a:rPr lang="ru-RU" smtClean="0"/>
              <a:t>01.10.2020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DAE7-9FEF-4DCF-9FFE-9987DC97B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24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B48D-1A32-44F0-B4D5-67C01CE19D3D}" type="datetime1">
              <a:rPr lang="ru-RU" smtClean="0"/>
              <a:t>01.10.2020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DAE7-9FEF-4DCF-9FFE-9987DC97B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52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EC0B-13E7-4E88-9EA0-555A9FA599DC}" type="datetime1">
              <a:rPr lang="ru-RU" smtClean="0"/>
              <a:t>01.10.2020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DAE7-9FEF-4DCF-9FFE-9987DC97B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43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FEBB783-5C76-423B-9947-6EAFF28C72DC}" type="datetime1">
              <a:rPr lang="ru-RU" smtClean="0"/>
              <a:t>01.10.2020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FDAE7-9FEF-4DCF-9FFE-9987DC97B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4.gif"/><Relationship Id="rId1" Type="http://schemas.microsoft.com/office/2007/relationships/media" Target="../media/media4.gif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ommons.wikimedia.org/wiki/File:DeCasteljau1.svg?uselang=ru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jp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2.gif"/><Relationship Id="rId1" Type="http://schemas.microsoft.com/office/2007/relationships/media" Target="../media/media2.gi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3.gif"/><Relationship Id="rId1" Type="http://schemas.microsoft.com/office/2007/relationships/media" Target="../media/media3.gi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6D1D6-BA0F-44B4-BECD-B99689B39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918" y="239158"/>
            <a:ext cx="9144000" cy="2387600"/>
          </a:xfrm>
        </p:spPr>
        <p:txBody>
          <a:bodyPr>
            <a:normAutofit/>
          </a:bodyPr>
          <a:lstStyle/>
          <a:p>
            <a:r>
              <a:rPr lang="ru-RU" sz="3200" b="1" i="1" dirty="0">
                <a:solidFill>
                  <a:schemeClr val="bg1"/>
                </a:solidFill>
              </a:rPr>
              <a:t>Курсовая работа по курсу Дискретная математика</a:t>
            </a:r>
            <a:br>
              <a:rPr lang="ru-RU" sz="3200" b="1" i="1" dirty="0">
                <a:solidFill>
                  <a:schemeClr val="bg1"/>
                </a:solidFill>
              </a:rPr>
            </a:br>
            <a:r>
              <a:rPr lang="ru-RU" sz="3200" b="1" i="1" dirty="0">
                <a:solidFill>
                  <a:schemeClr val="bg1"/>
                </a:solidFill>
              </a:rPr>
              <a:t>на тему: «Кривые Безье»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3E902F-D545-4782-968C-50F31D895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543" y="3657600"/>
            <a:ext cx="11394751" cy="2794519"/>
          </a:xfrm>
        </p:spPr>
        <p:txBody>
          <a:bodyPr>
            <a:normAutofit/>
          </a:bodyPr>
          <a:lstStyle/>
          <a:p>
            <a:pPr algn="r"/>
            <a:r>
              <a:rPr lang="ru-RU" b="1" dirty="0">
                <a:solidFill>
                  <a:schemeClr val="bg1"/>
                </a:solidFill>
              </a:rPr>
              <a:t>Подготовил студент группы БПМ-16-2: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Малынковский Олег</a:t>
            </a:r>
          </a:p>
          <a:p>
            <a:pPr algn="r"/>
            <a:r>
              <a:rPr lang="ru-RU" b="1" dirty="0">
                <a:solidFill>
                  <a:schemeClr val="bg1"/>
                </a:solidFill>
              </a:rPr>
              <a:t>Руководитель: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Пышняк Марина Олеговна, к.т.н., доцент </a:t>
            </a:r>
            <a:r>
              <a:rPr lang="ru-RU" dirty="0" err="1">
                <a:solidFill>
                  <a:schemeClr val="bg1"/>
                </a:solidFill>
              </a:rPr>
              <a:t>КиК</a:t>
            </a:r>
            <a:endParaRPr lang="ru-RU" dirty="0">
              <a:solidFill>
                <a:schemeClr val="bg1"/>
              </a:solidFill>
            </a:endParaRPr>
          </a:p>
          <a:p>
            <a:pPr algn="r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Москва 2018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6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E07C1-FA70-4558-8F2A-BDCA015D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Алгоритм де Кастельжо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8B9EAA-B974-4B16-9585-537DC3701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вычислительной математике алгоритм де Кастельжо, названный в честь его изобретателя Поля де Кастельжо — рекурсивный метод определения формы многочленов Бернштейна или кривых Безье.</a:t>
            </a:r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783CE2-4C5E-4466-8D56-D427E95C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EFDAE7-9FEF-4DCF-9FFE-9987DC97B518}" type="slidenum">
              <a:rPr lang="ru-RU" smtClean="0"/>
              <a:pPr>
                <a:spcAft>
                  <a:spcPts val="600"/>
                </a:spcAft>
              </a:pPr>
              <a:t>10</a:t>
            </a:fld>
            <a:endParaRPr lang="ru-RU"/>
          </a:p>
        </p:txBody>
      </p:sp>
      <p:pic>
        <p:nvPicPr>
          <p:cNvPr id="9" name="AggravatingFewGlowworm-size_restricted">
            <a:hlinkClick r:id="" action="ppaction://media"/>
            <a:extLst>
              <a:ext uri="{FF2B5EF4-FFF2-40B4-BE49-F238E27FC236}">
                <a16:creationId xmlns:a16="http://schemas.microsoft.com/office/drawing/2014/main" id="{F7C61981-3414-4505-8407-46A7C1F6536D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51605" y="2093484"/>
            <a:ext cx="3197225" cy="2295607"/>
          </a:xfrm>
        </p:spPr>
      </p:pic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E72FB4A-F77E-4871-B328-3DE4A7CB3458}"/>
              </a:ext>
            </a:extLst>
          </p:cNvPr>
          <p:cNvSpPr txBox="1">
            <a:spLocks/>
          </p:cNvSpPr>
          <p:nvPr/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03EFDAE7-9FEF-4DCF-9FFE-9987DC97B518}" type="slidenum">
              <a:rPr lang="ru-RU" sz="1500" smtClean="0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600"/>
                </a:spcAft>
              </a:pPr>
              <a:t>10</a:t>
            </a:fld>
            <a:endParaRPr lang="ru-RU" sz="150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5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Объект 4" descr="DeCasteljau1.svg">
            <a:hlinkClick r:id="rId2"/>
            <a:extLst>
              <a:ext uri="{FF2B5EF4-FFF2-40B4-BE49-F238E27FC236}">
                <a16:creationId xmlns:a16="http://schemas.microsoft.com/office/drawing/2014/main" id="{A42CE649-613E-4F7D-BADD-B5374525D49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3" y="1650404"/>
            <a:ext cx="3835488" cy="1620950"/>
          </a:xfrm>
          <a:prstGeom prst="rect">
            <a:avLst/>
          </a:prstGeom>
          <a:noFill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30887-08F6-434C-A67A-73C9CD040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Геометрическая интерпретация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2DCD3C-CA8C-49A8-B36A-6E9A0D3C8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53667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Задана</a:t>
            </a:r>
            <a:r>
              <a:rPr lang="en-US" sz="1800" dirty="0"/>
              <a:t> кривая Безье с </a:t>
            </a:r>
            <a:r>
              <a:rPr lang="en-US" sz="1800" dirty="0" err="1"/>
              <a:t>опорными</a:t>
            </a:r>
            <a:r>
              <a:rPr lang="en-US" sz="1800" dirty="0"/>
              <a:t> </a:t>
            </a:r>
            <a:r>
              <a:rPr lang="en-US" sz="1800" dirty="0" err="1"/>
              <a:t>точками</a:t>
            </a:r>
            <a:r>
              <a:rPr lang="en-US" sz="1800" dirty="0"/>
              <a:t>. </a:t>
            </a:r>
            <a:r>
              <a:rPr lang="en-US" sz="1800" dirty="0" err="1"/>
              <a:t>Соединив</a:t>
            </a:r>
            <a:r>
              <a:rPr lang="en-US" sz="1800" dirty="0"/>
              <a:t> </a:t>
            </a:r>
            <a:r>
              <a:rPr lang="en-US" sz="1800" dirty="0" err="1"/>
              <a:t>последовательно</a:t>
            </a:r>
            <a:r>
              <a:rPr lang="en-US" sz="1800" dirty="0"/>
              <a:t> </a:t>
            </a:r>
            <a:r>
              <a:rPr lang="en-US" sz="1800" dirty="0" err="1"/>
              <a:t>опорные</a:t>
            </a:r>
            <a:r>
              <a:rPr lang="en-US" sz="1800" dirty="0"/>
              <a:t> точки с </a:t>
            </a:r>
            <a:r>
              <a:rPr lang="en-US" sz="1800" dirty="0" err="1"/>
              <a:t>первой</a:t>
            </a:r>
            <a:r>
              <a:rPr lang="en-US" sz="1800" dirty="0"/>
              <a:t> </a:t>
            </a:r>
            <a:r>
              <a:rPr lang="en-US" sz="1800" dirty="0" err="1"/>
              <a:t>по</a:t>
            </a:r>
            <a:r>
              <a:rPr lang="en-US" sz="1800" dirty="0"/>
              <a:t> </a:t>
            </a:r>
            <a:r>
              <a:rPr lang="en-US" sz="1800" dirty="0" err="1"/>
              <a:t>последнюю</a:t>
            </a:r>
            <a:r>
              <a:rPr lang="en-US" sz="1800" dirty="0"/>
              <a:t>, </a:t>
            </a:r>
            <a:r>
              <a:rPr lang="en-US" sz="1800" dirty="0" err="1"/>
              <a:t>получаем</a:t>
            </a:r>
            <a:r>
              <a:rPr lang="en-US" sz="1800" dirty="0"/>
              <a:t> </a:t>
            </a:r>
            <a:r>
              <a:rPr lang="en-US" sz="1800" dirty="0" err="1"/>
              <a:t>ломаную</a:t>
            </a:r>
            <a:r>
              <a:rPr lang="en-US" sz="1800" dirty="0"/>
              <a:t> </a:t>
            </a:r>
            <a:r>
              <a:rPr lang="en-US" sz="1800" dirty="0" err="1"/>
              <a:t>линию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Разделяем</a:t>
            </a:r>
            <a:r>
              <a:rPr lang="en-US" sz="1800" dirty="0"/>
              <a:t> </a:t>
            </a:r>
            <a:r>
              <a:rPr lang="en-US" sz="1800" dirty="0" err="1"/>
              <a:t>каждый</a:t>
            </a:r>
            <a:r>
              <a:rPr lang="en-US" sz="1800" dirty="0"/>
              <a:t> </a:t>
            </a:r>
            <a:r>
              <a:rPr lang="en-US" sz="1800" dirty="0" err="1"/>
              <a:t>полученный</a:t>
            </a:r>
            <a:r>
              <a:rPr lang="en-US" sz="1800" dirty="0"/>
              <a:t> </a:t>
            </a:r>
            <a:r>
              <a:rPr lang="en-US" sz="1800" dirty="0" err="1"/>
              <a:t>отрезок</a:t>
            </a:r>
            <a:r>
              <a:rPr lang="en-US" sz="1800" dirty="0"/>
              <a:t> </a:t>
            </a:r>
            <a:r>
              <a:rPr lang="en-US" sz="1800" dirty="0" err="1"/>
              <a:t>этой</a:t>
            </a:r>
            <a:r>
              <a:rPr lang="en-US" sz="1800" dirty="0"/>
              <a:t> </a:t>
            </a:r>
            <a:r>
              <a:rPr lang="en-US" sz="1800" dirty="0" err="1"/>
              <a:t>ломаной</a:t>
            </a:r>
            <a:r>
              <a:rPr lang="en-US" sz="1800" dirty="0"/>
              <a:t> в </a:t>
            </a:r>
            <a:r>
              <a:rPr lang="en-US" sz="1800" dirty="0" err="1"/>
              <a:t>соотношении</a:t>
            </a:r>
            <a:r>
              <a:rPr lang="en-US" sz="1800" dirty="0"/>
              <a:t> и </a:t>
            </a:r>
            <a:r>
              <a:rPr lang="en-US" sz="1800" dirty="0" err="1"/>
              <a:t>соединяем</a:t>
            </a:r>
            <a:r>
              <a:rPr lang="en-US" sz="1800" dirty="0"/>
              <a:t> </a:t>
            </a:r>
            <a:r>
              <a:rPr lang="en-US" sz="1800" dirty="0" err="1"/>
              <a:t>полученные</a:t>
            </a:r>
            <a:r>
              <a:rPr lang="en-US" sz="1800" dirty="0"/>
              <a:t> точки. В </a:t>
            </a:r>
            <a:r>
              <a:rPr lang="en-US" sz="1800" dirty="0" err="1"/>
              <a:t>результате</a:t>
            </a:r>
            <a:r>
              <a:rPr lang="en-US" sz="1800" dirty="0"/>
              <a:t> </a:t>
            </a:r>
            <a:r>
              <a:rPr lang="en-US" sz="1800" dirty="0" err="1"/>
              <a:t>получаем</a:t>
            </a:r>
            <a:r>
              <a:rPr lang="en-US" sz="1800" dirty="0"/>
              <a:t> </a:t>
            </a:r>
            <a:r>
              <a:rPr lang="en-US" sz="1800" dirty="0" err="1"/>
              <a:t>ломаную</a:t>
            </a:r>
            <a:r>
              <a:rPr lang="en-US" sz="1800" dirty="0"/>
              <a:t> </a:t>
            </a:r>
            <a:r>
              <a:rPr lang="en-US" sz="1800" dirty="0" err="1"/>
              <a:t>линию</a:t>
            </a:r>
            <a:r>
              <a:rPr lang="en-US" sz="1800" dirty="0"/>
              <a:t> с </a:t>
            </a:r>
            <a:r>
              <a:rPr lang="en-US" sz="1800" dirty="0" err="1"/>
              <a:t>количеством</a:t>
            </a:r>
            <a:r>
              <a:rPr lang="en-US" sz="1800" dirty="0"/>
              <a:t> </a:t>
            </a:r>
            <a:r>
              <a:rPr lang="en-US" sz="1800" dirty="0" err="1"/>
              <a:t>отрезков</a:t>
            </a:r>
            <a:r>
              <a:rPr lang="en-US" sz="1800" dirty="0"/>
              <a:t>, </a:t>
            </a:r>
            <a:r>
              <a:rPr lang="en-US" sz="1800" dirty="0" err="1"/>
              <a:t>меньшим</a:t>
            </a:r>
            <a:r>
              <a:rPr lang="en-US" sz="1800" dirty="0"/>
              <a:t> </a:t>
            </a:r>
            <a:r>
              <a:rPr lang="en-US" sz="1800" dirty="0" err="1"/>
              <a:t>на</a:t>
            </a:r>
            <a:r>
              <a:rPr lang="en-US" sz="1800" dirty="0"/>
              <a:t> </a:t>
            </a:r>
            <a:r>
              <a:rPr lang="en-US" sz="1800" dirty="0" err="1"/>
              <a:t>один</a:t>
            </a:r>
            <a:r>
              <a:rPr lang="en-US" sz="1800" dirty="0"/>
              <a:t>, </a:t>
            </a:r>
            <a:r>
              <a:rPr lang="en-US" sz="1800" dirty="0" err="1"/>
              <a:t>чем</a:t>
            </a:r>
            <a:r>
              <a:rPr lang="en-US" sz="1800" dirty="0"/>
              <a:t> </a:t>
            </a:r>
            <a:r>
              <a:rPr lang="en-US" sz="1800" dirty="0" err="1"/>
              <a:t>исходная</a:t>
            </a:r>
            <a:r>
              <a:rPr lang="en-US" sz="1800" dirty="0"/>
              <a:t> </a:t>
            </a:r>
            <a:r>
              <a:rPr lang="en-US" sz="1800" dirty="0" err="1"/>
              <a:t>ломаная</a:t>
            </a:r>
            <a:r>
              <a:rPr lang="en-US" sz="1800" dirty="0"/>
              <a:t> </a:t>
            </a:r>
            <a:r>
              <a:rPr lang="en-US" sz="1800" dirty="0" err="1"/>
              <a:t>линия</a:t>
            </a:r>
            <a:r>
              <a:rPr lang="en-US" sz="1800" dirty="0"/>
              <a:t>.</a:t>
            </a:r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79F1DF08-9A99-4C4F-8FA8-1C6A4587EB80}"/>
              </a:ext>
            </a:extLst>
          </p:cNvPr>
          <p:cNvSpPr txBox="1">
            <a:spLocks/>
          </p:cNvSpPr>
          <p:nvPr/>
        </p:nvSpPr>
        <p:spPr>
          <a:xfrm>
            <a:off x="11093884" y="6007374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03EFDAE7-9FEF-4DCF-9FFE-9987DC97B518}" type="slidenum">
              <a:rPr lang="ru-RU" sz="1500" smtClean="0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600"/>
                </a:spcAft>
              </a:pPr>
              <a:t>11</a:t>
            </a:fld>
            <a:endParaRPr lang="ru-RU" sz="1500" dirty="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02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116E28-5F46-46E2-8435-562DB4365C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57" y="1142256"/>
            <a:ext cx="3796790" cy="2798283"/>
          </a:xfrm>
          <a:prstGeom prst="rect">
            <a:avLst/>
          </a:prstGeom>
          <a:noFill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FC8CF-0857-445B-8A9C-F22FCCDB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B0C49D-6964-4B78-BD72-BC5F1310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ru-RU" sz="1800"/>
              <a:t>Имеется произвольно выбранный контур, а именно картинка с явно выделенными кривыми. Нужно написать программу, которая будет натягивать составную кривую на данный контур, получать 	его изображения в различных масштабах и с хорошим качеством. Для соблюдения наглядности работы кривых Безье, следует продемонстрировать программу на нескольких картинках. </a:t>
            </a:r>
          </a:p>
          <a:p>
            <a:endParaRPr lang="ru-RU" sz="1800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CC6EC962-CDD6-42FC-8FED-998A6E9181D7}"/>
              </a:ext>
            </a:extLst>
          </p:cNvPr>
          <p:cNvSpPr txBox="1">
            <a:spLocks/>
          </p:cNvSpPr>
          <p:nvPr/>
        </p:nvSpPr>
        <p:spPr>
          <a:xfrm>
            <a:off x="11132207" y="5963497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03EFDAE7-9FEF-4DCF-9FFE-9987DC97B518}" type="slidenum">
              <a:rPr lang="ru-RU" sz="1500" smtClean="0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600"/>
                </a:spcAft>
              </a:pPr>
              <a:t>12</a:t>
            </a:fld>
            <a:endParaRPr lang="ru-RU" sz="150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486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FC8CF-0857-445B-8A9C-F22FCCDB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ru-RU" dirty="0"/>
              <a:t>Стыковка кривых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B0C49D-6964-4B78-BD72-BC5F1310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Для гладкости составной кривой Безье необходимо, чтобы тройки вершин    </a:t>
            </a:r>
            <a:r>
              <a:rPr lang="en-US" sz="1800" dirty="0"/>
              <a:t>P</a:t>
            </a:r>
            <a:r>
              <a:rPr lang="en-US" sz="1800" baseline="-25000" dirty="0"/>
              <a:t>3i-1</a:t>
            </a:r>
            <a:r>
              <a:rPr lang="en-US" sz="1800" dirty="0"/>
              <a:t> , P</a:t>
            </a:r>
            <a:r>
              <a:rPr lang="en-US" sz="1800" baseline="-25000" dirty="0"/>
              <a:t>3i</a:t>
            </a:r>
            <a:r>
              <a:rPr lang="en-US" sz="1800" dirty="0"/>
              <a:t> , P</a:t>
            </a:r>
            <a:r>
              <a:rPr lang="en-US" sz="1800" baseline="-25000" dirty="0"/>
              <a:t>3i+1    </a:t>
            </a:r>
            <a:r>
              <a:rPr lang="ru-RU" sz="1800" dirty="0"/>
              <a:t>лежали на одной прямой.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В каждом сегменте можно добавлять опорные точки, при этом появляются две дополнительные управляющие точки, которые тоже позволяют изменять форму кривой. Добавление новых опорных точек в пределах одного сегмента не противоречит тому условию, что отдельные кривые соединяются в цепь. Просто кривая Безье добавляется не к концу контура, а размещается внутри уже имеющегося</a:t>
            </a:r>
            <a:r>
              <a:rPr lang="en-US" sz="1800" dirty="0"/>
              <a:t>.</a:t>
            </a:r>
            <a:endParaRPr lang="ru-RU" sz="1800" dirty="0"/>
          </a:p>
          <a:p>
            <a:endParaRPr lang="ru-RU" sz="1800" dirty="0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CC6EC962-CDD6-42FC-8FED-998A6E9181D7}"/>
              </a:ext>
            </a:extLst>
          </p:cNvPr>
          <p:cNvSpPr txBox="1">
            <a:spLocks/>
          </p:cNvSpPr>
          <p:nvPr/>
        </p:nvSpPr>
        <p:spPr>
          <a:xfrm>
            <a:off x="11132207" y="5963497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03EFDAE7-9FEF-4DCF-9FFE-9987DC97B518}" type="slidenum">
              <a:rPr lang="ru-RU" sz="1500" smtClean="0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600"/>
                </a:spcAft>
              </a:pPr>
              <a:t>13</a:t>
            </a:fld>
            <a:endParaRPr lang="ru-RU" sz="1500">
              <a:solidFill>
                <a:srgbClr val="FFFFFF">
                  <a:alpha val="80000"/>
                </a:srgbClr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91CCFE1-39DE-428D-9ECE-3B6FBFC2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523" y="806005"/>
            <a:ext cx="5042477" cy="316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11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810E984-0628-4F5C-83A9-235A2583ED2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882" y="593664"/>
            <a:ext cx="3996386" cy="2277939"/>
          </a:xfrm>
          <a:prstGeom prst="rect">
            <a:avLst/>
          </a:prstGeom>
          <a:noFill/>
        </p:spPr>
      </p:pic>
      <p:cxnSp>
        <p:nvCxnSpPr>
          <p:cNvPr id="15" name="Straight Connector 12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8E5B10-E309-4B85-AA62-CB68C6B990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01" y="3735414"/>
            <a:ext cx="3758948" cy="2779874"/>
          </a:xfrm>
          <a:prstGeom prst="rect">
            <a:avLst/>
          </a:prstGeom>
          <a:noFill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3EDCD-1CC0-4277-8617-4FDBD4C6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Программная</a:t>
            </a:r>
            <a:r>
              <a:rPr lang="en-US" dirty="0"/>
              <a:t> </a:t>
            </a:r>
            <a:r>
              <a:rPr lang="en-US" dirty="0" err="1"/>
              <a:t>реализация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5DA5FF-5A63-48A1-93BB-CD4AD0E0B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5542" y="2871982"/>
            <a:ext cx="6382657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 err="1"/>
              <a:t>Программа</a:t>
            </a:r>
            <a:r>
              <a:rPr lang="en-US" sz="1500" dirty="0"/>
              <a:t> </a:t>
            </a:r>
            <a:r>
              <a:rPr lang="en-US" sz="1500" dirty="0" err="1"/>
              <a:t>представляет</a:t>
            </a:r>
            <a:r>
              <a:rPr lang="en-US" sz="1500" dirty="0"/>
              <a:t> </a:t>
            </a:r>
            <a:r>
              <a:rPr lang="en-US" sz="1500" dirty="0" err="1"/>
              <a:t>собой</a:t>
            </a:r>
            <a:r>
              <a:rPr lang="en-US" sz="1500" dirty="0"/>
              <a:t> </a:t>
            </a:r>
            <a:r>
              <a:rPr lang="en-US" sz="1500" dirty="0" err="1"/>
              <a:t>оконное</a:t>
            </a:r>
            <a:r>
              <a:rPr lang="en-US" sz="1500" dirty="0"/>
              <a:t> </a:t>
            </a:r>
            <a:r>
              <a:rPr lang="en-US" sz="1500" dirty="0" err="1"/>
              <a:t>приложение</a:t>
            </a:r>
            <a:r>
              <a:rPr lang="en-US" sz="1500" dirty="0"/>
              <a:t> (</a:t>
            </a:r>
            <a:r>
              <a:rPr lang="en-US" sz="1500" dirty="0" err="1"/>
              <a:t>созданное</a:t>
            </a:r>
            <a:r>
              <a:rPr lang="en-US" sz="1500" dirty="0"/>
              <a:t> </a:t>
            </a:r>
            <a:r>
              <a:rPr lang="en-US" sz="1500" dirty="0" err="1"/>
              <a:t>средствами</a:t>
            </a:r>
            <a:r>
              <a:rPr lang="en-US" sz="1500" dirty="0"/>
              <a:t> </a:t>
            </a:r>
            <a:r>
              <a:rPr lang="en-US" sz="1500" dirty="0" err="1"/>
              <a:t>языка</a:t>
            </a:r>
            <a:r>
              <a:rPr lang="en-US" sz="1500" dirty="0"/>
              <a:t> C#).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 err="1"/>
              <a:t>Можно</a:t>
            </a:r>
            <a:r>
              <a:rPr lang="en-US" sz="1500" dirty="0"/>
              <a:t> </a:t>
            </a:r>
            <a:r>
              <a:rPr lang="en-US" sz="1500" dirty="0" err="1"/>
              <a:t>задать</a:t>
            </a:r>
            <a:r>
              <a:rPr lang="en-US" sz="1500" dirty="0"/>
              <a:t> </a:t>
            </a:r>
            <a:r>
              <a:rPr lang="en-US" sz="1500" dirty="0" err="1"/>
              <a:t>цвет</a:t>
            </a:r>
            <a:r>
              <a:rPr lang="en-US" sz="1500" dirty="0"/>
              <a:t> </a:t>
            </a:r>
            <a:r>
              <a:rPr lang="en-US" sz="1500" dirty="0" err="1"/>
              <a:t>самой</a:t>
            </a:r>
            <a:r>
              <a:rPr lang="en-US" sz="1500" dirty="0"/>
              <a:t> </a:t>
            </a:r>
            <a:r>
              <a:rPr lang="en-US" sz="1500" dirty="0" err="1"/>
              <a:t>кривой</a:t>
            </a:r>
            <a:r>
              <a:rPr lang="en-US" sz="1500" dirty="0"/>
              <a:t>(</a:t>
            </a:r>
            <a:r>
              <a:rPr lang="en-US" sz="1500" dirty="0" err="1"/>
              <a:t>кнопка</a:t>
            </a:r>
            <a:r>
              <a:rPr lang="en-US" sz="1500" dirty="0"/>
              <a:t> color) и </a:t>
            </a:r>
            <a:r>
              <a:rPr lang="en-US" sz="1500" dirty="0" err="1"/>
              <a:t>опорных</a:t>
            </a:r>
            <a:r>
              <a:rPr lang="en-US" sz="1500" dirty="0"/>
              <a:t> </a:t>
            </a:r>
            <a:r>
              <a:rPr lang="en-US" sz="1500" dirty="0" err="1"/>
              <a:t>точек</a:t>
            </a:r>
            <a:r>
              <a:rPr lang="en-US" sz="1500" dirty="0"/>
              <a:t>(</a:t>
            </a:r>
            <a:r>
              <a:rPr lang="en-US" sz="1500" dirty="0" err="1"/>
              <a:t>кнопка</a:t>
            </a:r>
            <a:r>
              <a:rPr lang="en-US" sz="1500" dirty="0"/>
              <a:t> points).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 err="1"/>
              <a:t>Можно</a:t>
            </a:r>
            <a:r>
              <a:rPr lang="en-US" sz="1500" dirty="0"/>
              <a:t> </a:t>
            </a:r>
            <a:r>
              <a:rPr lang="en-US" sz="1500" dirty="0" err="1"/>
              <a:t>всё</a:t>
            </a:r>
            <a:r>
              <a:rPr lang="en-US" sz="1500" dirty="0"/>
              <a:t> </a:t>
            </a:r>
            <a:r>
              <a:rPr lang="en-US" sz="1500" dirty="0" err="1"/>
              <a:t>стереть</a:t>
            </a:r>
            <a:r>
              <a:rPr lang="en-US" sz="1500" dirty="0"/>
              <a:t> и </a:t>
            </a:r>
            <a:r>
              <a:rPr lang="en-US" sz="1500" dirty="0" err="1"/>
              <a:t>начать</a:t>
            </a:r>
            <a:r>
              <a:rPr lang="en-US" sz="1500" dirty="0"/>
              <a:t> </a:t>
            </a:r>
            <a:r>
              <a:rPr lang="en-US" sz="1500" dirty="0" err="1"/>
              <a:t>заново</a:t>
            </a:r>
            <a:r>
              <a:rPr lang="en-US" sz="1500" dirty="0"/>
              <a:t>(</a:t>
            </a:r>
            <a:r>
              <a:rPr lang="en-US" sz="1500" dirty="0" err="1"/>
              <a:t>кнопка</a:t>
            </a:r>
            <a:r>
              <a:rPr lang="en-US" sz="1500" dirty="0"/>
              <a:t> refresh).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 err="1"/>
              <a:t>Элементы</a:t>
            </a:r>
            <a:r>
              <a:rPr lang="en-US" sz="1500" dirty="0"/>
              <a:t> Curve point и User points </a:t>
            </a:r>
            <a:r>
              <a:rPr lang="en-US" sz="1500" dirty="0" err="1"/>
              <a:t>отображают</a:t>
            </a:r>
            <a:r>
              <a:rPr lang="en-US" sz="1500" dirty="0"/>
              <a:t> </a:t>
            </a:r>
            <a:r>
              <a:rPr lang="en-US" sz="1500" dirty="0" err="1"/>
              <a:t>текущие</a:t>
            </a:r>
            <a:r>
              <a:rPr lang="en-US" sz="1500" dirty="0"/>
              <a:t> </a:t>
            </a:r>
            <a:r>
              <a:rPr lang="en-US" sz="1500" dirty="0" err="1"/>
              <a:t>цвета</a:t>
            </a:r>
            <a:r>
              <a:rPr lang="en-US" sz="1500" dirty="0"/>
              <a:t>. </a:t>
            </a:r>
            <a:r>
              <a:rPr lang="en-US" sz="1500" dirty="0" err="1"/>
              <a:t>Кнопка</a:t>
            </a:r>
            <a:r>
              <a:rPr lang="en-US" sz="1500" dirty="0"/>
              <a:t> new </a:t>
            </a:r>
            <a:r>
              <a:rPr lang="en-US" sz="1500" dirty="0" err="1"/>
              <a:t>позволяет</a:t>
            </a:r>
            <a:r>
              <a:rPr lang="en-US" sz="1500" dirty="0"/>
              <a:t> </a:t>
            </a:r>
            <a:r>
              <a:rPr lang="en-US" sz="1500" dirty="0" err="1"/>
              <a:t>начать</a:t>
            </a:r>
            <a:r>
              <a:rPr lang="en-US" sz="1500" dirty="0"/>
              <a:t> </a:t>
            </a:r>
            <a:r>
              <a:rPr lang="en-US" sz="1500" dirty="0" err="1"/>
              <a:t>построенные</a:t>
            </a:r>
            <a:r>
              <a:rPr lang="en-US" sz="1500" dirty="0"/>
              <a:t> </a:t>
            </a:r>
            <a:r>
              <a:rPr lang="en-US" sz="1500" dirty="0" err="1"/>
              <a:t>новой</a:t>
            </a:r>
            <a:r>
              <a:rPr lang="en-US" sz="1500" dirty="0"/>
              <a:t> </a:t>
            </a:r>
            <a:r>
              <a:rPr lang="en-US" sz="1500" dirty="0" err="1"/>
              <a:t>кривой</a:t>
            </a:r>
            <a:r>
              <a:rPr lang="en-US" sz="1500" dirty="0"/>
              <a:t>, </a:t>
            </a:r>
            <a:r>
              <a:rPr lang="en-US" sz="1500" dirty="0" err="1"/>
              <a:t>уже</a:t>
            </a:r>
            <a:r>
              <a:rPr lang="en-US" sz="1500" dirty="0"/>
              <a:t> не </a:t>
            </a:r>
            <a:r>
              <a:rPr lang="en-US" sz="1500" dirty="0" err="1"/>
              <a:t>привязанной</a:t>
            </a:r>
            <a:r>
              <a:rPr lang="en-US" sz="1500" dirty="0"/>
              <a:t> к </a:t>
            </a:r>
            <a:r>
              <a:rPr lang="en-US" sz="1500" dirty="0" err="1"/>
              <a:t>предыдущим</a:t>
            </a:r>
            <a:r>
              <a:rPr lang="en-US" sz="15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Image </a:t>
            </a:r>
            <a:r>
              <a:rPr lang="en-US" sz="1500" dirty="0" err="1"/>
              <a:t>открывает</a:t>
            </a:r>
            <a:r>
              <a:rPr lang="en-US" sz="1500" dirty="0"/>
              <a:t> </a:t>
            </a:r>
            <a:r>
              <a:rPr lang="en-US" sz="1500" dirty="0" err="1"/>
              <a:t>диалоговое</a:t>
            </a:r>
            <a:r>
              <a:rPr lang="en-US" sz="1500" dirty="0"/>
              <a:t> </a:t>
            </a:r>
            <a:r>
              <a:rPr lang="en-US" sz="1500" dirty="0" err="1"/>
              <a:t>окно</a:t>
            </a:r>
            <a:r>
              <a:rPr lang="en-US" sz="1500" dirty="0"/>
              <a:t> для </a:t>
            </a:r>
            <a:r>
              <a:rPr lang="en-US" sz="1500" dirty="0" err="1"/>
              <a:t>выбора</a:t>
            </a:r>
            <a:r>
              <a:rPr lang="en-US" sz="1500" dirty="0"/>
              <a:t> </a:t>
            </a:r>
            <a:r>
              <a:rPr lang="en-US" sz="1500" dirty="0" err="1"/>
              <a:t>изображения</a:t>
            </a:r>
            <a:r>
              <a:rPr lang="en-US" sz="1500" dirty="0"/>
              <a:t> с </a:t>
            </a:r>
            <a:r>
              <a:rPr lang="en-US" sz="1500" dirty="0" err="1"/>
              <a:t>компьютера</a:t>
            </a:r>
            <a:r>
              <a:rPr lang="en-US" sz="1500" dirty="0"/>
              <a:t>. Save </a:t>
            </a:r>
            <a:r>
              <a:rPr lang="en-US" sz="1500" dirty="0" err="1"/>
              <a:t>открывает</a:t>
            </a:r>
            <a:r>
              <a:rPr lang="en-US" sz="1500" dirty="0"/>
              <a:t> </a:t>
            </a:r>
            <a:r>
              <a:rPr lang="en-US" sz="1500" dirty="0" err="1"/>
              <a:t>диалоговое</a:t>
            </a:r>
            <a:r>
              <a:rPr lang="en-US" sz="1500" dirty="0"/>
              <a:t> </a:t>
            </a:r>
            <a:r>
              <a:rPr lang="en-US" sz="1500" dirty="0" err="1"/>
              <a:t>окно</a:t>
            </a:r>
            <a:r>
              <a:rPr lang="en-US" sz="1500" dirty="0"/>
              <a:t> для </a:t>
            </a:r>
            <a:r>
              <a:rPr lang="en-US" sz="1500" dirty="0" err="1"/>
              <a:t>выбора</a:t>
            </a:r>
            <a:r>
              <a:rPr lang="en-US" sz="1500" dirty="0"/>
              <a:t> </a:t>
            </a:r>
            <a:r>
              <a:rPr lang="en-US" sz="1500" dirty="0" err="1"/>
              <a:t>места</a:t>
            </a:r>
            <a:r>
              <a:rPr lang="en-US" sz="1500" dirty="0"/>
              <a:t> </a:t>
            </a:r>
            <a:r>
              <a:rPr lang="en-US" sz="1500" dirty="0" err="1"/>
              <a:t>сохранения</a:t>
            </a:r>
            <a:r>
              <a:rPr lang="en-US" sz="1500" dirty="0"/>
              <a:t> </a:t>
            </a:r>
            <a:r>
              <a:rPr lang="en-US" sz="1500" dirty="0" err="1"/>
              <a:t>файла</a:t>
            </a:r>
            <a:r>
              <a:rPr lang="en-US" sz="1500" dirty="0"/>
              <a:t>, </a:t>
            </a:r>
            <a:r>
              <a:rPr lang="en-US" sz="1500" dirty="0" err="1"/>
              <a:t>по</a:t>
            </a:r>
            <a:r>
              <a:rPr lang="en-US" sz="1500" dirty="0"/>
              <a:t> </a:t>
            </a:r>
            <a:r>
              <a:rPr lang="en-US" sz="1500" dirty="0" err="1"/>
              <a:t>умолчанию</a:t>
            </a:r>
            <a:r>
              <a:rPr lang="en-US" sz="1500" dirty="0"/>
              <a:t> </a:t>
            </a:r>
            <a:r>
              <a:rPr lang="en-US" sz="1500" dirty="0" err="1"/>
              <a:t>изображённые</a:t>
            </a:r>
            <a:r>
              <a:rPr lang="en-US" sz="1500" dirty="0"/>
              <a:t> кривые </a:t>
            </a:r>
            <a:r>
              <a:rPr lang="en-US" sz="1500" dirty="0" err="1"/>
              <a:t>сохраняются</a:t>
            </a:r>
            <a:r>
              <a:rPr lang="en-US" sz="1500" dirty="0"/>
              <a:t> в </a:t>
            </a:r>
            <a:r>
              <a:rPr lang="en-US" sz="1500" dirty="0" err="1"/>
              <a:t>формате</a:t>
            </a:r>
            <a:r>
              <a:rPr lang="en-US" sz="1500" dirty="0"/>
              <a:t> </a:t>
            </a:r>
            <a:r>
              <a:rPr lang="en-US" sz="1500" dirty="0" err="1"/>
              <a:t>png</a:t>
            </a:r>
            <a:r>
              <a:rPr lang="en-US" sz="15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BA9B69-D0AE-47B2-852A-D06BF0FB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84" y="599325"/>
            <a:ext cx="548640" cy="548640"/>
          </a:xfrm>
          <a:prstGeom prst="ellipse">
            <a:avLst/>
          </a:prstGeom>
          <a:solidFill>
            <a:srgbClr val="4A4E68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ru-RU" sz="1500" dirty="0">
                <a:solidFill>
                  <a:srgbClr val="FFFFFF"/>
                </a:solidFill>
              </a:rPr>
              <a:t>14</a:t>
            </a: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94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9AB817-9D46-4E86-B67F-7F1E01678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865" y="946918"/>
            <a:ext cx="7839493" cy="446850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64FA7B-D15A-4670-A7EA-C73F656BC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2573"/>
            <a:ext cx="4897398" cy="3621796"/>
          </a:xfrm>
          <a:prstGeom prst="rect">
            <a:avLst/>
          </a:prstGeom>
        </p:spPr>
      </p:pic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00F221F4-B8A8-4562-ADE1-9A1383ED0D1F}"/>
              </a:ext>
            </a:extLst>
          </p:cNvPr>
          <p:cNvSpPr txBox="1">
            <a:spLocks/>
          </p:cNvSpPr>
          <p:nvPr/>
        </p:nvSpPr>
        <p:spPr>
          <a:xfrm>
            <a:off x="10999893" y="5668076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03EFDAE7-9FEF-4DCF-9FFE-9987DC97B518}" type="slidenum">
              <a:rPr lang="ru-RU" sz="1500" smtClean="0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600"/>
                </a:spcAft>
              </a:pPr>
              <a:t>15</a:t>
            </a:fld>
            <a:endParaRPr lang="ru-RU" sz="1500" dirty="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87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228C9F6-0D1A-41E0-A969-EF5A4C5448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84057" y="1378631"/>
            <a:ext cx="3796790" cy="232553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C0046-3021-491B-9FB1-F80729B8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Введение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703574-C04A-4DB6-B31E-9FF4F3009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Кривая, с точки </a:t>
            </a:r>
            <a:r>
              <a:rPr lang="en-US" sz="1800" dirty="0" err="1"/>
              <a:t>зрения</a:t>
            </a:r>
            <a:r>
              <a:rPr lang="en-US" sz="1800" dirty="0"/>
              <a:t> </a:t>
            </a:r>
            <a:r>
              <a:rPr lang="en-US" sz="1800" dirty="0" err="1"/>
              <a:t>алгебры</a:t>
            </a:r>
            <a:r>
              <a:rPr lang="en-US" sz="1800" dirty="0"/>
              <a:t>, — </a:t>
            </a:r>
            <a:r>
              <a:rPr lang="en-US" sz="1800" dirty="0" err="1"/>
              <a:t>это</a:t>
            </a:r>
            <a:r>
              <a:rPr lang="en-US" sz="1800" dirty="0"/>
              <a:t> </a:t>
            </a:r>
            <a:r>
              <a:rPr lang="en-US" sz="1800" dirty="0" err="1"/>
              <a:t>геометрическое</a:t>
            </a:r>
            <a:r>
              <a:rPr lang="en-US" sz="1800" dirty="0"/>
              <a:t> </a:t>
            </a:r>
            <a:r>
              <a:rPr lang="en-US" sz="1800" dirty="0" err="1"/>
              <a:t>множество</a:t>
            </a:r>
            <a:r>
              <a:rPr lang="en-US" sz="1800" dirty="0"/>
              <a:t> </a:t>
            </a:r>
            <a:r>
              <a:rPr lang="en-US" sz="1800" dirty="0" err="1"/>
              <a:t>точек</a:t>
            </a:r>
            <a:r>
              <a:rPr lang="en-US" sz="1800" dirty="0"/>
              <a:t> </a:t>
            </a:r>
            <a:r>
              <a:rPr lang="en-US" sz="1800" dirty="0" err="1"/>
              <a:t>на</a:t>
            </a:r>
            <a:r>
              <a:rPr lang="en-US" sz="1800" dirty="0"/>
              <a:t> </a:t>
            </a:r>
            <a:r>
              <a:rPr lang="en-US" sz="1800" dirty="0" err="1"/>
              <a:t>плоскости</a:t>
            </a:r>
            <a:r>
              <a:rPr lang="en-US" sz="1800" dirty="0"/>
              <a:t> (O; x, y), </a:t>
            </a:r>
            <a:r>
              <a:rPr lang="en-US" sz="1800" dirty="0" err="1"/>
              <a:t>которое</a:t>
            </a:r>
            <a:r>
              <a:rPr lang="en-US" sz="1800" dirty="0"/>
              <a:t> </a:t>
            </a:r>
            <a:r>
              <a:rPr lang="en-US" sz="1800" dirty="0" err="1"/>
              <a:t>определяется</a:t>
            </a:r>
            <a:r>
              <a:rPr lang="en-US" sz="1800" dirty="0"/>
              <a:t> как </a:t>
            </a:r>
            <a:r>
              <a:rPr lang="en-US" sz="1800" dirty="0" err="1"/>
              <a:t>множество</a:t>
            </a:r>
            <a:r>
              <a:rPr lang="en-US" sz="1800" dirty="0"/>
              <a:t> </a:t>
            </a:r>
            <a:r>
              <a:rPr lang="en-US" sz="1800" dirty="0" err="1"/>
              <a:t>нулей</a:t>
            </a:r>
            <a:r>
              <a:rPr lang="en-US" sz="1800" dirty="0"/>
              <a:t> </a:t>
            </a:r>
            <a:r>
              <a:rPr lang="en-US" sz="1800" dirty="0" err="1"/>
              <a:t>от</a:t>
            </a:r>
            <a:r>
              <a:rPr lang="en-US" sz="1800" dirty="0"/>
              <a:t> </a:t>
            </a:r>
            <a:r>
              <a:rPr lang="en-US" sz="1800" dirty="0" err="1"/>
              <a:t>многочлена</a:t>
            </a:r>
            <a:r>
              <a:rPr lang="en-US" sz="1800" dirty="0"/>
              <a:t> </a:t>
            </a:r>
            <a:r>
              <a:rPr lang="en-US" sz="1800" dirty="0" err="1"/>
              <a:t>от</a:t>
            </a:r>
            <a:r>
              <a:rPr lang="en-US" sz="1800" dirty="0"/>
              <a:t> </a:t>
            </a:r>
            <a:r>
              <a:rPr lang="en-US" sz="1800" dirty="0" err="1"/>
              <a:t>двух</a:t>
            </a:r>
            <a:r>
              <a:rPr lang="en-US" sz="1800" dirty="0"/>
              <a:t> </a:t>
            </a:r>
            <a:r>
              <a:rPr lang="en-US" sz="1800" dirty="0" err="1"/>
              <a:t>переменных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Существуют</a:t>
            </a:r>
            <a:r>
              <a:rPr lang="en-US" sz="1800" dirty="0"/>
              <a:t> </a:t>
            </a:r>
            <a:r>
              <a:rPr lang="en-US" sz="1800" dirty="0" err="1"/>
              <a:t>два</a:t>
            </a:r>
            <a:r>
              <a:rPr lang="en-US" sz="1800" dirty="0"/>
              <a:t> </a:t>
            </a:r>
            <a:r>
              <a:rPr lang="en-US" sz="1800" dirty="0" err="1"/>
              <a:t>основных</a:t>
            </a:r>
            <a:r>
              <a:rPr lang="en-US" sz="1800" dirty="0"/>
              <a:t> </a:t>
            </a:r>
            <a:r>
              <a:rPr lang="en-US" sz="1800" dirty="0" err="1"/>
              <a:t>подхода</a:t>
            </a:r>
            <a:r>
              <a:rPr lang="en-US" sz="1800" dirty="0"/>
              <a:t> </a:t>
            </a:r>
            <a:r>
              <a:rPr lang="en-US" sz="1800" dirty="0" err="1"/>
              <a:t>построения</a:t>
            </a:r>
            <a:r>
              <a:rPr lang="en-US" sz="1800" dirty="0"/>
              <a:t> </a:t>
            </a:r>
            <a:r>
              <a:rPr lang="en-US" sz="1800" dirty="0" err="1"/>
              <a:t>пространственных</a:t>
            </a:r>
            <a:r>
              <a:rPr lang="en-US" sz="1800" dirty="0"/>
              <a:t> </a:t>
            </a:r>
            <a:r>
              <a:rPr lang="en-US" sz="1800" dirty="0" err="1"/>
              <a:t>кривых</a:t>
            </a:r>
            <a:r>
              <a:rPr lang="en-US" sz="1800" dirty="0"/>
              <a:t>. </a:t>
            </a:r>
            <a:r>
              <a:rPr lang="en-US" sz="1800" dirty="0" err="1"/>
              <a:t>Первый</a:t>
            </a:r>
            <a:r>
              <a:rPr lang="en-US" sz="1800" dirty="0"/>
              <a:t> </a:t>
            </a:r>
            <a:r>
              <a:rPr lang="en-US" sz="1800" dirty="0" err="1"/>
              <a:t>заключается</a:t>
            </a:r>
            <a:r>
              <a:rPr lang="en-US" sz="1800" dirty="0"/>
              <a:t> в </a:t>
            </a:r>
            <a:r>
              <a:rPr lang="en-US" sz="1800" dirty="0" err="1"/>
              <a:t>математическом</a:t>
            </a:r>
            <a:r>
              <a:rPr lang="en-US" sz="1800" dirty="0"/>
              <a:t> </a:t>
            </a:r>
            <a:r>
              <a:rPr lang="en-US" sz="1800" dirty="0" err="1"/>
              <a:t>подборе</a:t>
            </a:r>
            <a:r>
              <a:rPr lang="en-US" sz="1800" dirty="0"/>
              <a:t> </a:t>
            </a:r>
            <a:r>
              <a:rPr lang="en-US" sz="1800" dirty="0" err="1"/>
              <a:t>кривой</a:t>
            </a:r>
            <a:r>
              <a:rPr lang="en-US" sz="1800" dirty="0"/>
              <a:t>, </a:t>
            </a:r>
            <a:r>
              <a:rPr lang="en-US" sz="1800" dirty="0" err="1"/>
              <a:t>проходящей</a:t>
            </a:r>
            <a:r>
              <a:rPr lang="en-US" sz="1800" dirty="0"/>
              <a:t> через </a:t>
            </a:r>
            <a:r>
              <a:rPr lang="en-US" sz="1800" dirty="0" err="1"/>
              <a:t>все</a:t>
            </a:r>
            <a:r>
              <a:rPr lang="en-US" sz="1800" dirty="0"/>
              <a:t> </a:t>
            </a:r>
            <a:r>
              <a:rPr lang="en-US" sz="1800" dirty="0" err="1"/>
              <a:t>заданные</a:t>
            </a:r>
            <a:r>
              <a:rPr lang="en-US" sz="1800" dirty="0"/>
              <a:t> точки. </a:t>
            </a:r>
            <a:r>
              <a:rPr lang="en-US" sz="1800" dirty="0" err="1"/>
              <a:t>Другой</a:t>
            </a:r>
            <a:r>
              <a:rPr lang="en-US" sz="1800" dirty="0"/>
              <a:t> </a:t>
            </a:r>
            <a:r>
              <a:rPr lang="en-US" sz="1800" dirty="0" err="1"/>
              <a:t>подход</a:t>
            </a:r>
            <a:r>
              <a:rPr lang="en-US" sz="1800" dirty="0"/>
              <a:t> </a:t>
            </a:r>
            <a:r>
              <a:rPr lang="en-US" sz="1800" dirty="0" err="1"/>
              <a:t>заключается</a:t>
            </a:r>
            <a:r>
              <a:rPr lang="en-US" sz="1800" dirty="0"/>
              <a:t> в </a:t>
            </a:r>
            <a:r>
              <a:rPr lang="en-US" sz="1800" dirty="0" err="1"/>
              <a:t>том</a:t>
            </a:r>
            <a:r>
              <a:rPr lang="en-US" sz="1800" dirty="0"/>
              <a:t>, </a:t>
            </a:r>
            <a:r>
              <a:rPr lang="en-US" sz="1800" dirty="0" err="1"/>
              <a:t>что</a:t>
            </a:r>
            <a:r>
              <a:rPr lang="en-US" sz="1800" dirty="0"/>
              <a:t> </a:t>
            </a:r>
            <a:r>
              <a:rPr lang="en-US" sz="1800" dirty="0" err="1"/>
              <a:t>математическое</a:t>
            </a:r>
            <a:r>
              <a:rPr lang="en-US" sz="1800" dirty="0"/>
              <a:t> </a:t>
            </a:r>
            <a:r>
              <a:rPr lang="en-US" sz="1800" dirty="0" err="1"/>
              <a:t>описание</a:t>
            </a:r>
            <a:r>
              <a:rPr lang="en-US" sz="1800" dirty="0"/>
              <a:t> </a:t>
            </a:r>
            <a:r>
              <a:rPr lang="en-US" sz="1800" dirty="0" err="1"/>
              <a:t>кривых</a:t>
            </a:r>
            <a:r>
              <a:rPr lang="en-US" sz="1800" dirty="0"/>
              <a:t> </a:t>
            </a:r>
            <a:r>
              <a:rPr lang="en-US" sz="1800" dirty="0" err="1"/>
              <a:t>генерируется</a:t>
            </a:r>
            <a:r>
              <a:rPr lang="en-US" sz="1800" dirty="0"/>
              <a:t> </a:t>
            </a:r>
            <a:r>
              <a:rPr lang="en-US" sz="1800" dirty="0" err="1"/>
              <a:t>без</a:t>
            </a:r>
            <a:r>
              <a:rPr lang="en-US" sz="1800" dirty="0"/>
              <a:t> </a:t>
            </a:r>
            <a:r>
              <a:rPr lang="en-US" sz="1800" dirty="0" err="1"/>
              <a:t>изначального</a:t>
            </a:r>
            <a:r>
              <a:rPr lang="en-US" sz="1800" dirty="0"/>
              <a:t> </a:t>
            </a:r>
            <a:r>
              <a:rPr lang="en-US" sz="1800" dirty="0" err="1"/>
              <a:t>знания</a:t>
            </a:r>
            <a:r>
              <a:rPr lang="en-US" sz="1800" dirty="0"/>
              <a:t> </a:t>
            </a:r>
            <a:r>
              <a:rPr lang="en-US" sz="1800" dirty="0" err="1"/>
              <a:t>формы</a:t>
            </a:r>
            <a:r>
              <a:rPr lang="en-US" sz="1800" dirty="0"/>
              <a:t> </a:t>
            </a:r>
            <a:r>
              <a:rPr lang="en-US" sz="1800" dirty="0" err="1"/>
              <a:t>кривой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0DF392-0A08-41BE-8490-0F2EAAEC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03EFDAE7-9FEF-4DCF-9FFE-9987DC97B518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38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5829A-3482-476D-B498-CCB0548B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Актуальность</a:t>
            </a:r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920C4108-34D3-4E5F-9AE5-829A00263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218304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28BDEA-0A3F-4602-B909-C91A71B1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ru-RU" sz="1500" dirty="0">
                <a:solidFill>
                  <a:srgbClr val="FFFFFF">
                    <a:alpha val="80000"/>
                  </a:srgb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2543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114379-CEF2-4927-BEAC-763037C09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6897D7-AF02-4978-8441-8EDC5EBA2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90" y="3314998"/>
            <a:ext cx="1196910" cy="1882944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14C23C8-0D86-4D9E-A9C7-76291675C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603" y="1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E45103D-9716-465A-A391-67DF9C167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74" y="346681"/>
            <a:ext cx="3028386" cy="2254465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2248578-C6EF-47FB-8B88-AD65C274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3088" y="4197206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F1958E-7F95-4E08-8A87-E2D8FB684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5075145"/>
            <a:ext cx="2407535" cy="139035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5829A-3482-476D-B498-CCB0548B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ru-RU"/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28BDEA-0A3F-4602-B909-C91A71B1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84" y="599325"/>
            <a:ext cx="548640" cy="548640"/>
          </a:xfrm>
          <a:prstGeom prst="ellipse">
            <a:avLst/>
          </a:prstGeom>
          <a:solidFill>
            <a:srgbClr val="395219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ru-RU" sz="1500" dirty="0">
                <a:solidFill>
                  <a:srgbClr val="FFFFFF"/>
                </a:solidFill>
              </a:rPr>
              <a:t>4</a:t>
            </a:r>
          </a:p>
        </p:txBody>
      </p:sp>
      <p:graphicFrame>
        <p:nvGraphicFramePr>
          <p:cNvPr id="16" name="Объект 2">
            <a:extLst>
              <a:ext uri="{FF2B5EF4-FFF2-40B4-BE49-F238E27FC236}">
                <a16:creationId xmlns:a16="http://schemas.microsoft.com/office/drawing/2014/main" id="{D6D2147F-7C47-41B1-A52C-70500F833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684939"/>
              </p:ext>
            </p:extLst>
          </p:nvPr>
        </p:nvGraphicFramePr>
        <p:xfrm>
          <a:off x="805543" y="2871982"/>
          <a:ext cx="4558309" cy="31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17639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8D261CB-EDEE-47CA-BFF1-0A092524FF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75" y="643466"/>
            <a:ext cx="4105275" cy="4105275"/>
          </a:xfrm>
          <a:prstGeom prst="rect">
            <a:avLst/>
          </a:prstGeom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229C4DFD-6F13-4F9C-B81A-A2797BBAFB3A}"/>
              </a:ext>
            </a:extLst>
          </p:cNvPr>
          <p:cNvSpPr txBox="1">
            <a:spLocks/>
          </p:cNvSpPr>
          <p:nvPr/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03EFDAE7-9FEF-4DCF-9FFE-9987DC97B518}" type="slidenum">
              <a:rPr lang="ru-RU" sz="1500" smtClean="0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600"/>
                </a:spcAft>
              </a:pPr>
              <a:t>5</a:t>
            </a:fld>
            <a:endParaRPr lang="ru-RU" sz="1500" dirty="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63252-7789-48E6-909D-73AD7B9F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90628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Краткая историческая справка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A9806-2ED6-48A2-A755-85A2B4117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5543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Пьер</a:t>
            </a:r>
            <a:r>
              <a:rPr lang="en-US" sz="1800" dirty="0"/>
              <a:t> </a:t>
            </a:r>
            <a:r>
              <a:rPr lang="en-US" sz="1800" dirty="0" err="1"/>
              <a:t>Этьен</a:t>
            </a:r>
            <a:r>
              <a:rPr lang="en-US" sz="1800" dirty="0"/>
              <a:t> Безье </a:t>
            </a:r>
            <a:r>
              <a:rPr lang="en-US" sz="1800" dirty="0" err="1"/>
              <a:t>родился</a:t>
            </a:r>
            <a:r>
              <a:rPr lang="en-US" sz="1800" dirty="0"/>
              <a:t> в </a:t>
            </a:r>
            <a:r>
              <a:rPr lang="en-US" sz="1800" dirty="0" err="1"/>
              <a:t>Париже</a:t>
            </a:r>
            <a:r>
              <a:rPr lang="en-US" sz="1800" dirty="0"/>
              <a:t> в 1910 г. в </a:t>
            </a:r>
            <a:r>
              <a:rPr lang="en-US" sz="1800" dirty="0" err="1"/>
              <a:t>семье</a:t>
            </a:r>
            <a:r>
              <a:rPr lang="en-US" sz="1800" dirty="0"/>
              <a:t> </a:t>
            </a:r>
            <a:r>
              <a:rPr lang="en-US" sz="1800" dirty="0" err="1"/>
              <a:t>инженера</a:t>
            </a:r>
            <a:r>
              <a:rPr lang="en-US" sz="1800" dirty="0"/>
              <a:t>. В 1930 г. </a:t>
            </a:r>
            <a:r>
              <a:rPr lang="en-US" sz="1800" dirty="0" err="1"/>
              <a:t>он</a:t>
            </a:r>
            <a:r>
              <a:rPr lang="en-US" sz="1800" dirty="0"/>
              <a:t> </a:t>
            </a:r>
            <a:r>
              <a:rPr lang="en-US" sz="1800" dirty="0" err="1"/>
              <a:t>окончил</a:t>
            </a:r>
            <a:r>
              <a:rPr lang="en-US" sz="1800" dirty="0"/>
              <a:t> </a:t>
            </a:r>
            <a:r>
              <a:rPr lang="en-US" sz="1800" dirty="0" err="1"/>
              <a:t>парижскую</a:t>
            </a:r>
            <a:r>
              <a:rPr lang="en-US" sz="1800" dirty="0"/>
              <a:t> </a:t>
            </a:r>
            <a:r>
              <a:rPr lang="en-US" sz="1800" dirty="0" err="1"/>
              <a:t>Национальную</a:t>
            </a:r>
            <a:r>
              <a:rPr lang="en-US" sz="1800" dirty="0"/>
              <a:t> </a:t>
            </a:r>
            <a:r>
              <a:rPr lang="en-US" sz="1800" dirty="0" err="1"/>
              <a:t>высшую</a:t>
            </a:r>
            <a:r>
              <a:rPr lang="en-US" sz="1800" dirty="0"/>
              <a:t> </a:t>
            </a:r>
            <a:r>
              <a:rPr lang="en-US" sz="1800" dirty="0" err="1"/>
              <a:t>школу</a:t>
            </a:r>
            <a:r>
              <a:rPr lang="en-US" sz="1800" dirty="0"/>
              <a:t> </a:t>
            </a:r>
            <a:r>
              <a:rPr lang="en-US" sz="1800" dirty="0" err="1"/>
              <a:t>искусств</a:t>
            </a:r>
            <a:r>
              <a:rPr lang="en-US" sz="1800" dirty="0"/>
              <a:t> и </a:t>
            </a:r>
            <a:r>
              <a:rPr lang="en-US" sz="1800" dirty="0" err="1"/>
              <a:t>ремёсел</a:t>
            </a:r>
            <a:r>
              <a:rPr lang="en-US" sz="1800" dirty="0"/>
              <a:t>, </a:t>
            </a:r>
            <a:r>
              <a:rPr lang="en-US" sz="1800" dirty="0" err="1"/>
              <a:t>получив</a:t>
            </a:r>
            <a:r>
              <a:rPr lang="en-US" sz="1800" dirty="0"/>
              <a:t> </a:t>
            </a:r>
            <a:r>
              <a:rPr lang="en-US" sz="1800" dirty="0" err="1"/>
              <a:t>степень</a:t>
            </a:r>
            <a:r>
              <a:rPr lang="en-US" sz="1800" dirty="0"/>
              <a:t> в </a:t>
            </a:r>
            <a:r>
              <a:rPr lang="en-US" sz="1800" dirty="0" err="1"/>
              <a:t>машиностроении</a:t>
            </a:r>
            <a:r>
              <a:rPr lang="en-US" sz="1800" dirty="0"/>
              <a:t>, а </a:t>
            </a:r>
            <a:r>
              <a:rPr lang="en-US" sz="1800" dirty="0" err="1"/>
              <a:t>на</a:t>
            </a:r>
            <a:r>
              <a:rPr lang="en-US" sz="1800" dirty="0"/>
              <a:t> </a:t>
            </a:r>
            <a:r>
              <a:rPr lang="en-US" sz="1800" dirty="0" err="1"/>
              <a:t>следующий</a:t>
            </a:r>
            <a:r>
              <a:rPr lang="en-US" sz="1800" dirty="0"/>
              <a:t> </a:t>
            </a:r>
            <a:r>
              <a:rPr lang="en-US" sz="1800" dirty="0" err="1"/>
              <a:t>год</a:t>
            </a:r>
            <a:r>
              <a:rPr lang="en-US" sz="1800" dirty="0"/>
              <a:t> </a:t>
            </a:r>
            <a:r>
              <a:rPr lang="en-US" sz="1800" dirty="0" err="1"/>
              <a:t>дополнил</a:t>
            </a:r>
            <a:r>
              <a:rPr lang="en-US" sz="1800" dirty="0"/>
              <a:t> </a:t>
            </a:r>
            <a:r>
              <a:rPr lang="en-US" sz="1800" dirty="0" err="1"/>
              <a:t>ее</a:t>
            </a:r>
            <a:r>
              <a:rPr lang="en-US" sz="1800" dirty="0"/>
              <a:t> </a:t>
            </a:r>
            <a:r>
              <a:rPr lang="en-US" sz="1800" dirty="0" err="1"/>
              <a:t>степенью</a:t>
            </a:r>
            <a:r>
              <a:rPr lang="en-US" sz="1800" dirty="0"/>
              <a:t> в </a:t>
            </a:r>
            <a:r>
              <a:rPr lang="en-US" sz="1800" dirty="0" err="1"/>
              <a:t>электротехнике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С 1960 г. Безье в </a:t>
            </a:r>
            <a:r>
              <a:rPr lang="en-US" sz="1800" dirty="0" err="1"/>
              <a:t>основном</a:t>
            </a:r>
            <a:r>
              <a:rPr lang="en-US" sz="1800" dirty="0"/>
              <a:t> </a:t>
            </a:r>
            <a:r>
              <a:rPr lang="en-US" sz="1800" dirty="0" err="1"/>
              <a:t>занимался</a:t>
            </a:r>
            <a:r>
              <a:rPr lang="en-US" sz="1800" dirty="0"/>
              <a:t> </a:t>
            </a:r>
            <a:r>
              <a:rPr lang="en-US" sz="1800" dirty="0" err="1"/>
              <a:t>программой</a:t>
            </a:r>
            <a:r>
              <a:rPr lang="en-US" sz="1800" dirty="0"/>
              <a:t> UNISURF — </a:t>
            </a:r>
            <a:r>
              <a:rPr lang="en-US" sz="1800" dirty="0" err="1"/>
              <a:t>одной</a:t>
            </a:r>
            <a:r>
              <a:rPr lang="en-US" sz="1800" dirty="0"/>
              <a:t> из </a:t>
            </a:r>
            <a:r>
              <a:rPr lang="en-US" sz="1800" dirty="0" err="1"/>
              <a:t>первых</a:t>
            </a:r>
            <a:r>
              <a:rPr lang="en-US" sz="1800" dirty="0"/>
              <a:t> </a:t>
            </a:r>
            <a:r>
              <a:rPr lang="en-US" sz="1800" dirty="0" err="1"/>
              <a:t>систем</a:t>
            </a:r>
            <a:r>
              <a:rPr lang="en-US" sz="1800" dirty="0"/>
              <a:t> </a:t>
            </a:r>
            <a:r>
              <a:rPr lang="en-US" sz="1800" dirty="0" err="1"/>
              <a:t>автоматизированного</a:t>
            </a:r>
            <a:r>
              <a:rPr lang="en-US" sz="1800" dirty="0"/>
              <a:t> </a:t>
            </a:r>
            <a:r>
              <a:rPr lang="en-US" sz="1800" dirty="0" err="1"/>
              <a:t>проектирования</a:t>
            </a:r>
            <a:r>
              <a:rPr lang="en-US" sz="1800" dirty="0"/>
              <a:t> и </a:t>
            </a:r>
            <a:r>
              <a:rPr lang="en-US" sz="1800" dirty="0" err="1"/>
              <a:t>производства</a:t>
            </a:r>
            <a:r>
              <a:rPr lang="en-US" sz="1800" dirty="0"/>
              <a:t>, </a:t>
            </a:r>
            <a:r>
              <a:rPr lang="en-US" sz="1800" dirty="0" err="1"/>
              <a:t>использовавшейся</a:t>
            </a:r>
            <a:r>
              <a:rPr lang="en-US" sz="1800" dirty="0"/>
              <a:t> в </a:t>
            </a:r>
            <a:r>
              <a:rPr lang="en-US" sz="1800" dirty="0" err="1"/>
              <a:t>Рено</a:t>
            </a:r>
            <a:r>
              <a:rPr lang="en-US" sz="1800" dirty="0"/>
              <a:t> для </a:t>
            </a:r>
            <a:r>
              <a:rPr lang="en-US" sz="1800" dirty="0" err="1"/>
              <a:t>интерактивного</a:t>
            </a:r>
            <a:r>
              <a:rPr lang="en-US" sz="1800" dirty="0"/>
              <a:t> </a:t>
            </a:r>
            <a:r>
              <a:rPr lang="en-US" sz="1800" dirty="0" err="1"/>
              <a:t>конструирования</a:t>
            </a:r>
            <a:r>
              <a:rPr lang="en-US" sz="1800" dirty="0"/>
              <a:t> </a:t>
            </a:r>
            <a:r>
              <a:rPr lang="en-US" sz="1800" dirty="0" err="1"/>
              <a:t>автомобильных</a:t>
            </a:r>
            <a:r>
              <a:rPr lang="en-US" sz="1800" dirty="0"/>
              <a:t> </a:t>
            </a:r>
            <a:r>
              <a:rPr lang="en-US" sz="1800" dirty="0" err="1"/>
              <a:t>деталей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F7C43D-485C-40B1-9B3B-A7B77A84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84" y="599325"/>
            <a:ext cx="548640" cy="548640"/>
          </a:xfrm>
          <a:prstGeom prst="ellipse">
            <a:avLst/>
          </a:prstGeom>
          <a:solidFill>
            <a:srgbClr val="4D453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03EFDAE7-9FEF-4DCF-9FFE-9987DC97B518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5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516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DEB5BBFF-6790-494F-91CD-843DD405083C}"/>
              </a:ext>
            </a:extLst>
          </p:cNvPr>
          <p:cNvSpPr txBox="1">
            <a:spLocks/>
          </p:cNvSpPr>
          <p:nvPr/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03EFDAE7-9FEF-4DCF-9FFE-9987DC97B518}" type="slidenum">
              <a:rPr lang="ru-RU" sz="1500" smtClean="0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600"/>
                </a:spcAft>
              </a:pPr>
              <a:t>6</a:t>
            </a:fld>
            <a:endParaRPr lang="ru-RU" sz="150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27172-ADB8-4C03-A339-956187162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>
                    <a:lumMod val="95000"/>
                    <a:lumOff val="5000"/>
                  </a:schemeClr>
                </a:solidFill>
              </a:rPr>
              <a:t>Определение кривой Безье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1CA8D25-FAB5-4D3D-801A-3BAA901EF3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ru-RU" sz="2000"/>
                  <a:t>Итак, задано некоторое множество вершин в двухмерном или трехмерном пространстве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bar>
                            <m:barPr>
                              <m:pos m:val="top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ru-RU" sz="2000"/>
              </a:p>
              <a:p>
                <a:pPr marL="0" indent="0">
                  <a:buNone/>
                </a:pPr>
                <a:endParaRPr lang="ru-RU" sz="2000"/>
              </a:p>
              <a:p>
                <a:pPr marL="0" indent="0">
                  <a:buNone/>
                </a:pPr>
                <a:r>
                  <a:rPr lang="ru-RU" sz="2000"/>
                  <a:t>Тогда (элементарная) кривая Безье степени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sz="2000"/>
                  <a:t> определяется при помощи векторного уравнения</a:t>
                </a:r>
              </a:p>
              <a:p>
                <a:pPr marL="0" indent="0">
                  <a:buNone/>
                </a:pPr>
                <a:endParaRPr lang="ru-RU" sz="2000"/>
              </a:p>
              <a:p>
                <a:pPr marL="0" indent="0">
                  <a:buNone/>
                </a:pPr>
                <a:r>
                  <a:rPr lang="ru-RU" sz="200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⃗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ru-RU" sz="2000"/>
                  <a:t> ,  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ru-RU" sz="2000"/>
                  <a:t> ,</a:t>
                </a:r>
              </a:p>
              <a:p>
                <a:pPr marL="0" indent="0">
                  <a:buNone/>
                </a:pPr>
                <a:endParaRPr lang="ru-RU" sz="2000"/>
              </a:p>
              <a:p>
                <a:pPr marL="0" indent="0">
                  <a:buNone/>
                </a:pPr>
                <a:r>
                  <a:rPr lang="ru-RU" sz="2000"/>
                  <a:t>    где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ru-RU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ru-RU" sz="2000"/>
                  <a:t>    </a:t>
                </a:r>
              </a:p>
              <a:p>
                <a:endParaRPr lang="ru-RU" sz="200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1CA8D25-FAB5-4D3D-801A-3BAA901EF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  <a:blipFill>
                <a:blip r:embed="rId2"/>
                <a:stretch>
                  <a:fillRect l="-638" t="-3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053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ECC0B557-EE0B-47E5-970A-CC79B18C78F6}"/>
              </a:ext>
            </a:extLst>
          </p:cNvPr>
          <p:cNvSpPr txBox="1">
            <a:spLocks/>
          </p:cNvSpPr>
          <p:nvPr/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03EFDAE7-9FEF-4DCF-9FFE-9987DC97B518}" type="slidenum">
              <a:rPr lang="ru-RU" sz="1500" smtClean="0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600"/>
                </a:spcAft>
              </a:pPr>
              <a:t>7</a:t>
            </a:fld>
            <a:endParaRPr lang="ru-RU" sz="150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11C18-9B7B-4BFC-BE1E-0766F01F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ru-RU" sz="2600">
                <a:solidFill>
                  <a:srgbClr val="FFFFFF"/>
                </a:solidFill>
              </a:rPr>
              <a:t>Линейные кривые Безье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751CF4-CA31-4DD6-869D-0622DC6D2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4536" y="640080"/>
            <a:ext cx="5053066" cy="2546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 n = 1 кривая представляет собой отрезок прямой линии, опорные точки P</a:t>
            </a:r>
            <a:r>
              <a:rPr lang="ru-RU" sz="2000" baseline="-25000" dirty="0"/>
              <a:t>0</a:t>
            </a:r>
            <a:r>
              <a:rPr lang="ru-RU" sz="2000" dirty="0"/>
              <a:t> и P</a:t>
            </a:r>
            <a:r>
              <a:rPr lang="ru-RU" sz="2000" baseline="-25000" dirty="0"/>
              <a:t>1</a:t>
            </a:r>
            <a:r>
              <a:rPr lang="ru-RU" sz="2000" dirty="0"/>
              <a:t> определяют его начало и конец. Кривая задаётся уравнением:</a:t>
            </a:r>
          </a:p>
          <a:p>
            <a:endParaRPr lang="ru-RU" sz="2000"/>
          </a:p>
        </p:txBody>
      </p:sp>
      <p:pic>
        <p:nvPicPr>
          <p:cNvPr id="18" name="Bézier_1_big">
            <a:hlinkClick r:id="" action="ppaction://media"/>
            <a:extLst>
              <a:ext uri="{FF2B5EF4-FFF2-40B4-BE49-F238E27FC236}">
                <a16:creationId xmlns:a16="http://schemas.microsoft.com/office/drawing/2014/main" id="{8B3AD38C-64FB-43A8-A9EF-A0552DC2AE5B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70663" y="3891691"/>
            <a:ext cx="5056187" cy="21067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C1D9796D-44D7-415D-AFF3-CF35A436C17D}"/>
                  </a:ext>
                </a:extLst>
              </p:cNvPr>
              <p:cNvSpPr/>
              <p:nvPr/>
            </p:nvSpPr>
            <p:spPr>
              <a:xfrm>
                <a:off x="6570663" y="2301797"/>
                <a:ext cx="47960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∈[0,1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C1D9796D-44D7-415D-AFF3-CF35A436C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663" y="2301797"/>
                <a:ext cx="4796032" cy="369332"/>
              </a:xfrm>
              <a:prstGeom prst="rect">
                <a:avLst/>
              </a:prstGeom>
              <a:blipFill>
                <a:blip r:embed="rId5"/>
                <a:stretch>
                  <a:fillRect t="-128333" b="-19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11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72C946D6-1E24-4AE6-BEFD-4EC2FB27D680}"/>
              </a:ext>
            </a:extLst>
          </p:cNvPr>
          <p:cNvSpPr txBox="1">
            <a:spLocks/>
          </p:cNvSpPr>
          <p:nvPr/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03EFDAE7-9FEF-4DCF-9FFE-9987DC97B518}" type="slidenum">
              <a:rPr lang="ru-RU" sz="1500" smtClean="0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ru-RU" sz="150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11C18-9B7B-4BFC-BE1E-0766F01F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ru-RU" sz="2400">
                <a:solidFill>
                  <a:srgbClr val="FFFFFF"/>
                </a:solidFill>
              </a:rPr>
              <a:t>Квадратичные кривые Безье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751CF4-CA31-4DD6-869D-0622DC6D2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0663" y="1018121"/>
            <a:ext cx="5053066" cy="2546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Квадратичная кривая Безье (n = 2) задаётся 3-мя опорными точками: P</a:t>
            </a:r>
            <a:r>
              <a:rPr lang="ru-RU" sz="2000" baseline="-25000" dirty="0"/>
              <a:t>0</a:t>
            </a:r>
            <a:r>
              <a:rPr lang="ru-RU" sz="2000" dirty="0"/>
              <a:t>, P</a:t>
            </a:r>
            <a:r>
              <a:rPr lang="ru-RU" sz="2000" baseline="-25000" dirty="0"/>
              <a:t>1</a:t>
            </a:r>
            <a:r>
              <a:rPr lang="ru-RU" sz="2000" dirty="0"/>
              <a:t> и P</a:t>
            </a:r>
            <a:r>
              <a:rPr lang="ru-RU" sz="2000" baseline="-25000" dirty="0"/>
              <a:t>2</a:t>
            </a:r>
            <a:r>
              <a:rPr lang="ru-RU" sz="2000" dirty="0"/>
              <a:t>.</a:t>
            </a:r>
          </a:p>
          <a:p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2AD2741F-4A94-4457-8B19-9F5062237530}"/>
                  </a:ext>
                </a:extLst>
              </p:cNvPr>
              <p:cNvSpPr/>
              <p:nvPr/>
            </p:nvSpPr>
            <p:spPr>
              <a:xfrm>
                <a:off x="6570663" y="2106757"/>
                <a:ext cx="42396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2AD2741F-4A94-4457-8B19-9F5062237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663" y="2106757"/>
                <a:ext cx="42396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Bézier_2_big">
            <a:hlinkClick r:id="" action="ppaction://media"/>
            <a:extLst>
              <a:ext uri="{FF2B5EF4-FFF2-40B4-BE49-F238E27FC236}">
                <a16:creationId xmlns:a16="http://schemas.microsoft.com/office/drawing/2014/main" id="{ADCD6A40-FFF2-4BD8-80F5-45AC5D8CBEDE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570663" y="3891691"/>
            <a:ext cx="5056187" cy="21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5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00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72C946D6-1E24-4AE6-BEFD-4EC2FB27D680}"/>
              </a:ext>
            </a:extLst>
          </p:cNvPr>
          <p:cNvSpPr txBox="1">
            <a:spLocks/>
          </p:cNvSpPr>
          <p:nvPr/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03EFDAE7-9FEF-4DCF-9FFE-9987DC97B518}" type="slidenum">
              <a:rPr lang="ru-RU" sz="1500" smtClean="0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600"/>
                </a:spcAft>
              </a:pPr>
              <a:t>9</a:t>
            </a:fld>
            <a:endParaRPr lang="ru-RU" sz="150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11C18-9B7B-4BFC-BE1E-0766F01F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Кубические кривые Безье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751CF4-CA31-4DD6-869D-0622DC6D2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0663" y="1018121"/>
            <a:ext cx="5053066" cy="2546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Квадратичная кривая Безье (n = 2) задаётся 3-мя опорными точками: P</a:t>
            </a:r>
            <a:r>
              <a:rPr lang="ru-RU" sz="2000" baseline="-25000" dirty="0"/>
              <a:t>0</a:t>
            </a:r>
            <a:r>
              <a:rPr lang="ru-RU" sz="2000" dirty="0"/>
              <a:t>, P</a:t>
            </a:r>
            <a:r>
              <a:rPr lang="ru-RU" sz="2000" baseline="-25000" dirty="0"/>
              <a:t>1</a:t>
            </a:r>
            <a:r>
              <a:rPr lang="ru-RU" sz="2000" dirty="0"/>
              <a:t> и P</a:t>
            </a:r>
            <a:r>
              <a:rPr lang="ru-RU" sz="2000" baseline="-25000" dirty="0"/>
              <a:t>2</a:t>
            </a:r>
            <a:r>
              <a:rPr lang="ru-RU" sz="2000" dirty="0"/>
              <a:t>.</a:t>
            </a:r>
          </a:p>
          <a:p>
            <a:endParaRPr lang="ru-RU" sz="2000" dirty="0"/>
          </a:p>
        </p:txBody>
      </p:sp>
      <p:pic>
        <p:nvPicPr>
          <p:cNvPr id="14" name="Bézier_3_big">
            <a:hlinkClick r:id="" action="ppaction://media"/>
            <a:extLst>
              <a:ext uri="{FF2B5EF4-FFF2-40B4-BE49-F238E27FC236}">
                <a16:creationId xmlns:a16="http://schemas.microsoft.com/office/drawing/2014/main" id="{0A3AA298-8B5B-45C6-9C5F-81EDE583FFF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39004" y="4110198"/>
            <a:ext cx="4235548" cy="1764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D52057CD-B938-4EDA-89CB-D68A0110A17B}"/>
                  </a:ext>
                </a:extLst>
              </p:cNvPr>
              <p:cNvSpPr/>
              <p:nvPr/>
            </p:nvSpPr>
            <p:spPr>
              <a:xfrm>
                <a:off x="6311608" y="2202022"/>
                <a:ext cx="5880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D52057CD-B938-4EDA-89CB-D68A0110A1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608" y="2202022"/>
                <a:ext cx="58803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333</TotalTime>
  <Words>714</Words>
  <Application>Microsoft Office PowerPoint</Application>
  <PresentationFormat>Широкоэкранный</PresentationFormat>
  <Paragraphs>69</Paragraphs>
  <Slides>15</Slides>
  <Notes>0</Notes>
  <HiddenSlides>0</HiddenSlides>
  <MMClips>4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 2</vt:lpstr>
      <vt:lpstr>HDOfficeLightV0</vt:lpstr>
      <vt:lpstr>Курсовая работа по курсу Дискретная математика на тему: «Кривые Безье»</vt:lpstr>
      <vt:lpstr>Введение</vt:lpstr>
      <vt:lpstr>Актуальность</vt:lpstr>
      <vt:lpstr>Актуальность</vt:lpstr>
      <vt:lpstr>Краткая историческая справка</vt:lpstr>
      <vt:lpstr>Определение кривой Безье</vt:lpstr>
      <vt:lpstr>Линейные кривые Безье</vt:lpstr>
      <vt:lpstr>Квадратичные кривые Безье</vt:lpstr>
      <vt:lpstr>Кубические кривые Безье</vt:lpstr>
      <vt:lpstr>Алгоритм де Кастельжо</vt:lpstr>
      <vt:lpstr>Геометрическая интерпретация</vt:lpstr>
      <vt:lpstr>Постановка задачи</vt:lpstr>
      <vt:lpstr>Стыковка кривых</vt:lpstr>
      <vt:lpstr>Программная реализация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курсу Дискретная математика на тему: «Кривые Безье»</dc:title>
  <dc:creator>Олег Малынковский</dc:creator>
  <cp:lastModifiedBy>Олег Малынковский</cp:lastModifiedBy>
  <cp:revision>27</cp:revision>
  <dcterms:created xsi:type="dcterms:W3CDTF">2018-06-06T06:13:32Z</dcterms:created>
  <dcterms:modified xsi:type="dcterms:W3CDTF">2020-10-01T17:43:47Z</dcterms:modified>
</cp:coreProperties>
</file>