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23"/>
  </p:notesMasterIdLst>
  <p:sldIdLst>
    <p:sldId id="256" r:id="rId3"/>
    <p:sldId id="258" r:id="rId4"/>
    <p:sldId id="259" r:id="rId5"/>
    <p:sldId id="304" r:id="rId6"/>
    <p:sldId id="330" r:id="rId7"/>
    <p:sldId id="334" r:id="rId8"/>
    <p:sldId id="335" r:id="rId9"/>
    <p:sldId id="337" r:id="rId10"/>
    <p:sldId id="336" r:id="rId11"/>
    <p:sldId id="338" r:id="rId12"/>
    <p:sldId id="339" r:id="rId13"/>
    <p:sldId id="340" r:id="rId14"/>
    <p:sldId id="341" r:id="rId15"/>
    <p:sldId id="278" r:id="rId16"/>
    <p:sldId id="279" r:id="rId17"/>
    <p:sldId id="280" r:id="rId18"/>
    <p:sldId id="281" r:id="rId19"/>
    <p:sldId id="282" r:id="rId20"/>
    <p:sldId id="342" r:id="rId21"/>
    <p:sldId id="303" r:id="rId22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24"/>
      <p:bold r:id="rId25"/>
      <p:italic r:id="rId26"/>
      <p:boldItalic r:id="rId27"/>
    </p:embeddedFont>
    <p:embeddedFont>
      <p:font typeface="IBM Plex Sans SemiBold" panose="020F050202020403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gDfmmdd17gLMD6hk898IWn+p71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000379-3EE4-49BB-8D4D-A2DE83A58E9C}">
  <a:tblStyle styleId="{DA000379-3EE4-49BB-8D4D-A2DE83A58E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1"/>
  </p:normalViewPr>
  <p:slideViewPr>
    <p:cSldViewPr snapToGrid="0">
      <p:cViewPr>
        <p:scale>
          <a:sx n="127" d="100"/>
          <a:sy n="127" d="100"/>
        </p:scale>
        <p:origin x="1200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68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Иллюстрацию меняем на релевантную теме урока!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892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760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82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50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Посоветуйся с методистом как лучше провести знакомство с аудиторией. Вопросы могут меняться. </a:t>
            </a:r>
            <a:br>
              <a:rPr lang="ru-RU"/>
            </a:br>
            <a:r>
              <a:rPr lang="ru-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538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341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60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302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65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зеленый фон)">
  <p:cSld name="1_Title slide 5_2_1_16">
    <p:bg>
      <p:bgPr>
        <a:solidFill>
          <a:srgbClr val="252525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" name="Google Shape;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50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6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6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" name="Google Shape;93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8" name="Google Shape;98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7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52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" name="Google Shape;21;p52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" name="Google Shape;22;p52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2" name="Google Shape;32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2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6" name="Google Shape;36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(текст по центру)">
  <p:cSld name="CUSTOM_2_1_5">
    <p:bg>
      <p:bgPr>
        <a:solidFill>
          <a:srgbClr val="8D46F6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Пустой слайд (бежевый фон слева)">
  <p:cSld name="5 Пустой слайд (бежевый фон слева)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5" name="Google Shape;45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Заголовок в одну строку">
  <p:cSld name="1_Title slide 5_2_1_2_1_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6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9" name="Google Shape;49;p56"/>
          <p:cNvSpPr txBox="1">
            <a:spLocks noGrp="1"/>
          </p:cNvSpPr>
          <p:nvPr>
            <p:ph type="subTitle" idx="2"/>
          </p:nvPr>
        </p:nvSpPr>
        <p:spPr>
          <a:xfrm>
            <a:off x="540000" y="118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0" name="Google Shape;50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_13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2">
  <p:cSld name="1_Title slide 5_2_1_14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3">
  <p:cSld name="1_Title slide 5_2_1_15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413164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Декомпозиция процессов</a:t>
            </a:r>
            <a:endParaRPr/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2000" y="925525"/>
            <a:ext cx="3903476" cy="32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559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3. 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  <a:t>Какой это уровень? «Процессы и функции крупных подразделений или отделов организации </a:t>
            </a: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2F108-C29A-E1ED-D7E5-77FA29D88512}"/>
              </a:ext>
            </a:extLst>
          </p:cNvPr>
          <p:cNvSpPr txBox="1"/>
          <p:nvPr/>
        </p:nvSpPr>
        <p:spPr>
          <a:xfrm>
            <a:off x="539999" y="1566665"/>
            <a:ext cx="457200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Нулевой</a:t>
            </a:r>
            <a:endParaRPr lang="ru-RU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67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4. 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  <a:t>Какой бизнес-процесс называют сквозным?</a:t>
            </a: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6902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4. 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  <a:t>Какой бизнес-процесс называют сквозным?</a:t>
            </a: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" name="Google Shape;379;p39">
            <a:extLst>
              <a:ext uri="{FF2B5EF4-FFF2-40B4-BE49-F238E27FC236}">
                <a16:creationId xmlns:a16="http://schemas.microsoft.com/office/drawing/2014/main" id="{FFF2E1C2-BD53-430B-F66D-8F1E305A5607}"/>
              </a:ext>
            </a:extLst>
          </p:cNvPr>
          <p:cNvSpPr txBox="1"/>
          <p:nvPr/>
        </p:nvSpPr>
        <p:spPr>
          <a:xfrm>
            <a:off x="540000" y="1168500"/>
            <a:ext cx="5958000" cy="327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410400" marR="0" lvl="0" indent="-306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IBM Plex Sans SemiBold"/>
              <a:buChar char="💡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Процесс можно считать сквозным, если</a:t>
            </a:r>
            <a:br>
              <a:rPr lang="ru-RU" sz="14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</a:br>
            <a:endParaRPr sz="12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711200" marR="0" lvl="2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участниками процесса являются сотрудники различных структурных подразделений;</a:t>
            </a:r>
            <a:endParaRPr dirty="0"/>
          </a:p>
          <a:p>
            <a:pPr marL="711200" marR="0" lvl="2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деятельность в рамках процесса рассматривается на уровне отделов или сотрудников (операционный уровень);</a:t>
            </a:r>
            <a:endParaRPr dirty="0"/>
          </a:p>
          <a:p>
            <a:pPr marL="711200" marR="0" lvl="2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существует возможность организации контроля оперативной деятельности по процессу и полученных результатов одним руководителем;</a:t>
            </a:r>
            <a:endParaRPr dirty="0"/>
          </a:p>
          <a:p>
            <a:pPr marL="711200" marR="0" lvl="2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результат процесса важен с точки зрения достижения целей организации в целом (или существенной ее части) либо удовлетворения потребностей внешнего потребителя;</a:t>
            </a:r>
            <a:endParaRPr dirty="0"/>
          </a:p>
          <a:p>
            <a:pPr marL="711200" marR="0" lvl="2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существует возможность значительного улучшения деятельности (усиления эффектов синергии) за счет оптимизации </a:t>
            </a:r>
            <a:r>
              <a:rPr lang="ru-RU" sz="1200" b="0" i="0" u="none" strike="noStrike" cap="none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межфункционального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взаимодействия в рамках процесса.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344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dirty="0"/>
              <a:t>Декомпозиция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40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5876842" cy="65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Для того, чтобы самостоятельно научиться декомпозировать процессы, </a:t>
            </a:r>
            <a:r>
              <a:rPr lang="ru-RU" sz="1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необходимо последовательно ответить на ряд вопросов:</a:t>
            </a:r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</a:pPr>
            <a:r>
              <a:rPr lang="ru-RU"/>
              <a:t>Примеры декомпозиции бизнес-процессов</a:t>
            </a:r>
            <a:endParaRPr/>
          </a:p>
        </p:txBody>
      </p:sp>
      <p:sp>
        <p:nvSpPr>
          <p:cNvPr id="282" name="Google Shape;282;p23"/>
          <p:cNvSpPr txBox="1"/>
          <p:nvPr/>
        </p:nvSpPr>
        <p:spPr>
          <a:xfrm>
            <a:off x="540000" y="1580677"/>
            <a:ext cx="7480594" cy="119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410400" marR="0" lvl="0" indent="-306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AutoNum type="arabicPeriod"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Выполнение каких задач позволят достигнуть общую цель функции?</a:t>
            </a:r>
            <a:endParaRPr/>
          </a:p>
          <a:p>
            <a:pPr marL="410400" marR="0" lvl="0" indent="-306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AutoNum type="arabicPeriod"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Какой набор детальных бизнес-процессов позволяет выполнить бизнес-сценарии?</a:t>
            </a:r>
            <a:endParaRPr/>
          </a:p>
          <a:p>
            <a:pPr marL="410400" marR="0" lvl="0" indent="-306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AutoNum type="arabicPeriod"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Какая последовательность шагов необходима для выполнения детального бизнес-процесса?</a:t>
            </a:r>
            <a:endParaRPr/>
          </a:p>
          <a:p>
            <a:pPr marL="410400" marR="0" lvl="0" indent="-306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AutoNum type="arabicPeriod"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 каких операций состоит шаг?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7473032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Пример декомпозиции процесса «Логистика»</a:t>
            </a:r>
            <a:endParaRPr sz="1800" b="0" i="0" u="none" strike="noStrike" cap="none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</a:pPr>
            <a:r>
              <a:rPr lang="ru-RU"/>
              <a:t>Примеры декомпозиции бизнес-процессов</a:t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540000" y="1168500"/>
            <a:ext cx="5958000" cy="221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1038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Теперь для примера возьмем функцию “Логистика”, основной целью которой является обеспечение материальными объектами заказчика</a:t>
            </a:r>
            <a:endParaRPr/>
          </a:p>
          <a:p>
            <a:pPr marL="1038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324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AutoNum type="arabicPeriod"/>
            </a:pPr>
            <a:r>
              <a:rPr lang="ru-RU" sz="1200" b="0" i="1" u="sng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Выполнение каких задач позволят достигнуть общую цель функции?</a:t>
            </a:r>
            <a:b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b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12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Это определит набор бизнес-сценариев:</a:t>
            </a:r>
            <a:endParaRPr/>
          </a:p>
          <a:p>
            <a:pPr marL="582613" marR="0" lvl="1" indent="-1762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Планирование</a:t>
            </a:r>
            <a:endParaRPr/>
          </a:p>
          <a:p>
            <a:pPr marL="582613" marR="0" lvl="1" indent="-1762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Физическое перемещение</a:t>
            </a:r>
            <a:endParaRPr/>
          </a:p>
          <a:p>
            <a:pPr marL="582613" marR="0" lvl="1" indent="-1762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Складской учет и контроль потоков материальных объектов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7473032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Пример декомпозиции процесса «Логистика»</a:t>
            </a:r>
            <a:endParaRPr sz="1800" b="0" i="0" u="none" strike="noStrike" cap="none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</a:pPr>
            <a:r>
              <a:rPr lang="ru-RU"/>
              <a:t>Примеры декомпозиции бизнес-процессов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540000" y="1168500"/>
            <a:ext cx="5958000" cy="124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1038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Теперь для примера возьмем функцию “Логистика”, основной целью которой является обеспечение материальными объектами заказчика</a:t>
            </a:r>
            <a:endParaRPr dirty="0"/>
          </a:p>
          <a:p>
            <a:pPr marL="1038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324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AutoNum type="arabicPeriod" startAt="2"/>
            </a:pPr>
            <a:r>
              <a:rPr lang="ru-RU" sz="1200" b="0" i="1" u="sng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Какой набор детальных бизнес-процессов позволяет выполнить бизнес-сценарии?</a:t>
            </a:r>
            <a:endParaRPr dirty="0"/>
          </a:p>
        </p:txBody>
      </p:sp>
      <p:sp>
        <p:nvSpPr>
          <p:cNvPr id="297" name="Google Shape;297;p25"/>
          <p:cNvSpPr txBox="1"/>
          <p:nvPr/>
        </p:nvSpPr>
        <p:spPr>
          <a:xfrm>
            <a:off x="130628" y="2643969"/>
            <a:ext cx="9285645" cy="156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358775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050" b="1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Планирование:</a:t>
            </a:r>
            <a:endParaRPr sz="1200" dirty="0"/>
          </a:p>
          <a:p>
            <a:pPr marL="530225" marR="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05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Анализ данных прошлых периодов</a:t>
            </a:r>
            <a:endParaRPr sz="1200" dirty="0"/>
          </a:p>
          <a:p>
            <a:pPr marL="530225" marR="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05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Анализ потребности</a:t>
            </a:r>
            <a:endParaRPr sz="1200" dirty="0"/>
          </a:p>
          <a:p>
            <a:pPr marL="530225" marR="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05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Анализ предложений</a:t>
            </a:r>
            <a:endParaRPr sz="1200" dirty="0"/>
          </a:p>
          <a:p>
            <a:pPr marL="530225" marR="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05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Анализ текущего состояния</a:t>
            </a:r>
            <a:endParaRPr sz="105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58775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E4FDE-B5E9-227D-B8DB-4EE15FD7C4AA}"/>
              </a:ext>
            </a:extLst>
          </p:cNvPr>
          <p:cNvSpPr txBox="1"/>
          <p:nvPr/>
        </p:nvSpPr>
        <p:spPr>
          <a:xfrm>
            <a:off x="2792839" y="2716977"/>
            <a:ext cx="3376849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050" b="1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Физическое перемещение:</a:t>
            </a:r>
            <a:endParaRPr lang="ru-RU" sz="1050" dirty="0"/>
          </a:p>
          <a:p>
            <a:pPr marL="530225" marR="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05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Договорная работа с транспортными компаниями </a:t>
            </a:r>
            <a:endParaRPr lang="ru-RU" sz="1050" dirty="0"/>
          </a:p>
          <a:p>
            <a:pPr marL="530225" marR="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05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Составление маршрутов</a:t>
            </a:r>
            <a:endParaRPr lang="ru-RU" sz="1050" dirty="0"/>
          </a:p>
          <a:p>
            <a:pPr marL="530225" marR="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05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Договорная работа со складами</a:t>
            </a:r>
            <a:endParaRPr lang="ru-RU" sz="1050" dirty="0"/>
          </a:p>
          <a:p>
            <a:pPr marL="530225" marR="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05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 с таможней</a:t>
            </a:r>
            <a:endParaRPr lang="ru-RU" sz="1050" dirty="0"/>
          </a:p>
          <a:p>
            <a:pPr marL="530225" marR="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05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Мониторинг</a:t>
            </a:r>
            <a:endParaRPr lang="ru-RU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1A534-2D5D-7282-9146-36A88564D5C2}"/>
              </a:ext>
            </a:extLst>
          </p:cNvPr>
          <p:cNvSpPr txBox="1"/>
          <p:nvPr/>
        </p:nvSpPr>
        <p:spPr>
          <a:xfrm>
            <a:off x="6008312" y="2716977"/>
            <a:ext cx="3569337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marR="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050" b="1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Складской учет и контроль потоков материальных объектов: </a:t>
            </a:r>
            <a:endParaRPr lang="ru-RU" sz="1050" dirty="0"/>
          </a:p>
          <a:p>
            <a:pPr marL="530225" marR="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05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Рекламация</a:t>
            </a:r>
            <a:endParaRPr lang="ru-RU" sz="1050" dirty="0"/>
          </a:p>
          <a:p>
            <a:pPr marL="530225" marR="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05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Оприходование</a:t>
            </a:r>
            <a:endParaRPr lang="ru-RU" sz="1050" dirty="0"/>
          </a:p>
          <a:p>
            <a:pPr marL="530225" marR="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05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Отправка / возврат</a:t>
            </a:r>
            <a:endParaRPr lang="ru-RU" sz="1050" dirty="0"/>
          </a:p>
          <a:p>
            <a:pPr marL="530225" marR="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05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Инвентаризация</a:t>
            </a:r>
            <a:endParaRPr lang="ru-RU" sz="1050" dirty="0"/>
          </a:p>
          <a:p>
            <a:pPr marL="530225" marR="0" lvl="2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05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Управление складом</a:t>
            </a:r>
            <a:endParaRPr lang="ru-RU" sz="10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7473032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Пример декомпозиции процесса «Логистика»</a:t>
            </a:r>
            <a:endParaRPr sz="1800" b="0" i="0" u="none" strike="noStrike" cap="none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03" name="Google Shape;303;p26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</a:pPr>
            <a:r>
              <a:rPr lang="ru-RU"/>
              <a:t>Примеры декомпозиции бизнес-процессов</a:t>
            </a:r>
            <a:endParaRPr/>
          </a:p>
        </p:txBody>
      </p:sp>
      <p:sp>
        <p:nvSpPr>
          <p:cNvPr id="304" name="Google Shape;304;p26"/>
          <p:cNvSpPr txBox="1"/>
          <p:nvPr/>
        </p:nvSpPr>
        <p:spPr>
          <a:xfrm>
            <a:off x="540000" y="1168500"/>
            <a:ext cx="5958000" cy="284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1038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Теперь для примера возьмем функцию “Логистика”, основной целью которой является обеспечение материальными объектами заказчика</a:t>
            </a:r>
            <a:endParaRPr/>
          </a:p>
          <a:p>
            <a:pPr marL="1038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324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AutoNum type="arabicPeriod" startAt="3"/>
            </a:pPr>
            <a:r>
              <a:rPr lang="ru-RU" sz="1200" b="0" i="1" u="sng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Какая последовательность шагов необходима для выполнения детального бизнес-процесса? </a:t>
            </a:r>
            <a:b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b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12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Например, возьмем бизнес-процесс «Договорная работа с транспортными компаниями»: </a:t>
            </a:r>
            <a:endParaRPr/>
          </a:p>
          <a:p>
            <a:pPr marL="582613" marR="0" lvl="1" indent="-1762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Подача заявки</a:t>
            </a:r>
            <a:endParaRPr/>
          </a:p>
          <a:p>
            <a:pPr marL="582613" marR="0" lvl="1" indent="-1762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Согласование всех условий</a:t>
            </a:r>
            <a:endParaRPr/>
          </a:p>
          <a:p>
            <a:pPr marL="582613" marR="0" lvl="1" indent="-1762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Мониторинг перемещения</a:t>
            </a:r>
            <a:endParaRPr/>
          </a:p>
          <a:p>
            <a:pPr marL="582613" marR="0" lvl="1" indent="-1762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Получение на складе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7473032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Пример декомпозиции процесса «Логистика»</a:t>
            </a:r>
            <a:endParaRPr sz="1800" b="0" i="0" u="none" strike="noStrike" cap="none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10" name="Google Shape;310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</a:pPr>
            <a:r>
              <a:rPr lang="ru-RU"/>
              <a:t>Примеры декомпозиции бизнес-процессов</a:t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540000" y="1168500"/>
            <a:ext cx="5958000" cy="239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1038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Теперь для примера возьмем функцию “Логистика”, основной целью которой является обеспечение материальными объектами заказчика</a:t>
            </a:r>
            <a:endParaRPr/>
          </a:p>
          <a:p>
            <a:pPr marL="1038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324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AutoNum type="arabicPeriod" startAt="4"/>
            </a:pPr>
            <a:r>
              <a:rPr lang="ru-RU" sz="1200" b="0" i="1" u="sng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 каких операций состоит шаг?</a:t>
            </a:r>
            <a:b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b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12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Например, возьмем шаг «Подача заявки»: </a:t>
            </a:r>
            <a:endParaRPr/>
          </a:p>
          <a:p>
            <a:pPr marL="582613" marR="0" lvl="1" indent="-1762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Согласование даты, времени, места, пакета документов, условий упаковки, стоимости</a:t>
            </a:r>
            <a:endParaRPr/>
          </a:p>
          <a:p>
            <a:pPr marL="582613" marR="0" lvl="1" indent="-1762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Отправка в ТК</a:t>
            </a:r>
            <a:endParaRPr/>
          </a:p>
          <a:p>
            <a:pPr marL="582613" marR="0" lvl="1" indent="-1762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Получения ОС о заявке / утверждение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5876842" cy="43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Теперь вам самим необходимо декомпозировать любой процесс вашей компании, отвечая на вопросы:</a:t>
            </a:r>
            <a:endParaRPr dirty="0"/>
          </a:p>
        </p:txBody>
      </p:sp>
      <p:sp>
        <p:nvSpPr>
          <p:cNvPr id="282" name="Google Shape;282;p23"/>
          <p:cNvSpPr txBox="1"/>
          <p:nvPr/>
        </p:nvSpPr>
        <p:spPr>
          <a:xfrm>
            <a:off x="540000" y="1580677"/>
            <a:ext cx="7480594" cy="119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410400" marR="0" lvl="0" indent="-306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AutoNum type="arabicPeriod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Выполнение каких задач позволят достигнуть общую цель функции?</a:t>
            </a:r>
            <a:endParaRPr dirty="0"/>
          </a:p>
          <a:p>
            <a:pPr marL="410400" marR="0" lvl="0" indent="-306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AutoNum type="arabicPeriod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Какой набор детальных бизнес-процессов позволяет выполнить бизнес-сценарии?</a:t>
            </a:r>
            <a:endParaRPr dirty="0"/>
          </a:p>
          <a:p>
            <a:pPr marL="410400" marR="0" lvl="0" indent="-306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AutoNum type="arabicPeriod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Какая последовательность шагов необходима для выполнения детального бизнес-процесса?</a:t>
            </a:r>
            <a:endParaRPr dirty="0"/>
          </a:p>
          <a:p>
            <a:pPr marL="410400" marR="0" lvl="0" indent="-306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AutoNum type="arabicPeriod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 каких операций состоит шаг?</a:t>
            </a:r>
            <a:endParaRPr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EDCF7C-F0D0-51BB-E08D-90E95B260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2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3"/>
          <p:cNvCxnSpPr>
            <a:stCxn id="126" idx="6"/>
            <a:endCxn id="127" idx="2"/>
          </p:cNvCxnSpPr>
          <p:nvPr/>
        </p:nvCxnSpPr>
        <p:spPr>
          <a:xfrm>
            <a:off x="2997591" y="1615797"/>
            <a:ext cx="1750200" cy="3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3"/>
          <p:cNvCxnSpPr>
            <a:stCxn id="127" idx="6"/>
            <a:endCxn id="129" idx="2"/>
          </p:cNvCxnSpPr>
          <p:nvPr/>
        </p:nvCxnSpPr>
        <p:spPr>
          <a:xfrm>
            <a:off x="5099416" y="1618942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3"/>
          <p:cNvCxnSpPr>
            <a:stCxn id="129" idx="6"/>
          </p:cNvCxnSpPr>
          <p:nvPr/>
        </p:nvCxnSpPr>
        <p:spPr>
          <a:xfrm>
            <a:off x="7201241" y="1618942"/>
            <a:ext cx="197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3"/>
          <p:cNvCxnSpPr>
            <a:stCxn id="132" idx="6"/>
            <a:endCxn id="126" idx="2"/>
          </p:cNvCxnSpPr>
          <p:nvPr/>
        </p:nvCxnSpPr>
        <p:spPr>
          <a:xfrm>
            <a:off x="891575" y="1615801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3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Введение в операционную модель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2645991" y="1439997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4747816" y="1443142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6849641" y="14431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</a:pPr>
            <a:r>
              <a:rPr lang="ru-RU"/>
              <a:t>Введение в бизнес-процессы</a:t>
            </a:r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</a:pPr>
            <a:r>
              <a:rPr lang="ru-RU"/>
              <a:t>Декомпозиция процессов </a:t>
            </a:r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>
                <a:solidFill>
                  <a:schemeClr val="lt2"/>
                </a:solidFill>
              </a:rPr>
              <a:t>Описание бизнес-процессов</a:t>
            </a:r>
            <a:endParaRPr/>
          </a:p>
        </p:txBody>
      </p:sp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/>
              <a:t>План курса</a:t>
            </a:r>
            <a:endParaRPr dirty="0"/>
          </a:p>
        </p:txBody>
      </p:sp>
      <p:cxnSp>
        <p:nvCxnSpPr>
          <p:cNvPr id="138" name="Google Shape;138;p3"/>
          <p:cNvCxnSpPr>
            <a:stCxn id="139" idx="6"/>
            <a:endCxn id="140" idx="2"/>
          </p:cNvCxnSpPr>
          <p:nvPr/>
        </p:nvCxnSpPr>
        <p:spPr>
          <a:xfrm>
            <a:off x="891566" y="2694680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3"/>
          <p:cNvCxnSpPr>
            <a:endCxn id="139" idx="2"/>
          </p:cNvCxnSpPr>
          <p:nvPr/>
        </p:nvCxnSpPr>
        <p:spPr>
          <a:xfrm>
            <a:off x="-34" y="2694680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3"/>
          <p:cNvCxnSpPr>
            <a:stCxn id="140" idx="6"/>
            <a:endCxn id="143" idx="2"/>
          </p:cNvCxnSpPr>
          <p:nvPr/>
        </p:nvCxnSpPr>
        <p:spPr>
          <a:xfrm>
            <a:off x="2993391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3"/>
          <p:cNvCxnSpPr>
            <a:stCxn id="143" idx="6"/>
            <a:endCxn id="145" idx="2"/>
          </p:cNvCxnSpPr>
          <p:nvPr/>
        </p:nvCxnSpPr>
        <p:spPr>
          <a:xfrm>
            <a:off x="5101504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3"/>
          <p:cNvCxnSpPr>
            <a:stCxn id="145" idx="6"/>
          </p:cNvCxnSpPr>
          <p:nvPr/>
        </p:nvCxnSpPr>
        <p:spPr>
          <a:xfrm>
            <a:off x="7209616" y="2694680"/>
            <a:ext cx="1959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3"/>
          <p:cNvCxnSpPr>
            <a:stCxn id="148" idx="6"/>
            <a:endCxn id="149" idx="2"/>
          </p:cNvCxnSpPr>
          <p:nvPr/>
        </p:nvCxnSpPr>
        <p:spPr>
          <a:xfrm>
            <a:off x="891566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3"/>
          <p:cNvCxnSpPr>
            <a:endCxn id="148" idx="2"/>
          </p:cNvCxnSpPr>
          <p:nvPr/>
        </p:nvCxnSpPr>
        <p:spPr>
          <a:xfrm>
            <a:off x="-34" y="3770405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3"/>
          <p:cNvSpPr/>
          <p:nvPr/>
        </p:nvSpPr>
        <p:spPr>
          <a:xfrm>
            <a:off x="539966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2641791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4749904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6858016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539966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2641791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>
                <a:solidFill>
                  <a:schemeClr val="lt2"/>
                </a:solidFill>
              </a:rPr>
              <a:t>Основные нотации описания бизнес-процессов: BPMN</a:t>
            </a: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>
                <a:solidFill>
                  <a:schemeClr val="lt2"/>
                </a:solidFill>
              </a:rPr>
              <a:t>Детальная подготовка инициатив по оптимизации</a:t>
            </a:r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>
                <a:solidFill>
                  <a:schemeClr val="lt2"/>
                </a:solidFill>
              </a:rPr>
              <a:t>Основные нотации описания бизнес-процессов: UML</a:t>
            </a:r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>
                <a:solidFill>
                  <a:schemeClr val="lt2"/>
                </a:solidFill>
              </a:rPr>
              <a:t>Планирование и контроль проекта</a:t>
            </a:r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>
                <a:solidFill>
                  <a:schemeClr val="lt2"/>
                </a:solidFill>
              </a:rPr>
              <a:t>Анализ процессов для выявления проблемных зон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</a:pPr>
            <a:r>
              <a:rPr lang="ru-RU" sz="10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Формирование предварительных гипотез по улучшению процессов</a:t>
            </a:r>
            <a:endParaRPr sz="10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57" name="Google Shape;157;p3"/>
          <p:cNvCxnSpPr>
            <a:endCxn id="158" idx="2"/>
          </p:cNvCxnSpPr>
          <p:nvPr/>
        </p:nvCxnSpPr>
        <p:spPr>
          <a:xfrm>
            <a:off x="2995500" y="3764485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3"/>
          <p:cNvSpPr/>
          <p:nvPr/>
        </p:nvSpPr>
        <p:spPr>
          <a:xfrm>
            <a:off x="4752000" y="358868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4754096" y="3946205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</a:pPr>
            <a:r>
              <a:rPr lang="ru-RU" sz="10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Непрерывный процесс совершенствования</a:t>
            </a:r>
            <a:endParaRPr sz="10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/>
          <p:cNvSpPr txBox="1"/>
          <p:nvPr/>
        </p:nvSpPr>
        <p:spPr>
          <a:xfrm>
            <a:off x="541775" y="720000"/>
            <a:ext cx="38520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Декомпозиция процесса</a:t>
            </a:r>
            <a:endParaRPr/>
          </a:p>
        </p:txBody>
      </p:sp>
      <p:sp>
        <p:nvSpPr>
          <p:cNvPr id="436" name="Google Shape;436;p48"/>
          <p:cNvSpPr txBox="1"/>
          <p:nvPr/>
        </p:nvSpPr>
        <p:spPr>
          <a:xfrm>
            <a:off x="541775" y="1668361"/>
            <a:ext cx="38520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0320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🔍"/>
            </a:pPr>
            <a:r>
              <a:rPr lang="ru-RU" sz="1200" b="0" i="0" u="none" strike="noStrike" cap="none">
                <a:solidFill>
                  <a:srgbClr val="01010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Выберите процесс </a:t>
            </a:r>
            <a:r>
              <a:rPr lang="ru-RU" sz="1200" b="1" i="0" u="none" strike="noStrike" cap="none">
                <a:solidFill>
                  <a:srgbClr val="01010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нулевого уровня </a:t>
            </a:r>
            <a:r>
              <a:rPr lang="ru-RU" sz="1200" b="0" i="0" u="none" strike="noStrike" cap="none">
                <a:solidFill>
                  <a:srgbClr val="01010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 декомпозируйте до операций второго подпроцесса из него</a:t>
            </a:r>
            <a:br>
              <a:rPr lang="ru-RU" sz="1200" b="0" i="0" u="none" strike="noStrike" cap="none">
                <a:solidFill>
                  <a:srgbClr val="01010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br>
              <a:rPr lang="ru-RU" sz="1200" b="0" i="0" u="none" strike="noStrike" cap="none">
                <a:solidFill>
                  <a:srgbClr val="01010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1200" b="0" i="0" u="none" strike="noStrike" cap="none">
                <a:solidFill>
                  <a:srgbClr val="01010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Проще говоря, сделайте две схемы по примеру ниже:</a:t>
            </a:r>
            <a:endParaRPr/>
          </a:p>
        </p:txBody>
      </p:sp>
      <p:sp>
        <p:nvSpPr>
          <p:cNvPr id="437" name="Google Shape;437;p4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Домашнее задание</a:t>
            </a:r>
            <a:endParaRPr/>
          </a:p>
        </p:txBody>
      </p:sp>
      <p:pic>
        <p:nvPicPr>
          <p:cNvPr id="438" name="Google Shape;438;p4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5947" y="1553776"/>
            <a:ext cx="2505693" cy="211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8"/>
          <p:cNvPicPr preferRelativeResize="0"/>
          <p:nvPr/>
        </p:nvPicPr>
        <p:blipFill rotWithShape="1">
          <a:blip r:embed="rId4">
            <a:alphaModFix/>
          </a:blip>
          <a:srcRect r="18281"/>
          <a:stretch/>
        </p:blipFill>
        <p:spPr>
          <a:xfrm>
            <a:off x="167641" y="3128162"/>
            <a:ext cx="4226134" cy="150413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8"/>
          <p:cNvSpPr txBox="1"/>
          <p:nvPr/>
        </p:nvSpPr>
        <p:spPr>
          <a:xfrm>
            <a:off x="354708" y="4898918"/>
            <a:ext cx="3852000" cy="17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>
                <a:solidFill>
                  <a:srgbClr val="010101"/>
                </a:solidFill>
                <a:latin typeface="IBM Plex Sans"/>
                <a:ea typeface="IBM Plex Sans"/>
                <a:cs typeface="IBM Plex Sans"/>
                <a:sym typeface="IBM Plex Sans"/>
              </a:rPr>
              <a:t>* Выполнять задание можно в Google Docs или Miro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Цели семинара:</a:t>
            </a:r>
            <a:endParaRPr sz="1800" b="0" i="0" u="none" strike="noStrike" cap="none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65" name="Google Shape;165;p4"/>
          <p:cNvSpPr txBox="1">
            <a:spLocks noGrp="1"/>
          </p:cNvSpPr>
          <p:nvPr>
            <p:ph type="subTitle" idx="1"/>
          </p:nvPr>
        </p:nvSpPr>
        <p:spPr>
          <a:xfrm>
            <a:off x="548750" y="1272344"/>
            <a:ext cx="69356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74399" lvl="0" indent="-306599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</a:rPr>
              <a:t>Научиться декомпозировать бизнес-процессы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dirty="0"/>
              <a:t>Викторина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37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1. 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  <a:t>Сколько обычно уровней процессов в компании? </a:t>
            </a: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6210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37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1. 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  <a:t>Сколько обычно уровней процессов в компании? </a:t>
            </a: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2F108-C29A-E1ED-D7E5-77FA29D88512}"/>
              </a:ext>
            </a:extLst>
          </p:cNvPr>
          <p:cNvSpPr txBox="1"/>
          <p:nvPr/>
        </p:nvSpPr>
        <p:spPr>
          <a:xfrm>
            <a:off x="539999" y="1174779"/>
            <a:ext cx="457200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 зависимости от детализации: 3-5 уровней</a:t>
            </a:r>
            <a:endParaRPr lang="ru-RU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5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37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2. 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  <a:t>Что называют самым простым действием в процессе?</a:t>
            </a: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8085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37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2. 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  <a:t>Что называют самым простым действием в процессе?</a:t>
            </a: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4A423-2639-97C9-8EC9-A8CDFCB997F6}"/>
              </a:ext>
            </a:extLst>
          </p:cNvPr>
          <p:cNvSpPr txBox="1"/>
          <p:nvPr/>
        </p:nvSpPr>
        <p:spPr>
          <a:xfrm>
            <a:off x="539999" y="1174779"/>
            <a:ext cx="457200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1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Операция</a:t>
            </a:r>
            <a:endParaRPr lang="ru-RU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9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559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3. 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  <a:t>Какой это уровень? «Процессы и функции крупных подразделений или отделов организации </a:t>
            </a: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80328876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Macintosh PowerPoint</Application>
  <PresentationFormat>Экран (16:9)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IBM Plex Sans SemiBold</vt:lpstr>
      <vt:lpstr>Roboto</vt:lpstr>
      <vt:lpstr>Arial</vt:lpstr>
      <vt:lpstr>IBM Plex Sans</vt:lpstr>
      <vt:lpstr>Макет шаблона GB</vt:lpstr>
      <vt:lpstr>Simple Light</vt:lpstr>
      <vt:lpstr>Декомпозиция процессов</vt:lpstr>
      <vt:lpstr>План курса</vt:lpstr>
      <vt:lpstr>Цели семинара:</vt:lpstr>
      <vt:lpstr>Викторина</vt:lpstr>
      <vt:lpstr>1. Сколько обычно уровней процессов в компании? </vt:lpstr>
      <vt:lpstr>1. Сколько обычно уровней процессов в компании? </vt:lpstr>
      <vt:lpstr>2. Что называют самым простым действием в процессе?</vt:lpstr>
      <vt:lpstr>2. Что называют самым простым действием в процессе?</vt:lpstr>
      <vt:lpstr>3. Какой это уровень? «Процессы и функции крупных подразделений или отделов организации </vt:lpstr>
      <vt:lpstr>3. Какой это уровень? «Процессы и функции крупных подразделений или отделов организации </vt:lpstr>
      <vt:lpstr>4. Какой бизнес-процесс называют сквозным?</vt:lpstr>
      <vt:lpstr>4. Какой бизнес-процесс называют сквозным?</vt:lpstr>
      <vt:lpstr>Декомпозиция</vt:lpstr>
      <vt:lpstr>Для того, чтобы самостоятельно научиться декомпозировать процессы, необходимо последовательно ответить на ряд вопросов:</vt:lpstr>
      <vt:lpstr>Пример декомпозиции процесса «Логистика»</vt:lpstr>
      <vt:lpstr>Пример декомпозиции процесса «Логистика»</vt:lpstr>
      <vt:lpstr>Пример декомпозиции процесса «Логистика»</vt:lpstr>
      <vt:lpstr>Пример декомпозиции процесса «Логистика»</vt:lpstr>
      <vt:lpstr>Теперь вам самим необходимо декомпозировать любой процесс вашей компании, отвечая на вопросы: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Декомпозиция процессов</dc:title>
  <cp:lastModifiedBy>Голубков Сергей Сергеевич</cp:lastModifiedBy>
  <cp:revision>1</cp:revision>
  <dcterms:modified xsi:type="dcterms:W3CDTF">2022-10-03T12:17:02Z</dcterms:modified>
</cp:coreProperties>
</file>