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68" r:id="rId18"/>
    <p:sldId id="269" r:id="rId19"/>
    <p:sldId id="270" r:id="rId20"/>
    <p:sldId id="285" r:id="rId21"/>
    <p:sldId id="274" r:id="rId22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IBM Plex Sans SemiBold" panose="020F050202020403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ko6I2XUlpNdzThF15IaDeFsFS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Иллюстрацию меняем на релевантную теме урока!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54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62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512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224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66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14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51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53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2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31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зеленый фон)">
  <p:cSld name="1_Title slide 5_2_1_16">
    <p:bg>
      <p:bgPr>
        <a:solidFill>
          <a:srgbClr val="252525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" name="Google Shape;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2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3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" name="Google Shape;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ubTitle" idx="9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ubTitle" idx="15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">
    <p:bg>
      <p:bgPr>
        <a:solidFill>
          <a:srgbClr val="8D46F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лева)">
  <p:cSld name="5 Пустой слайд (бежевый фон слева)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5" name="Google Shape;4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в одну строку">
  <p:cSld name="1_Title slide 5_2_1_2_1_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ubTitle" idx="2"/>
          </p:nvPr>
        </p:nvSpPr>
        <p:spPr>
          <a:xfrm>
            <a:off x="540000" y="118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" name="Google Shape;5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2">
  <p:cSld name="1_Title slide 5_2_1_14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3413164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Семинар 1: Введение в операционную модель</a:t>
            </a:r>
            <a:endParaRPr dirty="0"/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2000" y="925525"/>
            <a:ext cx="3903476" cy="32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83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4. Ч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то из нижеперечисленного может входить в элемент «ИТ-инфраструктура»:</a:t>
            </a:r>
            <a:b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</a:b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218;p18">
            <a:extLst>
              <a:ext uri="{FF2B5EF4-FFF2-40B4-BE49-F238E27FC236}">
                <a16:creationId xmlns:a16="http://schemas.microsoft.com/office/drawing/2014/main" id="{BD5ED69A-3DDB-FB01-5BFD-0A82CB78A5AC}"/>
              </a:ext>
            </a:extLst>
          </p:cNvPr>
          <p:cNvSpPr txBox="1"/>
          <p:nvPr/>
        </p:nvSpPr>
        <p:spPr>
          <a:xfrm>
            <a:off x="231013" y="1366204"/>
            <a:ext cx="8323200" cy="137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принтер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облако данных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отдел ИТ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en-US" dirty="0">
                <a:latin typeface="IBM Plex Sans"/>
              </a:rPr>
              <a:t>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405852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83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5.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Какие бывают внутренние контроли? Приведите пример.</a:t>
            </a:r>
            <a:b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</a:br>
            <a:b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</a:b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218;p18">
            <a:extLst>
              <a:ext uri="{FF2B5EF4-FFF2-40B4-BE49-F238E27FC236}">
                <a16:creationId xmlns:a16="http://schemas.microsoft.com/office/drawing/2014/main" id="{BD5ED69A-3DDB-FB01-5BFD-0A82CB78A5AC}"/>
              </a:ext>
            </a:extLst>
          </p:cNvPr>
          <p:cNvSpPr txBox="1"/>
          <p:nvPr/>
        </p:nvSpPr>
        <p:spPr>
          <a:xfrm>
            <a:off x="231013" y="1366204"/>
            <a:ext cx="8323200" cy="4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358776" lvl="2">
              <a:lnSpc>
                <a:spcPct val="150000"/>
              </a:lnSpc>
              <a:buClr>
                <a:srgbClr val="684AE0"/>
              </a:buClr>
              <a:buSzPts val="1200"/>
            </a:pPr>
            <a:r>
              <a:rPr lang="ru-RU" dirty="0">
                <a:latin typeface="IBM Plex Sans"/>
              </a:rPr>
              <a:t>открытый вариант ответа</a:t>
            </a:r>
            <a:endParaRPr lang="en-US" dirty="0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14831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Элементы операционной модели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75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83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Компания «</a:t>
            </a:r>
            <a:r>
              <a:rPr lang="ru-RU" sz="1800" dirty="0" err="1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Ситимобил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»</a:t>
            </a:r>
            <a:b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</a:br>
            <a:b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</a:b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218;p18">
            <a:extLst>
              <a:ext uri="{FF2B5EF4-FFF2-40B4-BE49-F238E27FC236}">
                <a16:creationId xmlns:a16="http://schemas.microsoft.com/office/drawing/2014/main" id="{BD5ED69A-3DDB-FB01-5BFD-0A82CB78A5AC}"/>
              </a:ext>
            </a:extLst>
          </p:cNvPr>
          <p:cNvSpPr txBox="1"/>
          <p:nvPr/>
        </p:nvSpPr>
        <p:spPr>
          <a:xfrm>
            <a:off x="231013" y="1366204"/>
            <a:ext cx="8323200" cy="267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Бизнес-процессы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Организационная структура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Сервисная модель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ИТ-инфраструктура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Персонал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Методология или нормативная база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Внутренние контроли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AutoNum type="arabicPeriod"/>
            </a:pPr>
            <a:r>
              <a:rPr lang="ru-RU" dirty="0">
                <a:latin typeface="IBM Plex Sans"/>
              </a:rPr>
              <a:t>Непрерывное совершенствование</a:t>
            </a:r>
          </a:p>
        </p:txBody>
      </p:sp>
    </p:spTree>
    <p:extLst>
      <p:ext uri="{BB962C8B-B14F-4D97-AF65-F5344CB8AC3E}">
        <p14:creationId xmlns:p14="http://schemas.microsoft.com/office/powerpoint/2010/main" val="138314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55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Разберите компанию на элементы операционной модели.</a:t>
            </a:r>
            <a:br>
              <a:rPr lang="en-US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</a:b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218;p18">
            <a:extLst>
              <a:ext uri="{FF2B5EF4-FFF2-40B4-BE49-F238E27FC236}">
                <a16:creationId xmlns:a16="http://schemas.microsoft.com/office/drawing/2014/main" id="{BD5ED69A-3DDB-FB01-5BFD-0A82CB78A5AC}"/>
              </a:ext>
            </a:extLst>
          </p:cNvPr>
          <p:cNvSpPr txBox="1"/>
          <p:nvPr/>
        </p:nvSpPr>
        <p:spPr>
          <a:xfrm>
            <a:off x="231013" y="1366204"/>
            <a:ext cx="8323200" cy="4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358776" lvl="2">
              <a:lnSpc>
                <a:spcPct val="150000"/>
              </a:lnSpc>
              <a:buClr>
                <a:srgbClr val="684AE0"/>
              </a:buClr>
              <a:buSzPts val="1200"/>
            </a:pPr>
            <a:r>
              <a:rPr lang="ru-RU" sz="14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Компании: </a:t>
            </a:r>
            <a:r>
              <a:rPr lang="en-US" sz="14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Delivery Club, </a:t>
            </a:r>
            <a:r>
              <a:rPr lang="en-US" dirty="0" err="1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HeadHunter</a:t>
            </a:r>
            <a:r>
              <a:rPr lang="ru-RU" sz="14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, </a:t>
            </a:r>
            <a:r>
              <a:rPr lang="en-US" sz="14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LinkedIn, </a:t>
            </a:r>
            <a:r>
              <a:rPr lang="en-US" sz="1400" dirty="0" err="1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Aviasales</a:t>
            </a:r>
            <a:r>
              <a:rPr lang="en-US" sz="14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, </a:t>
            </a:r>
            <a:r>
              <a:rPr lang="ru-RU" sz="14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Почта </a:t>
            </a:r>
            <a:r>
              <a:rPr lang="en-US" sz="1400" dirty="0" err="1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Mail.ru</a:t>
            </a:r>
            <a:endParaRPr lang="en-US" dirty="0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3457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Оптимизация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80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5958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Анализ и совершенствование ОМ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39999" y="1168500"/>
            <a:ext cx="8046439" cy="285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Организационная структура </a:t>
            </a:r>
            <a:endParaRPr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Прозрачная «плоская» структура управления;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Четкое и понятное распределение ответственности и обязанностей; 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Наличие подразделения, ответственного за совершенствование процессов.</a:t>
            </a:r>
            <a:endParaRPr dirty="0"/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Процессная модель</a:t>
            </a:r>
            <a:endParaRPr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Применение «передовых практик» организации процессов;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Стандартные процессы внутри компании / на уровне потребителей услуг;</a:t>
            </a:r>
            <a:endParaRPr dirty="0"/>
          </a:p>
          <a:p>
            <a:pPr marL="275250" indent="-171450">
              <a:lnSpc>
                <a:spcPct val="150000"/>
              </a:lnSpc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Эффективная модель </a:t>
            </a:r>
            <a:r>
              <a:rPr lang="ru-RU" sz="1200" dirty="0">
                <a:latin typeface="IBM Plex Sans"/>
                <a:ea typeface="IBM Plex Sans"/>
                <a:cs typeface="IBM Plex Sans"/>
                <a:sym typeface="IBM Plex Sans"/>
              </a:rPr>
              <a:t>взаимодействия (четко определен владелец процесса, ограничены зоны ответственности).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5958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Анализ и совершенствование ОМ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39999" y="1168500"/>
            <a:ext cx="7901473" cy="2302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Сервисная модель </a:t>
            </a:r>
            <a:endParaRPr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Простое и понятное соглашение об уровне сервиса;</a:t>
            </a:r>
            <a:endParaRPr dirty="0"/>
          </a:p>
          <a:p>
            <a:pPr marL="275249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Использование механизмов обратной связи;</a:t>
            </a:r>
            <a:endParaRPr dirty="0"/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ИТ-инфраструктура</a:t>
            </a:r>
            <a:endParaRPr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Наличие электронного документооборота и архива;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Автоматизация повторяющихся процессов;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Полноценное использование функциональности используемых ИТ-систем.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5958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Анализ и совершенствование ОМ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539999" y="1168500"/>
            <a:ext cx="7990683" cy="2302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Персонал</a:t>
            </a:r>
            <a:endParaRPr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Кадровая стратегия, мотивационная политика и карьерная лестница; 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Обучение персонала и внедрение передовых методик;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Система привлечения новых сотрудников.</a:t>
            </a:r>
            <a:endParaRPr dirty="0"/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Методология или нормативная база 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Унифицированная и стандартизированная методология;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Наличие единого подхода к кадровой политике.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5958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Анализ и совершенствование ОМ</a:t>
            </a:r>
            <a:endParaRPr sz="1800" b="0" i="0" u="none" strike="noStrike" cap="non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539999" y="1168500"/>
            <a:ext cx="8302917" cy="285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Внутренние контроли</a:t>
            </a:r>
            <a:endParaRPr sz="1200" b="0" i="0" u="none" strike="noStrike" cap="none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Система контролей проста и понятна;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Высокий уровень автоматизации контролей;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Использование стандартизированных процедур и методик внутреннего контроля для всех уровней компании.</a:t>
            </a:r>
            <a:endParaRPr dirty="0"/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038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Непрерывное совершенствование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Внедрение механизмов и культуры непрерывного совершенствования;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Внедрение культуры, поощряющей инновации и инициативы;</a:t>
            </a:r>
            <a:endParaRPr dirty="0"/>
          </a:p>
          <a:p>
            <a:pPr marL="2752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84AE0"/>
              </a:buClr>
              <a:buSzPts val="1200"/>
              <a:buFont typeface="Arial"/>
              <a:buChar char="✅"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Внедрение технологий </a:t>
            </a:r>
            <a:r>
              <a:rPr lang="ru-RU" sz="1200" b="0" i="0" u="none" strike="noStrike" cap="none" dirty="0" err="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Lean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и 6 Sigma.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" descr="Изображение выглядит как небо, внешний, вода, челове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l="12209" r="4528"/>
          <a:stretch/>
        </p:blipFill>
        <p:spPr>
          <a:xfrm>
            <a:off x="540001" y="720000"/>
            <a:ext cx="2659800" cy="3973211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1" name="Google Shape;71;p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Давайте знакомиться!</a:t>
            </a: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>
                <a:solidFill>
                  <a:schemeClr val="dk1"/>
                </a:solidFill>
              </a:rPr>
              <a:t>Алина Загидуллина</a:t>
            </a:r>
            <a:endParaRPr sz="1800"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200">
                <a:solidFill>
                  <a:schemeClr val="dk2"/>
                </a:solidFill>
              </a:rPr>
              <a:t>Head of digital products, РЖД-Медицина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335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&gt;4 лет работала в операционном консалтинге в большой четверке (Deloitte, KPMG) с фокусом на проекты по оптимизации бизнес-процессов и разработке программ </a:t>
            </a:r>
            <a:r>
              <a:rPr lang="ru-RU" sz="1200" dirty="0" err="1">
                <a:solidFill>
                  <a:schemeClr val="dk1"/>
                </a:solidFill>
              </a:rPr>
              <a:t>диджитализации</a:t>
            </a: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Делала проекты для различных индустрий, среди которых - ритейл, нефтяная промышленность, телеком, банки и транспорт</a:t>
            </a:r>
            <a:endParaRPr sz="1200" dirty="0">
              <a:solidFill>
                <a:schemeClr val="dk1"/>
              </a:solidFill>
            </a:endParaRPr>
          </a:p>
          <a:p>
            <a:pPr marL="374399" marR="241300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Также работала в VK (раньше </a:t>
            </a:r>
            <a:r>
              <a:rPr lang="ru-RU" sz="1200" dirty="0" err="1">
                <a:solidFill>
                  <a:schemeClr val="dk1"/>
                </a:solidFill>
              </a:rPr>
              <a:t>Mail.ru</a:t>
            </a:r>
            <a:r>
              <a:rPr lang="ru-RU" sz="1200" dirty="0">
                <a:solidFill>
                  <a:schemeClr val="dk1"/>
                </a:solidFill>
              </a:rPr>
              <a:t> Group), в отделе аналитики и эффективности, где разрабатывала сценарии развития для таких продуктов как ВКонтакте, </a:t>
            </a:r>
            <a:r>
              <a:rPr lang="ru-RU" sz="1200" dirty="0" err="1">
                <a:solidFill>
                  <a:schemeClr val="dk1"/>
                </a:solidFill>
              </a:rPr>
              <a:t>GeekBrains</a:t>
            </a:r>
            <a:r>
              <a:rPr lang="ru-RU" sz="1200" dirty="0">
                <a:solidFill>
                  <a:schemeClr val="dk1"/>
                </a:solidFill>
              </a:rPr>
              <a:t>, Юла, Delivery Club, Одноклассники и многих других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Предложите свои решения для оптимизации к каждому элементу.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2302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/>
        </p:nvSpPr>
        <p:spPr>
          <a:xfrm>
            <a:off x="541775" y="720000"/>
            <a:ext cx="38520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Отличие бизнес-модели от операционной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541775" y="2340000"/>
            <a:ext cx="38520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320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🔍"/>
            </a:pPr>
            <a:r>
              <a:rPr lang="ru-RU" sz="12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Пропишите простыми словами ключевые отличия бизнес-модели от операционной;</a:t>
            </a:r>
            <a:endParaRPr/>
          </a:p>
          <a:p>
            <a:pPr marL="25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1010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0320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🔍"/>
            </a:pPr>
            <a:r>
              <a:rPr lang="ru-RU" sz="1200" b="0" i="0" u="none" strike="noStrike" cap="none">
                <a:solidFill>
                  <a:srgbClr val="01010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Перечислите самые важные, на ваш взгляд, элементы операционной модели и аргументируйте свой выбор.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Домашнее задание</a:t>
            </a:r>
            <a:endParaRPr/>
          </a:p>
        </p:txBody>
      </p:sp>
      <p:pic>
        <p:nvPicPr>
          <p:cNvPr id="233" name="Google Shape;233;p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947" y="1553776"/>
            <a:ext cx="2505693" cy="21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540000" y="3378821"/>
            <a:ext cx="2106000" cy="3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вас зовут?</a:t>
            </a:r>
            <a:endParaRPr sz="12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6498100" y="3378821"/>
            <a:ext cx="2106000" cy="3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 какого вы города?</a:t>
            </a:r>
            <a:endParaRPr sz="1200" b="0" i="0" u="none" strike="noStrike" cap="none" dirty="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несколько вопросов 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сообщением в чат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519050" y="3278185"/>
            <a:ext cx="2106000" cy="50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Какая у вас сфера деятельности?</a:t>
            </a:r>
            <a:endParaRPr sz="12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Теперь ваша очередь!</a:t>
            </a:r>
            <a:endParaRPr/>
          </a:p>
        </p:txBody>
      </p:sp>
      <p:pic>
        <p:nvPicPr>
          <p:cNvPr id="3" name="Google Shape;999;p101">
            <a:extLst>
              <a:ext uri="{FF2B5EF4-FFF2-40B4-BE49-F238E27FC236}">
                <a16:creationId xmlns:a16="http://schemas.microsoft.com/office/drawing/2014/main" id="{FDD13B09-2EA2-77A5-9470-0A801987CA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580" y="2106425"/>
            <a:ext cx="905800" cy="9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04;p101">
            <a:extLst>
              <a:ext uri="{FF2B5EF4-FFF2-40B4-BE49-F238E27FC236}">
                <a16:creationId xmlns:a16="http://schemas.microsoft.com/office/drawing/2014/main" id="{9F933078-2948-1642-9F2C-1B85CC79B5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725" y="2197487"/>
            <a:ext cx="748550" cy="7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3;p107" descr="preencoded.png">
            <a:extLst>
              <a:ext uri="{FF2B5EF4-FFF2-40B4-BE49-F238E27FC236}">
                <a16:creationId xmlns:a16="http://schemas.microsoft.com/office/drawing/2014/main" id="{B10755AD-5578-0C3E-4F5C-78CFD8BE17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5059" y="1895835"/>
            <a:ext cx="1335881" cy="135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4"/>
          <p:cNvCxnSpPr>
            <a:stCxn id="89" idx="6"/>
            <a:endCxn id="90" idx="2"/>
          </p:cNvCxnSpPr>
          <p:nvPr/>
        </p:nvCxnSpPr>
        <p:spPr>
          <a:xfrm>
            <a:off x="2997591" y="1615797"/>
            <a:ext cx="1750200" cy="3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4"/>
          <p:cNvCxnSpPr>
            <a:stCxn id="90" idx="6"/>
            <a:endCxn id="92" idx="2"/>
          </p:cNvCxnSpPr>
          <p:nvPr/>
        </p:nvCxnSpPr>
        <p:spPr>
          <a:xfrm>
            <a:off x="5099416" y="1618942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4"/>
          <p:cNvCxnSpPr>
            <a:stCxn id="94" idx="6"/>
            <a:endCxn id="95" idx="2"/>
          </p:cNvCxnSpPr>
          <p:nvPr/>
        </p:nvCxnSpPr>
        <p:spPr>
          <a:xfrm>
            <a:off x="891566" y="2694680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stCxn id="92" idx="6"/>
          </p:cNvCxnSpPr>
          <p:nvPr/>
        </p:nvCxnSpPr>
        <p:spPr>
          <a:xfrm>
            <a:off x="7201241" y="1618942"/>
            <a:ext cx="197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4"/>
          <p:cNvCxnSpPr>
            <a:endCxn id="94" idx="2"/>
          </p:cNvCxnSpPr>
          <p:nvPr/>
        </p:nvCxnSpPr>
        <p:spPr>
          <a:xfrm>
            <a:off x="-34" y="2694680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4"/>
          <p:cNvCxnSpPr>
            <a:stCxn id="95" idx="6"/>
            <a:endCxn id="99" idx="2"/>
          </p:cNvCxnSpPr>
          <p:nvPr/>
        </p:nvCxnSpPr>
        <p:spPr>
          <a:xfrm>
            <a:off x="2993391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4"/>
          <p:cNvCxnSpPr>
            <a:stCxn id="99" idx="6"/>
            <a:endCxn id="101" idx="2"/>
          </p:cNvCxnSpPr>
          <p:nvPr/>
        </p:nvCxnSpPr>
        <p:spPr>
          <a:xfrm>
            <a:off x="5101504" y="2694680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4"/>
          <p:cNvCxnSpPr>
            <a:stCxn id="101" idx="6"/>
          </p:cNvCxnSpPr>
          <p:nvPr/>
        </p:nvCxnSpPr>
        <p:spPr>
          <a:xfrm>
            <a:off x="7209616" y="2694680"/>
            <a:ext cx="1959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4"/>
          <p:cNvCxnSpPr>
            <a:stCxn id="104" idx="6"/>
            <a:endCxn id="105" idx="2"/>
          </p:cNvCxnSpPr>
          <p:nvPr/>
        </p:nvCxnSpPr>
        <p:spPr>
          <a:xfrm>
            <a:off x="891566" y="3770405"/>
            <a:ext cx="1750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4"/>
          <p:cNvCxnSpPr>
            <a:endCxn id="104" idx="2"/>
          </p:cNvCxnSpPr>
          <p:nvPr/>
        </p:nvCxnSpPr>
        <p:spPr>
          <a:xfrm>
            <a:off x="-34" y="3770405"/>
            <a:ext cx="54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4"/>
          <p:cNvCxnSpPr>
            <a:stCxn id="108" idx="6"/>
            <a:endCxn id="89" idx="2"/>
          </p:cNvCxnSpPr>
          <p:nvPr/>
        </p:nvCxnSpPr>
        <p:spPr>
          <a:xfrm>
            <a:off x="891575" y="1615801"/>
            <a:ext cx="1754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4"/>
          <p:cNvSpPr txBox="1">
            <a:spLocks noGrp="1"/>
          </p:cNvSpPr>
          <p:nvPr>
            <p:ph type="subTitle" idx="1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Введение в операционную модель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2645991" y="1439997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747816" y="14431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6849641" y="14431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53996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2641791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4749904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858016" y="2518880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539966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641791" y="359460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ubTitle" idx="2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 dirty="0">
                <a:solidFill>
                  <a:schemeClr val="lt2"/>
                </a:solidFill>
              </a:rPr>
              <a:t>Основные нотации описания бизнес-процессов: </a:t>
            </a:r>
            <a:r>
              <a:rPr lang="en-US" dirty="0">
                <a:solidFill>
                  <a:schemeClr val="lt2"/>
                </a:solidFill>
              </a:rPr>
              <a:t>BPMN</a:t>
            </a:r>
            <a:endParaRPr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subTitle" idx="3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lt2"/>
                </a:solidFill>
              </a:rPr>
              <a:t>Детальная подготовка инициатив по оптимизации</a:t>
            </a:r>
            <a:endParaRPr lang="ru-RU"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subTitle" idx="4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</a:pPr>
            <a:r>
              <a:rPr lang="ru-RU">
                <a:solidFill>
                  <a:schemeClr val="lt2"/>
                </a:solidFill>
              </a:rPr>
              <a:t>Введение в бизнес-процессы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subTitle" idx="5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lt2"/>
                </a:solidFill>
              </a:rPr>
              <a:t>Основные нотации описания бизнес-процессов: </a:t>
            </a:r>
            <a:r>
              <a:rPr lang="en-US" dirty="0">
                <a:solidFill>
                  <a:schemeClr val="lt2"/>
                </a:solidFill>
              </a:rPr>
              <a:t>UML</a:t>
            </a:r>
            <a:endParaRPr lang="en-US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ubTitle" idx="6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lt2"/>
                </a:solidFill>
              </a:rPr>
              <a:t>Планирование и контроль проекта</a:t>
            </a:r>
            <a:endParaRPr lang="ru-RU"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subTitle" idx="7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Декомпозиция процессов 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ubTitle" idx="8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lt2"/>
                </a:solidFill>
              </a:rPr>
              <a:t>Анализ процессов для выявления проблемных зон</a:t>
            </a:r>
            <a:endParaRPr lang="ru-RU"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3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>
                <a:solidFill>
                  <a:schemeClr val="lt2"/>
                </a:solidFill>
              </a:rPr>
              <a:t>Описание бизнес-процессов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ubTitle" idx="14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chemeClr val="lt2"/>
                </a:solidFill>
              </a:rPr>
              <a:t>Формирование предварительных гипотез по улучшению процессов</a:t>
            </a:r>
            <a:endParaRPr lang="ru-RU"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subTitle" idx="16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План курса</a:t>
            </a:r>
            <a:endParaRPr dirty="0"/>
          </a:p>
        </p:txBody>
      </p:sp>
      <p:cxnSp>
        <p:nvCxnSpPr>
          <p:cNvPr id="2" name="Google Shape;98;p4">
            <a:extLst>
              <a:ext uri="{FF2B5EF4-FFF2-40B4-BE49-F238E27FC236}">
                <a16:creationId xmlns:a16="http://schemas.microsoft.com/office/drawing/2014/main" id="{9BA6DB42-7C08-DE52-9491-2B30E33AFE40}"/>
              </a:ext>
            </a:extLst>
          </p:cNvPr>
          <p:cNvCxnSpPr>
            <a:endCxn id="3" idx="2"/>
          </p:cNvCxnSpPr>
          <p:nvPr/>
        </p:nvCxnSpPr>
        <p:spPr>
          <a:xfrm>
            <a:off x="2995487" y="3764485"/>
            <a:ext cx="1756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9;p4">
            <a:extLst>
              <a:ext uri="{FF2B5EF4-FFF2-40B4-BE49-F238E27FC236}">
                <a16:creationId xmlns:a16="http://schemas.microsoft.com/office/drawing/2014/main" id="{9403D688-9E33-1A93-068B-80980488A613}"/>
              </a:ext>
            </a:extLst>
          </p:cNvPr>
          <p:cNvSpPr/>
          <p:nvPr/>
        </p:nvSpPr>
        <p:spPr>
          <a:xfrm>
            <a:off x="4752000" y="3588685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6;p4">
            <a:extLst>
              <a:ext uri="{FF2B5EF4-FFF2-40B4-BE49-F238E27FC236}">
                <a16:creationId xmlns:a16="http://schemas.microsoft.com/office/drawing/2014/main" id="{31DEC6D9-22D1-CF95-557E-C7317B1B1FC3}"/>
              </a:ext>
            </a:extLst>
          </p:cNvPr>
          <p:cNvSpPr txBox="1">
            <a:spLocks/>
          </p:cNvSpPr>
          <p:nvPr/>
        </p:nvSpPr>
        <p:spPr>
          <a:xfrm>
            <a:off x="4754096" y="3946205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lvl="0"/>
            <a:r>
              <a:rPr lang="ru-RU" dirty="0">
                <a:solidFill>
                  <a:schemeClr val="lt2"/>
                </a:solidFill>
              </a:rPr>
              <a:t>Непрерывный процесс совершенствования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Цели семинара: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1"/>
          </p:nvPr>
        </p:nvSpPr>
        <p:spPr>
          <a:xfrm>
            <a:off x="548750" y="1404920"/>
            <a:ext cx="57942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74399" lvl="0" indent="-30659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Разобрать на элементы операционную модель компании;</a:t>
            </a:r>
          </a:p>
          <a:p>
            <a:pPr marL="374399" lvl="0" indent="-30659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Понять принцип взаимодействия всех элементов и их сущность.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1.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Выберите элемент (-ы), которого (-ых) нет в операционной модели:</a:t>
            </a:r>
            <a:endParaRPr sz="1800" b="0" i="0" u="none" strike="noStrike" cap="none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218;p18">
            <a:extLst>
              <a:ext uri="{FF2B5EF4-FFF2-40B4-BE49-F238E27FC236}">
                <a16:creationId xmlns:a16="http://schemas.microsoft.com/office/drawing/2014/main" id="{BD5ED69A-3DDB-FB01-5BFD-0A82CB78A5AC}"/>
              </a:ext>
            </a:extLst>
          </p:cNvPr>
          <p:cNvSpPr txBox="1"/>
          <p:nvPr/>
        </p:nvSpPr>
        <p:spPr>
          <a:xfrm>
            <a:off x="231013" y="1366204"/>
            <a:ext cx="8323200" cy="170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ценностное предложение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персонал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бизнес-процессы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ИТ-инфраструктура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целевая аудитория</a:t>
            </a:r>
          </a:p>
        </p:txBody>
      </p:sp>
    </p:spTree>
    <p:extLst>
      <p:ext uri="{BB962C8B-B14F-4D97-AF65-F5344CB8AC3E}">
        <p14:creationId xmlns:p14="http://schemas.microsoft.com/office/powerpoint/2010/main" val="76210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2.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Выберите правильное определение организационной структуре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: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218;p18">
            <a:extLst>
              <a:ext uri="{FF2B5EF4-FFF2-40B4-BE49-F238E27FC236}">
                <a16:creationId xmlns:a16="http://schemas.microsoft.com/office/drawing/2014/main" id="{BD5ED69A-3DDB-FB01-5BFD-0A82CB78A5AC}"/>
              </a:ext>
            </a:extLst>
          </p:cNvPr>
          <p:cNvSpPr txBox="1"/>
          <p:nvPr/>
        </p:nvSpPr>
        <p:spPr>
          <a:xfrm>
            <a:off x="231013" y="1366204"/>
            <a:ext cx="8323200" cy="202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это документ, схематически отражающий состав и иерархию подразделений предприятия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личный состав или работники учреждения, предприятия, составляющие группу по профессиональным или иным признакам.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подразделение учреждения, предприятия или учреждение, входящее в состав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3684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934927" cy="28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>
              <a:buSzPts val="600"/>
            </a:pP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3. 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</a:rPr>
              <a:t>Выберите правильное определение для бизнес-процессов</a:t>
            </a:r>
            <a:r>
              <a:rPr lang="ru-RU" sz="1800" dirty="0">
                <a:solidFill>
                  <a:schemeClr val="dk1"/>
                </a:solidFill>
                <a:latin typeface="IBM Plex Sans SemiBold"/>
                <a:cs typeface="IBM Plex Sans SemiBold"/>
                <a:sym typeface="IBM Plex Sans SemiBold"/>
              </a:rPr>
              <a:t>:</a:t>
            </a:r>
            <a:endParaRPr sz="1800" dirty="0">
              <a:solidFill>
                <a:schemeClr val="dk1"/>
              </a:solidFill>
              <a:latin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218;p18">
            <a:extLst>
              <a:ext uri="{FF2B5EF4-FFF2-40B4-BE49-F238E27FC236}">
                <a16:creationId xmlns:a16="http://schemas.microsoft.com/office/drawing/2014/main" id="{BD5ED69A-3DDB-FB01-5BFD-0A82CB78A5AC}"/>
              </a:ext>
            </a:extLst>
          </p:cNvPr>
          <p:cNvSpPr txBox="1"/>
          <p:nvPr/>
        </p:nvSpPr>
        <p:spPr>
          <a:xfrm>
            <a:off x="231013" y="1366204"/>
            <a:ext cx="8323200" cy="170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600" rIns="0" bIns="0" anchor="t" anchorCtr="0">
            <a:spAutoFit/>
          </a:bodyPr>
          <a:lstStyle/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это набор применяемых способов и порядка реализации корпоративной стратегии в повседневной деятельности компании.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это совокупность взаимосвязанных мероприятий или работ, направленных на создание определённого продукта или услуги для потребителей;</a:t>
            </a:r>
          </a:p>
          <a:p>
            <a:pPr marL="701676" lvl="2" indent="-342900">
              <a:lnSpc>
                <a:spcPct val="150000"/>
              </a:lnSpc>
              <a:buClr>
                <a:srgbClr val="684AE0"/>
              </a:buClr>
              <a:buSzPts val="1200"/>
              <a:buFont typeface="+mj-lt"/>
              <a:buAutoNum type="alphaLcParenR"/>
            </a:pPr>
            <a:r>
              <a:rPr lang="ru-RU" dirty="0">
                <a:latin typeface="IBM Plex Sans"/>
              </a:rPr>
              <a:t>это концептуальное описание предпринимательской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257082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693</Words>
  <Application>Microsoft Macintosh PowerPoint</Application>
  <PresentationFormat>Экран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IBM Plex Sans</vt:lpstr>
      <vt:lpstr>Roboto</vt:lpstr>
      <vt:lpstr>IBM Plex Sans SemiBold</vt:lpstr>
      <vt:lpstr>Макет шаблона GB</vt:lpstr>
      <vt:lpstr>Семинар 1: Введение в операционную модель</vt:lpstr>
      <vt:lpstr>Алина Загидуллина</vt:lpstr>
      <vt:lpstr>Ответьте на несколько вопросов  сообщением в чат</vt:lpstr>
      <vt:lpstr>План курса</vt:lpstr>
      <vt:lpstr>Цели семинара:</vt:lpstr>
      <vt:lpstr>Викторина</vt:lpstr>
      <vt:lpstr>1. Выберите элемент (-ы), которого (-ых) нет в операционной модели:</vt:lpstr>
      <vt:lpstr>2. Выберите правильное определение организационной структуре:</vt:lpstr>
      <vt:lpstr>3. Выберите правильное определение для бизнес-процессов:</vt:lpstr>
      <vt:lpstr>4. Что из нижеперечисленного может входить в элемент «ИТ-инфраструктура»: </vt:lpstr>
      <vt:lpstr>5. Какие бывают внутренние контроли? Приведите пример.  </vt:lpstr>
      <vt:lpstr>Элементы операционной модели</vt:lpstr>
      <vt:lpstr>Компания «Ситимобил»  </vt:lpstr>
      <vt:lpstr>Разберите компанию на элементы операционной модели. </vt:lpstr>
      <vt:lpstr>Оптимизация</vt:lpstr>
      <vt:lpstr>Анализ и совершенствование ОМ</vt:lpstr>
      <vt:lpstr>Анализ и совершенствование ОМ</vt:lpstr>
      <vt:lpstr>Анализ и совершенствование ОМ</vt:lpstr>
      <vt:lpstr>Анализ и совершенствование ОМ</vt:lpstr>
      <vt:lpstr>Предложите свои решения для оптимизации к каждому элементу.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операционную модель</dc:title>
  <cp:lastModifiedBy>Голубков Сергей Сергеевич</cp:lastModifiedBy>
  <cp:revision>19</cp:revision>
  <dcterms:modified xsi:type="dcterms:W3CDTF">2022-09-24T19:07:53Z</dcterms:modified>
</cp:coreProperties>
</file>