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3"/>
  </p:notesMasterIdLst>
  <p:sldIdLst>
    <p:sldId id="294" r:id="rId2"/>
    <p:sldId id="295" r:id="rId3"/>
    <p:sldId id="296" r:id="rId4"/>
    <p:sldId id="259" r:id="rId5"/>
    <p:sldId id="260" r:id="rId6"/>
    <p:sldId id="285" r:id="rId7"/>
    <p:sldId id="262" r:id="rId8"/>
    <p:sldId id="287" r:id="rId9"/>
    <p:sldId id="264" r:id="rId10"/>
    <p:sldId id="286" r:id="rId11"/>
    <p:sldId id="288" r:id="rId12"/>
    <p:sldId id="289" r:id="rId13"/>
    <p:sldId id="290" r:id="rId14"/>
    <p:sldId id="268" r:id="rId15"/>
    <p:sldId id="270" r:id="rId16"/>
    <p:sldId id="271" r:id="rId17"/>
    <p:sldId id="292" r:id="rId18"/>
    <p:sldId id="293" r:id="rId19"/>
    <p:sldId id="273" r:id="rId20"/>
    <p:sldId id="274" r:id="rId21"/>
    <p:sldId id="291" r:id="rId22"/>
    <p:sldId id="276" r:id="rId23"/>
    <p:sldId id="277" r:id="rId24"/>
    <p:sldId id="297" r:id="rId25"/>
    <p:sldId id="298" r:id="rId26"/>
    <p:sldId id="299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IBM Plex Sans SemiBold" panose="020B0604020202020204" charset="0"/>
      <p:regular r:id="rId38"/>
      <p:bold r:id="rId39"/>
      <p:italic r:id="rId40"/>
      <p:boldItalic r:id="rId41"/>
    </p:embeddedFont>
    <p:embeddedFont>
      <p:font typeface="IBM Plex Sans" panose="020B060402020202020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94C9-A438-4412-BA26-90FE43D16DC5}">
  <a:tblStyle styleId="{641B94C9-A438-4412-BA26-90FE43D16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68" y="84"/>
      </p:cViewPr>
      <p:guideLst>
        <p:guide orient="horz" pos="1597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4606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4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7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2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8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12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6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35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59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0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6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27dff4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27dff478_0_16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30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 dirty="0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u="sng" dirty="0">
                <a:solidFill>
                  <a:schemeClr val="hlink"/>
                </a:solidFill>
                <a:hlinkClick r:id="rId4"/>
              </a:rPr>
              <a:t>вариант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477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89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7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03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096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43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52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81ba7d4ae_0_56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26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132c2d2b_3_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62" name="Google Shape;262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3493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527dff478_0_4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70" name="Google Shape;270;g15527dff47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400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1647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f07d28dee_0_2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177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868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28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0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7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7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0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6 Титульник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5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&quot;вопросы?&quot;">
  <p:cSld name="6_Отбивка &quot;вопросы?&quot;">
    <p:bg>
      <p:bgPr>
        <a:solidFill>
          <a:srgbClr val="252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9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400" dirty="0"/>
              <a:t>Семинар 2.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611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</a:t>
            </a: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</a:t>
            </a: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526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REATE TABLE </a:t>
            </a:r>
            <a:r>
              <a:rPr lang="en-US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0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REATE TABLE</a:t>
            </a: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55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8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2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2"/>
          </p:nvPr>
        </p:nvSpPr>
        <p:spPr>
          <a:xfrm>
            <a:off x="530586" y="1500163"/>
            <a:ext cx="76794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/>
              <a:t>В </a:t>
            </a:r>
            <a:r>
              <a:rPr lang="ru-RU" sz="1600" dirty="0"/>
              <a:t>таблице </a:t>
            </a:r>
            <a:r>
              <a:rPr lang="ru-RU" sz="1600" dirty="0" smtClean="0"/>
              <a:t>имеются следующие атрибуты:</a:t>
            </a:r>
            <a:endParaRPr sz="16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id -- </a:t>
            </a:r>
            <a:r>
              <a:rPr lang="ru-RU" sz="1600" dirty="0" smtClean="0"/>
              <a:t>уникальный </a:t>
            </a:r>
            <a:r>
              <a:rPr lang="ru-RU" sz="1600" dirty="0"/>
              <a:t>идентификатор </a:t>
            </a:r>
            <a:r>
              <a:rPr lang="ru-RU" sz="1600" dirty="0" smtClean="0"/>
              <a:t>фильма,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title</a:t>
            </a:r>
            <a:r>
              <a:rPr lang="en-US" sz="1600" b="1" dirty="0" smtClean="0"/>
              <a:t> -- </a:t>
            </a:r>
            <a:r>
              <a:rPr lang="ru-RU" sz="1600" dirty="0" smtClean="0"/>
              <a:t>название фильма</a:t>
            </a:r>
            <a:endParaRPr lang="en-US" sz="1600" dirty="0" smtClean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 smtClean="0"/>
              <a:t>title_eng</a:t>
            </a:r>
            <a:r>
              <a:rPr lang="en-US" sz="1600" b="1" dirty="0" smtClean="0"/>
              <a:t> </a:t>
            </a:r>
            <a:r>
              <a:rPr lang="en-US" sz="1600" b="1" dirty="0"/>
              <a:t>-- </a:t>
            </a:r>
            <a:r>
              <a:rPr lang="ru-RU" sz="1600" dirty="0"/>
              <a:t>название </a:t>
            </a:r>
            <a:r>
              <a:rPr lang="ru-RU" sz="1600" dirty="0" smtClean="0"/>
              <a:t>фильма</a:t>
            </a:r>
            <a:r>
              <a:rPr lang="en-US" sz="1600" dirty="0" smtClean="0"/>
              <a:t> </a:t>
            </a:r>
            <a:r>
              <a:rPr lang="ru-RU" sz="1600" dirty="0" smtClean="0"/>
              <a:t>на английском языке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year_</a:t>
            </a:r>
            <a:r>
              <a:rPr lang="ru-RU" sz="1600" dirty="0" err="1" smtClean="0"/>
              <a:t>movie</a:t>
            </a:r>
            <a:r>
              <a:rPr lang="en-US" sz="1600" dirty="0" smtClean="0"/>
              <a:t>  -- </a:t>
            </a:r>
            <a:r>
              <a:rPr lang="en-US" sz="1600" b="1" dirty="0" smtClean="0"/>
              <a:t> </a:t>
            </a:r>
            <a:r>
              <a:rPr lang="ru-RU" sz="1600" dirty="0" smtClean="0"/>
              <a:t>год </a:t>
            </a:r>
            <a:r>
              <a:rPr lang="ru-RU" sz="1600" dirty="0"/>
              <a:t>выхода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 smtClean="0"/>
              <a:t>count_min</a:t>
            </a:r>
            <a:r>
              <a:rPr lang="en-US" sz="1600" dirty="0" smtClean="0"/>
              <a:t> -- </a:t>
            </a:r>
            <a:r>
              <a:rPr lang="ru-RU" sz="1600" dirty="0" smtClean="0"/>
              <a:t>длительность </a:t>
            </a:r>
            <a:r>
              <a:rPr lang="ru-RU" sz="1600" dirty="0"/>
              <a:t>фильма в минутах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ru-RU" sz="1600" dirty="0" err="1" smtClean="0"/>
              <a:t>toryline</a:t>
            </a:r>
            <a:r>
              <a:rPr lang="en-US" sz="1600" dirty="0" smtClean="0"/>
              <a:t> --</a:t>
            </a:r>
            <a:r>
              <a:rPr lang="en-US" sz="1600" b="1" dirty="0" smtClean="0"/>
              <a:t> </a:t>
            </a:r>
            <a:r>
              <a:rPr lang="ru-RU" sz="1600" dirty="0" smtClean="0"/>
              <a:t>сюжетная </a:t>
            </a:r>
            <a:r>
              <a:rPr lang="ru-RU" sz="1600" dirty="0"/>
              <a:t>линия, небольшое описание фильма</a:t>
            </a:r>
            <a:endParaRPr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/>
              <a:t>Все </a:t>
            </a:r>
            <a:r>
              <a:rPr lang="ru-RU" sz="1600" dirty="0" smtClean="0"/>
              <a:t>поля</a:t>
            </a:r>
            <a:r>
              <a:rPr lang="en-US" sz="1600" dirty="0" smtClean="0"/>
              <a:t> (</a:t>
            </a:r>
            <a:r>
              <a:rPr lang="ru-RU" sz="1600" dirty="0" smtClean="0"/>
              <a:t>кроме </a:t>
            </a:r>
            <a:r>
              <a:rPr lang="en-US" sz="1600" dirty="0" err="1" smtClean="0"/>
              <a:t>title_eng</a:t>
            </a:r>
            <a:r>
              <a:rPr lang="ru-RU" sz="1600" dirty="0" smtClean="0"/>
              <a:t>, </a:t>
            </a:r>
            <a:r>
              <a:rPr lang="en-US" sz="1600" dirty="0" err="1"/>
              <a:t>count_min</a:t>
            </a:r>
            <a:r>
              <a:rPr lang="ru-RU" sz="1600" dirty="0" smtClean="0"/>
              <a:t> и </a:t>
            </a:r>
            <a:r>
              <a:rPr lang="en-US" sz="1600" dirty="0"/>
              <a:t>s</a:t>
            </a:r>
            <a:r>
              <a:rPr lang="ru-RU" sz="1600" dirty="0" err="1" smtClean="0"/>
              <a:t>toryline</a:t>
            </a:r>
            <a:r>
              <a:rPr lang="ru-RU" sz="1600" dirty="0" smtClean="0"/>
              <a:t>) обязательны для заполнения.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/>
              <a:t>Поле </a:t>
            </a:r>
            <a:r>
              <a:rPr lang="en-US" sz="1600" dirty="0" smtClean="0"/>
              <a:t>id</a:t>
            </a:r>
            <a:r>
              <a:rPr lang="ru-RU" sz="1600" dirty="0" smtClean="0"/>
              <a:t> : первичный ключ, который заполняется автоматически</a:t>
            </a:r>
            <a:r>
              <a:rPr lang="en-US" sz="1600" dirty="0" smtClean="0"/>
              <a:t>.</a:t>
            </a:r>
            <a:endParaRPr sz="1600"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Задача 1. Создать сущность с </a:t>
            </a:r>
            <a:r>
              <a:rPr lang="ru-RU" dirty="0"/>
              <a:t>подборкой </a:t>
            </a:r>
            <a:r>
              <a:rPr lang="ru-RU" dirty="0" smtClean="0"/>
              <a:t>фильмов </a:t>
            </a:r>
            <a:r>
              <a:rPr lang="ru-RU" b="1" dirty="0" smtClean="0"/>
              <a:t>(</a:t>
            </a:r>
            <a:r>
              <a:rPr lang="ru-RU" b="1" dirty="0" err="1" smtClean="0"/>
              <a:t>movies</a:t>
            </a:r>
            <a:r>
              <a:rPr lang="ru-RU" b="1" dirty="0" smtClean="0"/>
              <a:t>)</a:t>
            </a:r>
            <a:r>
              <a:rPr lang="ru-RU" dirty="0" smtClean="0"/>
              <a:t>. </a:t>
            </a:r>
            <a:endParaRPr dirty="0"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 smtClean="0"/>
              <a:t>Задача 2. Заполните </a:t>
            </a:r>
            <a:r>
              <a:rPr lang="ru-RU" sz="2000" dirty="0"/>
              <a:t>табличку тестовыми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/>
              <a:t>данными, используя оператор INSERT INTO. Пример:</a:t>
            </a:r>
            <a:endParaRPr sz="2000" dirty="0"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69112"/>
              </p:ext>
            </p:extLst>
          </p:nvPr>
        </p:nvGraphicFramePr>
        <p:xfrm>
          <a:off x="540000" y="1513036"/>
          <a:ext cx="7058072" cy="343126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286866"/>
                <a:gridCol w="1159817"/>
                <a:gridCol w="1092017"/>
                <a:gridCol w="809146"/>
                <a:gridCol w="822302"/>
                <a:gridCol w="2887924"/>
              </a:tblGrid>
              <a:tr h="2836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id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title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title_eng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year_movie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count_min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storyline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8217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</a:rPr>
                        <a:t>Игры </a:t>
                      </a:r>
                      <a:r>
                        <a:rPr lang="ru-RU" sz="1100" u="none" strike="noStrike" dirty="0">
                          <a:effectLst/>
                        </a:rPr>
                        <a:t>разума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A </a:t>
                      </a:r>
                      <a:r>
                        <a:rPr lang="ru-RU" sz="1100" u="none" strike="noStrike" dirty="0" err="1">
                          <a:effectLst/>
                        </a:rPr>
                        <a:t>Beautiful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Mind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От всемирной известности до греховных глубин — все это познал на своей шкуре Джон </a:t>
                      </a:r>
                      <a:r>
                        <a:rPr lang="ru-RU" sz="700" u="none" strike="noStrike" dirty="0" err="1">
                          <a:effectLst/>
                        </a:rPr>
                        <a:t>Форбс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-младший. Математический гений, он на заре своей карьеры сделал титаническую работу в области теории игр, которая перевернула этот раздел математики и практически принесла ему международную известность. Однако буквально в то же время заносчивый и пользующийся успехом у женщин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 получает удар судьбы, который переворачивает уже его собственную жизнь.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65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 smtClean="0">
                          <a:effectLst/>
                        </a:rPr>
                        <a:t>Форрест</a:t>
                      </a:r>
                      <a:r>
                        <a:rPr lang="ru-RU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Гамп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Forrest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Gump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142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Сидя на автобусной остановке,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Гамп</a:t>
                      </a:r>
                      <a:r>
                        <a:rPr lang="ru-RU" sz="700" u="none" strike="noStrike" dirty="0">
                          <a:effectLst/>
                        </a:rPr>
                        <a:t> — не очень умный, но добрый и открытый парень — рассказывает случайным встречным историю своей необыкновенной жизни. С самого малолетства парень страдал от заболевания ног, соседские мальчишки дразнили его, но в один прекрасный день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открыл в себе невероятные способности к бегу. Подруга детства Дженни всегда его поддерживала и защищала, но вскоре дороги их разошлись.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</a:tr>
              <a:tr h="7433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smtClean="0">
                          <a:effectLst/>
                        </a:rPr>
                        <a:t>Иван Васильевич меняет </a:t>
                      </a:r>
                      <a:r>
                        <a:rPr lang="ru-RU" sz="1100" u="none" strike="noStrike" dirty="0">
                          <a:effectLst/>
                        </a:rPr>
                        <a:t>профессию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Инженер-изобретатель Тимофеев сконструировал машину времени, которая соединила его квартиру с далеким шестнадцатым веком - точнее, с палатами государя Ивана Грозного. Туда-то и попадают тезка царя пенсионер-общественник Иван Васильевич </a:t>
                      </a:r>
                      <a:r>
                        <a:rPr lang="ru-RU" sz="700" u="none" strike="noStrike" dirty="0" err="1">
                          <a:effectLst/>
                        </a:rPr>
                        <a:t>Бунша</a:t>
                      </a:r>
                      <a:r>
                        <a:rPr lang="ru-RU" sz="700" u="none" strike="noStrike" dirty="0">
                          <a:effectLst/>
                        </a:rPr>
                        <a:t> и квартирный вор Жорж Милославский. На их место в двадцатом веке «переселяется» великий государь. Поломка машины приводит ко множеству неожиданных и забавных событий...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Назад в будущее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Back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to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the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Future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1985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116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Подросток Марти с помощью машины времени, сооружённой его другом-профессором доком Брауном, попадает из 80-х в далекие 50-е. Там он встречается со своими будущими родителями, ещё подростками, и другом-профессором, совсем молодым.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Криминальное чтиво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Pulp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Fiction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154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 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</a:t>
            </a:r>
            <a:r>
              <a:rPr lang="ru-RU" dirty="0" smtClean="0"/>
              <a:t>таблицами. Задачи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39928" y="1157863"/>
            <a:ext cx="6142902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сущность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(тип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BIT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lang="ru-RU" sz="16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из базы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данных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внешний ключ на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сущности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направить его на атрибут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сущности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.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поле.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792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</a:t>
            </a:r>
            <a:r>
              <a:rPr lang="ru-RU" dirty="0" smtClean="0"/>
              <a:t>таблицами. Решения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40000" y="1142747"/>
            <a:ext cx="7857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сущность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b="1" dirty="0" err="1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lang="en-US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RENAME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dirty="0" err="1"/>
              <a:t>movies</a:t>
            </a:r>
            <a:r>
              <a:rPr lang="ru-RU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lang="en-US" b="1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(тип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BIT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b="1" dirty="0" err="1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endParaRPr lang="en-US" dirty="0" smtClean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 COLUMN </a:t>
            </a:r>
            <a:r>
              <a:rPr lang="en-US" dirty="0"/>
              <a:t>active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BIT DEFAULT </a:t>
            </a:r>
            <a:r>
              <a:rPr lang="en-US" dirty="0"/>
              <a:t>b'1',</a:t>
            </a:r>
            <a:endParaRPr lang="ru-RU" dirty="0"/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</a:t>
            </a:r>
            <a:r>
              <a:rPr lang="en-US" dirty="0"/>
              <a:t> </a:t>
            </a:r>
            <a:r>
              <a:rPr lang="en-US" dirty="0" err="1"/>
              <a:t>genre_id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BIGINT UNSIGNED AFTER </a:t>
            </a:r>
            <a:r>
              <a:rPr lang="en-US" dirty="0" err="1"/>
              <a:t>title_eng</a:t>
            </a:r>
            <a:r>
              <a:rPr lang="en-US" dirty="0"/>
              <a:t>;</a:t>
            </a:r>
            <a:endParaRPr lang="ru-RU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b="1" dirty="0" err="1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COLUMN </a:t>
            </a:r>
            <a:r>
              <a:rPr lang="en-US" dirty="0" err="1"/>
              <a:t>status_active</a:t>
            </a:r>
            <a:r>
              <a:rPr lang="ru-RU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387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</a:t>
            </a:r>
            <a:r>
              <a:rPr lang="ru-RU" dirty="0" smtClean="0"/>
              <a:t>таблицами. Решения</a:t>
            </a:r>
            <a:endParaRPr dirty="0"/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 flipH="1">
            <a:off x="540000" y="1224625"/>
            <a:ext cx="785790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из базы </a:t>
            </a:r>
            <a:r>
              <a:rPr lang="ru-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данных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en-US" dirty="0" smtClean="0">
                <a:sym typeface="IBM Plex Sans"/>
              </a:rPr>
              <a:t>actors</a:t>
            </a:r>
            <a:r>
              <a:rPr lang="ru-RU" dirty="0" smtClean="0">
                <a:sym typeface="IBM Plex Sans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ru-RU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r>
              <a:rPr lang="en-US" dirty="0" smtClean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внешний ключ на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сущности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направить его на атрибут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сущности </a:t>
            </a:r>
            <a:r>
              <a:rPr lang="en-US" b="1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 </a:t>
            </a:r>
            <a:r>
              <a:rPr lang="ru-RU" dirty="0" err="1">
                <a:sym typeface="IBM Plex Sans"/>
              </a:rPr>
              <a:t>cinema</a:t>
            </a:r>
            <a:endParaRPr dirty="0"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FOREIGN </a:t>
            </a: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r>
              <a:rPr lang="ru-RU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r>
              <a:rPr lang="en-US" dirty="0" err="1"/>
              <a:t>genre_id</a:t>
            </a:r>
            <a:r>
              <a:rPr lang="ru-RU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ru-RU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/>
              <a:t>genres(</a:t>
            </a:r>
            <a:r>
              <a:rPr lang="en-US" dirty="0" err="1">
                <a:sym typeface="IBM Plex Sans"/>
              </a:rPr>
              <a:t>i</a:t>
            </a:r>
            <a:r>
              <a:rPr lang="ru-RU" dirty="0">
                <a:sym typeface="IBM Plex Sans"/>
              </a:rPr>
              <a:t>d)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34343"/>
                </a:solidFill>
              </a:rPr>
              <a:t>6</a:t>
            </a:r>
            <a:r>
              <a:rPr lang="ru-RU" dirty="0" smtClean="0">
                <a:solidFill>
                  <a:srgbClr val="434343"/>
                </a:solidFill>
              </a:rPr>
              <a:t>.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</a:t>
            </a:r>
            <a:r>
              <a:rPr lang="ru-RU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поле:</a:t>
            </a:r>
            <a:endParaRPr lang="en-US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50C26"/>
                </a:solidFill>
              </a:rPr>
              <a:t> </a:t>
            </a:r>
            <a:r>
              <a:rPr lang="ru-RU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Courier New"/>
              </a:rPr>
              <a:t>TRUNCATE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Courier New"/>
              </a:rPr>
              <a:t>TABLE </a:t>
            </a:r>
            <a:r>
              <a:rPr lang="en-US" dirty="0">
                <a:sym typeface="Courier New"/>
              </a:rPr>
              <a:t>genres </a:t>
            </a:r>
            <a:r>
              <a:rPr lang="ru-RU" dirty="0" smtClean="0">
                <a:sym typeface="Courier New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8" y="339962"/>
            <a:ext cx="694430" cy="6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1">
            <a:off x="7761275" y="1637025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0" y="46057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 rot="-622610">
            <a:off x="2139272" y="2021722"/>
            <a:ext cx="2669867" cy="73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489937">
            <a:off x="3056633" y="3652057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489937">
            <a:off x="4902796" y="1396926"/>
            <a:ext cx="2669767" cy="4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70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72" y="464635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u="sng" dirty="0" smtClean="0"/>
              <a:t>Задача 3.</a:t>
            </a:r>
            <a:r>
              <a:rPr lang="ru-RU" sz="2000" dirty="0" smtClean="0"/>
              <a:t> Выведите </a:t>
            </a:r>
            <a:r>
              <a:rPr lang="en-US" sz="2000" dirty="0" smtClean="0"/>
              <a:t>id</a:t>
            </a:r>
            <a:r>
              <a:rPr lang="ru-RU" sz="2000" dirty="0" smtClean="0"/>
              <a:t>, название фильма </a:t>
            </a:r>
            <a:br>
              <a:rPr lang="ru-RU" sz="2000" dirty="0" smtClean="0"/>
            </a:br>
            <a:r>
              <a:rPr lang="ru-RU" sz="2000" dirty="0" smtClean="0"/>
              <a:t>и категорию фильма, согласно следующего </a:t>
            </a:r>
            <a:br>
              <a:rPr lang="ru-RU" sz="2000" dirty="0" smtClean="0"/>
            </a:br>
            <a:r>
              <a:rPr lang="ru-RU" sz="2000" dirty="0" smtClean="0"/>
              <a:t>перечня: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Д- </a:t>
            </a:r>
            <a:r>
              <a:rPr lang="ru-RU" sz="2000" dirty="0"/>
              <a:t>Детская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П</a:t>
            </a:r>
            <a:r>
              <a:rPr lang="en-US" sz="2000" dirty="0" smtClean="0"/>
              <a:t> – </a:t>
            </a:r>
            <a:r>
              <a:rPr lang="ru-RU" sz="2000" dirty="0"/>
              <a:t>Подростковая</a:t>
            </a:r>
            <a:r>
              <a:rPr lang="ru-RU" sz="2000" dirty="0" smtClean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В</a:t>
            </a:r>
            <a:r>
              <a:rPr lang="en-US" sz="2000" dirty="0" smtClean="0"/>
              <a:t> – </a:t>
            </a:r>
            <a:r>
              <a:rPr lang="ru-RU" sz="2000" dirty="0"/>
              <a:t>Взрослая</a:t>
            </a:r>
            <a:r>
              <a:rPr lang="en-US" sz="2000" dirty="0" smtClean="0"/>
              <a:t>, </a:t>
            </a:r>
            <a:r>
              <a:rPr lang="ru-RU" sz="2000" dirty="0" smtClean="0"/>
              <a:t>Не указана</a:t>
            </a:r>
            <a:endParaRPr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01"/>
              </p:ext>
            </p:extLst>
          </p:nvPr>
        </p:nvGraphicFramePr>
        <p:xfrm>
          <a:off x="540072" y="2185010"/>
          <a:ext cx="5910627" cy="2681369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389092"/>
                <a:gridCol w="2818725"/>
                <a:gridCol w="1702810"/>
              </a:tblGrid>
              <a:tr h="4752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</a:rPr>
                        <a:t>Номер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effectLst/>
                        </a:rPr>
                        <a:t>Название фильма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dirty="0" smtClean="0"/>
                        <a:t>Категория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4470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smtClean="0">
                          <a:effectLst/>
                        </a:rPr>
                        <a:t>Игры </a:t>
                      </a:r>
                      <a:r>
                        <a:rPr lang="ru-RU" sz="1800" u="none" strike="noStrike" dirty="0">
                          <a:effectLst/>
                        </a:rPr>
                        <a:t>разума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Подростковая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46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err="1" smtClean="0">
                          <a:effectLst/>
                        </a:rPr>
                        <a:t>Форрест</a:t>
                      </a:r>
                      <a:r>
                        <a:rPr lang="ru-RU" sz="1800" u="none" strike="noStrike" dirty="0" smtClean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Гамп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  <a:endParaRPr lang="ru-RU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/>
                </a:tc>
              </a:tr>
              <a:tr h="473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smtClean="0">
                          <a:effectLst/>
                        </a:rPr>
                        <a:t>Иван Васильевич меняет </a:t>
                      </a:r>
                      <a:r>
                        <a:rPr lang="ru-RU" sz="1800" u="none" strike="noStrike" dirty="0">
                          <a:effectLst/>
                        </a:rPr>
                        <a:t>профессию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  <a:endParaRPr lang="ru-RU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Назад в будущее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Детская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Криминальное чтиво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Взрослая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915" y="145915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9;p33"/>
          <p:cNvSpPr/>
          <p:nvPr/>
        </p:nvSpPr>
        <p:spPr>
          <a:xfrm>
            <a:off x="6506393" y="610543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077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 smtClean="0"/>
              <a:t>Задача 3.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53703" y="1156925"/>
            <a:ext cx="599223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age_category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Десткая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Подростковая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'Взрослая'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указана'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Категория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cinema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 smtClean="0"/>
              <a:t>Задача 4. </a:t>
            </a:r>
            <a:r>
              <a:rPr lang="ru-RU" sz="2000" dirty="0"/>
              <a:t>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</a:t>
            </a:r>
            <a:r>
              <a:rPr lang="ru-RU" sz="2000" dirty="0" smtClean="0"/>
              <a:t>фильма, продолжительность, тип в зависимости от продолжительности (с использованием </a:t>
            </a:r>
            <a:r>
              <a:rPr lang="en-US" sz="2000" dirty="0" smtClean="0"/>
              <a:t>CASE)</a:t>
            </a:r>
            <a:r>
              <a:rPr lang="ru-RU" sz="2000" dirty="0" smtClean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От 50 минут до 100 минут  </a:t>
            </a:r>
            <a:r>
              <a:rPr lang="ru-RU" sz="1200" dirty="0"/>
              <a:t>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</a:t>
            </a:r>
            <a:r>
              <a:rPr lang="ru-RU" sz="1200" dirty="0" smtClean="0"/>
              <a:t>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Более 100 </a:t>
            </a:r>
            <a:r>
              <a:rPr lang="ru-RU" sz="1200" dirty="0"/>
              <a:t>минут  -  </a:t>
            </a:r>
            <a:r>
              <a:rPr lang="ru-RU" sz="1200" dirty="0" smtClean="0"/>
              <a:t>Полнометражный </a:t>
            </a:r>
            <a:r>
              <a:rPr lang="ru-RU" sz="1200" dirty="0"/>
              <a:t>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smtClean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6739"/>
              </p:ext>
            </p:extLst>
          </p:nvPr>
        </p:nvGraphicFramePr>
        <p:xfrm>
          <a:off x="539750" y="2350105"/>
          <a:ext cx="5398934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699115"/>
                <a:gridCol w="1710812"/>
                <a:gridCol w="1130710"/>
                <a:gridCol w="1858297"/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 smtClean="0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 smtClean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</a:rPr>
                        <a:t>Игры </a:t>
                      </a:r>
                      <a:r>
                        <a:rPr lang="ru-RU" sz="1400" u="none" strike="noStrike" dirty="0">
                          <a:effectLst/>
                        </a:rPr>
                        <a:t>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 smtClean="0">
                          <a:effectLst/>
                        </a:rPr>
                        <a:t>Форрест</a:t>
                      </a:r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 smtClean="0"/>
                        <a:t>Среднеметражный</a:t>
                      </a:r>
                      <a:r>
                        <a:rPr lang="ru-RU" sz="1400" b="1" dirty="0" smtClean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</a:rPr>
                        <a:t>Иван Васильевич меняет </a:t>
                      </a:r>
                      <a:r>
                        <a:rPr lang="ru-RU" sz="1400" u="none" strike="noStrike" dirty="0">
                          <a:effectLst/>
                        </a:rPr>
                        <a:t>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 smtClean="0"/>
              <a:t>Задача 4. Решение.</a:t>
            </a:r>
            <a:endParaRPr sz="2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025" y="898267"/>
            <a:ext cx="8180963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Название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Продолжительность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Короткометражный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 smtClean="0"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	      </a:t>
            </a:r>
            <a:r>
              <a:rPr lang="en-US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Полнометражный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r>
              <a:rPr lang="ru-RU" sz="18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 smtClean="0"/>
              <a:t>Задача </a:t>
            </a:r>
            <a:r>
              <a:rPr lang="en-US" sz="2000" dirty="0" smtClean="0"/>
              <a:t>5</a:t>
            </a:r>
            <a:r>
              <a:rPr lang="ru-RU" sz="2000" dirty="0" smtClean="0"/>
              <a:t>. </a:t>
            </a:r>
            <a:r>
              <a:rPr lang="ru-RU" sz="2000" dirty="0"/>
              <a:t>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</a:t>
            </a:r>
            <a:r>
              <a:rPr lang="ru-RU" sz="2000" dirty="0" smtClean="0"/>
              <a:t>фильма, продолжительность, тип в зависимости от продолжительности (с использованием </a:t>
            </a:r>
            <a:r>
              <a:rPr lang="en-US" sz="2000" dirty="0" smtClean="0"/>
              <a:t>IF)</a:t>
            </a:r>
            <a:r>
              <a:rPr lang="ru-RU" sz="2000" dirty="0" smtClean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От 50 минут до 100 минут  </a:t>
            </a:r>
            <a:r>
              <a:rPr lang="ru-RU" sz="1200" dirty="0"/>
              <a:t>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</a:t>
            </a:r>
            <a:r>
              <a:rPr lang="ru-RU" sz="1200" dirty="0" smtClean="0"/>
              <a:t>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 smtClean="0"/>
              <a:t>Более 100 </a:t>
            </a:r>
            <a:r>
              <a:rPr lang="ru-RU" sz="1200" dirty="0"/>
              <a:t>минут  -  </a:t>
            </a:r>
            <a:r>
              <a:rPr lang="ru-RU" sz="1200" dirty="0" smtClean="0"/>
              <a:t>Полнометражный </a:t>
            </a:r>
            <a:r>
              <a:rPr lang="ru-RU" sz="1200" dirty="0"/>
              <a:t>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smtClean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/>
                <a:gridCol w="1622616"/>
                <a:gridCol w="1254868"/>
                <a:gridCol w="1682886"/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 smtClean="0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 smtClean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</a:rPr>
                        <a:t>Игры </a:t>
                      </a:r>
                      <a:r>
                        <a:rPr lang="ru-RU" sz="1400" u="none" strike="noStrike" dirty="0">
                          <a:effectLst/>
                        </a:rPr>
                        <a:t>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 smtClean="0">
                          <a:effectLst/>
                        </a:rPr>
                        <a:t>Форрест</a:t>
                      </a:r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 smtClean="0"/>
                        <a:t>Среднеметражный</a:t>
                      </a:r>
                      <a:r>
                        <a:rPr lang="ru-RU" sz="1400" b="1" dirty="0" smtClean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smtClean="0">
                          <a:effectLst/>
                        </a:rPr>
                        <a:t>Иван Васильевич меняет </a:t>
                      </a:r>
                      <a:r>
                        <a:rPr lang="ru-RU" sz="1400" u="none" strike="noStrike" dirty="0">
                          <a:effectLst/>
                        </a:rPr>
                        <a:t>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 smtClean="0"/>
              <a:t>Задача </a:t>
            </a:r>
            <a:r>
              <a:rPr lang="en-US" sz="2900" dirty="0" smtClean="0"/>
              <a:t>5</a:t>
            </a:r>
            <a:r>
              <a:rPr lang="ru-RU" sz="2900" dirty="0" smtClean="0"/>
              <a:t>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750" y="962372"/>
            <a:ext cx="8604250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en-US" sz="18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ea typeface="Arial" panose="020B060402020202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title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'Название фильма'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'Продолжительность'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'Короткометражный 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en-US" sz="18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IF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</a:t>
            </a:r>
            <a:r>
              <a:rPr lang="ru-RU" sz="1800" b="1" dirty="0" smtClean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'Полнометражный 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539750" y="1107075"/>
            <a:ext cx="4471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1. Используя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операторы языка SQL, 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создайте 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”. Заполните ее данными.</a:t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Справа располагается рисунок к первому заданию.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539750" y="2933180"/>
            <a:ext cx="440064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2.  Для данных таблицы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” укажите тип заказа в зависимости от кол-ва : </a:t>
            </a:r>
          </a:p>
          <a:p>
            <a:pPr lvl="0"/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меньше 100  -    Маленький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т 100 до 300 - Средний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больше 300  -     Большой заказ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4155"/>
              </p:ext>
            </p:extLst>
          </p:nvPr>
        </p:nvGraphicFramePr>
        <p:xfrm>
          <a:off x="5170636" y="868080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003640"/>
                <a:gridCol w="1075139"/>
                <a:gridCol w="1341998"/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 smtClean="0">
                          <a:effectLst/>
                        </a:rPr>
                        <a:t>order_date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err="1" smtClean="0"/>
                        <a:t>count_product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2022-01-05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1865"/>
              </p:ext>
            </p:extLst>
          </p:nvPr>
        </p:nvGraphicFramePr>
        <p:xfrm>
          <a:off x="5170635" y="3015784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855195"/>
                <a:gridCol w="2565582"/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Тип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Маленький заказ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 smtClean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Большой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539750" y="1107075"/>
            <a:ext cx="7317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3. Создайте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”, заполните ее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значениями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539749" y="3966013"/>
            <a:ext cx="667019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Чем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 отличается от NULL?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Напишите ответ в комментарии к домашнему заданию на платформе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398"/>
              </p:ext>
            </p:extLst>
          </p:nvPr>
        </p:nvGraphicFramePr>
        <p:xfrm>
          <a:off x="1057296" y="1507154"/>
          <a:ext cx="640061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877911"/>
                <a:gridCol w="1659421"/>
                <a:gridCol w="1607778"/>
                <a:gridCol w="1255507"/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 smtClean="0">
                          <a:effectLst/>
                        </a:rPr>
                        <a:t>employee_id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smtClean="0"/>
                        <a:t>amount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order_status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22.18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e04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9.50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Google Shape;273;p43"/>
          <p:cNvSpPr txBox="1"/>
          <p:nvPr/>
        </p:nvSpPr>
        <p:spPr>
          <a:xfrm>
            <a:off x="539749" y="3268884"/>
            <a:ext cx="826875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Выберите все заказы. В зависимости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поля </a:t>
            </a:r>
            <a:r>
              <a:rPr lang="en-US" dirty="0" err="1" smtClean="0">
                <a:latin typeface="IBM Plex Sans"/>
                <a:ea typeface="IBM Plex Sans"/>
                <a:cs typeface="IBM Plex Sans"/>
                <a:sym typeface="IBM Plex Sans"/>
              </a:rPr>
              <a:t>order_status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выведите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столбец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err="1" smtClean="0">
                <a:latin typeface="IBM Plex Sans"/>
                <a:ea typeface="IBM Plex Sans"/>
                <a:cs typeface="IBM Plex Sans"/>
                <a:sym typeface="IBM Plex Sans"/>
              </a:rPr>
              <a:t>full_order_status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lvl="0"/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OPEN –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Order is in open state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; CLOSED -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is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closed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; CANCELLED -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cancelled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dirty="0"/>
              <a:t>План на сегодня: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smtClean="0"/>
              <a:t>Викторина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Работа с таблицами: создание и заполнение 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Манипуляции с таблицами 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Перерыв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Использование </a:t>
            </a:r>
            <a:r>
              <a:rPr lang="ru-RU" sz="1800" dirty="0" smtClean="0">
                <a:solidFill>
                  <a:schemeClr val="dk1"/>
                </a:solidFill>
              </a:rPr>
              <a:t>оператора CASE и функции IF()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 dirty="0"/>
          </a:p>
        </p:txBody>
      </p:sp>
      <p:sp>
        <p:nvSpPr>
          <p:cNvPr id="282" name="Google Shape;282;p44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88104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Викторина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2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PRIMARY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4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PRIMARY </a:t>
            </a: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2971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/*  Многострочный комментарий */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  <a:endParaRPr lang="ru-RU"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 smtClean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/*  </a:t>
            </a: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Многострочный комментарий */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</a:t>
            </a: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</a:t>
            </a: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</a:t>
            </a: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10253</TotalTime>
  <Words>1412</Words>
  <Application>Microsoft Office PowerPoint</Application>
  <PresentationFormat>Экран (16:9)</PresentationFormat>
  <Paragraphs>338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Calibri</vt:lpstr>
      <vt:lpstr>IBM Plex Sans SemiBold</vt:lpstr>
      <vt:lpstr>Arial</vt:lpstr>
      <vt:lpstr>IBM Plex Sans</vt:lpstr>
      <vt:lpstr>Courier New</vt:lpstr>
      <vt:lpstr>Consolas</vt:lpstr>
      <vt:lpstr>Макет шаблона GB</vt:lpstr>
      <vt:lpstr>Базы данных и SQL</vt:lpstr>
      <vt:lpstr>Презентация PowerPoint</vt:lpstr>
      <vt:lpstr>План на сегодня:</vt:lpstr>
      <vt:lpstr>Викторина</vt:lpstr>
      <vt:lpstr>Первичный ключ задается с помощью команды…</vt:lpstr>
      <vt:lpstr>Первичный ключ задается с помощью команды…</vt:lpstr>
      <vt:lpstr>Выберите обозначения комментариев в MySQL:</vt:lpstr>
      <vt:lpstr>Выберите обозначения комментариев в MySQL:</vt:lpstr>
      <vt:lpstr>Оператор AND</vt:lpstr>
      <vt:lpstr>Оператор AND</vt:lpstr>
      <vt:lpstr>Какой оператор SQL нужно ставить, чтобы создать таблицу Persons?</vt:lpstr>
      <vt:lpstr>Какой оператор SQL нужно ставить, чтобы создать таблицу Persons?</vt:lpstr>
      <vt:lpstr>Что покажет следующий запрос:</vt:lpstr>
      <vt:lpstr>Что покажет следующий запрос:</vt:lpstr>
      <vt:lpstr>Задача 1. Создать сущность с подборкой фильмов (movies). </vt:lpstr>
      <vt:lpstr>Задача 2. Заполните табличку тестовыми  данными, используя оператор INSERT INTO. Пример:</vt:lpstr>
      <vt:lpstr>Операции с таблицами. Задачи</vt:lpstr>
      <vt:lpstr>Операции с таблицами. Решения</vt:lpstr>
      <vt:lpstr>Операции с таблицами. Решения</vt:lpstr>
      <vt:lpstr>Ваши вопросы?  Перерыв</vt:lpstr>
      <vt:lpstr>Задача 3. Выведите id, название фильма  и категорию фильма, согласно следующего  перечня:  Д- Детская, П – Подростковая,  В – Взрослая, Не указана</vt:lpstr>
      <vt:lpstr>  </vt:lpstr>
      <vt:lpstr>Задача 4. Выведите id, название фильма, продолжительность, тип в зависимости от продолжительности (с использованием CASE). </vt:lpstr>
      <vt:lpstr>  </vt:lpstr>
      <vt:lpstr>Задача 5. Выведите id, название фильма, продолжительность, тип в зависимости от продолжительности (с использованием IF). </vt:lpstr>
      <vt:lpstr>  </vt:lpstr>
      <vt:lpstr>Ваши вопросы?</vt:lpstr>
      <vt:lpstr>Презентация PowerPoint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Jurkello</cp:lastModifiedBy>
  <cp:revision>81</cp:revision>
  <cp:lastPrinted>2023-01-12T06:45:54Z</cp:lastPrinted>
  <dcterms:modified xsi:type="dcterms:W3CDTF">2023-03-06T18:41:59Z</dcterms:modified>
</cp:coreProperties>
</file>