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6CE53-AC3E-4996-A3B7-D60E0965FF2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8B03C-E0FB-4206-8059-94FD0AC29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6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2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25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891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12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6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5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1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0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5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7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accent3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accent3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accent3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accent3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accent3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Thesis%20chapter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 chapters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Mohammed Al-</a:t>
            </a:r>
            <a:r>
              <a:rPr lang="en-US" dirty="0" err="1" smtClean="0"/>
              <a:t>Zobbi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Chapter 3 preliminarily defines the multi-dimensional sensitivity-based anonymization method (MDSBA), and then delves in the MDSBA details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chapter starts by proposing the requirements for big data anonymization methods, including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Equivalency increase</a:t>
            </a:r>
          </a:p>
          <a:p>
            <a:pPr lvl="1"/>
            <a:r>
              <a:rPr lang="en-US" sz="2000" dirty="0" smtClean="0"/>
              <a:t>Focusing </a:t>
            </a:r>
            <a:r>
              <a:rPr lang="en-US" sz="2000" dirty="0"/>
              <a:t>on security more than information </a:t>
            </a:r>
            <a:r>
              <a:rPr lang="en-US" sz="2000" dirty="0" smtClean="0"/>
              <a:t>gain</a:t>
            </a:r>
          </a:p>
          <a:p>
            <a:pPr lvl="1"/>
            <a:r>
              <a:rPr lang="en-US" sz="2000" dirty="0" smtClean="0"/>
              <a:t>Anonymization </a:t>
            </a:r>
            <a:r>
              <a:rPr lang="en-US" sz="2000" dirty="0"/>
              <a:t>algorithms should operate in a parallel </a:t>
            </a:r>
            <a:r>
              <a:rPr lang="en-US" sz="2000" dirty="0" smtClean="0"/>
              <a:t>environment</a:t>
            </a:r>
          </a:p>
          <a:p>
            <a:pPr lvl="1"/>
            <a:r>
              <a:rPr lang="en-US" sz="2000" dirty="0" smtClean="0"/>
              <a:t>Gradual </a:t>
            </a:r>
            <a:r>
              <a:rPr lang="en-US" sz="2000" dirty="0"/>
              <a:t>access. </a:t>
            </a:r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6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three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rest of the chapter explores the MDSBA and the probability </a:t>
                </a:r>
                <a:r>
                  <a:rPr lang="en-US" dirty="0" smtClean="0"/>
                  <a:t>concept, </a:t>
                </a:r>
                <a:r>
                  <a:rPr lang="en-US" dirty="0"/>
                  <a:t>which is the core part of the MDSBA method. </a:t>
                </a:r>
                <a:endParaRPr lang="en-US" dirty="0" smtClean="0"/>
              </a:p>
              <a:p>
                <a:r>
                  <a:rPr lang="en-US" dirty="0" smtClean="0"/>
                  <a:t>Next </a:t>
                </a:r>
                <a:r>
                  <a:rPr lang="en-US" dirty="0"/>
                  <a:t>sections describe data aggregation concept vertically and horizontally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last section before the summary describes the mathematical equations that are necessary to calculate the sensitivity level as per user’s access. 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AU" i="1"/>
                      <m:t>𝜏</m:t>
                    </m:r>
                    <m:r>
                      <a:rPr lang="en-AU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AU" i="1"/>
                              <m:t>−</m:t>
                            </m:r>
                            <m:r>
                              <a:rPr lang="en-AU" i="1"/>
                              <m:t>𝜌</m:t>
                            </m:r>
                            <m:r>
                              <a:rPr lang="en-AU"/>
                              <m:t>×</m:t>
                            </m:r>
                            <m:r>
                              <a:rPr lang="en-AU" i="1"/>
                              <m:t>𝜔</m:t>
                            </m:r>
                            <m:r>
                              <a:rPr lang="en-AU"/>
                              <m:t>                             </m:t>
                            </m:r>
                            <m:r>
                              <a:rPr lang="en-AU" i="1"/>
                              <m:t>𝑦</m:t>
                            </m:r>
                            <m:r>
                              <a:rPr lang="en-AU"/>
                              <m:t>&lt;Ø</m:t>
                            </m:r>
                          </m:e>
                          <m:e>
                            <m:r>
                              <a:rPr lang="en-AU" i="1"/>
                              <m:t>−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AU" i="1"/>
                                  <m:t>𝜌</m:t>
                                </m:r>
                              </m:e>
                              <m:sup>
                                <m:r>
                                  <a:rPr lang="en-AU"/>
                                  <m:t>(</m:t>
                                </m:r>
                                <m:r>
                                  <a:rPr lang="en-AU" i="1"/>
                                  <m:t>𝑦</m:t>
                                </m:r>
                                <m:r>
                                  <a:rPr lang="en-AU" i="1"/>
                                  <m:t>−</m:t>
                                </m:r>
                                <m:r>
                                  <a:rPr lang="en-AU"/>
                                  <m:t>2</m:t>
                                </m:r>
                                <m:r>
                                  <a:rPr lang="en-AU"/>
                                  <m:t>)</m:t>
                                </m:r>
                              </m:sup>
                            </m:sSup>
                            <m:r>
                              <a:rPr lang="en-AU"/>
                              <m:t>×</m:t>
                            </m:r>
                            <m:r>
                              <a:rPr lang="en-AU" i="1"/>
                              <m:t>𝜔</m:t>
                            </m:r>
                            <m:r>
                              <a:rPr lang="en-AU"/>
                              <m:t>×</m:t>
                            </m:r>
                            <m:func>
                              <m:funcPr>
                                <m:ctrlPr>
                                  <a:rPr lang="en-US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/>
                                  <m:t>log</m:t>
                                </m:r>
                              </m:fName>
                              <m:e>
                                <m:r>
                                  <a:rPr lang="en-AU" i="1"/>
                                  <m:t>𝑦</m:t>
                                </m:r>
                              </m:e>
                            </m:func>
                            <m:r>
                              <a:rPr lang="en-AU"/>
                              <m:t>             </m:t>
                            </m:r>
                            <m:r>
                              <a:rPr lang="en-AU" i="1"/>
                              <m:t>𝑦</m:t>
                            </m:r>
                            <m:r>
                              <a:rPr lang="en-AU"/>
                              <m:t>≥</m:t>
                            </m:r>
                            <m:r>
                              <a:rPr lang="en-AU"/>
                              <m:t>∅</m:t>
                            </m:r>
                          </m:e>
                          <m:e>
                            <m:r>
                              <a:rPr lang="en-AU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AU"/>
                      <m:t>Ø</m:t>
                    </m:r>
                    <m:r>
                      <a:rPr lang="en-AU" i="1"/>
                      <m:t>𝜖</m:t>
                    </m:r>
                    <m:r>
                      <a:rPr lang="en-AU"/>
                      <m:t> </m:t>
                    </m:r>
                    <m:r>
                      <a:rPr lang="en-AU" i="1"/>
                      <m:t>ℤ</m:t>
                    </m:r>
                    <m:r>
                      <a:rPr lang="en-AU"/>
                      <m:t>,  Ø≥</m:t>
                    </m:r>
                    <m:r>
                      <a:rPr lang="en-AU"/>
                      <m:t>0</m:t>
                    </m:r>
                    <m:r>
                      <a:rPr lang="en-AU"/>
                      <m:t> ,  </m:t>
                    </m:r>
                    <m:r>
                      <m:rPr>
                        <m:sty m:val="p"/>
                      </m:rPr>
                      <a:rPr lang="en-AU"/>
                      <m:t>and</m:t>
                    </m:r>
                    <m:r>
                      <a:rPr lang="en-AU"/>
                      <m:t> </m:t>
                    </m:r>
                    <m:r>
                      <a:rPr lang="en-AU" i="1"/>
                      <m:t>𝑦</m:t>
                    </m:r>
                    <m:r>
                      <a:rPr lang="en-AU" i="1"/>
                      <m:t>𝜖</m:t>
                    </m:r>
                    <m:r>
                      <a:rPr lang="en-AU"/>
                      <m:t> </m:t>
                    </m:r>
                    <m:r>
                      <a:rPr lang="en-AU" i="1"/>
                      <m:t>ℤ</m:t>
                    </m:r>
                    <m:r>
                      <a:rPr lang="en-AU"/>
                      <m:t> :</m:t>
                    </m:r>
                    <m:r>
                      <a:rPr lang="en-AU" i="1"/>
                      <m:t>𝑦</m:t>
                    </m:r>
                    <m:r>
                      <a:rPr lang="en-AU"/>
                      <m:t>≥</m:t>
                    </m:r>
                    <m:r>
                      <a:rPr lang="en-AU"/>
                      <m:t>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8851564" y="499535"/>
            <a:ext cx="734096" cy="1275008"/>
          </a:xfrm>
          <a:prstGeom prst="rightBrac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9111803" y="321972"/>
            <a:ext cx="2973388" cy="284623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Both probability and aggregation are the two main components of MDSBA structure</a:t>
            </a:r>
          </a:p>
        </p:txBody>
      </p:sp>
    </p:spTree>
    <p:extLst>
      <p:ext uri="{BB962C8B-B14F-4D97-AF65-F5344CB8AC3E}">
        <p14:creationId xmlns:p14="http://schemas.microsoft.com/office/powerpoint/2010/main" val="10027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three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685800"/>
                <a:ext cx="8534400" cy="428544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This also includes the time factor and its impact on sensitivity value, and the masking operations in taxonomy tree and intervals. 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AU" sz="2000" i="1"/>
                      <m:t>𝜏</m:t>
                    </m:r>
                    <m:r>
                      <a:rPr lang="en-AU" sz="2000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/>
                        </m:ctrlPr>
                      </m:dPr>
                      <m:e>
                        <m:eqArr>
                          <m:eqArrPr>
                            <m:ctrlPr>
                              <a:rPr lang="en-US" sz="2000" i="1"/>
                            </m:ctrlPr>
                          </m:eqArrPr>
                          <m:e>
                            <m:r>
                              <a:rPr lang="en-AU" sz="2000" i="1"/>
                              <m:t>−</m:t>
                            </m:r>
                            <m:r>
                              <a:rPr lang="en-AU" sz="2000" i="1"/>
                              <m:t>𝜌</m:t>
                            </m:r>
                            <m:r>
                              <a:rPr lang="en-AU" sz="2000"/>
                              <m:t>×</m:t>
                            </m:r>
                            <m:r>
                              <a:rPr lang="en-AU" sz="2000" i="1"/>
                              <m:t>𝜔</m:t>
                            </m:r>
                            <m:r>
                              <a:rPr lang="en-AU" sz="2000"/>
                              <m:t>                             </m:t>
                            </m:r>
                            <m:r>
                              <a:rPr lang="en-AU" sz="2000" i="1"/>
                              <m:t>𝑦</m:t>
                            </m:r>
                            <m:r>
                              <a:rPr lang="en-AU" sz="2000"/>
                              <m:t>&lt;Ø</m:t>
                            </m:r>
                          </m:e>
                          <m:e>
                            <m:r>
                              <a:rPr lang="en-AU" sz="2000" i="1"/>
                              <m:t>−</m:t>
                            </m:r>
                            <m:sSup>
                              <m:sSupPr>
                                <m:ctrlPr>
                                  <a:rPr lang="en-US" sz="2000" i="1"/>
                                </m:ctrlPr>
                              </m:sSupPr>
                              <m:e>
                                <m:r>
                                  <a:rPr lang="en-AU" sz="2000" i="1"/>
                                  <m:t>𝜌</m:t>
                                </m:r>
                              </m:e>
                              <m:sup>
                                <m:r>
                                  <a:rPr lang="en-AU" sz="2000"/>
                                  <m:t>(</m:t>
                                </m:r>
                                <m:r>
                                  <a:rPr lang="en-AU" sz="2000" i="1"/>
                                  <m:t>𝑦</m:t>
                                </m:r>
                                <m:r>
                                  <a:rPr lang="en-AU" sz="2000" i="1"/>
                                  <m:t>−</m:t>
                                </m:r>
                                <m:r>
                                  <a:rPr lang="en-AU" sz="2000"/>
                                  <m:t>2</m:t>
                                </m:r>
                                <m:r>
                                  <a:rPr lang="en-AU" sz="2000"/>
                                  <m:t>)</m:t>
                                </m:r>
                              </m:sup>
                            </m:sSup>
                            <m:r>
                              <a:rPr lang="en-AU" sz="2000"/>
                              <m:t>×</m:t>
                            </m:r>
                            <m:r>
                              <a:rPr lang="en-AU" sz="2000" i="1"/>
                              <m:t>𝜔</m:t>
                            </m:r>
                            <m:r>
                              <a:rPr lang="en-AU" sz="2000"/>
                              <m:t>×</m:t>
                            </m:r>
                            <m:func>
                              <m:funcPr>
                                <m:ctrlPr>
                                  <a:rPr lang="en-US" sz="20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000"/>
                                  <m:t>log</m:t>
                                </m:r>
                              </m:fName>
                              <m:e>
                                <m:r>
                                  <a:rPr lang="en-AU" sz="2000" i="1"/>
                                  <m:t>𝑦</m:t>
                                </m:r>
                              </m:e>
                            </m:func>
                            <m:r>
                              <a:rPr lang="en-AU" sz="2000"/>
                              <m:t>             </m:t>
                            </m:r>
                            <m:r>
                              <a:rPr lang="en-AU" sz="2000" i="1"/>
                              <m:t>𝑦</m:t>
                            </m:r>
                            <m:r>
                              <a:rPr lang="en-AU" sz="2000"/>
                              <m:t>≥</m:t>
                            </m:r>
                            <m:r>
                              <a:rPr lang="en-AU" sz="2000"/>
                              <m:t>∅</m:t>
                            </m:r>
                          </m:e>
                          <m:e>
                            <m:r>
                              <a:rPr lang="en-AU" sz="200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AU" sz="2000"/>
                      <m:t>Ø</m:t>
                    </m:r>
                    <m:r>
                      <a:rPr lang="en-AU" sz="2000" i="1"/>
                      <m:t>𝜖</m:t>
                    </m:r>
                    <m:r>
                      <a:rPr lang="en-AU" sz="2000"/>
                      <m:t> </m:t>
                    </m:r>
                    <m:r>
                      <a:rPr lang="en-AU" sz="2000" i="1"/>
                      <m:t>ℤ</m:t>
                    </m:r>
                    <m:r>
                      <a:rPr lang="en-AU" sz="2000"/>
                      <m:t>,  Ø≥</m:t>
                    </m:r>
                    <m:r>
                      <a:rPr lang="en-AU" sz="2000"/>
                      <m:t>0</m:t>
                    </m:r>
                    <m:r>
                      <a:rPr lang="en-AU" sz="2000"/>
                      <m:t> ,  </m:t>
                    </m:r>
                    <m:r>
                      <m:rPr>
                        <m:sty m:val="p"/>
                      </m:rPr>
                      <a:rPr lang="en-AU" sz="2000"/>
                      <m:t>and</m:t>
                    </m:r>
                    <m:r>
                      <a:rPr lang="en-AU" sz="2000"/>
                      <m:t> </m:t>
                    </m:r>
                    <m:r>
                      <a:rPr lang="en-AU" sz="2000" i="1"/>
                      <m:t>𝑦</m:t>
                    </m:r>
                    <m:r>
                      <a:rPr lang="en-AU" sz="2000" i="1"/>
                      <m:t>𝜖</m:t>
                    </m:r>
                    <m:r>
                      <a:rPr lang="en-AU" sz="2000"/>
                      <m:t> </m:t>
                    </m:r>
                    <m:r>
                      <a:rPr lang="en-AU" sz="2000" i="1"/>
                      <m:t>ℤ</m:t>
                    </m:r>
                    <m:r>
                      <a:rPr lang="en-AU" sz="2000"/>
                      <m:t> :</m:t>
                    </m:r>
                    <m:r>
                      <a:rPr lang="en-AU" sz="2000" i="1"/>
                      <m:t>𝑦</m:t>
                    </m:r>
                    <m:r>
                      <a:rPr lang="en-AU" sz="2000"/>
                      <m:t>≥</m:t>
                    </m:r>
                    <m:r>
                      <a:rPr lang="en-AU" sz="2000"/>
                      <m:t>2</m:t>
                    </m:r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The anonymization </a:t>
                </a:r>
                <a:r>
                  <a:rPr lang="en-US" sz="2400" dirty="0"/>
                  <a:t>algorithms were described in details for the groups.  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Taxonomy Tree Masking</a:t>
                </a:r>
              </a:p>
              <a:p>
                <a:pPr lvl="1"/>
                <a:r>
                  <a:rPr lang="en-US" sz="2000" dirty="0" smtClean="0"/>
                  <a:t>Discretization </a:t>
                </a:r>
                <a:r>
                  <a:rPr lang="en-US" sz="2000" dirty="0"/>
                  <a:t>Mask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685800"/>
                <a:ext cx="8534400" cy="4285445"/>
              </a:xfrm>
              <a:blipFill rotWithShape="0">
                <a:blip r:embed="rId2"/>
                <a:stretch>
                  <a:fillRect l="-571" t="-11396" b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2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3627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Illustrates </a:t>
            </a:r>
            <a:r>
              <a:rPr lang="en-US" sz="2400" dirty="0"/>
              <a:t>the state of the art of MDSBA framework.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first sections illustrate MapReduce and Hadoop ecosystems.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next section presents Hadoop security, and the best protection methods for Hadoop network domain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Apply </a:t>
            </a:r>
            <a:r>
              <a:rPr lang="en-US" sz="2400" dirty="0"/>
              <a:t>MDSBA algorithms by using Pig Latin scripts. </a:t>
            </a:r>
            <a:endParaRPr lang="en-US" sz="24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scripts execute the anonymization by applying several masking methods on taxonomy trees and discretization.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596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3209" y="5247186"/>
            <a:ext cx="2669521" cy="1507067"/>
          </a:xfrm>
        </p:spPr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4820" y="1342622"/>
                <a:ext cx="8534400" cy="3615267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The forth section compares between MDBSA and Multi-Dimensional Top-Down Specialization (MDTDS</a:t>
                </a:r>
                <a:r>
                  <a:rPr lang="en-US" sz="1800" dirty="0" smtClean="0"/>
                  <a:t>).</a:t>
                </a:r>
              </a:p>
              <a:p>
                <a:pPr lvl="1"/>
                <a:r>
                  <a:rPr lang="en-US" sz="1600" dirty="0" smtClean="0"/>
                  <a:t>The </a:t>
                </a:r>
                <a:r>
                  <a:rPr lang="en-US" sz="1600" dirty="0"/>
                  <a:t>comparison includes some experiments that measure the prediction level through the classification error</a:t>
                </a:r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 smtClean="0"/>
                  <a:t>The </a:t>
                </a:r>
                <a:r>
                  <a:rPr lang="en-US" sz="1600" dirty="0"/>
                  <a:t>experiments </a:t>
                </a:r>
                <a:r>
                  <a:rPr lang="en-US" sz="1600" dirty="0" smtClean="0"/>
                  <a:t>prove </a:t>
                </a:r>
                <a:r>
                  <a:rPr lang="en-US" sz="1600" dirty="0"/>
                  <a:t>that MDSBA is efficient in performance and has a very low prediction error in the large data size</a:t>
                </a:r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 smtClean="0"/>
                  <a:t>The </a:t>
                </a:r>
                <a:r>
                  <a:rPr lang="en-US" sz="1600" dirty="0"/>
                  <a:t>experiments were conducted on several datasets in both small and large data sizes. </a:t>
                </a:r>
                <a:endParaRPr lang="en-US" sz="1600" dirty="0" smtClean="0"/>
              </a:p>
              <a:p>
                <a:r>
                  <a:rPr lang="en-US" sz="1800" dirty="0" smtClean="0"/>
                  <a:t>The </a:t>
                </a:r>
                <a:r>
                  <a:rPr lang="en-US" sz="1800" dirty="0"/>
                  <a:t>last few sections focus on creating a new classification bench mark for measuring the performance of anonymization methods. </a:t>
                </a:r>
                <a:endParaRPr lang="en-US" sz="1800" dirty="0" smtClean="0"/>
              </a:p>
              <a:p>
                <a:r>
                  <a:rPr lang="en-US" sz="1800" dirty="0" smtClean="0"/>
                  <a:t>The </a:t>
                </a:r>
                <a:r>
                  <a:rPr lang="en-US" sz="1800" dirty="0"/>
                  <a:t>sections introduce mathematical equations by implementing disruption concept to measure how much is the anonymization impact on data.</a:t>
                </a:r>
              </a:p>
              <a:p>
                <a:r>
                  <a:rPr lang="en-AU" sz="1800" dirty="0" err="1"/>
                  <a:t>Ɗs</a:t>
                </a:r>
                <a14:m>
                  <m:oMath xmlns:m="http://schemas.openxmlformats.org/officeDocument/2006/math">
                    <m:r>
                      <a:rPr lang="en-AU" sz="1800"/>
                      <m:t>=</m:t>
                    </m:r>
                    <m:f>
                      <m:fPr>
                        <m:ctrlPr>
                          <a:rPr lang="en-US" sz="1800" i="1"/>
                        </m:ctrlPr>
                      </m:fPr>
                      <m:num>
                        <m:r>
                          <a:rPr lang="en-AU" sz="1800" i="1"/>
                          <m:t>𝑀</m:t>
                        </m:r>
                      </m:num>
                      <m:den>
                        <m:r>
                          <a:rPr lang="en-AU" sz="1800" i="1"/>
                          <m:t>𝑁</m:t>
                        </m:r>
                      </m:den>
                    </m:f>
                    <m:r>
                      <a:rPr lang="en-AU" sz="1800"/>
                      <m:t>× </m:t>
                    </m:r>
                    <m:f>
                      <m:fPr>
                        <m:ctrlPr>
                          <a:rPr lang="en-US" sz="1800" i="1"/>
                        </m:ctrlPr>
                      </m:fPr>
                      <m:num>
                        <m:r>
                          <a:rPr lang="en-AU" sz="1800"/>
                          <m:t>0</m:t>
                        </m:r>
                        <m:r>
                          <a:rPr lang="en-AU" sz="1800"/>
                          <m:t>.</m:t>
                        </m:r>
                        <m:r>
                          <a:rPr lang="en-AU" sz="1800"/>
                          <m:t>01</m:t>
                        </m:r>
                      </m:num>
                      <m:den>
                        <m:nary>
                          <m:naryPr>
                            <m:chr m:val="∏"/>
                            <m:limLoc m:val="undOvr"/>
                            <m:subHide m:val="on"/>
                            <m:supHide m:val="on"/>
                            <m:ctrlPr>
                              <a:rPr lang="en-US" sz="1800" i="1"/>
                            </m:ctrlPr>
                          </m:naryPr>
                          <m:sub/>
                          <m:sup/>
                          <m:e>
                            <m:r>
                              <a:rPr lang="en-AU" sz="1800" i="1"/>
                              <m:t>𝑃</m:t>
                            </m:r>
                            <m:r>
                              <a:rPr lang="en-AU" sz="1800"/>
                              <m:t>[</m:t>
                            </m:r>
                            <m:r>
                              <a:rPr lang="en-AU" sz="1800" i="1"/>
                              <m:t>𝑄𝐼𝐷</m:t>
                            </m:r>
                            <m:r>
                              <a:rPr lang="en-AU" sz="1800"/>
                              <m:t>]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0"/>
                      <m:t>Where</m:t>
                    </m:r>
                    <m:r>
                      <a:rPr lang="en-AU" sz="1800"/>
                      <m:t> 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en-US" sz="1800" i="1"/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AU" sz="1800"/>
                          <m:t>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AU" sz="1800"/>
                              <m:t>QID</m:t>
                            </m:r>
                          </m:e>
                        </m:d>
                      </m:e>
                    </m:nary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is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the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factor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of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QIDs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probabilities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used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in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anonymizing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each</m:t>
                    </m:r>
                    <m:r>
                      <a:rPr lang="en-AU" sz="1800"/>
                      <m:t> </m:t>
                    </m:r>
                    <m:r>
                      <m:rPr>
                        <m:sty m:val="p"/>
                      </m:rPr>
                      <a:rPr lang="en-AU" sz="1800"/>
                      <m:t>block</m:t>
                    </m:r>
                    <m:r>
                      <a:rPr lang="en-AU" sz="1800"/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AU" sz="1800" dirty="0"/>
                  <a:t>Ɗ[total]</a:t>
                </a:r>
                <a14:m>
                  <m:oMath xmlns:m="http://schemas.openxmlformats.org/officeDocument/2006/math">
                    <m:r>
                      <a:rPr lang="en-AU" sz="1800"/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800" i="1"/>
                        </m:ctrlPr>
                      </m:naryPr>
                      <m:sub>
                        <m:r>
                          <a:rPr lang="en-AU" sz="1800" i="1"/>
                          <m:t>𝑠</m:t>
                        </m:r>
                        <m:r>
                          <a:rPr lang="en-AU" sz="1800"/>
                          <m:t>=</m:t>
                        </m:r>
                        <m:r>
                          <a:rPr lang="en-AU" sz="1800"/>
                          <m:t>0</m:t>
                        </m:r>
                      </m:sub>
                      <m:sup>
                        <m:r>
                          <a:rPr lang="en-AU" sz="1800" i="1"/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sz="1800" i="1"/>
                            </m:ctrlPr>
                          </m:sSubPr>
                          <m:e>
                            <m:r>
                              <a:rPr lang="en-AU" sz="1800" i="1"/>
                              <m:t>𝐷</m:t>
                            </m:r>
                          </m:e>
                          <m:sub>
                            <m:r>
                              <a:rPr lang="en-AU" sz="1800" i="1"/>
                              <m:t>𝑠</m:t>
                            </m:r>
                          </m:sub>
                        </m:sSub>
                      </m:e>
                    </m:nary>
                    <m:r>
                      <a:rPr lang="en-AU" sz="1800"/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820" y="1342622"/>
                <a:ext cx="8534400" cy="3615267"/>
              </a:xfrm>
              <a:blipFill rotWithShape="0">
                <a:blip r:embed="rId2"/>
                <a:stretch>
                  <a:fillRect l="-143" t="-27319" r="-1071" b="-45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4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Five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xplores </a:t>
            </a:r>
            <a:r>
              <a:rPr lang="en-US" dirty="0"/>
              <a:t>the complete framework of MDSBA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chapter starts by describing the communication method between the Federation Service (FS) and Service Provider (SP).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communication method is known by Security Assertion Markup Language (SAML).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section proposes two types of datasets, archive and live data.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Five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72065"/>
            <a:ext cx="8534400" cy="3615267"/>
          </a:xfrm>
        </p:spPr>
        <p:txBody>
          <a:bodyPr>
            <a:noAutofit/>
          </a:bodyPr>
          <a:lstStyle/>
          <a:p>
            <a:r>
              <a:rPr lang="en-US" sz="1800" dirty="0"/>
              <a:t>Next sections present the details of access control and business roles.</a:t>
            </a:r>
          </a:p>
          <a:p>
            <a:pPr lvl="1"/>
            <a:r>
              <a:rPr lang="en-US" sz="1600" dirty="0"/>
              <a:t>The sections describe the three services of MDSBA core. These services are distributed in FS and SP sides. </a:t>
            </a:r>
          </a:p>
          <a:p>
            <a:pPr lvl="1"/>
            <a:r>
              <a:rPr lang="en-US" sz="1600" dirty="0"/>
              <a:t>The three services include: </a:t>
            </a:r>
            <a:endParaRPr lang="en-US" sz="1600" dirty="0" smtClean="0"/>
          </a:p>
          <a:p>
            <a:pPr lvl="2"/>
            <a:r>
              <a:rPr lang="en-US" sz="1400" dirty="0" smtClean="0"/>
              <a:t>core</a:t>
            </a:r>
            <a:r>
              <a:rPr lang="en-US" sz="1400" dirty="0"/>
              <a:t>, initializer, and anonymizer. </a:t>
            </a:r>
            <a:endParaRPr lang="en-US" sz="1400" dirty="0" smtClean="0"/>
          </a:p>
          <a:p>
            <a:pPr lvl="2"/>
            <a:r>
              <a:rPr lang="en-US" sz="1400" dirty="0" smtClean="0"/>
              <a:t>The </a:t>
            </a:r>
            <a:r>
              <a:rPr lang="en-US" sz="1400" dirty="0"/>
              <a:t>sections conclude the method of generating the Pig Latin script</a:t>
            </a:r>
            <a:r>
              <a:rPr lang="en-US" sz="1400" dirty="0" smtClean="0"/>
              <a:t>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second part of the chapter discusses two problematic concerns in MDSBA</a:t>
            </a:r>
            <a:r>
              <a:rPr lang="en-US" sz="1600" dirty="0" smtClean="0"/>
              <a:t>;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Obvious Guess </a:t>
            </a:r>
            <a:endParaRPr lang="en-US" sz="1600" dirty="0" smtClean="0"/>
          </a:p>
          <a:p>
            <a:pPr lvl="1"/>
            <a:r>
              <a:rPr lang="en-US" sz="1600" b="1" dirty="0"/>
              <a:t>The solutions for Obvious Guess is established by creating a zero filtration stage before anonymization</a:t>
            </a:r>
            <a:endParaRPr lang="en-US" sz="1600" b="1" dirty="0" smtClean="0"/>
          </a:p>
          <a:p>
            <a:pPr lvl="1"/>
            <a:r>
              <a:rPr lang="en-US" sz="1600" dirty="0" smtClean="0"/>
              <a:t>Across </a:t>
            </a:r>
            <a:r>
              <a:rPr lang="en-US" sz="1600" dirty="0"/>
              <a:t>Group Unique Identifiers (AGUI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b="1" dirty="0" smtClean="0"/>
              <a:t>The solution for AGUI </a:t>
            </a:r>
            <a:r>
              <a:rPr lang="en-US" sz="1600" b="1" dirty="0"/>
              <a:t>is established by increasing the value of </a:t>
            </a:r>
            <a:r>
              <a:rPr lang="en-US" sz="1600" b="1" i="1" dirty="0"/>
              <a:t>k</a:t>
            </a:r>
            <a:r>
              <a:rPr lang="en-US" sz="1600" b="1" dirty="0"/>
              <a:t>. The last section before the summary explains some experiments that measure the impact of the disruption values on AGUI.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 smtClean="0"/>
              <a:t>Thesis Chapters-Chapter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Protecting Privacy in Big Data by Implementing Sensitivity-based Anonymity Framework </a:t>
            </a:r>
          </a:p>
          <a:p>
            <a:pPr lvl="0"/>
            <a:r>
              <a:rPr lang="en-US" dirty="0"/>
              <a:t>Chapter one: </a:t>
            </a:r>
          </a:p>
          <a:p>
            <a:pPr lvl="1"/>
            <a:r>
              <a:rPr lang="en-US" dirty="0"/>
              <a:t>Research Question</a:t>
            </a:r>
          </a:p>
          <a:p>
            <a:pPr lvl="1"/>
            <a:r>
              <a:rPr lang="en-US" dirty="0"/>
              <a:t>Thesis Objectives</a:t>
            </a:r>
          </a:p>
          <a:p>
            <a:pPr lvl="1"/>
            <a:r>
              <a:rPr lang="en-US" dirty="0"/>
              <a:t>Thesis Contribution </a:t>
            </a:r>
          </a:p>
          <a:p>
            <a:pPr lvl="1"/>
            <a:r>
              <a:rPr lang="en-US" dirty="0"/>
              <a:t>Thesis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23" y="5350933"/>
            <a:ext cx="8534400" cy="1507067"/>
          </a:xfrm>
        </p:spPr>
        <p:txBody>
          <a:bodyPr/>
          <a:lstStyle/>
          <a:p>
            <a:r>
              <a:rPr lang="en-US" dirty="0"/>
              <a:t>Thesis </a:t>
            </a:r>
            <a:r>
              <a:rPr lang="en-US" dirty="0" smtClean="0"/>
              <a:t>Chapters- Chapter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97924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sz="1600" b="1" dirty="0"/>
              <a:t>Chapter Two: Background and Challenges</a:t>
            </a:r>
          </a:p>
          <a:p>
            <a:pPr lvl="1"/>
            <a:r>
              <a:rPr lang="en-US" sz="1200" b="1" dirty="0"/>
              <a:t>Big Data: Research Challenges</a:t>
            </a:r>
          </a:p>
          <a:p>
            <a:pPr lvl="1"/>
            <a:r>
              <a:rPr lang="en-US" sz="1200" b="1" dirty="0"/>
              <a:t>Big Data analytics Challenges.</a:t>
            </a:r>
          </a:p>
          <a:p>
            <a:pPr lvl="1"/>
            <a:r>
              <a:rPr lang="en-US" sz="1200" b="1" dirty="0"/>
              <a:t>Security Challenges in Big Data Analytics.</a:t>
            </a:r>
          </a:p>
          <a:p>
            <a:pPr lvl="2"/>
            <a:r>
              <a:rPr lang="en-US" sz="1100" b="1" dirty="0"/>
              <a:t>Possible Attacks in Differential Privacy</a:t>
            </a:r>
          </a:p>
          <a:p>
            <a:pPr lvl="2"/>
            <a:r>
              <a:rPr lang="en-US" sz="1100" b="1" dirty="0"/>
              <a:t>Protecting Privacy by K-anonymity</a:t>
            </a:r>
          </a:p>
          <a:p>
            <a:pPr lvl="2"/>
            <a:r>
              <a:rPr lang="en-US" sz="1100" b="1" dirty="0"/>
              <a:t>Impairments in k-anonymity</a:t>
            </a:r>
          </a:p>
          <a:p>
            <a:pPr lvl="1"/>
            <a:r>
              <a:rPr lang="en-US" sz="1200" b="1" dirty="0"/>
              <a:t>K-Anonymity Frameworks</a:t>
            </a:r>
          </a:p>
          <a:p>
            <a:pPr lvl="2"/>
            <a:r>
              <a:rPr lang="en-US" sz="1100" b="1" dirty="0"/>
              <a:t>K-Anonymity Methods for Traditional Data</a:t>
            </a:r>
          </a:p>
          <a:p>
            <a:pPr lvl="3"/>
            <a:r>
              <a:rPr lang="en-US" sz="1050" b="1" dirty="0"/>
              <a:t>Generalization</a:t>
            </a:r>
          </a:p>
          <a:p>
            <a:pPr lvl="3"/>
            <a:r>
              <a:rPr lang="en-US" sz="1050" b="1" dirty="0"/>
              <a:t>Specialization</a:t>
            </a:r>
          </a:p>
          <a:p>
            <a:pPr lvl="3"/>
            <a:r>
              <a:rPr lang="en-US" sz="1050" b="1" dirty="0"/>
              <a:t>Critic of Traditional Data Anonymization Methods</a:t>
            </a:r>
          </a:p>
          <a:p>
            <a:pPr lvl="2"/>
            <a:r>
              <a:rPr lang="en-US" sz="1100" b="1" dirty="0"/>
              <a:t>K-Anonymity Method for Big Data</a:t>
            </a:r>
          </a:p>
          <a:p>
            <a:pPr lvl="3"/>
            <a:r>
              <a:rPr lang="en-US" sz="1050" b="1" dirty="0"/>
              <a:t>Generalization</a:t>
            </a:r>
          </a:p>
          <a:p>
            <a:pPr lvl="3"/>
            <a:r>
              <a:rPr lang="en-US" sz="1050" b="1" dirty="0"/>
              <a:t>Specialization</a:t>
            </a:r>
          </a:p>
          <a:p>
            <a:pPr lvl="3"/>
            <a:r>
              <a:rPr lang="en-US" sz="1050" b="1" dirty="0"/>
              <a:t>Critic of Big Data Anonymization Methods </a:t>
            </a:r>
          </a:p>
          <a:p>
            <a:pPr lvl="1"/>
            <a:r>
              <a:rPr lang="en-US" sz="1300" b="1" dirty="0"/>
              <a:t>Summary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079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26713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sz="1400" b="1" dirty="0"/>
              <a:t>Chapter Three: Multi-Dimensional Sensitivity-Based Anonymization Method</a:t>
            </a:r>
          </a:p>
          <a:p>
            <a:pPr lvl="1"/>
            <a:r>
              <a:rPr lang="en-US" sz="1200" b="1" dirty="0"/>
              <a:t>Requirements for Big Data Anonymization Method</a:t>
            </a:r>
          </a:p>
          <a:p>
            <a:pPr lvl="2"/>
            <a:r>
              <a:rPr lang="en-US" sz="1100" b="1" dirty="0"/>
              <a:t>Equivalency Increase</a:t>
            </a:r>
          </a:p>
          <a:p>
            <a:pPr lvl="2"/>
            <a:r>
              <a:rPr lang="en-US" sz="1100" b="1" dirty="0"/>
              <a:t>Information Gain and Security </a:t>
            </a:r>
          </a:p>
          <a:p>
            <a:pPr lvl="2"/>
            <a:r>
              <a:rPr lang="en-US" sz="1100" b="1" dirty="0"/>
              <a:t>Parallel Algorithm </a:t>
            </a:r>
          </a:p>
          <a:p>
            <a:pPr lvl="2"/>
            <a:r>
              <a:rPr lang="en-US" sz="1100" b="1" dirty="0"/>
              <a:t>Gradual Access</a:t>
            </a:r>
          </a:p>
          <a:p>
            <a:pPr lvl="1"/>
            <a:r>
              <a:rPr lang="en-US" sz="1200" b="1" dirty="0"/>
              <a:t>Multi-Dimensional Sensitivity-Based Anonymization Method Concept</a:t>
            </a:r>
          </a:p>
          <a:p>
            <a:pPr lvl="2"/>
            <a:r>
              <a:rPr lang="en-US" sz="1100" b="1" dirty="0"/>
              <a:t>Quasi Identifiers and Classes</a:t>
            </a:r>
          </a:p>
          <a:p>
            <a:pPr lvl="2"/>
            <a:r>
              <a:rPr lang="en-US" sz="1100" b="1" dirty="0"/>
              <a:t>Probability Concept and Anonymization Masking</a:t>
            </a:r>
          </a:p>
          <a:p>
            <a:pPr lvl="3"/>
            <a:r>
              <a:rPr lang="en-US" sz="1100" b="1" dirty="0"/>
              <a:t>Interval and Taxonomy Tree Masking</a:t>
            </a:r>
          </a:p>
          <a:p>
            <a:pPr lvl="3"/>
            <a:r>
              <a:rPr lang="en-US" sz="1100" b="1" dirty="0"/>
              <a:t>Suppression Masking</a:t>
            </a:r>
          </a:p>
          <a:p>
            <a:pPr lvl="2"/>
            <a:r>
              <a:rPr lang="en-US" sz="1100" b="1" dirty="0"/>
              <a:t>Grouping Data Vertically and Horizontally</a:t>
            </a:r>
          </a:p>
          <a:p>
            <a:pPr lvl="3"/>
            <a:r>
              <a:rPr lang="en-US" sz="1100" b="1" dirty="0"/>
              <a:t>Grouping Data Vertically</a:t>
            </a:r>
          </a:p>
          <a:p>
            <a:pPr lvl="3"/>
            <a:r>
              <a:rPr lang="en-US" sz="1100" b="1" dirty="0"/>
              <a:t>Grouping Data Horizontally using Q-ID Groups</a:t>
            </a:r>
          </a:p>
          <a:p>
            <a:pPr lvl="2"/>
            <a:r>
              <a:rPr lang="en-US" sz="1100" b="1" dirty="0"/>
              <a:t>Mathematical Equations to Calculate the Sensitivity Level</a:t>
            </a:r>
          </a:p>
          <a:p>
            <a:pPr lvl="3"/>
            <a:r>
              <a:rPr lang="en-US" sz="1100" b="1" dirty="0"/>
              <a:t>Sensitivity Level and Time Factor</a:t>
            </a:r>
          </a:p>
          <a:p>
            <a:pPr lvl="3"/>
            <a:r>
              <a:rPr lang="en-US" sz="1100" b="1" dirty="0"/>
              <a:t>Anonymization Operations</a:t>
            </a:r>
          </a:p>
          <a:p>
            <a:pPr lvl="3"/>
            <a:r>
              <a:rPr lang="en-US" sz="1100" b="1" dirty="0"/>
              <a:t>Taxonomy-tree masking</a:t>
            </a:r>
          </a:p>
          <a:p>
            <a:pPr lvl="3"/>
            <a:r>
              <a:rPr lang="en-US" sz="1100" b="1" dirty="0"/>
              <a:t>Discretization Masking</a:t>
            </a:r>
          </a:p>
          <a:p>
            <a:pPr lvl="1"/>
            <a:r>
              <a:rPr lang="en-US" sz="1200" b="1" dirty="0"/>
              <a:t>Summary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350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03" y="5350933"/>
            <a:ext cx="8534400" cy="1507067"/>
          </a:xfrm>
        </p:spPr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03" y="1419896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sz="1800" b="1" dirty="0"/>
              <a:t>Chapter Four: implementing Sensitivity-Based Anonymization method by Hadoop Ecosystems.</a:t>
            </a:r>
          </a:p>
          <a:p>
            <a:pPr lvl="1"/>
            <a:r>
              <a:rPr lang="en-US" sz="1600" b="1" dirty="0"/>
              <a:t>Hadoop in Data Analytics</a:t>
            </a:r>
          </a:p>
          <a:p>
            <a:pPr lvl="2"/>
            <a:r>
              <a:rPr lang="en-US" sz="1400" b="1" dirty="0"/>
              <a:t>Hadoop Core</a:t>
            </a:r>
          </a:p>
          <a:p>
            <a:pPr lvl="2"/>
            <a:r>
              <a:rPr lang="en-US" sz="1400" b="1" dirty="0"/>
              <a:t>Hadoop Ecosystems</a:t>
            </a:r>
          </a:p>
          <a:p>
            <a:pPr lvl="1"/>
            <a:r>
              <a:rPr lang="en-US" sz="1600" b="1" dirty="0"/>
              <a:t>Hadoop security</a:t>
            </a:r>
          </a:p>
          <a:p>
            <a:pPr lvl="2"/>
            <a:r>
              <a:rPr lang="en-US" sz="1400" b="1" dirty="0"/>
              <a:t>Implementing Hadoop in LDAP Domain</a:t>
            </a:r>
          </a:p>
          <a:p>
            <a:pPr lvl="2"/>
            <a:r>
              <a:rPr lang="en-US" sz="1400" b="1" dirty="0"/>
              <a:t>Applying Kerberos for Hadoop Secure Mode</a:t>
            </a:r>
          </a:p>
          <a:p>
            <a:pPr lvl="1"/>
            <a:r>
              <a:rPr lang="en-US" sz="1600" b="1" dirty="0"/>
              <a:t>Deploying Sensitivity-Based Anonymization by using Hadoop Ecosystems</a:t>
            </a:r>
          </a:p>
          <a:p>
            <a:pPr lvl="2"/>
            <a:r>
              <a:rPr lang="en-US" sz="1400" b="1" dirty="0"/>
              <a:t>Pig Latin Core Structure</a:t>
            </a:r>
          </a:p>
          <a:p>
            <a:pPr lvl="2"/>
            <a:r>
              <a:rPr lang="en-US" sz="1400" b="1" dirty="0"/>
              <a:t>Anonymization by Pig Latin scripts</a:t>
            </a:r>
          </a:p>
          <a:p>
            <a:pPr lvl="2"/>
            <a:r>
              <a:rPr lang="en-US" sz="1400" b="1" dirty="0"/>
              <a:t>Comparison between Sensitivity-Based anonymization and Other Methods in Big Data</a:t>
            </a:r>
          </a:p>
          <a:p>
            <a:pPr lvl="2"/>
            <a:r>
              <a:rPr lang="en-US" sz="1400" b="1" dirty="0"/>
              <a:t>Anonymization Classification</a:t>
            </a:r>
          </a:p>
          <a:p>
            <a:pPr lvl="2"/>
            <a:r>
              <a:rPr lang="en-US" sz="1400" b="1" dirty="0"/>
              <a:t>Performance Comparison</a:t>
            </a:r>
          </a:p>
          <a:p>
            <a:pPr lvl="1"/>
            <a:r>
              <a:rPr lang="en-US" sz="1600" b="1" dirty="0"/>
              <a:t>Summary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448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97" y="5350933"/>
            <a:ext cx="8534400" cy="1507067"/>
          </a:xfrm>
        </p:spPr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Five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97" y="1368380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Chapter Five: Framework for Sensitivity-Based Anonymization </a:t>
            </a:r>
          </a:p>
          <a:p>
            <a:pPr lvl="1"/>
            <a:r>
              <a:rPr lang="en-US" b="1" dirty="0"/>
              <a:t>Security Assertion Markup Language (SAML)</a:t>
            </a:r>
          </a:p>
          <a:p>
            <a:pPr lvl="1"/>
            <a:r>
              <a:rPr lang="en-US" b="1" dirty="0"/>
              <a:t>MDSBA and Granular Access Control</a:t>
            </a:r>
          </a:p>
          <a:p>
            <a:pPr lvl="2"/>
            <a:r>
              <a:rPr lang="en-US" sz="1400" b="1" dirty="0"/>
              <a:t>Live Data and Archived Data</a:t>
            </a:r>
          </a:p>
          <a:p>
            <a:pPr lvl="2"/>
            <a:r>
              <a:rPr lang="en-US" sz="1400" b="1" dirty="0"/>
              <a:t>MDSBA </a:t>
            </a:r>
            <a:r>
              <a:rPr lang="en-US" sz="1400" b="1" i="1" dirty="0"/>
              <a:t>k̄</a:t>
            </a:r>
            <a:r>
              <a:rPr lang="en-US" sz="900" b="1" dirty="0"/>
              <a:t> </a:t>
            </a:r>
            <a:r>
              <a:rPr lang="en-US" sz="1400" b="1" dirty="0"/>
              <a:t>percentage and Business roles</a:t>
            </a:r>
          </a:p>
          <a:p>
            <a:pPr lvl="2"/>
            <a:r>
              <a:rPr lang="en-US" sz="1400" b="1" dirty="0"/>
              <a:t>MDSBA Three Services</a:t>
            </a:r>
          </a:p>
          <a:p>
            <a:pPr lvl="3"/>
            <a:r>
              <a:rPr lang="en-US" sz="1200" b="1" dirty="0"/>
              <a:t>Core Service</a:t>
            </a:r>
          </a:p>
          <a:p>
            <a:pPr lvl="3"/>
            <a:r>
              <a:rPr lang="en-US" sz="1200" b="1" dirty="0"/>
              <a:t>Initializer Service</a:t>
            </a:r>
          </a:p>
          <a:p>
            <a:pPr lvl="3"/>
            <a:r>
              <a:rPr lang="en-US" sz="1200" b="1" dirty="0"/>
              <a:t>Anonymizer Service</a:t>
            </a:r>
          </a:p>
          <a:p>
            <a:pPr lvl="1"/>
            <a:r>
              <a:rPr lang="en-US" b="1" dirty="0"/>
              <a:t>Improvement to MDSBA Security</a:t>
            </a:r>
          </a:p>
          <a:p>
            <a:pPr lvl="2"/>
            <a:r>
              <a:rPr lang="en-US" sz="1400" b="1" dirty="0"/>
              <a:t>Obvious Guess</a:t>
            </a:r>
          </a:p>
          <a:p>
            <a:pPr lvl="2"/>
            <a:r>
              <a:rPr lang="en-US" sz="1400" b="1" dirty="0"/>
              <a:t>Across Groups Unique Identifiers (AGUI)</a:t>
            </a:r>
          </a:p>
          <a:p>
            <a:pPr lvl="2"/>
            <a:r>
              <a:rPr lang="en-US" sz="1400" b="1" dirty="0"/>
              <a:t>Resolving Obvious Guess</a:t>
            </a:r>
          </a:p>
          <a:p>
            <a:pPr lvl="2"/>
            <a:r>
              <a:rPr lang="en-US" sz="1400" b="1" dirty="0"/>
              <a:t>Resolving Across Groups Unique </a:t>
            </a:r>
            <a:r>
              <a:rPr lang="en-US" sz="1400" b="1" dirty="0" err="1" smtClean="0"/>
              <a:t>Idintifier</a:t>
            </a:r>
            <a:r>
              <a:rPr lang="en-US" sz="1400" b="1" dirty="0" smtClean="0"/>
              <a:t> </a:t>
            </a:r>
            <a:r>
              <a:rPr lang="en-US" sz="1400" b="1" dirty="0"/>
              <a:t>(AGUI)</a:t>
            </a:r>
          </a:p>
          <a:p>
            <a:pPr lvl="1"/>
            <a:r>
              <a:rPr lang="en-US" b="1" dirty="0"/>
              <a:t>Experimenting Data Disruption in MDSBA Framework</a:t>
            </a:r>
          </a:p>
          <a:p>
            <a:pPr lvl="1"/>
            <a:r>
              <a:rPr lang="en-US" b="1" dirty="0"/>
              <a:t>Summary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96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71" y="5350933"/>
            <a:ext cx="8534400" cy="1507067"/>
          </a:xfrm>
        </p:spPr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59" y="1213834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Chapter six: Towards Optimal Sensitivity-Based Anonymization for Big Data</a:t>
            </a:r>
          </a:p>
          <a:p>
            <a:pPr lvl="1"/>
            <a:r>
              <a:rPr lang="en-AU" sz="2000" b="1" dirty="0"/>
              <a:t>Previous Solution to Find the Optimal </a:t>
            </a:r>
            <a:r>
              <a:rPr lang="en-AU" sz="2000" b="1" i="1" dirty="0"/>
              <a:t>k</a:t>
            </a:r>
            <a:r>
              <a:rPr lang="en-AU" sz="2000" b="1" dirty="0"/>
              <a:t> Value</a:t>
            </a:r>
            <a:endParaRPr lang="en-US" sz="2000" b="1" dirty="0"/>
          </a:p>
          <a:p>
            <a:pPr lvl="1"/>
            <a:r>
              <a:rPr lang="en-AU" sz="2000" b="1" dirty="0"/>
              <a:t>MDSBA Grouping and the Gradual Access</a:t>
            </a:r>
            <a:endParaRPr lang="en-US" sz="2000" b="1" dirty="0"/>
          </a:p>
          <a:p>
            <a:pPr lvl="1"/>
            <a:r>
              <a:rPr lang="en-US" sz="2000" b="1" dirty="0"/>
              <a:t>Possible attacks against MDSBA</a:t>
            </a:r>
          </a:p>
          <a:p>
            <a:pPr lvl="1"/>
            <a:r>
              <a:rPr lang="en-AU" sz="2000" b="1" dirty="0"/>
              <a:t>Finding the optimal </a:t>
            </a:r>
            <a:r>
              <a:rPr lang="en-AU" sz="2000" b="1" i="1" dirty="0"/>
              <a:t>k</a:t>
            </a:r>
            <a:r>
              <a:rPr lang="en-AU" sz="2000" b="1" dirty="0"/>
              <a:t> value</a:t>
            </a:r>
            <a:endParaRPr lang="en-US" sz="2000" b="1" dirty="0"/>
          </a:p>
          <a:p>
            <a:pPr lvl="1"/>
            <a:r>
              <a:rPr lang="en-AU" sz="2000" b="1" dirty="0"/>
              <a:t>Cumulative Frequency</a:t>
            </a:r>
            <a:endParaRPr lang="en-US" sz="2000" b="1" dirty="0"/>
          </a:p>
          <a:p>
            <a:pPr lvl="1"/>
            <a:r>
              <a:rPr lang="en-AU" sz="2000" b="1" dirty="0"/>
              <a:t>Linear Regression</a:t>
            </a:r>
            <a:endParaRPr lang="en-US" sz="2000" b="1" dirty="0"/>
          </a:p>
          <a:p>
            <a:pPr lvl="2"/>
            <a:r>
              <a:rPr lang="en-AU" sz="2000" b="1" dirty="0"/>
              <a:t>Three security levels</a:t>
            </a:r>
            <a:endParaRPr lang="en-US" sz="2000" b="1" dirty="0"/>
          </a:p>
          <a:p>
            <a:pPr lvl="1"/>
            <a:r>
              <a:rPr lang="en-AU" sz="2000" b="1" dirty="0"/>
              <a:t>Finding the Optimal </a:t>
            </a:r>
            <a:r>
              <a:rPr lang="en-AU" sz="2000" b="1" i="1" dirty="0"/>
              <a:t>k</a:t>
            </a:r>
            <a:r>
              <a:rPr lang="en-AU" sz="2000" b="1" dirty="0"/>
              <a:t> percentage</a:t>
            </a:r>
            <a:endParaRPr lang="en-US" sz="2000" b="1" dirty="0"/>
          </a:p>
          <a:p>
            <a:pPr lvl="1"/>
            <a:r>
              <a:rPr lang="en-US" sz="2000" b="1" dirty="0"/>
              <a:t>Dynamic G(QID) groups</a:t>
            </a:r>
          </a:p>
          <a:p>
            <a:pPr lvl="1"/>
            <a:r>
              <a:rPr lang="en-US" sz="2200" b="1" dirty="0"/>
              <a:t>Summary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170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62" y="5350933"/>
            <a:ext cx="8534400" cy="1507067"/>
          </a:xfrm>
        </p:spPr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Seven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50" y="1432774"/>
            <a:ext cx="8534400" cy="3615267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Chapter seven: Comparison between MapReduce and Spark in Processing Sensitivity-based Anonymization Framework</a:t>
            </a:r>
          </a:p>
          <a:p>
            <a:pPr lvl="1"/>
            <a:r>
              <a:rPr lang="en-US" sz="2000" b="1" dirty="0"/>
              <a:t>Analytics in Big Data </a:t>
            </a:r>
          </a:p>
          <a:p>
            <a:pPr lvl="1"/>
            <a:r>
              <a:rPr lang="en-US" sz="2000" b="1" dirty="0"/>
              <a:t>Spark Structure</a:t>
            </a:r>
          </a:p>
          <a:p>
            <a:pPr lvl="1"/>
            <a:r>
              <a:rPr lang="en-US" sz="2000" b="1" dirty="0"/>
              <a:t>MapReduce and Spark</a:t>
            </a:r>
          </a:p>
          <a:p>
            <a:pPr lvl="1"/>
            <a:r>
              <a:rPr lang="en-US" sz="2000" b="1" dirty="0"/>
              <a:t>Data Streaming Versus Batching</a:t>
            </a:r>
          </a:p>
          <a:p>
            <a:pPr lvl="1"/>
            <a:r>
              <a:rPr lang="en-US" sz="2000" b="1" dirty="0"/>
              <a:t>Implementing MDSBA in Spark</a:t>
            </a:r>
          </a:p>
          <a:p>
            <a:pPr lvl="2"/>
            <a:r>
              <a:rPr lang="en-US" sz="2000" b="1" dirty="0"/>
              <a:t>User Defined Function in MDSBA</a:t>
            </a:r>
          </a:p>
          <a:p>
            <a:pPr lvl="2"/>
            <a:r>
              <a:rPr lang="en-AU" sz="2000" b="1" dirty="0"/>
              <a:t>Differences between Pig and Spark Algorithms</a:t>
            </a:r>
            <a:endParaRPr lang="en-US" sz="2000" b="1" dirty="0"/>
          </a:p>
          <a:p>
            <a:pPr lvl="1"/>
            <a:r>
              <a:rPr lang="en-US" sz="2000" b="1" dirty="0"/>
              <a:t>Comparison between Hadoop ecosystems and Spark</a:t>
            </a:r>
          </a:p>
          <a:p>
            <a:pPr lvl="2"/>
            <a:r>
              <a:rPr lang="en-US" sz="2000" b="1" dirty="0"/>
              <a:t>Spark Tuning in MDSBA</a:t>
            </a:r>
          </a:p>
          <a:p>
            <a:pPr lvl="1"/>
            <a:r>
              <a:rPr lang="en-US" sz="2000" b="1" dirty="0"/>
              <a:t>Summary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25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Chapters- Chapter </a:t>
            </a:r>
            <a:r>
              <a:rPr lang="en-US" dirty="0" smtClean="0"/>
              <a:t>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Chapter 8: Conclusion</a:t>
            </a:r>
          </a:p>
          <a:p>
            <a:r>
              <a:rPr lang="en-US" dirty="0" smtClean="0">
                <a:hlinkClick r:id="rId2" action="ppaction://hlinkfile"/>
              </a:rPr>
              <a:t>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429</TotalTime>
  <Words>957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3</vt:lpstr>
      <vt:lpstr>Slice</vt:lpstr>
      <vt:lpstr>Three chapters review</vt:lpstr>
      <vt:lpstr>Thesis Chapters-Chapter one</vt:lpstr>
      <vt:lpstr>Thesis Chapters- Chapter Two</vt:lpstr>
      <vt:lpstr>Thesis Chapters- Chapter Three</vt:lpstr>
      <vt:lpstr>Thesis Chapters- Chapter Four</vt:lpstr>
      <vt:lpstr>Thesis Chapters- Chapter Five</vt:lpstr>
      <vt:lpstr>Thesis Chapters- Chapter Six</vt:lpstr>
      <vt:lpstr>Thesis Chapters- Chapter Seven</vt:lpstr>
      <vt:lpstr>Thesis Chapters- Chapter Eight</vt:lpstr>
      <vt:lpstr>Chapter Three</vt:lpstr>
      <vt:lpstr>Chapter three</vt:lpstr>
      <vt:lpstr>Chapter three</vt:lpstr>
      <vt:lpstr>Chapter 4</vt:lpstr>
      <vt:lpstr>Chapter 4</vt:lpstr>
      <vt:lpstr>Chapter Five</vt:lpstr>
      <vt:lpstr>Chapter Five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chapters review</dc:title>
  <dc:creator>Mohd Zoubi</dc:creator>
  <cp:lastModifiedBy>Mohd Zoubi</cp:lastModifiedBy>
  <cp:revision>12</cp:revision>
  <dcterms:created xsi:type="dcterms:W3CDTF">2018-02-05T06:00:23Z</dcterms:created>
  <dcterms:modified xsi:type="dcterms:W3CDTF">2018-02-05T13:10:19Z</dcterms:modified>
</cp:coreProperties>
</file>