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0" r:id="rId3"/>
    <p:sldId id="267" r:id="rId4"/>
    <p:sldId id="269" r:id="rId5"/>
    <p:sldId id="270" r:id="rId6"/>
    <p:sldId id="262" r:id="rId7"/>
    <p:sldId id="271" r:id="rId8"/>
    <p:sldId id="272" r:id="rId9"/>
    <p:sldId id="273" r:id="rId10"/>
    <p:sldId id="258" r:id="rId11"/>
    <p:sldId id="259" r:id="rId1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>
        <p:scale>
          <a:sx n="81" d="100"/>
          <a:sy n="81" d="100"/>
        </p:scale>
        <p:origin x="-9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887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407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875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0818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8357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8293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690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877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582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045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82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14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886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767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584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929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64A50-6C08-460D-A6B2-61F873D69CA8}" type="datetimeFigureOut">
              <a:rPr lang="es-PE" smtClean="0"/>
              <a:t>13/06/2015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680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19997" y="2112134"/>
            <a:ext cx="6287299" cy="193899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s-P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JavaNet</a:t>
            </a:r>
            <a:endParaRPr lang="es-P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Asignación de Consultores</a:t>
            </a:r>
            <a:endParaRPr lang="es-P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4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60400"/>
          </a:xfrm>
        </p:spPr>
        <p:txBody>
          <a:bodyPr/>
          <a:lstStyle/>
          <a:p>
            <a:r>
              <a:rPr lang="es-PE" dirty="0" smtClean="0"/>
              <a:t>Arquitectura</a:t>
            </a:r>
            <a:endParaRPr lang="es-PE" dirty="0"/>
          </a:p>
        </p:txBody>
      </p:sp>
      <p:pic>
        <p:nvPicPr>
          <p:cNvPr id="2050" name="Picture 2" descr="https://lh6.googleusercontent.com/GU3j0TWYikmudnONulU4P2IpDNfNoMETpw13rBZSXsokDvHf_j8RX73FlV9TZvpGZ_XkfZqEJhQKI3asI91beHQJLCyVVJ4WR7HEu34iNrv7bmKXE04ojTO1R0xF8z5_N5YZ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64" y="1270000"/>
            <a:ext cx="7699445" cy="5362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65408"/>
          </a:xfrm>
        </p:spPr>
        <p:txBody>
          <a:bodyPr/>
          <a:lstStyle/>
          <a:p>
            <a:r>
              <a:rPr lang="es-PE" dirty="0" smtClean="0"/>
              <a:t>Conclusiones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257577" y="1368499"/>
            <a:ext cx="7456868" cy="517064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 fontAlgn="base"/>
            <a:r>
              <a:rPr lang="es-PE" sz="1500" dirty="0">
                <a:solidFill>
                  <a:srgbClr val="000000"/>
                </a:solidFill>
                <a:latin typeface="Arial" panose="020B0604020202020204" pitchFamily="34" charset="0"/>
              </a:rPr>
              <a:t>Se descartaron actividades que no pueden representarse como sistematizable como por ejemplo, la generación del contrato para que sea firmado por los involucrados. Tan sólo quedándonos con los subprocesos siguientes: Registrar solicitud y Asignar consultores. Con ello se espera conseguir la reutilización de estos servicios a través de la </a:t>
            </a:r>
            <a:r>
              <a:rPr lang="es-PE" sz="1500" dirty="0" smtClean="0">
                <a:solidFill>
                  <a:srgbClr val="000000"/>
                </a:solidFill>
                <a:latin typeface="Arial" panose="020B0604020202020204" pitchFamily="34" charset="0"/>
              </a:rPr>
              <a:t>arquitectura SOA</a:t>
            </a:r>
            <a:r>
              <a:rPr lang="es-PE" sz="15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PE" sz="1500" dirty="0"/>
              <a:t/>
            </a:r>
            <a:br>
              <a:rPr lang="es-PE" sz="1500" dirty="0"/>
            </a:br>
            <a:r>
              <a:rPr lang="es-PE" sz="1500" dirty="0">
                <a:solidFill>
                  <a:srgbClr val="000000"/>
                </a:solidFill>
                <a:latin typeface="Arial" panose="020B0604020202020204" pitchFamily="34" charset="0"/>
              </a:rPr>
              <a:t>Estos servicios sería accesibles por medio de cualquier dispositivo (PC, laptop, </a:t>
            </a:r>
            <a:r>
              <a:rPr lang="es-PE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tablet</a:t>
            </a:r>
            <a:r>
              <a:rPr lang="es-PE" sz="1500" dirty="0">
                <a:solidFill>
                  <a:srgbClr val="000000"/>
                </a:solidFill>
                <a:latin typeface="Arial" panose="020B0604020202020204" pitchFamily="34" charset="0"/>
              </a:rPr>
              <a:t>, etc.) que se conecte a internet y se comunique a las web </a:t>
            </a:r>
            <a:r>
              <a:rPr lang="es-PE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service</a:t>
            </a:r>
            <a:r>
              <a:rPr lang="es-PE" sz="1500" dirty="0">
                <a:solidFill>
                  <a:srgbClr val="000000"/>
                </a:solidFill>
                <a:latin typeface="Arial" panose="020B0604020202020204" pitchFamily="34" charset="0"/>
              </a:rPr>
              <a:t> siguientes: Generación Solicitud, Asignación Consultores y Actualizar Consultores.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PE" sz="1500" dirty="0"/>
              <a:t/>
            </a:r>
            <a:br>
              <a:rPr lang="es-PE" sz="1500" dirty="0"/>
            </a:br>
            <a:r>
              <a:rPr lang="es-PE" sz="1500" dirty="0">
                <a:solidFill>
                  <a:srgbClr val="000000"/>
                </a:solidFill>
                <a:latin typeface="Arial" panose="020B0604020202020204" pitchFamily="34" charset="0"/>
              </a:rPr>
              <a:t>Se escogió a “Generación solicitud” bajo una implementación SOAP por las medidas de seguridad sólidas y confiables (WSSECURITY) que posee esta tecnología. Además, la demanda de este servicio no es muy recurrente, por lo cual demanda de sus ocuparían un ancho de banda eventual.</a:t>
            </a:r>
          </a:p>
          <a:p>
            <a:pPr fontAlgn="base"/>
            <a:r>
              <a:rPr lang="es-PE" sz="1500" dirty="0"/>
              <a:t/>
            </a:r>
            <a:br>
              <a:rPr lang="es-PE" sz="1500" dirty="0"/>
            </a:br>
            <a:r>
              <a:rPr lang="es-PE" sz="1500" dirty="0">
                <a:solidFill>
                  <a:srgbClr val="000000"/>
                </a:solidFill>
                <a:latin typeface="Arial" panose="020B0604020202020204" pitchFamily="34" charset="0"/>
              </a:rPr>
              <a:t>En cambio, los demás servicios se acogieron del modo </a:t>
            </a:r>
            <a:r>
              <a:rPr lang="es-PE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Rest</a:t>
            </a:r>
            <a:r>
              <a:rPr lang="es-PE" sz="1500" dirty="0">
                <a:solidFill>
                  <a:srgbClr val="000000"/>
                </a:solidFill>
                <a:latin typeface="Arial" panose="020B0604020202020204" pitchFamily="34" charset="0"/>
              </a:rPr>
              <a:t>, por la razón que estos servicios van a tener una alta lista de usuarios y en consecuencia muchas transacciones concurrente. Por tanto es necesario un respuesta rápida de estos servicios (ahorro del ancho de banda). También, en mantener un manejador de colas (</a:t>
            </a:r>
            <a:r>
              <a:rPr lang="es-PE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Message</a:t>
            </a:r>
            <a:r>
              <a:rPr lang="es-PE" sz="15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PE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Queue</a:t>
            </a:r>
            <a:r>
              <a:rPr lang="es-PE" sz="1500" dirty="0">
                <a:solidFill>
                  <a:srgbClr val="000000"/>
                </a:solidFill>
                <a:latin typeface="Arial" panose="020B0604020202020204" pitchFamily="34" charset="0"/>
              </a:rPr>
              <a:t> Manager) para las transacciones de “Actualizar consultores” y “Asignación Consultor” se preserve </a:t>
            </a:r>
            <a:r>
              <a:rPr lang="es-PE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contínua</a:t>
            </a:r>
            <a:r>
              <a:rPr lang="es-PE" sz="1500" dirty="0">
                <a:solidFill>
                  <a:srgbClr val="000000"/>
                </a:solidFill>
                <a:latin typeface="Arial" panose="020B0604020202020204" pitchFamily="34" charset="0"/>
              </a:rPr>
              <a:t>. Y por tanto, la técnica </a:t>
            </a:r>
            <a:r>
              <a:rPr lang="es-PE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Rest</a:t>
            </a:r>
            <a:r>
              <a:rPr lang="es-PE" sz="1500" dirty="0">
                <a:solidFill>
                  <a:srgbClr val="000000"/>
                </a:solidFill>
                <a:latin typeface="Arial" panose="020B0604020202020204" pitchFamily="34" charset="0"/>
              </a:rPr>
              <a:t> cubre muy bien las necesidades descritas.</a:t>
            </a:r>
            <a:endParaRPr lang="es-PE" sz="15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Historias de Usuario</a:t>
            </a:r>
            <a:br>
              <a:rPr lang="es-ES" dirty="0" smtClean="0"/>
            </a:br>
            <a:endParaRPr lang="es-PE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41564" y="1332637"/>
            <a:ext cx="18473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>
                <a:latin typeface="Arial" panose="020B0604020202020204" pitchFamily="34" charset="0"/>
              </a:rPr>
              <a:t/>
            </a:r>
            <a:br>
              <a:rPr lang="es-PE" altLang="es-PE">
                <a:latin typeface="Arial" panose="020B0604020202020204" pitchFamily="34" charset="0"/>
              </a:rPr>
            </a:br>
            <a:endParaRPr lang="es-PE" altLang="es-PE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>
                <a:latin typeface="Arial" panose="020B0604020202020204" pitchFamily="34" charset="0"/>
              </a:rPr>
              <a:t/>
            </a:r>
            <a:br>
              <a:rPr lang="es-PE" altLang="es-PE">
                <a:latin typeface="Arial" panose="020B0604020202020204" pitchFamily="34" charset="0"/>
              </a:rPr>
            </a:br>
            <a:r>
              <a:rPr lang="es-PE" altLang="es-PE">
                <a:latin typeface="Arial" panose="020B0604020202020204" pitchFamily="34" charset="0"/>
              </a:rPr>
              <a:t/>
            </a:r>
            <a:br>
              <a:rPr lang="es-PE" altLang="es-PE">
                <a:latin typeface="Arial" panose="020B0604020202020204" pitchFamily="34" charset="0"/>
              </a:rPr>
            </a:br>
            <a:endParaRPr lang="es-PE" altLang="es-PE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7" y="1332637"/>
            <a:ext cx="6689114" cy="537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Historias de Usuario</a:t>
            </a:r>
            <a:br>
              <a:rPr lang="es-ES" dirty="0" smtClean="0"/>
            </a:br>
            <a:endParaRPr lang="es-PE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41564" y="1332637"/>
            <a:ext cx="18473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>
                <a:latin typeface="Arial" panose="020B0604020202020204" pitchFamily="34" charset="0"/>
              </a:rPr>
              <a:t/>
            </a:r>
            <a:br>
              <a:rPr lang="es-PE" altLang="es-PE">
                <a:latin typeface="Arial" panose="020B0604020202020204" pitchFamily="34" charset="0"/>
              </a:rPr>
            </a:br>
            <a:endParaRPr lang="es-PE" altLang="es-PE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>
                <a:latin typeface="Arial" panose="020B0604020202020204" pitchFamily="34" charset="0"/>
              </a:rPr>
              <a:t/>
            </a:r>
            <a:br>
              <a:rPr lang="es-PE" altLang="es-PE">
                <a:latin typeface="Arial" panose="020B0604020202020204" pitchFamily="34" charset="0"/>
              </a:rPr>
            </a:br>
            <a:r>
              <a:rPr lang="es-PE" altLang="es-PE">
                <a:latin typeface="Arial" panose="020B0604020202020204" pitchFamily="34" charset="0"/>
              </a:rPr>
              <a:t/>
            </a:r>
            <a:br>
              <a:rPr lang="es-PE" altLang="es-PE">
                <a:latin typeface="Arial" panose="020B0604020202020204" pitchFamily="34" charset="0"/>
              </a:rPr>
            </a:br>
            <a:endParaRPr lang="es-PE" altLang="es-PE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1270000"/>
            <a:ext cx="6546575" cy="5195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4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Historias de Usuario</a:t>
            </a:r>
            <a:br>
              <a:rPr lang="es-ES" dirty="0" smtClean="0"/>
            </a:br>
            <a:endParaRPr lang="es-PE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41564" y="1332637"/>
            <a:ext cx="18473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>
                <a:latin typeface="Arial" panose="020B0604020202020204" pitchFamily="34" charset="0"/>
              </a:rPr>
              <a:t/>
            </a:r>
            <a:br>
              <a:rPr lang="es-PE" altLang="es-PE">
                <a:latin typeface="Arial" panose="020B0604020202020204" pitchFamily="34" charset="0"/>
              </a:rPr>
            </a:br>
            <a:endParaRPr lang="es-PE" altLang="es-PE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>
                <a:latin typeface="Arial" panose="020B0604020202020204" pitchFamily="34" charset="0"/>
              </a:rPr>
              <a:t/>
            </a:r>
            <a:br>
              <a:rPr lang="es-PE" altLang="es-PE">
                <a:latin typeface="Arial" panose="020B0604020202020204" pitchFamily="34" charset="0"/>
              </a:rPr>
            </a:br>
            <a:r>
              <a:rPr lang="es-PE" altLang="es-PE">
                <a:latin typeface="Arial" panose="020B0604020202020204" pitchFamily="34" charset="0"/>
              </a:rPr>
              <a:t/>
            </a:r>
            <a:br>
              <a:rPr lang="es-PE" altLang="es-PE">
                <a:latin typeface="Arial" panose="020B0604020202020204" pitchFamily="34" charset="0"/>
              </a:rPr>
            </a:br>
            <a:endParaRPr lang="es-PE" altLang="es-PE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270000"/>
            <a:ext cx="6608366" cy="5040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33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Historias de Usuario</a:t>
            </a:r>
            <a:br>
              <a:rPr lang="es-ES" dirty="0" smtClean="0"/>
            </a:br>
            <a:endParaRPr lang="es-PE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41564" y="1332637"/>
            <a:ext cx="18473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>
                <a:latin typeface="Arial" panose="020B0604020202020204" pitchFamily="34" charset="0"/>
              </a:rPr>
              <a:t/>
            </a:r>
            <a:br>
              <a:rPr lang="es-PE" altLang="es-PE">
                <a:latin typeface="Arial" panose="020B0604020202020204" pitchFamily="34" charset="0"/>
              </a:rPr>
            </a:br>
            <a:endParaRPr lang="es-PE" altLang="es-PE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>
                <a:latin typeface="Arial" panose="020B0604020202020204" pitchFamily="34" charset="0"/>
              </a:rPr>
              <a:t/>
            </a:r>
            <a:br>
              <a:rPr lang="es-PE" altLang="es-PE">
                <a:latin typeface="Arial" panose="020B0604020202020204" pitchFamily="34" charset="0"/>
              </a:rPr>
            </a:br>
            <a:r>
              <a:rPr lang="es-PE" altLang="es-PE">
                <a:latin typeface="Arial" panose="020B0604020202020204" pitchFamily="34" charset="0"/>
              </a:rPr>
              <a:t/>
            </a:r>
            <a:br>
              <a:rPr lang="es-PE" altLang="es-PE">
                <a:latin typeface="Arial" panose="020B0604020202020204" pitchFamily="34" charset="0"/>
              </a:rPr>
            </a:br>
            <a:endParaRPr lang="es-PE" altLang="es-PE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32638"/>
            <a:ext cx="6651903" cy="4913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35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78287"/>
          </a:xfrm>
        </p:spPr>
        <p:txBody>
          <a:bodyPr/>
          <a:lstStyle/>
          <a:p>
            <a:r>
              <a:rPr lang="es-ES" dirty="0" smtClean="0"/>
              <a:t>Solicitud</a:t>
            </a:r>
            <a:endParaRPr lang="es-PE" dirty="0"/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652242" y="1476375"/>
            <a:ext cx="7378065" cy="4607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98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78287"/>
          </a:xfrm>
        </p:spPr>
        <p:txBody>
          <a:bodyPr/>
          <a:lstStyle/>
          <a:p>
            <a:r>
              <a:rPr lang="es-ES" dirty="0" smtClean="0"/>
              <a:t>Solicitud</a:t>
            </a:r>
            <a:endParaRPr lang="es-PE" dirty="0"/>
          </a:p>
        </p:txBody>
      </p:sp>
      <p:pic>
        <p:nvPicPr>
          <p:cNvPr id="5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710858" y="1523266"/>
            <a:ext cx="7342896" cy="4244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73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78287"/>
          </a:xfrm>
        </p:spPr>
        <p:txBody>
          <a:bodyPr/>
          <a:lstStyle/>
          <a:p>
            <a:r>
              <a:rPr lang="es-ES" dirty="0" smtClean="0"/>
              <a:t>Solicitud</a:t>
            </a:r>
            <a:endParaRPr lang="es-PE" dirty="0"/>
          </a:p>
        </p:txBody>
      </p:sp>
      <p:pic>
        <p:nvPicPr>
          <p:cNvPr id="5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617073" y="1523268"/>
            <a:ext cx="7671141" cy="4549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73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78287"/>
          </a:xfrm>
        </p:spPr>
        <p:txBody>
          <a:bodyPr/>
          <a:lstStyle/>
          <a:p>
            <a:r>
              <a:rPr lang="es-ES" dirty="0" smtClean="0"/>
              <a:t>Consultores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" t="14355" r="40847" b="5337"/>
          <a:stretch/>
        </p:blipFill>
        <p:spPr bwMode="auto">
          <a:xfrm>
            <a:off x="855785" y="1465385"/>
            <a:ext cx="5943600" cy="4719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4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78</Words>
  <Application>Microsoft Office PowerPoint</Application>
  <PresentationFormat>Presentación en pantalla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Faceta</vt:lpstr>
      <vt:lpstr>Presentación de PowerPoint</vt:lpstr>
      <vt:lpstr>Historias de Usuario </vt:lpstr>
      <vt:lpstr>Historias de Usuario </vt:lpstr>
      <vt:lpstr>Historias de Usuario </vt:lpstr>
      <vt:lpstr>Historias de Usuario </vt:lpstr>
      <vt:lpstr>Solicitud</vt:lpstr>
      <vt:lpstr>Solicitud</vt:lpstr>
      <vt:lpstr>Solicitud</vt:lpstr>
      <vt:lpstr>Consultores</vt:lpstr>
      <vt:lpstr>Arquitectura</vt:lpstr>
      <vt:lpstr>Conclusiones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Alexander Sandoval Vicente</dc:creator>
  <cp:lastModifiedBy>Julio Ramirez</cp:lastModifiedBy>
  <cp:revision>16</cp:revision>
  <dcterms:created xsi:type="dcterms:W3CDTF">2014-07-16T01:40:34Z</dcterms:created>
  <dcterms:modified xsi:type="dcterms:W3CDTF">2015-06-13T14:34:19Z</dcterms:modified>
</cp:coreProperties>
</file>