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2" r:id="rId6"/>
    <p:sldId id="259" r:id="rId7"/>
    <p:sldId id="263" r:id="rId8"/>
    <p:sldId id="261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5577-4816-4E64-84E9-A23EDBB28C4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D877-9049-4953-9358-32F685DC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8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5577-4816-4E64-84E9-A23EDBB28C4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D877-9049-4953-9358-32F685DC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5577-4816-4E64-84E9-A23EDBB28C4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D877-9049-4953-9358-32F685DC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8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5577-4816-4E64-84E9-A23EDBB28C4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D877-9049-4953-9358-32F685DC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0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5577-4816-4E64-84E9-A23EDBB28C4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D877-9049-4953-9358-32F685DC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2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5577-4816-4E64-84E9-A23EDBB28C4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D877-9049-4953-9358-32F685DC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7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5577-4816-4E64-84E9-A23EDBB28C4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D877-9049-4953-9358-32F685DC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2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5577-4816-4E64-84E9-A23EDBB28C4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D877-9049-4953-9358-32F685DC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5577-4816-4E64-84E9-A23EDBB28C4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D877-9049-4953-9358-32F685DC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1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5577-4816-4E64-84E9-A23EDBB28C4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D877-9049-4953-9358-32F685DC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78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5577-4816-4E64-84E9-A23EDBB28C4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D877-9049-4953-9358-32F685DC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8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D5577-4816-4E64-84E9-A23EDBB28C4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CD877-9049-4953-9358-32F685DC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3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07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3667399" y="2184730"/>
            <a:ext cx="3952601" cy="42160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Random Graph Generating Algorithm</a:t>
            </a:r>
            <a:br>
              <a:rPr lang="en-US" dirty="0" smtClean="0"/>
            </a:br>
            <a:r>
              <a:rPr lang="en-US" dirty="0" smtClean="0"/>
              <a:t>Evaluation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09600" y="1828800"/>
            <a:ext cx="2865534" cy="1088036"/>
            <a:chOff x="533400" y="1371600"/>
            <a:chExt cx="8001000" cy="4294414"/>
          </a:xfrm>
        </p:grpSpPr>
        <p:sp>
          <p:nvSpPr>
            <p:cNvPr id="5" name="Rectangle 4"/>
            <p:cNvSpPr/>
            <p:nvPr/>
          </p:nvSpPr>
          <p:spPr>
            <a:xfrm>
              <a:off x="533400" y="1524000"/>
              <a:ext cx="1905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3400" y="2819400"/>
              <a:ext cx="1905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20886" y="2819400"/>
              <a:ext cx="1905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820886" y="1371600"/>
              <a:ext cx="1905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629400" y="1371600"/>
              <a:ext cx="1905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29400" y="4827814"/>
              <a:ext cx="1905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20886" y="4827814"/>
              <a:ext cx="1905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cxnSp>
          <p:nvCxnSpPr>
            <p:cNvPr id="12" name="Straight Arrow Connector 11"/>
            <p:cNvCxnSpPr>
              <a:stCxn id="5" idx="2"/>
              <a:endCxn id="6" idx="0"/>
            </p:cNvCxnSpPr>
            <p:nvPr/>
          </p:nvCxnSpPr>
          <p:spPr>
            <a:xfrm>
              <a:off x="1485900" y="2362200"/>
              <a:ext cx="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3"/>
              <a:endCxn id="7" idx="1"/>
            </p:cNvCxnSpPr>
            <p:nvPr/>
          </p:nvCxnSpPr>
          <p:spPr>
            <a:xfrm>
              <a:off x="2438400" y="3238500"/>
              <a:ext cx="13824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0"/>
              <a:endCxn id="8" idx="2"/>
            </p:cNvCxnSpPr>
            <p:nvPr/>
          </p:nvCxnSpPr>
          <p:spPr>
            <a:xfrm flipV="1">
              <a:off x="4773386" y="2209800"/>
              <a:ext cx="0" cy="609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3"/>
              <a:endCxn id="9" idx="1"/>
            </p:cNvCxnSpPr>
            <p:nvPr/>
          </p:nvCxnSpPr>
          <p:spPr>
            <a:xfrm>
              <a:off x="5725886" y="1790700"/>
              <a:ext cx="9035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2"/>
              <a:endCxn id="10" idx="0"/>
            </p:cNvCxnSpPr>
            <p:nvPr/>
          </p:nvCxnSpPr>
          <p:spPr>
            <a:xfrm>
              <a:off x="7581900" y="2209800"/>
              <a:ext cx="0" cy="26180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1"/>
              <a:endCxn id="11" idx="3"/>
            </p:cNvCxnSpPr>
            <p:nvPr/>
          </p:nvCxnSpPr>
          <p:spPr>
            <a:xfrm flipH="1">
              <a:off x="5725886" y="5246914"/>
              <a:ext cx="9035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0"/>
              <a:endCxn id="7" idx="2"/>
            </p:cNvCxnSpPr>
            <p:nvPr/>
          </p:nvCxnSpPr>
          <p:spPr>
            <a:xfrm flipV="1">
              <a:off x="4773386" y="3657600"/>
              <a:ext cx="0" cy="11702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1"/>
              <a:endCxn id="20" idx="3"/>
            </p:cNvCxnSpPr>
            <p:nvPr/>
          </p:nvCxnSpPr>
          <p:spPr>
            <a:xfrm flipH="1" flipV="1">
              <a:off x="2438400" y="5225143"/>
              <a:ext cx="1382486" cy="217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33400" y="4806043"/>
              <a:ext cx="1905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4343400" y="2372818"/>
            <a:ext cx="3276600" cy="402798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C:\Users\mmart24\Documents\GitHub\GraphEvo\documents\RandomGraphExample2.png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660853"/>
            <a:ext cx="2667000" cy="315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2600599" y="1661948"/>
            <a:ext cx="1066800" cy="5227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3667399" y="1661948"/>
            <a:ext cx="3952601" cy="7108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00599" y="2184730"/>
            <a:ext cx="1742801" cy="42160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600599" y="1661948"/>
            <a:ext cx="1742801" cy="7108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00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Maximize </a:t>
            </a:r>
            <a:r>
              <a:rPr lang="en-US" dirty="0" err="1" smtClean="0"/>
              <a:t>Edgecut</a:t>
            </a:r>
            <a:r>
              <a:rPr lang="en-US" dirty="0" smtClean="0"/>
              <a:t> of Partition</a:t>
            </a:r>
          </a:p>
          <a:p>
            <a:pPr lvl="1"/>
            <a:r>
              <a:rPr lang="en-US" dirty="0" smtClean="0"/>
              <a:t>Minimize number of Edges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Minimize </a:t>
            </a:r>
            <a:r>
              <a:rPr lang="en-US" dirty="0" err="1" smtClean="0"/>
              <a:t>Edgecut</a:t>
            </a:r>
            <a:r>
              <a:rPr lang="en-US" dirty="0" smtClean="0"/>
              <a:t> of Partition</a:t>
            </a:r>
          </a:p>
          <a:p>
            <a:pPr lvl="1"/>
            <a:r>
              <a:rPr lang="en-US" dirty="0" smtClean="0"/>
              <a:t>Maximize number of Edges</a:t>
            </a:r>
          </a:p>
          <a:p>
            <a:endParaRPr lang="en-US" dirty="0"/>
          </a:p>
          <a:p>
            <a:r>
              <a:rPr lang="en-US" dirty="0" smtClean="0"/>
              <a:t>Maximize Average Eccentricity</a:t>
            </a:r>
          </a:p>
          <a:p>
            <a:pPr lvl="1"/>
            <a:r>
              <a:rPr lang="en-US" dirty="0" smtClean="0"/>
              <a:t>Minimize number of Edges</a:t>
            </a:r>
          </a:p>
          <a:p>
            <a:endParaRPr lang="en-US" dirty="0"/>
          </a:p>
          <a:p>
            <a:r>
              <a:rPr lang="en-US" dirty="0" smtClean="0"/>
              <a:t>Minimize Average Eccentricity</a:t>
            </a:r>
          </a:p>
          <a:p>
            <a:pPr lvl="1"/>
            <a:r>
              <a:rPr lang="en-US" dirty="0" smtClean="0"/>
              <a:t>Minimize number of Edges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2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Genetic Programming</a:t>
            </a:r>
          </a:p>
          <a:p>
            <a:endParaRPr lang="en-US" dirty="0"/>
          </a:p>
          <a:p>
            <a:r>
              <a:rPr lang="en-US" dirty="0" smtClean="0"/>
              <a:t>Post-order parse tree</a:t>
            </a:r>
          </a:p>
          <a:p>
            <a:endParaRPr lang="en-US" dirty="0"/>
          </a:p>
          <a:p>
            <a:r>
              <a:rPr lang="en-US" dirty="0" smtClean="0"/>
              <a:t>Evolve edge selection 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Random Graph Generating Algorithm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6600" y="2819400"/>
            <a:ext cx="2286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vertex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76600" y="1447800"/>
            <a:ext cx="2286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vertices for new vertex to connect to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76600" y="4114800"/>
            <a:ext cx="2286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edges</a:t>
            </a:r>
          </a:p>
        </p:txBody>
      </p:sp>
      <p:cxnSp>
        <p:nvCxnSpPr>
          <p:cNvPr id="8" name="Straight Connector 7"/>
          <p:cNvCxnSpPr>
            <a:stCxn id="6" idx="3"/>
          </p:cNvCxnSpPr>
          <p:nvPr/>
        </p:nvCxnSpPr>
        <p:spPr>
          <a:xfrm>
            <a:off x="5562600" y="4610100"/>
            <a:ext cx="1295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858000" y="1943100"/>
            <a:ext cx="0" cy="2667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3"/>
          </p:cNvCxnSpPr>
          <p:nvPr/>
        </p:nvCxnSpPr>
        <p:spPr>
          <a:xfrm flipH="1">
            <a:off x="5562600" y="1943100"/>
            <a:ext cx="1295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4" idx="0"/>
          </p:cNvCxnSpPr>
          <p:nvPr/>
        </p:nvCxnSpPr>
        <p:spPr>
          <a:xfrm>
            <a:off x="4419600" y="2438400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6" idx="0"/>
          </p:cNvCxnSpPr>
          <p:nvPr/>
        </p:nvCxnSpPr>
        <p:spPr>
          <a:xfrm>
            <a:off x="4419600" y="381000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62600" y="46101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times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276600" y="5486400"/>
            <a:ext cx="2286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</a:p>
        </p:txBody>
      </p:sp>
      <p:cxnSp>
        <p:nvCxnSpPr>
          <p:cNvPr id="25" name="Straight Arrow Connector 24"/>
          <p:cNvCxnSpPr>
            <a:stCxn id="6" idx="2"/>
            <a:endCxn id="24" idx="0"/>
          </p:cNvCxnSpPr>
          <p:nvPr/>
        </p:nvCxnSpPr>
        <p:spPr>
          <a:xfrm>
            <a:off x="4419600" y="5105400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90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Selects vertices for the new vertex to connect to</a:t>
            </a:r>
          </a:p>
          <a:p>
            <a:endParaRPr lang="en-US" dirty="0"/>
          </a:p>
          <a:p>
            <a:r>
              <a:rPr lang="en-US" dirty="0" smtClean="0"/>
              <a:t>Sets of vertices</a:t>
            </a:r>
          </a:p>
          <a:p>
            <a:endParaRPr lang="en-US" dirty="0"/>
          </a:p>
          <a:p>
            <a:r>
              <a:rPr lang="en-US" dirty="0" smtClean="0"/>
              <a:t>Root returns the set of </a:t>
            </a:r>
            <a:r>
              <a:rPr lang="en-US" dirty="0" smtClean="0"/>
              <a:t>vertices</a:t>
            </a:r>
            <a:endParaRPr lang="en-US" dirty="0"/>
          </a:p>
        </p:txBody>
      </p:sp>
      <p:pic>
        <p:nvPicPr>
          <p:cNvPr id="2050" name="Picture 2" descr="C:\Users\mmart24\Documents\GitHub\GraphEvo\documents\RandomGraphExample2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589" y="1600200"/>
            <a:ext cx="383182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84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Nodes: Selection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Selection</a:t>
            </a:r>
          </a:p>
          <a:p>
            <a:endParaRPr lang="en-US" dirty="0"/>
          </a:p>
          <a:p>
            <a:r>
              <a:rPr lang="en-US" dirty="0" smtClean="0"/>
              <a:t>Relative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899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Nodes: Regular Selection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p-Select</a:t>
            </a:r>
          </a:p>
          <a:p>
            <a:endParaRPr lang="en-US" dirty="0"/>
          </a:p>
          <a:p>
            <a:r>
              <a:rPr lang="en-US" dirty="0" smtClean="0"/>
              <a:t>k-Tournament Selection</a:t>
            </a:r>
          </a:p>
          <a:p>
            <a:endParaRPr lang="en-US" dirty="0"/>
          </a:p>
          <a:p>
            <a:r>
              <a:rPr lang="en-US" dirty="0" smtClean="0"/>
              <a:t>Truncation Selection</a:t>
            </a:r>
          </a:p>
          <a:p>
            <a:endParaRPr lang="en-US" dirty="0"/>
          </a:p>
          <a:p>
            <a:r>
              <a:rPr lang="en-US" dirty="0" smtClean="0"/>
              <a:t>Random Subset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4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Nodes: Relative Selection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 k-Tournament Selection</a:t>
            </a:r>
          </a:p>
          <a:p>
            <a:endParaRPr lang="en-US" dirty="0"/>
          </a:p>
          <a:p>
            <a:r>
              <a:rPr lang="en-US" dirty="0" smtClean="0"/>
              <a:t>Relative Truncation Selection</a:t>
            </a:r>
          </a:p>
          <a:p>
            <a:endParaRPr lang="en-US" dirty="0"/>
          </a:p>
          <a:p>
            <a:r>
              <a:rPr lang="en-US" dirty="0" smtClean="0"/>
              <a:t>Relative Random Subset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4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Nodes: Set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</a:p>
          <a:p>
            <a:endParaRPr lang="en-US" dirty="0"/>
          </a:p>
          <a:p>
            <a:r>
              <a:rPr lang="en-US" dirty="0" smtClean="0"/>
              <a:t>Intersection</a:t>
            </a:r>
          </a:p>
          <a:p>
            <a:endParaRPr lang="en-US" dirty="0"/>
          </a:p>
          <a:p>
            <a:r>
              <a:rPr lang="en-US" dirty="0" smtClean="0"/>
              <a:t>Difference</a:t>
            </a:r>
          </a:p>
          <a:p>
            <a:endParaRPr lang="en-US" dirty="0"/>
          </a:p>
          <a:p>
            <a:r>
              <a:rPr lang="en-US" dirty="0" smtClean="0"/>
              <a:t>Symmetric Difference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287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Program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533400" y="1371600"/>
            <a:ext cx="8001000" cy="4294414"/>
            <a:chOff x="533400" y="1371600"/>
            <a:chExt cx="8001000" cy="4294414"/>
          </a:xfrm>
        </p:grpSpPr>
        <p:sp>
          <p:nvSpPr>
            <p:cNvPr id="3" name="Rectangle 2"/>
            <p:cNvSpPr/>
            <p:nvPr/>
          </p:nvSpPr>
          <p:spPr>
            <a:xfrm>
              <a:off x="533400" y="1524000"/>
              <a:ext cx="1905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Generate Population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33400" y="2819400"/>
              <a:ext cx="1905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Evaluate Population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820886" y="2819400"/>
              <a:ext cx="1905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Parent Selection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20886" y="1371600"/>
              <a:ext cx="1905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Generate Children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629400" y="1371600"/>
              <a:ext cx="1905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Evaluate Children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629400" y="4827814"/>
              <a:ext cx="1905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Survivor Selection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20886" y="4827814"/>
              <a:ext cx="1905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Check Termination</a:t>
              </a:r>
            </a:p>
          </p:txBody>
        </p:sp>
        <p:cxnSp>
          <p:nvCxnSpPr>
            <p:cNvPr id="11" name="Straight Arrow Connector 10"/>
            <p:cNvCxnSpPr>
              <a:stCxn id="3" idx="2"/>
              <a:endCxn id="4" idx="0"/>
            </p:cNvCxnSpPr>
            <p:nvPr/>
          </p:nvCxnSpPr>
          <p:spPr>
            <a:xfrm>
              <a:off x="1485900" y="2362200"/>
              <a:ext cx="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4" idx="3"/>
              <a:endCxn id="5" idx="1"/>
            </p:cNvCxnSpPr>
            <p:nvPr/>
          </p:nvCxnSpPr>
          <p:spPr>
            <a:xfrm>
              <a:off x="2438400" y="3238500"/>
              <a:ext cx="13824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0"/>
              <a:endCxn id="6" idx="2"/>
            </p:cNvCxnSpPr>
            <p:nvPr/>
          </p:nvCxnSpPr>
          <p:spPr>
            <a:xfrm flipV="1">
              <a:off x="4773386" y="2209800"/>
              <a:ext cx="0" cy="609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3"/>
              <a:endCxn id="7" idx="1"/>
            </p:cNvCxnSpPr>
            <p:nvPr/>
          </p:nvCxnSpPr>
          <p:spPr>
            <a:xfrm>
              <a:off x="5725886" y="1790700"/>
              <a:ext cx="9035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2"/>
              <a:endCxn id="8" idx="0"/>
            </p:cNvCxnSpPr>
            <p:nvPr/>
          </p:nvCxnSpPr>
          <p:spPr>
            <a:xfrm>
              <a:off x="7581900" y="2209800"/>
              <a:ext cx="0" cy="26180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1"/>
              <a:endCxn id="9" idx="3"/>
            </p:cNvCxnSpPr>
            <p:nvPr/>
          </p:nvCxnSpPr>
          <p:spPr>
            <a:xfrm flipH="1">
              <a:off x="5725886" y="5246914"/>
              <a:ext cx="9035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9" idx="0"/>
              <a:endCxn id="5" idx="2"/>
            </p:cNvCxnSpPr>
            <p:nvPr/>
          </p:nvCxnSpPr>
          <p:spPr>
            <a:xfrm flipV="1">
              <a:off x="4773386" y="3657600"/>
              <a:ext cx="0" cy="11702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9" idx="1"/>
              <a:endCxn id="36" idx="3"/>
            </p:cNvCxnSpPr>
            <p:nvPr/>
          </p:nvCxnSpPr>
          <p:spPr>
            <a:xfrm flipH="1" flipV="1">
              <a:off x="2438400" y="5225143"/>
              <a:ext cx="1382486" cy="217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533400" y="4806043"/>
              <a:ext cx="1905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Terminate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5303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145</Words>
  <Application>Microsoft Office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Our Solution</vt:lpstr>
      <vt:lpstr>Random Graph Generating Algorithm</vt:lpstr>
      <vt:lpstr>Parse Tree</vt:lpstr>
      <vt:lpstr>Nodes: Selection Operations</vt:lpstr>
      <vt:lpstr>Nodes: Regular Selection Operations</vt:lpstr>
      <vt:lpstr>Nodes: Relative Selection Operations</vt:lpstr>
      <vt:lpstr>Nodes: Set Operations</vt:lpstr>
      <vt:lpstr>Genetic Program</vt:lpstr>
      <vt:lpstr>Random Graph Generating Algorithm Evaluation</vt:lpstr>
      <vt:lpstr>Testing</vt:lpstr>
    </vt:vector>
  </TitlesOfParts>
  <Company>Sandia National Laboratories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Martin, Matthew Allen</dc:creator>
  <cp:lastModifiedBy>Martin, Matthew Allen</cp:lastModifiedBy>
  <cp:revision>5</cp:revision>
  <dcterms:created xsi:type="dcterms:W3CDTF">2014-05-07T19:40:39Z</dcterms:created>
  <dcterms:modified xsi:type="dcterms:W3CDTF">2014-05-07T20:47:35Z</dcterms:modified>
</cp:coreProperties>
</file>