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9" r:id="rId4"/>
    <p:sldId id="258" r:id="rId5"/>
    <p:sldId id="270" r:id="rId6"/>
    <p:sldId id="269" r:id="rId7"/>
    <p:sldId id="260" r:id="rId8"/>
    <p:sldId id="265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917"/>
    <a:srgbClr val="E7CD79"/>
    <a:srgbClr val="40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68" autoAdjust="0"/>
  </p:normalViewPr>
  <p:slideViewPr>
    <p:cSldViewPr snapToGrid="0" snapToObjects="1">
      <p:cViewPr>
        <p:scale>
          <a:sx n="100" d="100"/>
          <a:sy n="100" d="100"/>
        </p:scale>
        <p:origin x="-1944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E7708-B72C-7D4F-874D-E4F747318BE7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3CF4-53F9-4E43-956D-C132AAC93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95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A437-E9EA-CA40-B494-753BD8954286}" type="datetimeFigureOut">
              <a:rPr lang="en-US" smtClean="0"/>
              <a:pPr/>
              <a:t>5/8/2014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14ABD-532A-7746-94A8-F3D17EF67C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57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 cover 1075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5440" cy="69265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B6917"/>
                </a:solidFill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04044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6111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518401"/>
            <a:ext cx="25908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81791"/>
            <a:ext cx="2133600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2813" y="1600201"/>
            <a:ext cx="350433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5301" y="1600201"/>
            <a:ext cx="33715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2" y="1535113"/>
            <a:ext cx="326558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2813" y="2174875"/>
            <a:ext cx="32655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9344" y="1535113"/>
            <a:ext cx="3537456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9344" y="2174875"/>
            <a:ext cx="35374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045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190" y="273052"/>
            <a:ext cx="376361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04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9B349-B284-884E-BF58-0D68D479B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ilver-stripe 1075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812" y="274639"/>
            <a:ext cx="70639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814" y="1600201"/>
            <a:ext cx="706398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4751"/>
            <a:ext cx="259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December 20, 2010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722313" y="2242756"/>
            <a:ext cx="7772400" cy="13620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4000" b="1" cap="all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>
                  <a:noFill/>
                </a:ln>
                <a:solidFill>
                  <a:srgbClr val="404044"/>
                </a:solidFill>
                <a:effectLst/>
                <a:uLnTx/>
                <a:uFillTx/>
                <a:latin typeface="Georgia"/>
                <a:ea typeface="+mj-ea"/>
                <a:cs typeface="Georgia"/>
              </a:rPr>
              <a:t>Evolution OF Random graph generators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680200" y="6567711"/>
            <a:ext cx="2133600" cy="365125"/>
          </a:xfrm>
        </p:spPr>
        <p:txBody>
          <a:bodyPr/>
          <a:lstStyle/>
          <a:p>
            <a:fld id="{2DF2F369-FEC4-46F1-8DF7-A48BA6D9D568}" type="datetime4">
              <a:rPr lang="en-US" smtClean="0"/>
              <a:t>May 8, 2014</a:t>
            </a:fld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2313" y="3676270"/>
            <a:ext cx="7772400" cy="6195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sz="2000">
                <a:solidFill>
                  <a:srgbClr val="E7CD79"/>
                </a:solidFill>
                <a:latin typeface="Georgia"/>
                <a:cs typeface="Georgi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Matthew Martin	Aaron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1B6917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Pope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1B6917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76700" y="2819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vertex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6700" y="1447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vertices for new vertex to connect to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6700" y="41148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edges</a:t>
            </a:r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6362700" y="4610100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658100" y="1943100"/>
            <a:ext cx="0" cy="2667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3"/>
          </p:cNvCxnSpPr>
          <p:nvPr/>
        </p:nvCxnSpPr>
        <p:spPr>
          <a:xfrm flipH="1">
            <a:off x="6362700" y="1943100"/>
            <a:ext cx="12954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4" idx="0"/>
          </p:cNvCxnSpPr>
          <p:nvPr/>
        </p:nvCxnSpPr>
        <p:spPr>
          <a:xfrm>
            <a:off x="5219700" y="2438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2"/>
            <a:endCxn id="6" idx="0"/>
          </p:cNvCxnSpPr>
          <p:nvPr/>
        </p:nvCxnSpPr>
        <p:spPr>
          <a:xfrm>
            <a:off x="5219700" y="3810000"/>
            <a:ext cx="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2700" y="46101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times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076700" y="5486400"/>
            <a:ext cx="2286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</p:txBody>
      </p:sp>
      <p:cxnSp>
        <p:nvCxnSpPr>
          <p:cNvPr id="25" name="Straight Arrow Connector 24"/>
          <p:cNvCxnSpPr>
            <a:stCxn id="6" idx="2"/>
            <a:endCxn id="24" idx="0"/>
          </p:cNvCxnSpPr>
          <p:nvPr/>
        </p:nvCxnSpPr>
        <p:spPr>
          <a:xfrm>
            <a:off x="5219700" y="51054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81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eorgia" panose="02040502050405020303" pitchFamily="18" charset="0"/>
              </a:rPr>
              <a:t>Selects vertices for the new vertex to connect to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Sets of vertices</a:t>
            </a:r>
          </a:p>
          <a:p>
            <a:endParaRPr lang="en-US" sz="2400" dirty="0">
              <a:latin typeface="Georgia" panose="02040502050405020303" pitchFamily="18" charset="0"/>
            </a:endParaRPr>
          </a:p>
          <a:p>
            <a:r>
              <a:rPr lang="en-US" sz="2400" dirty="0">
                <a:latin typeface="Georgia" panose="02040502050405020303" pitchFamily="18" charset="0"/>
              </a:rPr>
              <a:t>Root returns the set of vertices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39" y="1600201"/>
            <a:ext cx="383182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33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Regular Selection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Relative Selection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Regular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p-Select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k-Tournament Selection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Truncation Selection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4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Nodes: Relative Selection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Relative k-Tournament Selection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Relative Truncation Selection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Relative Random Subset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2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Nodes: 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Union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Intersection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Difference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Symmetric Difference 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50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Genetic Program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1485900" y="1371600"/>
            <a:ext cx="7048500" cy="4294414"/>
            <a:chOff x="1485900" y="1371600"/>
            <a:chExt cx="7048500" cy="4294414"/>
          </a:xfrm>
        </p:grpSpPr>
        <p:sp>
          <p:nvSpPr>
            <p:cNvPr id="3" name="Rectangle 2"/>
            <p:cNvSpPr/>
            <p:nvPr/>
          </p:nvSpPr>
          <p:spPr>
            <a:xfrm>
              <a:off x="1485900" y="1381125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Population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4859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Parent Selection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Generate Children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Evaluate Children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Survivor Selection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Check Termination</a:t>
              </a:r>
            </a:p>
          </p:txBody>
        </p:sp>
        <p:cxnSp>
          <p:nvCxnSpPr>
            <p:cNvPr id="11" name="Straight Arrow Connector 10"/>
            <p:cNvCxnSpPr>
              <a:stCxn id="3" idx="2"/>
              <a:endCxn id="4" idx="0"/>
            </p:cNvCxnSpPr>
            <p:nvPr/>
          </p:nvCxnSpPr>
          <p:spPr>
            <a:xfrm>
              <a:off x="2438400" y="2219325"/>
              <a:ext cx="0" cy="6000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3"/>
              <a:endCxn id="5" idx="1"/>
            </p:cNvCxnSpPr>
            <p:nvPr/>
          </p:nvCxnSpPr>
          <p:spPr>
            <a:xfrm>
              <a:off x="3390900" y="3238500"/>
              <a:ext cx="429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0"/>
              <a:endCxn id="6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3"/>
              <a:endCxn id="7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8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1"/>
              <a:endCxn id="9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5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9" idx="1"/>
              <a:endCxn id="36" idx="3"/>
            </p:cNvCxnSpPr>
            <p:nvPr/>
          </p:nvCxnSpPr>
          <p:spPr>
            <a:xfrm flipH="1">
              <a:off x="3390900" y="5246914"/>
              <a:ext cx="4299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4859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Terminate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4942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4597235" y="2184730"/>
            <a:ext cx="39526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Random Graph Generating Algorithm</a:t>
            </a:r>
            <a:br>
              <a:rPr lang="en-US" dirty="0" smtClean="0"/>
            </a:br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9436" y="1828800"/>
            <a:ext cx="2865534" cy="1088036"/>
            <a:chOff x="533400" y="1371600"/>
            <a:chExt cx="8001000" cy="4294414"/>
          </a:xfrm>
        </p:grpSpPr>
        <p:sp>
          <p:nvSpPr>
            <p:cNvPr id="5" name="Rectangle 4"/>
            <p:cNvSpPr/>
            <p:nvPr/>
          </p:nvSpPr>
          <p:spPr>
            <a:xfrm>
              <a:off x="533400" y="1411215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20886" y="28194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20886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1371600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29400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20886" y="4827814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  <p:cxnSp>
          <p:nvCxnSpPr>
            <p:cNvPr id="12" name="Straight Arrow Connector 11"/>
            <p:cNvCxnSpPr>
              <a:stCxn id="5" idx="2"/>
              <a:endCxn id="6" idx="0"/>
            </p:cNvCxnSpPr>
            <p:nvPr/>
          </p:nvCxnSpPr>
          <p:spPr>
            <a:xfrm>
              <a:off x="1485900" y="2249415"/>
              <a:ext cx="0" cy="569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3"/>
              <a:endCxn id="7" idx="1"/>
            </p:cNvCxnSpPr>
            <p:nvPr/>
          </p:nvCxnSpPr>
          <p:spPr>
            <a:xfrm>
              <a:off x="2438400" y="3238500"/>
              <a:ext cx="13824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0"/>
              <a:endCxn id="8" idx="2"/>
            </p:cNvCxnSpPr>
            <p:nvPr/>
          </p:nvCxnSpPr>
          <p:spPr>
            <a:xfrm flipV="1">
              <a:off x="4773386" y="2209800"/>
              <a:ext cx="0" cy="60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>
            <a:xfrm>
              <a:off x="5725886" y="1790700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>
              <a:off x="7581900" y="2209800"/>
              <a:ext cx="0" cy="26180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1"/>
              <a:endCxn id="11" idx="3"/>
            </p:cNvCxnSpPr>
            <p:nvPr/>
          </p:nvCxnSpPr>
          <p:spPr>
            <a:xfrm flipH="1">
              <a:off x="5725886" y="5246914"/>
              <a:ext cx="9035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0"/>
              <a:endCxn id="7" idx="2"/>
            </p:cNvCxnSpPr>
            <p:nvPr/>
          </p:nvCxnSpPr>
          <p:spPr>
            <a:xfrm flipV="1">
              <a:off x="4773386" y="3657600"/>
              <a:ext cx="0" cy="1170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1"/>
              <a:endCxn id="20" idx="3"/>
            </p:cNvCxnSpPr>
            <p:nvPr/>
          </p:nvCxnSpPr>
          <p:spPr>
            <a:xfrm flipH="1" flipV="1">
              <a:off x="2438400" y="5225143"/>
              <a:ext cx="1382486" cy="217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533400" y="4806043"/>
              <a:ext cx="1905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273236" y="2372818"/>
            <a:ext cx="3276600" cy="402798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mmart24\Documents\GitHub\GraphEvo\documents\RandomGraphExample2.pn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36" y="2660853"/>
            <a:ext cx="2667000" cy="31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530435" y="1661948"/>
            <a:ext cx="1066800" cy="5227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4597235" y="1661948"/>
            <a:ext cx="39526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530435" y="2184730"/>
            <a:ext cx="1742801" cy="42160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30435" y="1661948"/>
            <a:ext cx="1742801" cy="7108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2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Graph Generating </a:t>
            </a:r>
            <a:r>
              <a:rPr lang="en-US" dirty="0" smtClean="0"/>
              <a:t>Algorithm Evaluation</a:t>
            </a:r>
            <a:endParaRPr lang="en-US" dirty="0"/>
          </a:p>
        </p:txBody>
      </p:sp>
      <p:pic>
        <p:nvPicPr>
          <p:cNvPr id="4" name="Picture 2" descr="C:\Users\mmart24\Documents\GitHub\GraphEvo\documents\RandomGraphExample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612511"/>
            <a:ext cx="3862820" cy="455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7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Maximize </a:t>
            </a:r>
            <a:r>
              <a:rPr lang="en-US" dirty="0" err="1" smtClean="0">
                <a:latin typeface="Georgia" panose="02040502050405020303" pitchFamily="18" charset="0"/>
              </a:rPr>
              <a:t>Edgecut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smtClean="0">
                <a:latin typeface="Georgia" panose="02040502050405020303" pitchFamily="18" charset="0"/>
              </a:rPr>
              <a:t>of Partition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Minimize number of Edges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Minimize </a:t>
            </a:r>
            <a:r>
              <a:rPr lang="en-US" dirty="0" err="1" smtClean="0">
                <a:latin typeface="Georgia" panose="02040502050405020303" pitchFamily="18" charset="0"/>
              </a:rPr>
              <a:t>Edgecut</a:t>
            </a:r>
            <a:r>
              <a:rPr lang="en-US" dirty="0" smtClean="0">
                <a:latin typeface="Georgia" panose="02040502050405020303" pitchFamily="18" charset="0"/>
              </a:rPr>
              <a:t> of Partition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Maximize number of Edges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Maximize Average Eccentricity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Minimize number of Edges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Minimize Average Eccentricity</a:t>
            </a: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Minimize number of Edges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Genetic Programming?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Demonstrate the use of genetic programming (GP)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with graph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latin typeface="Georgia"/>
                <a:cs typeface="Georgia"/>
              </a:rPr>
              <a:t>Once implemented, a GP can be used to solve a variety of related problems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Trained Graph Size = 300</a:t>
            </a:r>
          </a:p>
          <a:p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20 runs during evaluation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5 runs of GP on each problem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8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Results: Max Partition</a:t>
            </a:r>
            <a:endParaRPr lang="en-US" dirty="0"/>
          </a:p>
        </p:txBody>
      </p:sp>
      <p:pic>
        <p:nvPicPr>
          <p:cNvPr id="1026" name="Picture 2" descr="C:\Users\mmart24\Documents\GitHub\GraphEvo\documents\max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272665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06513" y="-13335000"/>
            <a:ext cx="9144000" cy="82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63" y="1676400"/>
            <a:ext cx="5100646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81125" y="533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639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Max Partition</a:t>
            </a:r>
            <a:endParaRPr lang="en-US" dirty="0"/>
          </a:p>
        </p:txBody>
      </p:sp>
      <p:pic>
        <p:nvPicPr>
          <p:cNvPr id="3075" name="Picture 3" descr="C:\Users\mmart24\Documents\GitHub\GraphEvo\maxM5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219200"/>
            <a:ext cx="6908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Partition</a:t>
            </a:r>
            <a:endParaRPr lang="en-US" dirty="0"/>
          </a:p>
        </p:txBody>
      </p:sp>
      <p:pic>
        <p:nvPicPr>
          <p:cNvPr id="2050" name="Picture 2" descr="C:\Users\mmart24\Documents\GitHub\GraphEvo\documents\minMGraph-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28" y="1219200"/>
            <a:ext cx="3796571" cy="52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mart24\Documents\GitHub\GraphEvo\documents\min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0407"/>
            <a:ext cx="2014743" cy="51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94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Partition</a:t>
            </a:r>
            <a:endParaRPr lang="en-US" dirty="0"/>
          </a:p>
        </p:txBody>
      </p:sp>
      <p:pic>
        <p:nvPicPr>
          <p:cNvPr id="4100" name="Picture 4" descr="C:\Users\mmart24\Documents\GitHub\GraphEvo\minM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21920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16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Max Eccentricity</a:t>
            </a:r>
            <a:endParaRPr lang="en-US" dirty="0"/>
          </a:p>
        </p:txBody>
      </p:sp>
      <p:pic>
        <p:nvPicPr>
          <p:cNvPr id="5123" name="Picture 3" descr="C:\Users\mmart24\Documents\GitHub\GraphEvo\maxE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12" y="15240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mmart24\Documents\GitHub\GraphEvo\documents\max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4" y="2362199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04925" y="5305425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Path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5404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Eccentricity</a:t>
            </a:r>
            <a:endParaRPr lang="en-US" dirty="0"/>
          </a:p>
        </p:txBody>
      </p:sp>
      <p:pic>
        <p:nvPicPr>
          <p:cNvPr id="6146" name="Picture 2" descr="C:\Users\mmart24\Documents\GitHub\GraphEvo\documents\mi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514600"/>
            <a:ext cx="17811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mmart24\Documents\GitHub\GraphEvo\documents\star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263" y="1676400"/>
            <a:ext cx="5100646" cy="46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43025" y="53340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Star Graph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246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Min Eccentricity</a:t>
            </a:r>
            <a:endParaRPr lang="en-US" dirty="0"/>
          </a:p>
        </p:txBody>
      </p:sp>
      <p:pic>
        <p:nvPicPr>
          <p:cNvPr id="7170" name="Picture 2" descr="C:\Users\mmart24\Documents\GitHub\GraphEvo\minE2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123950"/>
            <a:ext cx="6807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34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pic>
        <p:nvPicPr>
          <p:cNvPr id="8194" name="Picture 2" descr="C:\Users\mmart24\Documents\GitHub\GraphEvo\minM4analysi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33600" y="57912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Georgia" panose="02040502050405020303" pitchFamily="18" charset="0"/>
              </a:rPr>
              <a:t>Misleading</a:t>
            </a:r>
            <a:endParaRPr lang="en-US" sz="40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17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Using GP we can create custom Random Graph Generation Algorithms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Proof of Concept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Improvement need on evaluation during evolution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3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Graphs?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Random graphs can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be used to generate test data for graph algorithms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Can</a:t>
            </a:r>
            <a:r>
              <a:rPr lang="en-US" sz="3200" dirty="0" smtClean="0">
                <a:latin typeface="Georgia"/>
                <a:cs typeface="Georgia"/>
              </a:rPr>
              <a:t> also be used to simulate networks (computer, social, organizational, etc.)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7185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Add capability to evolve Random Directed Graph Generating Algorithms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Use to create graphs that emulate program control flow </a:t>
            </a:r>
            <a:r>
              <a:rPr lang="en-US" dirty="0" smtClean="0">
                <a:latin typeface="Georgia" panose="02040502050405020303" pitchFamily="18" charset="0"/>
              </a:rPr>
              <a:t>graphs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Evolving other types of graph algorithms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Co-evolution of graph algorithms alongside Graph </a:t>
            </a:r>
            <a:r>
              <a:rPr lang="en-US" dirty="0">
                <a:latin typeface="Georgia" panose="02040502050405020303" pitchFamily="18" charset="0"/>
              </a:rPr>
              <a:t>G</a:t>
            </a:r>
            <a:r>
              <a:rPr lang="en-US" dirty="0" smtClean="0">
                <a:latin typeface="Georgia" panose="02040502050405020303" pitchFamily="18" charset="0"/>
              </a:rPr>
              <a:t>enerating </a:t>
            </a:r>
            <a:r>
              <a:rPr lang="en-US" dirty="0">
                <a:latin typeface="Georgia" panose="02040502050405020303" pitchFamily="18" charset="0"/>
              </a:rPr>
              <a:t>A</a:t>
            </a:r>
            <a:r>
              <a:rPr lang="en-US" dirty="0" smtClean="0">
                <a:latin typeface="Georgia" panose="02040502050405020303" pitchFamily="18" charset="0"/>
              </a:rPr>
              <a:t>lgorithms</a:t>
            </a:r>
            <a:endParaRPr lang="en-US" dirty="0" smtClean="0">
              <a:latin typeface="Georgia" panose="02040502050405020303" pitchFamily="18" charset="0"/>
            </a:endParaRPr>
          </a:p>
          <a:p>
            <a:endParaRPr lang="en-US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89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Erdős–Rényi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Each possible edge has an independent probability of being included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Purely random model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Provides a poor simulation of real-world graphs, such as social networks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38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en-US" dirty="0" smtClean="0"/>
              <a:t>Random Geometric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Vertices placed randomly, edges exist between nearby vertices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Relates well to wireless sensor networks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Not practical for applications which are unaffected by physical locations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632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Random Graph Models:</a:t>
            </a:r>
            <a:br>
              <a:rPr lang="en-US" dirty="0" smtClean="0"/>
            </a:br>
            <a:r>
              <a:rPr lang="en-US" dirty="0" smtClean="0"/>
              <a:t>Scale-free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</a:rPr>
              <a:t>Vertex degree distributions follow a power law relation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  <a:cs typeface="Georgia"/>
              </a:rPr>
              <a:t>Majority of edges are incident to a small portion of the vertex set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latin typeface="Georgia" panose="02040502050405020303" pitchFamily="18" charset="0"/>
                <a:cs typeface="Georgia"/>
              </a:rPr>
              <a:t>Often used for modeling computer and social networks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0842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Specialization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Graphs needed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with a specific characteristic (topology motifs, sub-graph structure, etc.)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Method of construction is unclear or unimportant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When it’s easier to define your requirements than it is to construct your solution, evolve it!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8353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66508" y="6505575"/>
            <a:ext cx="2320292" cy="365125"/>
          </a:xfrm>
        </p:spPr>
        <p:txBody>
          <a:bodyPr/>
          <a:lstStyle/>
          <a:p>
            <a:fld id="{6189B349-B284-884E-BF58-0D68D479BD9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22812" y="1651000"/>
            <a:ext cx="7063988" cy="40727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You’ve designed a new graph partitioning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algorithm and you want to test its limitations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baseline="0" dirty="0" smtClean="0">
                <a:latin typeface="Georgia"/>
                <a:cs typeface="Georgia"/>
              </a:rPr>
              <a:t>Evolve</a:t>
            </a:r>
            <a:r>
              <a:rPr lang="en-US" sz="3200" dirty="0" smtClean="0">
                <a:latin typeface="Georgia"/>
                <a:cs typeface="Georgia"/>
              </a:rPr>
              <a:t> a program which generates random graphs on which your algorithm performs poorly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>
                <a:latin typeface="Georgia"/>
                <a:cs typeface="Georgia"/>
              </a:rPr>
              <a:t>Highlights the weaknesses of your algorithm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981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eorgia" panose="02040502050405020303" pitchFamily="18" charset="0"/>
              </a:rPr>
              <a:t>Genetic Programming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Post-order parse tree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 smtClean="0">
                <a:latin typeface="Georgia" panose="02040502050405020303" pitchFamily="18" charset="0"/>
              </a:rPr>
              <a:t>Evolve edge selection phase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2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508</Words>
  <Application>Microsoft Office PowerPoint</Application>
  <PresentationFormat>On-screen Show (4:3)</PresentationFormat>
  <Paragraphs>130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PowerPoint Presentation</vt:lpstr>
      <vt:lpstr>Why Genetic Programming?</vt:lpstr>
      <vt:lpstr>Why Random Graphs?</vt:lpstr>
      <vt:lpstr>Current Random Graph Models: Erdős–Rényi</vt:lpstr>
      <vt:lpstr>Current Random Graph Models: Random Geometric</vt:lpstr>
      <vt:lpstr>Current Random Graph Models: Scale-free</vt:lpstr>
      <vt:lpstr>Room for Specialization</vt:lpstr>
      <vt:lpstr>An Example</vt:lpstr>
      <vt:lpstr>Our Solution</vt:lpstr>
      <vt:lpstr>Random Graph Generating Algorithm</vt:lpstr>
      <vt:lpstr>Parse Tree</vt:lpstr>
      <vt:lpstr>Nodes: Selection Operations</vt:lpstr>
      <vt:lpstr>Nodes: Regular Selection Operations</vt:lpstr>
      <vt:lpstr>Nodes: Relative Selection Operations</vt:lpstr>
      <vt:lpstr>Nodes: Set Operations</vt:lpstr>
      <vt:lpstr>Genetic Program</vt:lpstr>
      <vt:lpstr>Random Graph Generating Algorithm Evaluation</vt:lpstr>
      <vt:lpstr>Random Graph Generating Algorithm Evaluation</vt:lpstr>
      <vt:lpstr>Testing</vt:lpstr>
      <vt:lpstr>Testing</vt:lpstr>
      <vt:lpstr>Results: Max Partition</vt:lpstr>
      <vt:lpstr>Results: Max Partition</vt:lpstr>
      <vt:lpstr>Results: Min Partition</vt:lpstr>
      <vt:lpstr>Results: Min Partition</vt:lpstr>
      <vt:lpstr>Results: Max Eccentricity</vt:lpstr>
      <vt:lpstr>Results: Min Eccentricity</vt:lpstr>
      <vt:lpstr>Results: Min Eccentricity</vt:lpstr>
      <vt:lpstr>Drawbacks</vt:lpstr>
      <vt:lpstr>Conclusion</vt:lpstr>
      <vt:lpstr>Future Work</vt:lpstr>
    </vt:vector>
  </TitlesOfParts>
  <Company>Missouri University of Science and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Pope, Aaron S. (S&amp;T-Student)</cp:lastModifiedBy>
  <cp:revision>30</cp:revision>
  <dcterms:created xsi:type="dcterms:W3CDTF">2011-01-20T21:54:11Z</dcterms:created>
  <dcterms:modified xsi:type="dcterms:W3CDTF">2014-05-08T18:40:37Z</dcterms:modified>
</cp:coreProperties>
</file>