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6" r:id="rId10"/>
    <p:sldId id="269" r:id="rId11"/>
    <p:sldId id="265" r:id="rId12"/>
    <p:sldId id="270" r:id="rId13"/>
    <p:sldId id="272" r:id="rId14"/>
    <p:sldId id="268" r:id="rId15"/>
    <p:sldId id="264" r:id="rId16"/>
    <p:sldId id="271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78FE-D579-4A0A-AD73-98C3D9297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F4103-9A78-42FA-9085-C4604D5E0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C210-3580-423D-9027-795497D2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1994-056A-48F8-AE9E-8923E3D84D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66D9D-C2CD-43BF-B458-7AACCCAB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0981-C098-4C2A-ADB2-F6E4DB26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F6BD-693F-43BE-BFD4-C76CF9C8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7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6CC7-ADB9-4EF7-B2BB-1068A8AE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698F9-03FF-4ABC-955C-3C04DFE6A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D32BD-D1A4-49B7-B1C9-CD042A88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1994-056A-48F8-AE9E-8923E3D84D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ED1C-2AA0-48B0-9DCC-A9FD3E09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38E21-DEEE-47C1-B2B5-783DCA03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F6BD-693F-43BE-BFD4-C76CF9C8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9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C4774-9A77-45E6-B5A0-4F371C439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B40FE-43FF-434A-87BF-BA74AB135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4B578-B02D-42BD-B63A-6906F2E6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1994-056A-48F8-AE9E-8923E3D84D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28049-DD14-45B3-8DB9-96F45169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81DF8-3FBA-43A6-8A6C-908BEAA2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F6BD-693F-43BE-BFD4-C76CF9C8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2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52DE-EEB7-46B0-B142-08F9918B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0F3BC-051E-4790-AA26-085600C8C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16A7D-F22E-42B7-9BBD-CDB7C367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1994-056A-48F8-AE9E-8923E3D84D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4E12C-5AD6-47B5-B216-19B82E91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4184-8345-4C11-8F36-2A021D55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F6BD-693F-43BE-BFD4-C76CF9C8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1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B00D-A5D1-4847-B2B5-71DB2B8C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A9097-67F2-4A8E-A993-3C71D04CF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A0129-87C5-47C8-A7CC-BBD81FAC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1994-056A-48F8-AE9E-8923E3D84D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100E9-E3AB-4A17-9626-B90786AE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F8BC-EE7B-45CE-AC7C-583384B9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F6BD-693F-43BE-BFD4-C76CF9C8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2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D302-CF27-495A-A99A-246B97BF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3DC89-3A7A-405B-8AAA-3E40AF9F2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A1BB0-F689-489F-B562-5A32A9CDB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48457-9043-4C3C-A7FD-8360B90D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1994-056A-48F8-AE9E-8923E3D84D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C32FB-B8E7-4A4F-80EB-380B16B5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EDC8F-FDA1-4A0D-B063-06A50B73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F6BD-693F-43BE-BFD4-C76CF9C8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2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5657-5CD1-4A6C-848F-772BF591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49715-C247-4EF8-9F70-8FFD54340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C5D28-71A5-4E48-A182-33961D9AA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132F1-03D6-4597-917E-DCA96C848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BC19C-D719-4579-9422-97039DC88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422BE-0243-41BF-B039-FEF141D6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1994-056A-48F8-AE9E-8923E3D84D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E7305-70F0-43AC-A5B6-186B7C89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933AB-B3F8-4C20-9E3A-C09F9181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F6BD-693F-43BE-BFD4-C76CF9C8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3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BCD4-333B-4BC1-B3F6-231FC7E5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D6385-9BF0-4357-89DB-AB4510AC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1994-056A-48F8-AE9E-8923E3D84D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4012E-80B9-47B1-9853-A2587732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30961-62A3-486D-9AE3-6090300F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F6BD-693F-43BE-BFD4-C76CF9C8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2BE88-FF2D-4E61-8433-D1CADC70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1994-056A-48F8-AE9E-8923E3D84D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12424-D0BA-4352-950B-E92C4C55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11566-520A-45B8-977A-3D15FC35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F6BD-693F-43BE-BFD4-C76CF9C8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85CE-7E3C-48AE-9FB2-C52C9E85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15F1-67A8-4311-91D9-BB336052F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B0FA6-37F0-471C-8470-318F4799E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1B257-2E28-466A-9121-D291CCC0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1994-056A-48F8-AE9E-8923E3D84D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E8AAF-F1B1-4298-AAC5-822EB646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C8297-6E76-4A68-8957-08808C68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F6BD-693F-43BE-BFD4-C76CF9C8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3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D47B-356E-43B4-8BEA-9678DC2E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E2E4C-701F-4F88-8403-9EC3F906C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6E93A-D0E1-4967-8FEE-0B7F9324A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B1ECE-2B71-492E-ACDB-1B342AF2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1994-056A-48F8-AE9E-8923E3D84D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3039-2F43-48C2-B395-B908F939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08CCC-6A4D-4938-B04C-3DEF5DE3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F6BD-693F-43BE-BFD4-C76CF9C8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0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A05F0-055A-48A6-9C19-5F2E8844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C9AB6-A25D-4508-9927-CF579BFD7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0C453-F99D-4FCB-A413-5AD89D8C7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1994-056A-48F8-AE9E-8923E3D84D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2225-4B52-499F-8DD9-B9C1D1688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BCA6F-3D16-4E0D-BAF4-8356125D1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6F6BD-693F-43BE-BFD4-C76CF9C8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0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razavi/Machine-Learning-in-Python-Worksho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D712-FF0C-4565-9383-B0AD6D080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Generative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C3BF3-7DFB-4FE3-8AE0-849ED5349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8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4A43-5608-48D3-8362-16868F55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EF50-2A4F-4359-B547-E431CAC40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87851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BD2F-F3AD-4013-B8E7-5B1C18D9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Classification</a:t>
            </a:r>
          </a:p>
        </p:txBody>
      </p:sp>
      <p:pic>
        <p:nvPicPr>
          <p:cNvPr id="1026" name="Picture 2" descr="Getting started with Classification - GeeksforGeeks">
            <a:extLst>
              <a:ext uri="{FF2B5EF4-FFF2-40B4-BE49-F238E27FC236}">
                <a16:creationId xmlns:a16="http://schemas.microsoft.com/office/drawing/2014/main" id="{D9F27AA6-A4EE-423F-9549-20A252616F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815" y="1825625"/>
            <a:ext cx="94483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93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CA5E-923F-4555-B1A7-2CF940AF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AutoShape 2" descr="Descending into ML: Linear Regression | Machine Learning | Google for  Developers">
            <a:extLst>
              <a:ext uri="{FF2B5EF4-FFF2-40B4-BE49-F238E27FC236}">
                <a16:creationId xmlns:a16="http://schemas.microsoft.com/office/drawing/2014/main" id="{95878773-5924-4632-BC56-C89AF97CE0AF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4" descr="Descending into ML: Linear Regression | Machine Learning | Google for  Developers">
            <a:extLst>
              <a:ext uri="{FF2B5EF4-FFF2-40B4-BE49-F238E27FC236}">
                <a16:creationId xmlns:a16="http://schemas.microsoft.com/office/drawing/2014/main" id="{A6DC9A3E-B239-4C4B-982E-1D044AE1AE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escending into ML: Linear Regression | Machine Learning | Google for  Developers">
            <a:extLst>
              <a:ext uri="{FF2B5EF4-FFF2-40B4-BE49-F238E27FC236}">
                <a16:creationId xmlns:a16="http://schemas.microsoft.com/office/drawing/2014/main" id="{CE5C230C-991C-4D15-B8F0-85D3F18CE2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What is Regression | Iguazio">
            <a:extLst>
              <a:ext uri="{FF2B5EF4-FFF2-40B4-BE49-F238E27FC236}">
                <a16:creationId xmlns:a16="http://schemas.microsoft.com/office/drawing/2014/main" id="{629FCCA6-AF2A-4E13-9B8F-70F6EDD49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614488"/>
            <a:ext cx="52768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4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318A-185E-4ACC-9B83-024CA400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DDF0A-5B66-4FDD-ABEF-DABFA762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Regression Analysis in Machine learning - Javatpoint">
            <a:extLst>
              <a:ext uri="{FF2B5EF4-FFF2-40B4-BE49-F238E27FC236}">
                <a16:creationId xmlns:a16="http://schemas.microsoft.com/office/drawing/2014/main" id="{8E04FA83-EFC2-4806-AFCF-A8627ADFC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1352550"/>
            <a:ext cx="500062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31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021C-C6B8-4602-AF49-C1F4BBB1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Classification Example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BA68-47CF-4D1F-BF9A-264B58CA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Dependencies</a:t>
            </a:r>
          </a:p>
          <a:p>
            <a:r>
              <a:rPr lang="en-US" dirty="0"/>
              <a:t>Python and Libraries as below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Scikit-learn</a:t>
            </a:r>
          </a:p>
          <a:p>
            <a:r>
              <a:rPr lang="en-US" dirty="0" err="1"/>
              <a:t>Openpyxl</a:t>
            </a:r>
            <a:r>
              <a:rPr lang="en-US" dirty="0"/>
              <a:t> etc.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 Data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Data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a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Accuracy Computation</a:t>
            </a:r>
          </a:p>
        </p:txBody>
      </p:sp>
    </p:spTree>
    <p:extLst>
      <p:ext uri="{BB962C8B-B14F-4D97-AF65-F5344CB8AC3E}">
        <p14:creationId xmlns:p14="http://schemas.microsoft.com/office/powerpoint/2010/main" val="257300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38A5-6454-4604-BF6E-0B29DA9F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9D9E-950D-409D-B921-8B858475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Linear Classification</a:t>
            </a:r>
          </a:p>
          <a:p>
            <a:r>
              <a:rPr lang="en-US" dirty="0"/>
              <a:t>Loss Functions</a:t>
            </a:r>
          </a:p>
          <a:p>
            <a:r>
              <a:rPr lang="en-US" dirty="0"/>
              <a:t>Gradient Descent, Backpropagation, Artificial Neural Networks</a:t>
            </a:r>
          </a:p>
          <a:p>
            <a:r>
              <a:rPr lang="en-US" dirty="0"/>
              <a:t>Dropout, batch normalization, weight normalization, optimization</a:t>
            </a:r>
          </a:p>
          <a:p>
            <a:r>
              <a:rPr lang="en-US" dirty="0"/>
              <a:t>Image classification using Deep Learning</a:t>
            </a:r>
          </a:p>
          <a:p>
            <a:r>
              <a:rPr lang="en-US" dirty="0"/>
              <a:t>Reference </a:t>
            </a:r>
            <a:r>
              <a:rPr lang="en-US" dirty="0">
                <a:hlinkClick r:id="rId2"/>
              </a:rPr>
              <a:t>https://github.com/snrazavi/Machine-Learning-in-Python-Workshop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6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F903-EB0F-464B-9FF3-05EE2636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A7C1-CD21-470F-83C7-9D6962E3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the model predict label for test data?</a:t>
            </a:r>
          </a:p>
          <a:p>
            <a:r>
              <a:rPr lang="en-US" dirty="0"/>
              <a:t>What are limitations of Linear Classifier?</a:t>
            </a:r>
          </a:p>
          <a:p>
            <a:r>
              <a:rPr lang="en-US" dirty="0"/>
              <a:t>What is a Feature?</a:t>
            </a:r>
          </a:p>
        </p:txBody>
      </p:sp>
    </p:spTree>
    <p:extLst>
      <p:ext uri="{BB962C8B-B14F-4D97-AF65-F5344CB8AC3E}">
        <p14:creationId xmlns:p14="http://schemas.microsoft.com/office/powerpoint/2010/main" val="3026802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B098-9443-46EF-A458-2C58CF8F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 </a:t>
            </a:r>
            <a:r>
              <a:rPr lang="en-US" dirty="0"/>
              <a:t>towards GNN (Gen AI)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1B7E-789D-4415-83E7-3B54BBCF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new content, images videos etc.</a:t>
            </a:r>
          </a:p>
          <a:p>
            <a:r>
              <a:rPr lang="en-US" dirty="0"/>
              <a:t>GPT Algorithm</a:t>
            </a:r>
          </a:p>
        </p:txBody>
      </p:sp>
    </p:spTree>
    <p:extLst>
      <p:ext uri="{BB962C8B-B14F-4D97-AF65-F5344CB8AC3E}">
        <p14:creationId xmlns:p14="http://schemas.microsoft.com/office/powerpoint/2010/main" val="25567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64F6-72B1-4D6F-9F56-ADAD557E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AI/ML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B5EB-7026-46D5-8949-C4B30613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Operational Efficiencies</a:t>
            </a:r>
          </a:p>
          <a:p>
            <a:r>
              <a:rPr lang="en-US" dirty="0"/>
              <a:t>Increase Revenues</a:t>
            </a:r>
          </a:p>
          <a:p>
            <a:r>
              <a:rPr lang="en-US" dirty="0"/>
              <a:t>Deliver Enhanced Customer Experiences</a:t>
            </a:r>
          </a:p>
          <a:p>
            <a:r>
              <a:rPr lang="en-US" dirty="0"/>
              <a:t>Human level accuracy</a:t>
            </a:r>
          </a:p>
          <a:p>
            <a:r>
              <a:rPr lang="en-US" dirty="0"/>
              <a:t>Meaningful data from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377533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9308-A10D-4F0E-9BA3-CA723FF2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1C73-1AB1-4483-886A-4FD43AA8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Underwriting, enable lenders to integrate more sophisticated modeling techniques and alternative data into lending decisions.</a:t>
            </a:r>
          </a:p>
          <a:p>
            <a:r>
              <a:rPr lang="en-US" dirty="0"/>
              <a:t>Fraud Detection, Anti-Money Laundering, KYC</a:t>
            </a:r>
          </a:p>
          <a:p>
            <a:r>
              <a:rPr lang="en-US" dirty="0"/>
              <a:t>Risk Simulations, HPC to run Monte Carlo Risk simulations</a:t>
            </a:r>
          </a:p>
          <a:p>
            <a:r>
              <a:rPr lang="en-US" dirty="0"/>
              <a:t>Algorithmic Trading</a:t>
            </a:r>
          </a:p>
          <a:p>
            <a:r>
              <a:rPr lang="en-US" dirty="0"/>
              <a:t>Drug Discovery -  Generic drugs at less cost and time</a:t>
            </a:r>
          </a:p>
          <a:p>
            <a:r>
              <a:rPr lang="en-US" dirty="0"/>
              <a:t>Reduced fatalities, injuries etc.</a:t>
            </a:r>
          </a:p>
          <a:p>
            <a:r>
              <a:rPr lang="en-US" dirty="0"/>
              <a:t>Reduced Parking foot print, Shared autonomous vehicles.</a:t>
            </a:r>
          </a:p>
          <a:p>
            <a:r>
              <a:rPr lang="en-US" dirty="0"/>
              <a:t>Shortage of delivery services and drivers.</a:t>
            </a:r>
          </a:p>
        </p:txBody>
      </p:sp>
    </p:spTree>
    <p:extLst>
      <p:ext uri="{BB962C8B-B14F-4D97-AF65-F5344CB8AC3E}">
        <p14:creationId xmlns:p14="http://schemas.microsoft.com/office/powerpoint/2010/main" val="65072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FBE2-8C49-44F2-8EBB-25DB75B6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AI Started / First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183C-520E-4C20-A417-0943DA72E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is model training from observed data</a:t>
            </a:r>
          </a:p>
          <a:p>
            <a:r>
              <a:rPr lang="en-US" dirty="0"/>
              <a:t>email spam filter using ML algorithms</a:t>
            </a:r>
          </a:p>
          <a:p>
            <a:r>
              <a:rPr lang="en-US" dirty="0"/>
              <a:t>Games like tic tac toe etc.</a:t>
            </a:r>
          </a:p>
          <a:p>
            <a:r>
              <a:rPr lang="en-US" dirty="0"/>
              <a:t> Early detection of diseases etc.</a:t>
            </a:r>
          </a:p>
        </p:txBody>
      </p:sp>
    </p:spTree>
    <p:extLst>
      <p:ext uri="{BB962C8B-B14F-4D97-AF65-F5344CB8AC3E}">
        <p14:creationId xmlns:p14="http://schemas.microsoft.com/office/powerpoint/2010/main" val="96072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61B2-0327-4216-A873-5F090836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B327D-0BE1-47C7-9658-6A302C7D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Training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Matrix</a:t>
            </a:r>
          </a:p>
          <a:p>
            <a:r>
              <a:rPr lang="en-US" dirty="0"/>
              <a:t>DNN, GNN, CNN, RNN, </a:t>
            </a:r>
            <a:r>
              <a:rPr lang="en-US"/>
              <a:t>Reinforcement Learning </a:t>
            </a:r>
            <a:r>
              <a:rPr lang="en-US" dirty="0"/>
              <a:t>etc.</a:t>
            </a:r>
          </a:p>
          <a:p>
            <a:r>
              <a:rPr lang="en-US" dirty="0"/>
              <a:t>DL, AI, ML etc.</a:t>
            </a:r>
          </a:p>
          <a:p>
            <a:r>
              <a:rPr lang="en-US" dirty="0"/>
              <a:t>Features, Confidence Vector, Feature Extraction etc.</a:t>
            </a:r>
          </a:p>
          <a:p>
            <a:r>
              <a:rPr lang="en-US" dirty="0"/>
              <a:t>Statistics, Optimization, Linear Algebra etc.</a:t>
            </a:r>
          </a:p>
          <a:p>
            <a:r>
              <a:rPr lang="en-US" dirty="0"/>
              <a:t>Layer, fusing layers, pruning nodes etc.</a:t>
            </a:r>
          </a:p>
          <a:p>
            <a:r>
              <a:rPr lang="en-US" dirty="0"/>
              <a:t>Input node, output node, hidden layer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8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67C4-F63B-4C5E-9A71-D02E0A91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83B2-5C4C-4E97-AD09-F9434C39D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Uses statistic techniques to learn a model from observed data.</a:t>
            </a:r>
          </a:p>
          <a:p>
            <a:r>
              <a:rPr lang="en-US" dirty="0"/>
              <a:t>Inspired by Child Learning</a:t>
            </a:r>
          </a:p>
          <a:p>
            <a:r>
              <a:rPr lang="en-US" dirty="0"/>
              <a:t>A model is not ready to deploy with one iteration of training</a:t>
            </a:r>
          </a:p>
          <a:p>
            <a:r>
              <a:rPr lang="en-US" dirty="0"/>
              <a:t>Training / Iterating is time consuming where GPU are used.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ML is Custom Algorithm</a:t>
            </a:r>
          </a:p>
          <a:p>
            <a:r>
              <a:rPr lang="en-US" dirty="0"/>
              <a:t>AI is Generic Algorithm</a:t>
            </a:r>
          </a:p>
        </p:txBody>
      </p:sp>
    </p:spTree>
    <p:extLst>
      <p:ext uri="{BB962C8B-B14F-4D97-AF65-F5344CB8AC3E}">
        <p14:creationId xmlns:p14="http://schemas.microsoft.com/office/powerpoint/2010/main" val="25713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4DB5-85A2-4F06-BA87-F4C281A0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5562-D0A6-47AD-A3C9-0DFA77D6E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BB66-9C91-406B-AE6F-86C5D646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9312-76FC-4F78-90C7-BD4D8893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Linear Classification</a:t>
            </a:r>
          </a:p>
          <a:p>
            <a:r>
              <a:rPr lang="en-US" dirty="0"/>
              <a:t>What is Model</a:t>
            </a:r>
          </a:p>
          <a:p>
            <a:r>
              <a:rPr lang="en-US" dirty="0"/>
              <a:t>Predict Using Class Using model</a:t>
            </a:r>
          </a:p>
        </p:txBody>
      </p:sp>
    </p:spTree>
    <p:extLst>
      <p:ext uri="{BB962C8B-B14F-4D97-AF65-F5344CB8AC3E}">
        <p14:creationId xmlns:p14="http://schemas.microsoft.com/office/powerpoint/2010/main" val="173805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2D78-32BB-4598-B3C5-324FB2F0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Supervised Learning vs Unsupervised Learning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88BC6B-8EAA-4CBD-BE46-F28F7C479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494948"/>
              </p:ext>
            </p:extLst>
          </p:nvPr>
        </p:nvGraphicFramePr>
        <p:xfrm>
          <a:off x="838200" y="1825625"/>
          <a:ext cx="10515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1338293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2749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Unsupervised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1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Learns from Labeled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Learns from Unlabeled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 Trained on a dataset that includes input output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 is to find hidden patterns or structure in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06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Generally used for classification and regression(where output is continuous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Commonly used for Clustering and dimensionality reduction(reducing the number of feature while retaining important information)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086474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r>
                        <a:rPr lang="en-US" dirty="0"/>
                        <a:t>e.g., Linear Classification, Linear Regression, Logistic Regression, SVM, Decision Trees, Neural Networks(feed forward and CNN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K-Means, PCA, Autoencoders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6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60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480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Generative AI</vt:lpstr>
      <vt:lpstr>AI/ML Objectives</vt:lpstr>
      <vt:lpstr>Use-Cases </vt:lpstr>
      <vt:lpstr>How AI Started / First UseCases</vt:lpstr>
      <vt:lpstr>Jargon</vt:lpstr>
      <vt:lpstr>What is AI</vt:lpstr>
      <vt:lpstr>Q &amp; A</vt:lpstr>
      <vt:lpstr>Day 2</vt:lpstr>
      <vt:lpstr>Supervised Learning vs Unsupervised Learning</vt:lpstr>
      <vt:lpstr>PowerPoint Presentation</vt:lpstr>
      <vt:lpstr>Linear Classification</vt:lpstr>
      <vt:lpstr>Linear Regression</vt:lpstr>
      <vt:lpstr>Types of Regression</vt:lpstr>
      <vt:lpstr>Linear Classification Example Using Python</vt:lpstr>
      <vt:lpstr>Useful Links</vt:lpstr>
      <vt:lpstr>Questions</vt:lpstr>
      <vt:lpstr>Goal towards GNN (Gen AI)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AI</dc:title>
  <dc:creator>Mahesh Chandra</dc:creator>
  <cp:lastModifiedBy>Mahesh Chandra</cp:lastModifiedBy>
  <cp:revision>12</cp:revision>
  <dcterms:created xsi:type="dcterms:W3CDTF">2024-04-02T05:09:35Z</dcterms:created>
  <dcterms:modified xsi:type="dcterms:W3CDTF">2024-04-04T06:06:02Z</dcterms:modified>
</cp:coreProperties>
</file>