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6" r:id="rId6"/>
    <p:sldId id="296" r:id="rId7"/>
    <p:sldId id="307" r:id="rId8"/>
    <p:sldId id="295" r:id="rId9"/>
    <p:sldId id="301" r:id="rId10"/>
    <p:sldId id="297" r:id="rId11"/>
    <p:sldId id="303" r:id="rId12"/>
    <p:sldId id="304" r:id="rId13"/>
    <p:sldId id="298" r:id="rId14"/>
    <p:sldId id="305" r:id="rId15"/>
    <p:sldId id="300" r:id="rId16"/>
    <p:sldId id="30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23.06.2024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23.06.2024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3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8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4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7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0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87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0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1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9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 и таблиц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Аналитика сети магазинов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Горелик Павел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352" y="576944"/>
            <a:ext cx="9771529" cy="838199"/>
          </a:xfrm>
        </p:spPr>
        <p:txBody>
          <a:bodyPr rtlCol="0"/>
          <a:lstStyle/>
          <a:p>
            <a:pPr rtl="0"/>
            <a:r>
              <a:rPr lang="ru-RU" dirty="0"/>
              <a:t>В появлении новых пользователей можно отметить 3 точки роста: </a:t>
            </a:r>
          </a:p>
          <a:p>
            <a:pPr rtl="0"/>
            <a:r>
              <a:rPr lang="ru-RU" dirty="0"/>
              <a:t>2022-09-08</a:t>
            </a:r>
            <a:r>
              <a:rPr lang="en-US" dirty="0"/>
              <a:t>,</a:t>
            </a:r>
            <a:r>
              <a:rPr lang="ru-RU" dirty="0"/>
              <a:t> 2023-02-02</a:t>
            </a:r>
            <a:r>
              <a:rPr lang="en-US" dirty="0"/>
              <a:t> </a:t>
            </a:r>
            <a:r>
              <a:rPr lang="ru-RU" dirty="0"/>
              <a:t>и 2023-08-06.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854D68-D2C8-49E2-90F0-CD78983C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1" y="1757044"/>
            <a:ext cx="11241842" cy="4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0174" y="3355943"/>
            <a:ext cx="9771529" cy="838199"/>
          </a:xfrm>
        </p:spPr>
        <p:txBody>
          <a:bodyPr rtlCol="0"/>
          <a:lstStyle/>
          <a:p>
            <a:pPr rtl="0"/>
            <a:r>
              <a:rPr lang="ru-RU" dirty="0"/>
              <a:t>Количество покупок в день.</a:t>
            </a:r>
          </a:p>
          <a:p>
            <a:pPr rtl="0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2023-04-02</a:t>
            </a:r>
            <a:r>
              <a:rPr lang="en-US" dirty="0"/>
              <a:t>, </a:t>
            </a:r>
            <a:r>
              <a:rPr lang="ru-RU" dirty="0">
                <a:solidFill>
                  <a:srgbClr val="FF0000"/>
                </a:solidFill>
              </a:rPr>
              <a:t>2023-08-06</a:t>
            </a:r>
            <a:r>
              <a:rPr lang="en-US" dirty="0"/>
              <a:t>,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2023-09-15</a:t>
            </a:r>
            <a:r>
              <a:rPr lang="en-US" dirty="0"/>
              <a:t> </a:t>
            </a:r>
            <a:r>
              <a:rPr lang="ru-RU" dirty="0"/>
              <a:t>и 2023-10-04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74">
            <a:extLst>
              <a:ext uri="{FF2B5EF4-FFF2-40B4-BE49-F238E27FC236}">
                <a16:creationId xmlns:a16="http://schemas.microsoft.com/office/drawing/2014/main" id="{F28FD7BA-8720-4C3A-8F59-FAA1596006EA}"/>
              </a:ext>
            </a:extLst>
          </p:cNvPr>
          <p:cNvSpPr txBox="1">
            <a:spLocks/>
          </p:cNvSpPr>
          <p:nvPr/>
        </p:nvSpPr>
        <p:spPr>
          <a:xfrm>
            <a:off x="790175" y="4382835"/>
            <a:ext cx="9771529" cy="83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Выручка в день. </a:t>
            </a:r>
          </a:p>
          <a:p>
            <a:pPr rtl="0"/>
            <a:r>
              <a:rPr lang="ru-RU" dirty="0">
                <a:solidFill>
                  <a:srgbClr val="FF0000"/>
                </a:solidFill>
              </a:rPr>
              <a:t>2023-08-06</a:t>
            </a:r>
            <a:r>
              <a:rPr lang="ru-RU" dirty="0"/>
              <a:t>,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2023-09-17</a:t>
            </a:r>
          </a:p>
        </p:txBody>
      </p:sp>
      <p:sp>
        <p:nvSpPr>
          <p:cNvPr id="8" name="Текст 74">
            <a:extLst>
              <a:ext uri="{FF2B5EF4-FFF2-40B4-BE49-F238E27FC236}">
                <a16:creationId xmlns:a16="http://schemas.microsoft.com/office/drawing/2014/main" id="{81BA1047-7B4A-41CB-AC59-D73DAC7CE418}"/>
              </a:ext>
            </a:extLst>
          </p:cNvPr>
          <p:cNvSpPr txBox="1">
            <a:spLocks/>
          </p:cNvSpPr>
          <p:nvPr/>
        </p:nvSpPr>
        <p:spPr>
          <a:xfrm>
            <a:off x="790175" y="5442857"/>
            <a:ext cx="9771529" cy="83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Появление новых пользователей. 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2022-09-08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2023-02-02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2023-08-06</a:t>
            </a:r>
            <a:r>
              <a:rPr lang="ru-RU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8CBE3-3522-42D9-9D34-9D452626D1B8}"/>
              </a:ext>
            </a:extLst>
          </p:cNvPr>
          <p:cNvSpPr txBox="1"/>
          <p:nvPr/>
        </p:nvSpPr>
        <p:spPr>
          <a:xfrm>
            <a:off x="790174" y="1190375"/>
            <a:ext cx="8713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000" dirty="0"/>
              <a:t>Все эти графики взаимозависимы. Рост количества новых пользователей приводит к большим покупкам и большей выручке.</a:t>
            </a:r>
          </a:p>
        </p:txBody>
      </p:sp>
    </p:spTree>
    <p:extLst>
      <p:ext uri="{BB962C8B-B14F-4D97-AF65-F5344CB8AC3E}">
        <p14:creationId xmlns:p14="http://schemas.microsoft.com/office/powerpoint/2010/main" val="253224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Метрики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6582" y="3120031"/>
            <a:ext cx="1514763" cy="823912"/>
          </a:xfrm>
        </p:spPr>
        <p:txBody>
          <a:bodyPr rtlCol="0"/>
          <a:lstStyle/>
          <a:p>
            <a:pPr rtl="0"/>
            <a:r>
              <a:rPr lang="ru-RU" sz="2000" dirty="0"/>
              <a:t>98</a:t>
            </a:r>
            <a:r>
              <a:rPr lang="en-US" sz="2000" dirty="0"/>
              <a:t> </a:t>
            </a:r>
            <a:r>
              <a:rPr lang="ru-RU" sz="2000" dirty="0"/>
              <a:t>752</a:t>
            </a:r>
            <a:endParaRPr lang="en-US" sz="20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8241" y="3120031"/>
            <a:ext cx="1514763" cy="823912"/>
          </a:xfrm>
        </p:spPr>
        <p:txBody>
          <a:bodyPr rtlCol="0"/>
          <a:lstStyle/>
          <a:p>
            <a:pPr rtl="0"/>
            <a:r>
              <a:rPr lang="en-US" sz="2000" dirty="0"/>
              <a:t>1 353 981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99901" y="3120031"/>
            <a:ext cx="1514763" cy="823912"/>
          </a:xfrm>
        </p:spPr>
        <p:txBody>
          <a:bodyPr rtlCol="0"/>
          <a:lstStyle/>
          <a:p>
            <a:pPr rtl="0"/>
            <a:r>
              <a:rPr lang="en-US" sz="2000" dirty="0"/>
              <a:t>37%</a:t>
            </a:r>
            <a:endParaRPr lang="ru-RU" sz="2000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ARPU</a:t>
            </a:r>
            <a:endParaRPr lang="ru-RU" dirty="0"/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LTV</a:t>
            </a:r>
            <a:endParaRPr lang="ru-RU" dirty="0"/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r>
              <a:rPr lang="en-US" dirty="0"/>
              <a:t>ROI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71916" y="5270597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Average Revenue Per User</a:t>
            </a:r>
            <a:endParaRPr lang="ru-RU" dirty="0"/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en-US" dirty="0"/>
              <a:t>Life Time Value</a:t>
            </a:r>
            <a:endParaRPr lang="ru-RU" dirty="0"/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95235" y="5270596"/>
            <a:ext cx="3124093" cy="462927"/>
          </a:xfrm>
        </p:spPr>
        <p:txBody>
          <a:bodyPr rtlCol="0">
            <a:noAutofit/>
          </a:bodyPr>
          <a:lstStyle/>
          <a:p>
            <a:pPr rtl="0"/>
            <a:r>
              <a:rPr lang="en-US" dirty="0"/>
              <a:t>Return On Investment (</a:t>
            </a:r>
            <a:r>
              <a:rPr lang="ru-RU" dirty="0"/>
              <a:t>если инвестицией считать себестоимость товара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6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Пользователи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01893" y="2408213"/>
            <a:ext cx="2866344" cy="2862084"/>
          </a:xfrm>
        </p:spPr>
        <p:txBody>
          <a:bodyPr rtlCol="0"/>
          <a:lstStyle/>
          <a:p>
            <a:pPr rtl="0"/>
            <a:r>
              <a:rPr lang="ru-RU" dirty="0"/>
              <a:t>Всего у нас 10 000 клиентов. Товары покупают люди всех возрастов с 19 лет с равным распределением.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4F150A-DD7F-4071-BACE-C59911B6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" y="1565420"/>
            <a:ext cx="6269861" cy="49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50171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Глобальные Метрики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8" y="1375734"/>
            <a:ext cx="8404218" cy="3607453"/>
          </a:xfrm>
        </p:spPr>
        <p:txBody>
          <a:bodyPr rtlCol="0"/>
          <a:lstStyle/>
          <a:p>
            <a:r>
              <a:rPr lang="ru-RU" dirty="0"/>
              <a:t>977</a:t>
            </a:r>
            <a:r>
              <a:rPr lang="en-US" dirty="0"/>
              <a:t> </a:t>
            </a:r>
            <a:r>
              <a:rPr lang="ru-RU" dirty="0"/>
              <a:t>648</a:t>
            </a:r>
            <a:r>
              <a:rPr lang="en-US" dirty="0"/>
              <a:t> </a:t>
            </a:r>
            <a:r>
              <a:rPr lang="ru-RU" dirty="0"/>
              <a:t>000</a:t>
            </a:r>
            <a:r>
              <a:rPr lang="en-US" dirty="0"/>
              <a:t> – </a:t>
            </a:r>
            <a:r>
              <a:rPr lang="ru-RU" dirty="0"/>
              <a:t>общая выручка (</a:t>
            </a:r>
            <a:r>
              <a:rPr lang="en-US" dirty="0"/>
              <a:t>revenue</a:t>
            </a:r>
            <a:r>
              <a:rPr lang="ru-RU" dirty="0"/>
              <a:t>) 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1 010 000</a:t>
            </a:r>
            <a:r>
              <a:rPr lang="en-US" dirty="0"/>
              <a:t> – </a:t>
            </a:r>
            <a:r>
              <a:rPr lang="ru-RU" dirty="0"/>
              <a:t>всего заказов</a:t>
            </a:r>
            <a:endParaRPr lang="en-US" dirty="0"/>
          </a:p>
          <a:p>
            <a:pPr rtl="0"/>
            <a:endParaRPr lang="ru-RU" dirty="0"/>
          </a:p>
          <a:p>
            <a:pPr rtl="0"/>
            <a:r>
              <a:rPr lang="ru-RU" dirty="0"/>
              <a:t>21</a:t>
            </a:r>
            <a:r>
              <a:rPr lang="en-US" dirty="0"/>
              <a:t> </a:t>
            </a:r>
            <a:r>
              <a:rPr lang="ru-RU" dirty="0"/>
              <a:t>048 - средняя сумма заказа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15 </a:t>
            </a:r>
            <a:r>
              <a:rPr lang="ru-RU" dirty="0"/>
              <a:t>магазинов (7 в Москве, 1 в Екатеринбурге, 3 в Санкт-Петербурге, 3 в Нижнем Новгороде, 1 в Казани)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10 000 клиентов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Всего 1% покупок приходится на первые покупки. 99% - повторные покупки</a:t>
            </a:r>
          </a:p>
          <a:p>
            <a:pPr rtl="0"/>
            <a:endParaRPr lang="en-US" dirty="0"/>
          </a:p>
          <a:p>
            <a:pPr rtl="0"/>
            <a:r>
              <a:rPr lang="ru-RU" dirty="0"/>
              <a:t>В среднем для одного клиента промежуток между заказами 30 дней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4">
            <a:extLst>
              <a:ext uri="{FF2B5EF4-FFF2-40B4-BE49-F238E27FC236}">
                <a16:creationId xmlns:a16="http://schemas.microsoft.com/office/drawing/2014/main" id="{5FD2FEF9-5CAF-4781-8144-C2385323DEF1}"/>
              </a:ext>
            </a:extLst>
          </p:cNvPr>
          <p:cNvSpPr txBox="1">
            <a:spLocks/>
          </p:cNvSpPr>
          <p:nvPr/>
        </p:nvSpPr>
        <p:spPr>
          <a:xfrm>
            <a:off x="748748" y="3075550"/>
            <a:ext cx="6765925" cy="31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Проблемы в данных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7" y="1690688"/>
            <a:ext cx="6765925" cy="496888"/>
          </a:xfrm>
        </p:spPr>
        <p:txBody>
          <a:bodyPr rtlCol="0"/>
          <a:lstStyle/>
          <a:p>
            <a:pPr rtl="0"/>
            <a:r>
              <a:rPr lang="ru-RU" dirty="0"/>
              <a:t>Все продажи в магазинах </a:t>
            </a:r>
            <a:r>
              <a:rPr lang="en-US" dirty="0" err="1">
                <a:solidFill>
                  <a:srgbClr val="FF0000"/>
                </a:solidFill>
              </a:rPr>
              <a:t>Republica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City Mall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были отменены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4">
            <a:extLst>
              <a:ext uri="{FF2B5EF4-FFF2-40B4-BE49-F238E27FC236}">
                <a16:creationId xmlns:a16="http://schemas.microsoft.com/office/drawing/2014/main" id="{5FD2FEF9-5CAF-4781-8144-C2385323DEF1}"/>
              </a:ext>
            </a:extLst>
          </p:cNvPr>
          <p:cNvSpPr txBox="1">
            <a:spLocks/>
          </p:cNvSpPr>
          <p:nvPr/>
        </p:nvSpPr>
        <p:spPr>
          <a:xfrm>
            <a:off x="748748" y="3075550"/>
            <a:ext cx="6765925" cy="31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157</a:t>
            </a:r>
            <a:r>
              <a:rPr lang="en-US" dirty="0"/>
              <a:t> </a:t>
            </a:r>
            <a:r>
              <a:rPr lang="ru-RU" dirty="0"/>
              <a:t>122 товаров</a:t>
            </a:r>
            <a:r>
              <a:rPr lang="en-US" dirty="0"/>
              <a:t> (51%)</a:t>
            </a:r>
            <a:r>
              <a:rPr lang="ru-RU" dirty="0"/>
              <a:t> - оплачены, затем возврат </a:t>
            </a:r>
          </a:p>
          <a:p>
            <a:r>
              <a:rPr lang="ru-RU" dirty="0"/>
              <a:t>74</a:t>
            </a:r>
            <a:r>
              <a:rPr lang="en-US" dirty="0"/>
              <a:t> </a:t>
            </a:r>
            <a:r>
              <a:rPr lang="ru-RU" dirty="0"/>
              <a:t>179 товаров</a:t>
            </a:r>
            <a:r>
              <a:rPr lang="en-US" dirty="0"/>
              <a:t> (24%)</a:t>
            </a:r>
            <a:r>
              <a:rPr lang="ru-RU" dirty="0"/>
              <a:t> - отмена без оплаты</a:t>
            </a:r>
          </a:p>
          <a:p>
            <a:r>
              <a:rPr lang="ru-RU" dirty="0"/>
              <a:t>74</a:t>
            </a:r>
            <a:r>
              <a:rPr lang="en-US" dirty="0"/>
              <a:t> </a:t>
            </a:r>
            <a:r>
              <a:rPr lang="ru-RU" dirty="0"/>
              <a:t>764 товаров</a:t>
            </a:r>
            <a:r>
              <a:rPr lang="en-US" dirty="0"/>
              <a:t> (25%)</a:t>
            </a:r>
            <a:r>
              <a:rPr lang="ru-RU" dirty="0"/>
              <a:t> - создан платеж, не отменен и не оплачен </a:t>
            </a:r>
          </a:p>
          <a:p>
            <a:r>
              <a:rPr lang="ru-RU" dirty="0">
                <a:solidFill>
                  <a:srgbClr val="FF0000"/>
                </a:solidFill>
              </a:rPr>
              <a:t>0 товаров куплены и оплачены без возврата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8D25B-5DF0-4F76-BAD9-CC711A20AC24}"/>
              </a:ext>
            </a:extLst>
          </p:cNvPr>
          <p:cNvSpPr txBox="1"/>
          <p:nvPr/>
        </p:nvSpPr>
        <p:spPr>
          <a:xfrm>
            <a:off x="7973911" y="2525416"/>
            <a:ext cx="3469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 в этих магазинах продавались некачественные или дефектные товары. Возможны проблемы с обслуживанием, ассортиментом или ценами. Возможны мошеннические схемы или проблемы с учетом.</a:t>
            </a:r>
          </a:p>
        </p:txBody>
      </p:sp>
    </p:spTree>
    <p:extLst>
      <p:ext uri="{BB962C8B-B14F-4D97-AF65-F5344CB8AC3E}">
        <p14:creationId xmlns:p14="http://schemas.microsoft.com/office/powerpoint/2010/main" val="294991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Возврат товаров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7" y="1690688"/>
            <a:ext cx="6765925" cy="496888"/>
          </a:xfrm>
        </p:spPr>
        <p:txBody>
          <a:bodyPr rtlCol="0"/>
          <a:lstStyle/>
          <a:p>
            <a:pPr rtl="0"/>
            <a:r>
              <a:rPr lang="ru-RU" dirty="0"/>
              <a:t>Все товары с учетом </a:t>
            </a:r>
            <a:r>
              <a:rPr lang="en-US" dirty="0" err="1">
                <a:solidFill>
                  <a:srgbClr val="FF0000"/>
                </a:solidFill>
              </a:rPr>
              <a:t>Republica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City Mall</a:t>
            </a:r>
            <a:r>
              <a:rPr lang="ru-RU" dirty="0"/>
              <a:t> </a:t>
            </a:r>
            <a:endParaRPr lang="en-US" dirty="0"/>
          </a:p>
          <a:p>
            <a:pPr rtl="0"/>
            <a:r>
              <a:rPr lang="ru-RU" dirty="0"/>
              <a:t>42</a:t>
            </a:r>
            <a:r>
              <a:rPr lang="en-US" dirty="0"/>
              <a:t>% - </a:t>
            </a:r>
            <a:r>
              <a:rPr lang="ru-RU" dirty="0"/>
              <a:t>куплен и оплачен</a:t>
            </a:r>
          </a:p>
          <a:p>
            <a:pPr rtl="0"/>
            <a:r>
              <a:rPr lang="ru-RU" dirty="0"/>
              <a:t>39% - оплачен, но возврат</a:t>
            </a:r>
          </a:p>
          <a:p>
            <a:pPr rtl="0"/>
            <a:r>
              <a:rPr lang="ru-RU" dirty="0"/>
              <a:t>5% - нет оплаты, нет отмены</a:t>
            </a:r>
          </a:p>
          <a:p>
            <a:pPr rtl="0"/>
            <a:r>
              <a:rPr lang="ru-RU" dirty="0"/>
              <a:t>14% - отмена товара без оплаты</a:t>
            </a:r>
            <a:endParaRPr lang="en-US" dirty="0"/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74">
            <a:extLst>
              <a:ext uri="{FF2B5EF4-FFF2-40B4-BE49-F238E27FC236}">
                <a16:creationId xmlns:a16="http://schemas.microsoft.com/office/drawing/2014/main" id="{356CDAD4-B146-466B-BCFB-52AF7AC7E48C}"/>
              </a:ext>
            </a:extLst>
          </p:cNvPr>
          <p:cNvSpPr txBox="1">
            <a:spLocks/>
          </p:cNvSpPr>
          <p:nvPr/>
        </p:nvSpPr>
        <p:spPr>
          <a:xfrm>
            <a:off x="748746" y="3931864"/>
            <a:ext cx="6765925" cy="496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Товары без учета </a:t>
            </a:r>
            <a:r>
              <a:rPr lang="en-US" dirty="0" err="1">
                <a:solidFill>
                  <a:srgbClr val="FF0000"/>
                </a:solidFill>
              </a:rPr>
              <a:t>Republica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City Mall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46% - </a:t>
            </a:r>
            <a:r>
              <a:rPr lang="ru-RU" dirty="0"/>
              <a:t>куплен и оплачен</a:t>
            </a:r>
          </a:p>
          <a:p>
            <a:r>
              <a:rPr lang="en-US" dirty="0"/>
              <a:t>38</a:t>
            </a:r>
            <a:r>
              <a:rPr lang="ru-RU" dirty="0"/>
              <a:t>% - оплачен, но возврат</a:t>
            </a:r>
          </a:p>
          <a:p>
            <a:r>
              <a:rPr lang="en-US" dirty="0"/>
              <a:t>4</a:t>
            </a:r>
            <a:r>
              <a:rPr lang="ru-RU" dirty="0"/>
              <a:t>% - нет оплаты, нет отмены</a:t>
            </a:r>
          </a:p>
          <a:p>
            <a:r>
              <a:rPr lang="en-US" dirty="0"/>
              <a:t>12</a:t>
            </a:r>
            <a:r>
              <a:rPr lang="ru-RU" dirty="0"/>
              <a:t>% - отмена товара без оплаты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7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Данные по магазинам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397" y="2132003"/>
            <a:ext cx="3224932" cy="1987339"/>
          </a:xfrm>
        </p:spPr>
        <p:txBody>
          <a:bodyPr rtlCol="0"/>
          <a:lstStyle/>
          <a:p>
            <a:pPr rtl="0"/>
            <a:r>
              <a:rPr lang="ru-RU" dirty="0"/>
              <a:t>Средняя выручка за заказ примерно одинакова для всех магазинов</a:t>
            </a:r>
            <a:r>
              <a:rPr lang="en-US" dirty="0"/>
              <a:t>.</a:t>
            </a:r>
          </a:p>
          <a:p>
            <a:pPr rtl="0"/>
            <a:r>
              <a:rPr lang="ru-RU" dirty="0"/>
              <a:t>Данные по продажам представлены от 2022-01-11 до 2023-10-10. </a:t>
            </a:r>
            <a:endParaRPr lang="en-US" dirty="0"/>
          </a:p>
          <a:p>
            <a:pPr rtl="0"/>
            <a:r>
              <a:rPr lang="ru-RU" dirty="0"/>
              <a:t>Магазины </a:t>
            </a:r>
            <a:r>
              <a:rPr lang="en-US" dirty="0" err="1"/>
              <a:t>Afimoll</a:t>
            </a:r>
            <a:r>
              <a:rPr lang="en-US" dirty="0"/>
              <a:t>, </a:t>
            </a:r>
            <a:r>
              <a:rPr lang="en-US" dirty="0" err="1"/>
              <a:t>Kapitoly</a:t>
            </a:r>
            <a:r>
              <a:rPr lang="en-US" dirty="0"/>
              <a:t> </a:t>
            </a:r>
            <a:r>
              <a:rPr lang="en-US" dirty="0" err="1"/>
              <a:t>Belyaevo</a:t>
            </a:r>
            <a:r>
              <a:rPr lang="en-US" dirty="0"/>
              <a:t>, </a:t>
            </a:r>
            <a:r>
              <a:rPr lang="en-US" dirty="0" err="1"/>
              <a:t>Tsvetnoy</a:t>
            </a:r>
            <a:r>
              <a:rPr lang="en-US" dirty="0"/>
              <a:t>, </a:t>
            </a:r>
            <a:r>
              <a:rPr lang="en-US" dirty="0" err="1"/>
              <a:t>Koltso</a:t>
            </a:r>
            <a:r>
              <a:rPr lang="en-US" dirty="0"/>
              <a:t> </a:t>
            </a:r>
            <a:r>
              <a:rPr lang="ru-RU" dirty="0"/>
              <a:t>закрыты.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70DC4D-3141-4155-BEB9-9327640A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9" y="1499042"/>
            <a:ext cx="684943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C3627C-37A3-4B8A-90AB-20B48A06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294837"/>
            <a:ext cx="10650436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494" y="852373"/>
            <a:ext cx="9198528" cy="1108422"/>
          </a:xfrm>
        </p:spPr>
        <p:txBody>
          <a:bodyPr rtlCol="0"/>
          <a:lstStyle/>
          <a:p>
            <a:pPr rtl="0"/>
            <a:r>
              <a:rPr lang="en-US" dirty="0"/>
              <a:t>Retention – </a:t>
            </a:r>
            <a:r>
              <a:rPr lang="ru-RU" dirty="0"/>
              <a:t>удержание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E1AD4-622F-4D41-BAFA-F5CA2060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795"/>
            <a:ext cx="10488706" cy="46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352" y="576944"/>
            <a:ext cx="9771529" cy="838199"/>
          </a:xfrm>
        </p:spPr>
        <p:txBody>
          <a:bodyPr rtlCol="0"/>
          <a:lstStyle/>
          <a:p>
            <a:pPr rtl="0"/>
            <a:r>
              <a:rPr lang="ru-RU" dirty="0"/>
              <a:t>Количество покупок в день. Точки роста: </a:t>
            </a:r>
          </a:p>
          <a:p>
            <a:pPr rtl="0"/>
            <a:r>
              <a:rPr lang="ru-RU" dirty="0"/>
              <a:t>2023-04-02</a:t>
            </a:r>
            <a:r>
              <a:rPr lang="en-US" dirty="0"/>
              <a:t>, </a:t>
            </a:r>
            <a:r>
              <a:rPr lang="ru-RU" dirty="0"/>
              <a:t>2023-08-06</a:t>
            </a:r>
            <a:r>
              <a:rPr lang="en-US" dirty="0"/>
              <a:t>, </a:t>
            </a:r>
            <a:r>
              <a:rPr lang="ru-RU" dirty="0"/>
              <a:t>2023-09-15</a:t>
            </a:r>
            <a:r>
              <a:rPr lang="en-US" dirty="0"/>
              <a:t> </a:t>
            </a:r>
            <a:r>
              <a:rPr lang="ru-RU" dirty="0"/>
              <a:t>и 2023-10-04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C8EA89-4D1B-46A9-825F-4D3C9B3C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0" y="1699537"/>
            <a:ext cx="1174596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352" y="576944"/>
            <a:ext cx="9771529" cy="838199"/>
          </a:xfrm>
        </p:spPr>
        <p:txBody>
          <a:bodyPr rtlCol="0"/>
          <a:lstStyle/>
          <a:p>
            <a:pPr rtl="0"/>
            <a:r>
              <a:rPr lang="ru-RU" dirty="0"/>
              <a:t>Выручка в день. Точки роста: </a:t>
            </a:r>
          </a:p>
          <a:p>
            <a:pPr rtl="0"/>
            <a:r>
              <a:rPr lang="ru-RU" dirty="0"/>
              <a:t>2023-08-06, 2023-09-17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9F46B2-6DA4-4FA3-A49C-66DE459E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1575694"/>
            <a:ext cx="1178407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302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428</TotalTime>
  <Words>431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Одиночная линия</vt:lpstr>
      <vt:lpstr>Аналитика сети магазинов</vt:lpstr>
      <vt:lpstr>Глобальные Метрики</vt:lpstr>
      <vt:lpstr>Проблемы в данных</vt:lpstr>
      <vt:lpstr>Возврат товаров</vt:lpstr>
      <vt:lpstr>Данные по магазинам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Метрики</vt:lpstr>
      <vt:lpstr>Пользователи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слайдов для презентации</dc:title>
  <dc:creator>Павел Горелик</dc:creator>
  <cp:lastModifiedBy>Павел Горелик</cp:lastModifiedBy>
  <cp:revision>25</cp:revision>
  <dcterms:created xsi:type="dcterms:W3CDTF">2024-06-23T16:57:50Z</dcterms:created>
  <dcterms:modified xsi:type="dcterms:W3CDTF">2024-06-24T00:06:08Z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