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4"/>
  </p:sldMasterIdLst>
  <p:sldIdLst>
    <p:sldId id="275" r:id="rId5"/>
    <p:sldId id="258" r:id="rId6"/>
    <p:sldId id="257" r:id="rId7"/>
    <p:sldId id="291" r:id="rId8"/>
    <p:sldId id="260" r:id="rId9"/>
    <p:sldId id="265" r:id="rId10"/>
    <p:sldId id="292" r:id="rId11"/>
    <p:sldId id="293" r:id="rId12"/>
    <p:sldId id="294" r:id="rId13"/>
    <p:sldId id="295" r:id="rId14"/>
    <p:sldId id="297" r:id="rId15"/>
    <p:sldId id="298" r:id="rId16"/>
    <p:sldId id="299" r:id="rId17"/>
    <p:sldId id="300" r:id="rId18"/>
    <p:sldId id="301" r:id="rId19"/>
    <p:sldId id="303" r:id="rId20"/>
    <p:sldId id="304" r:id="rId21"/>
    <p:sldId id="302" r:id="rId22"/>
    <p:sldId id="285"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9153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985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97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4379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142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90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19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189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322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34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044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9354680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dbscan.readthedocs.io/en/latest/index.html" TargetMode="External"/><Relationship Id="rId2" Type="http://schemas.openxmlformats.org/officeDocument/2006/relationships/hyperlink" Target="http://webscope.sandbox.yahoo.com/" TargetMode="External"/><Relationship Id="rId1" Type="http://schemas.openxmlformats.org/officeDocument/2006/relationships/slideLayout" Target="../slideLayouts/slideLayout2.xml"/><Relationship Id="rId4" Type="http://schemas.openxmlformats.org/officeDocument/2006/relationships/hyperlink" Target="https://conda.io/docs/user-guide/install/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8A255-158D-2B52-3AE9-9934D234D1B6}"/>
              </a:ext>
            </a:extLst>
          </p:cNvPr>
          <p:cNvSpPr>
            <a:spLocks noGrp="1"/>
          </p:cNvSpPr>
          <p:nvPr>
            <p:ph type="title"/>
          </p:nvPr>
        </p:nvSpPr>
        <p:spPr>
          <a:xfrm>
            <a:off x="1735666" y="-375069"/>
            <a:ext cx="8309671" cy="1867473"/>
          </a:xfrm>
        </p:spPr>
        <p:txBody>
          <a:bodyPr anchor="b">
            <a:normAutofit/>
          </a:bodyPr>
          <a:lstStyle/>
          <a:p>
            <a:r>
              <a:rPr lang="en-IN" sz="5400" b="1" i="0" u="none" strike="noStrike" dirty="0">
                <a:solidFill>
                  <a:srgbClr val="262626"/>
                </a:solidFill>
                <a:effectLst/>
                <a:latin typeface="Times New Roman" panose="02020603050405020304" pitchFamily="18" charset="0"/>
              </a:rPr>
              <a:t>Tourist-Behaviour-Analysis</a:t>
            </a:r>
            <a:r>
              <a:rPr lang="en-IN" sz="1800" b="0" i="0" dirty="0">
                <a:solidFill>
                  <a:srgbClr val="262626"/>
                </a:solidFill>
                <a:effectLst/>
                <a:latin typeface="Times New Roman" panose="02020603050405020304" pitchFamily="18" charset="0"/>
              </a:rPr>
              <a:t>​</a:t>
            </a:r>
            <a:endParaRPr lang="en-IN" sz="5400" dirty="0">
              <a:cs typeface="Calibri Light"/>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CC31CB-795F-AF5F-C78B-D8600AC68B42}"/>
              </a:ext>
            </a:extLst>
          </p:cNvPr>
          <p:cNvSpPr>
            <a:spLocks noGrp="1"/>
          </p:cNvSpPr>
          <p:nvPr>
            <p:ph idx="1"/>
          </p:nvPr>
        </p:nvSpPr>
        <p:spPr>
          <a:xfrm>
            <a:off x="793660" y="2599509"/>
            <a:ext cx="10143668" cy="767527"/>
          </a:xfrm>
        </p:spPr>
        <p:txBody>
          <a:bodyPr anchor="ctr">
            <a:normAutofit/>
          </a:bodyPr>
          <a:lstStyle/>
          <a:p>
            <a:pPr marL="0" indent="0" algn="ctr">
              <a:buNone/>
            </a:pPr>
            <a:r>
              <a:rPr lang="en-US" sz="1800" b="1" i="0" u="none" strike="noStrike" dirty="0">
                <a:solidFill>
                  <a:srgbClr val="000000"/>
                </a:solidFill>
                <a:effectLst/>
                <a:latin typeface="Times New Roman" panose="02020603050405020304" pitchFamily="18" charset="0"/>
              </a:rPr>
              <a:t>Analysis and Prediction of future tourism demands</a:t>
            </a:r>
            <a:r>
              <a:rPr lang="en-US" sz="1800" b="0" i="0" dirty="0">
                <a:solidFill>
                  <a:srgbClr val="000000"/>
                </a:solidFill>
                <a:effectLst/>
                <a:latin typeface="Times New Roman" panose="02020603050405020304" pitchFamily="18" charset="0"/>
              </a:rPr>
              <a:t>​</a:t>
            </a:r>
            <a:endParaRPr lang="en-IN" sz="2400" dirty="0">
              <a:cs typeface="Calibri"/>
            </a:endParaRPr>
          </a:p>
        </p:txBody>
      </p:sp>
      <p:sp>
        <p:nvSpPr>
          <p:cNvPr id="16" name="TextBox 15">
            <a:extLst>
              <a:ext uri="{FF2B5EF4-FFF2-40B4-BE49-F238E27FC236}">
                <a16:creationId xmlns:a16="http://schemas.microsoft.com/office/drawing/2014/main" id="{EC0B28B2-3A6B-52EC-9451-9F3A6CCBCD77}"/>
              </a:ext>
            </a:extLst>
          </p:cNvPr>
          <p:cNvSpPr txBox="1"/>
          <p:nvPr/>
        </p:nvSpPr>
        <p:spPr>
          <a:xfrm>
            <a:off x="7893675" y="4655176"/>
            <a:ext cx="266807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Calibri"/>
              </a:rPr>
              <a:t>Presented By</a:t>
            </a:r>
          </a:p>
          <a:p>
            <a:r>
              <a:rPr lang="en-US" sz="2000">
                <a:latin typeface="Times New Roman"/>
                <a:cs typeface="Calibri"/>
              </a:rPr>
              <a:t>Sowmya Patlolla</a:t>
            </a:r>
          </a:p>
          <a:p>
            <a:r>
              <a:rPr lang="en-US" sz="2000">
                <a:latin typeface="Times New Roman"/>
                <a:cs typeface="Calibri"/>
              </a:rPr>
              <a:t>Sai Sumanth Manam</a:t>
            </a:r>
          </a:p>
          <a:p>
            <a:r>
              <a:rPr lang="en-US" sz="2000">
                <a:latin typeface="Times New Roman"/>
                <a:cs typeface="Calibri"/>
              </a:rPr>
              <a:t>Sandhya Mamadi</a:t>
            </a:r>
          </a:p>
        </p:txBody>
      </p:sp>
    </p:spTree>
    <p:extLst>
      <p:ext uri="{BB962C8B-B14F-4D97-AF65-F5344CB8AC3E}">
        <p14:creationId xmlns:p14="http://schemas.microsoft.com/office/powerpoint/2010/main" val="304479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808638" y="386930"/>
            <a:ext cx="9236700" cy="1188950"/>
          </a:xfrm>
        </p:spPr>
        <p:txBody>
          <a:bodyPr anchor="b">
            <a:normAutofit/>
          </a:bodyPr>
          <a:lstStyle/>
          <a:p>
            <a:r>
              <a:rPr lang="en-US" sz="3600" b="1" i="0" dirty="0">
                <a:solidFill>
                  <a:schemeClr val="tx1">
                    <a:lumMod val="85000"/>
                    <a:lumOff val="15000"/>
                  </a:schemeClr>
                </a:solidFill>
                <a:effectLst/>
                <a:latin typeface="Times New Roman" panose="02020603050405020304" pitchFamily="18" charset="0"/>
                <a:cs typeface="Times New Roman" panose="02020603050405020304" pitchFamily="18" charset="0"/>
              </a:rPr>
              <a:t>Results/Outcomes</a:t>
            </a:r>
            <a:endParaRPr lang="en-IN" sz="3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838200" y="2472267"/>
            <a:ext cx="10515600" cy="3704695"/>
          </a:xfrm>
        </p:spPr>
        <p:txBody>
          <a:bodyPr/>
          <a:lstStyle/>
          <a:p>
            <a:pPr fontAlgn="base">
              <a:buFont typeface="Wingdings" panose="05000000000000000000" pitchFamily="2" charset="2"/>
              <a:buChar char="Ø"/>
            </a:pPr>
            <a:r>
              <a:rPr lang="en-US" sz="2400" b="1" i="0" u="none" strike="noStrike" dirty="0">
                <a:solidFill>
                  <a:srgbClr val="404040"/>
                </a:solidFill>
                <a:effectLst/>
                <a:latin typeface="Times New Roman" panose="02020603050405020304" pitchFamily="18" charset="0"/>
                <a:cs typeface="Times New Roman" panose="02020603050405020304" pitchFamily="18" charset="0"/>
              </a:rPr>
              <a:t>Trend Estimation</a:t>
            </a:r>
            <a:r>
              <a:rPr lang="en-US" sz="2400" b="0" i="0" u="none" strike="noStrike" dirty="0">
                <a:solidFill>
                  <a:srgbClr val="404040"/>
                </a:solidFill>
                <a:effectLst/>
                <a:latin typeface="Times New Roman" panose="02020603050405020304" pitchFamily="18" charset="0"/>
                <a:cs typeface="Times New Roman" panose="02020603050405020304" pitchFamily="18" charset="0"/>
              </a:rPr>
              <a:t>: This steps generated the graph depicting </a:t>
            </a:r>
            <a:r>
              <a:rPr lang="en-IN" sz="2400" b="0" i="0" u="none" strike="noStrike" dirty="0">
                <a:solidFill>
                  <a:srgbClr val="404040"/>
                </a:solidFill>
                <a:effectLst/>
                <a:latin typeface="Times New Roman" panose="02020603050405020304" pitchFamily="18" charset="0"/>
                <a:cs typeface="Times New Roman" panose="02020603050405020304" pitchFamily="18" charset="0"/>
              </a:rPr>
              <a:t>the predicted values (</a:t>
            </a:r>
            <a:r>
              <a:rPr lang="en-IN" sz="2400" b="0" i="0" u="none" strike="noStrike" dirty="0" err="1">
                <a:solidFill>
                  <a:srgbClr val="404040"/>
                </a:solidFill>
                <a:effectLst/>
                <a:latin typeface="Times New Roman" panose="02020603050405020304" pitchFamily="18" charset="0"/>
                <a:cs typeface="Times New Roman" panose="02020603050405020304" pitchFamily="18" charset="0"/>
              </a:rPr>
              <a:t>Y_pred</a:t>
            </a:r>
            <a:r>
              <a:rPr lang="en-IN" sz="2400" b="0" i="0" u="none" strike="noStrike" dirty="0">
                <a:solidFill>
                  <a:srgbClr val="404040"/>
                </a:solidFill>
                <a:effectLst/>
                <a:latin typeface="Times New Roman" panose="02020603050405020304" pitchFamily="18" charset="0"/>
                <a:cs typeface="Times New Roman" panose="02020603050405020304" pitchFamily="18" charset="0"/>
              </a:rPr>
              <a:t>) and the actual number of tourists (Ct) which vary over time for particular country.</a:t>
            </a:r>
            <a:endParaRPr lang="en-IN"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7334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a:effectLst/>
                <a:latin typeface="Times New Roman" panose="02020603050405020304" pitchFamily="18" charset="0"/>
                <a:cs typeface="Times New Roman" panose="02020603050405020304" pitchFamily="18" charset="0"/>
              </a:rPr>
              <a:t>Results/Outcomes</a:t>
            </a:r>
            <a:endParaRPr lang="en-IN" sz="4000" b="1">
              <a:latin typeface="Times New Roman" panose="02020603050405020304" pitchFamily="18" charset="0"/>
              <a:cs typeface="Times New Roman" panose="02020603050405020304" pitchFamily="18" charset="0"/>
            </a:endParaRP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2368845"/>
            <a:ext cx="4559425" cy="3979585"/>
          </a:xfrm>
        </p:spPr>
        <p:txBody>
          <a:bodyPr anchor="ctr">
            <a:normAutofit/>
          </a:bodyPr>
          <a:lstStyle/>
          <a:p>
            <a:pPr marL="0" indent="0" fontAlgn="base">
              <a:buNone/>
            </a:pPr>
            <a:r>
              <a:rPr lang="en-IN" sz="2000" b="0" i="0" u="none" strike="noStrike">
                <a:effectLst/>
                <a:latin typeface="Times New Roman" panose="02020603050405020304" pitchFamily="18" charset="0"/>
              </a:rPr>
              <a:t>The graph predicts the number of tourists in a specific region, particularly in India. The mean absolute error is also calculated to assess the   accuracy of the predictions.</a:t>
            </a:r>
            <a:r>
              <a:rPr lang="en-US" sz="2000" b="0" i="0">
                <a:effectLst/>
                <a:latin typeface="Times New Roman" panose="02020603050405020304" pitchFamily="18" charset="0"/>
              </a:rPr>
              <a:t>​</a:t>
            </a:r>
            <a:endParaRPr lang="en-US" sz="2000" b="0" i="0">
              <a:effectLst/>
              <a:latin typeface="Arial" panose="020B0604020202020204" pitchFamily="34" charset="0"/>
            </a:endParaRPr>
          </a:p>
          <a:p>
            <a:pPr marL="0" indent="0" rtl="0" fontAlgn="base">
              <a:buNone/>
            </a:pPr>
            <a:endParaRPr lang="en-IN" sz="2000" b="0" i="0" dirty="0">
              <a:effectLst/>
              <a:latin typeface="Segoe UI" panose="020B0502040204020203" pitchFamily="34" charset="0"/>
            </a:endParaRPr>
          </a:p>
          <a:p>
            <a:pPr marL="0" indent="0">
              <a:buNone/>
            </a:pPr>
            <a:endParaRPr lang="en-US" sz="2000" dirty="0"/>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C7D97B3-C206-83B9-947D-79C502CD87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73" r="24768"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44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dirty="0">
                <a:effectLst/>
                <a:latin typeface="Times New Roman" panose="02020603050405020304" pitchFamily="18" charset="0"/>
                <a:cs typeface="Times New Roman" panose="02020603050405020304" pitchFamily="18" charset="0"/>
              </a:rPr>
              <a:t>Results/Outcomes</a:t>
            </a:r>
            <a:endParaRPr lang="en-IN" sz="4000" b="1" dirty="0">
              <a:latin typeface="Times New Roman" panose="02020603050405020304" pitchFamily="18" charset="0"/>
              <a:cs typeface="Times New Roman" panose="02020603050405020304" pitchFamily="18" charset="0"/>
            </a:endParaRPr>
          </a:p>
        </p:txBody>
      </p:sp>
      <p:grpSp>
        <p:nvGrpSpPr>
          <p:cNvPr id="5129"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3073940"/>
            <a:ext cx="4559425" cy="3274490"/>
          </a:xfrm>
        </p:spPr>
        <p:txBody>
          <a:bodyPr anchor="ctr">
            <a:normAutofit fontScale="92500" lnSpcReduction="10000"/>
          </a:bodyPr>
          <a:lstStyle/>
          <a:p>
            <a:pPr fontAlgn="base">
              <a:buFont typeface="Wingdings" panose="05000000000000000000" pitchFamily="2" charset="2"/>
              <a:buChar char="Ø"/>
            </a:pPr>
            <a:r>
              <a:rPr lang="en-IN" sz="2000" b="0" i="0" u="none" strike="noStrike" dirty="0">
                <a:effectLst/>
                <a:latin typeface="Times New Roman" panose="02020603050405020304" pitchFamily="18" charset="0"/>
              </a:rPr>
              <a:t>The graph predicts the number of tourists in a specific region, particularly in Australia.</a:t>
            </a:r>
            <a:r>
              <a:rPr lang="en-IN" sz="2000" b="0" i="0" dirty="0">
                <a:effectLst/>
                <a:latin typeface="Times New Roman" panose="02020603050405020304" pitchFamily="18" charset="0"/>
              </a:rPr>
              <a:t>​</a:t>
            </a:r>
          </a:p>
          <a:p>
            <a:pPr fontAlgn="base">
              <a:buFont typeface="Wingdings" panose="05000000000000000000" pitchFamily="2" charset="2"/>
              <a:buChar char="Ø"/>
            </a:pPr>
            <a:endParaRPr lang="en-IN" sz="2000" dirty="0">
              <a:latin typeface="Times New Roman" panose="02020603050405020304" pitchFamily="18" charset="0"/>
            </a:endParaRPr>
          </a:p>
          <a:p>
            <a:pPr rtl="0" fontAlgn="base">
              <a:buFont typeface="Arial" panose="020B0604020202020204" pitchFamily="34" charset="0"/>
              <a:buChar char="•"/>
            </a:pPr>
            <a:r>
              <a:rPr lang="en-US" sz="2000" b="0" i="0" u="none" strike="noStrike" dirty="0">
                <a:effectLst/>
                <a:latin typeface="Times New Roman" panose="02020603050405020304" pitchFamily="18" charset="0"/>
              </a:rPr>
              <a:t>Red line represents the predictions made by the regression model using the linear regression.</a:t>
            </a:r>
            <a:r>
              <a:rPr lang="en-US" sz="2000" b="0" i="0" dirty="0">
                <a:effectLst/>
                <a:latin typeface="Times New Roman" panose="02020603050405020304" pitchFamily="18" charset="0"/>
              </a:rPr>
              <a:t>​</a:t>
            </a:r>
            <a:endParaRPr lang="en-US" sz="2000" b="0" i="0" dirty="0">
              <a:effectLst/>
              <a:latin typeface="Arial" panose="020B0604020202020204" pitchFamily="34" charset="0"/>
            </a:endParaRPr>
          </a:p>
          <a:p>
            <a:pPr rtl="0" fontAlgn="base">
              <a:buFont typeface="Arial" panose="020B0604020202020204" pitchFamily="34" charset="0"/>
              <a:buChar char="•"/>
            </a:pPr>
            <a:r>
              <a:rPr lang="en-IN" sz="2000" b="0" i="0" u="none" strike="noStrike" dirty="0">
                <a:effectLst/>
                <a:latin typeface="Times New Roman" panose="02020603050405020304" pitchFamily="18" charset="0"/>
              </a:rPr>
              <a:t>Blue: Linear regression with polynomial degree 1.</a:t>
            </a:r>
            <a:r>
              <a:rPr lang="en-IN" sz="2000" b="0" i="0" dirty="0">
                <a:effectLst/>
                <a:latin typeface="Times New Roman" panose="02020603050405020304" pitchFamily="18" charset="0"/>
              </a:rPr>
              <a:t>​</a:t>
            </a:r>
            <a:endParaRPr lang="en-IN" sz="2000" b="0" i="0" dirty="0">
              <a:effectLst/>
              <a:latin typeface="Arial" panose="020B0604020202020204" pitchFamily="34" charset="0"/>
            </a:endParaRPr>
          </a:p>
          <a:p>
            <a:pPr rtl="0" fontAlgn="base">
              <a:buFont typeface="Arial" panose="020B0604020202020204" pitchFamily="34" charset="0"/>
              <a:buChar char="•"/>
            </a:pPr>
            <a:r>
              <a:rPr lang="en-IN" sz="2000" b="0" i="0" u="none" strike="noStrike" dirty="0">
                <a:effectLst/>
                <a:latin typeface="Times New Roman" panose="02020603050405020304" pitchFamily="18" charset="0"/>
              </a:rPr>
              <a:t>Orange: Polynomial regression with polynomial degree 3.</a:t>
            </a:r>
            <a:r>
              <a:rPr lang="en-IN" sz="2000" b="0" i="0" dirty="0">
                <a:effectLst/>
                <a:latin typeface="Times New Roman" panose="02020603050405020304" pitchFamily="18" charset="0"/>
              </a:rPr>
              <a:t>​</a:t>
            </a:r>
            <a:endParaRPr lang="en-IN" sz="2000" b="0" i="0" dirty="0">
              <a:effectLst/>
              <a:latin typeface="Arial" panose="020B0604020202020204" pitchFamily="34" charset="0"/>
            </a:endParaRPr>
          </a:p>
          <a:p>
            <a:pPr marL="0" indent="0" fontAlgn="base">
              <a:buNone/>
            </a:pPr>
            <a:endParaRPr lang="en-IN" sz="2000" b="0" i="0" dirty="0">
              <a:effectLst/>
              <a:latin typeface="Arial" panose="020B0604020202020204" pitchFamily="34" charset="0"/>
            </a:endParaRPr>
          </a:p>
          <a:p>
            <a:pPr marL="0" indent="0" rtl="0" fontAlgn="base">
              <a:buNone/>
            </a:pPr>
            <a:endParaRPr lang="en-IN" sz="2000" b="0" i="0" dirty="0">
              <a:effectLst/>
              <a:latin typeface="Segoe UI" panose="020B0502040204020203" pitchFamily="34" charset="0"/>
            </a:endParaRPr>
          </a:p>
          <a:p>
            <a:pPr marL="0" indent="0">
              <a:buNone/>
            </a:pPr>
            <a:endParaRPr lang="en-US"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EF327440-9FB8-C96F-8EB1-1266A71D1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11201"/>
            <a:ext cx="5430914"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2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808638" y="386930"/>
            <a:ext cx="9236700" cy="1188950"/>
          </a:xfrm>
        </p:spPr>
        <p:txBody>
          <a:bodyPr anchor="b">
            <a:normAutofit/>
          </a:bodyPr>
          <a:lstStyle/>
          <a:p>
            <a:r>
              <a:rPr lang="en-US" sz="3600" b="1" i="0" dirty="0">
                <a:solidFill>
                  <a:schemeClr val="tx1">
                    <a:lumMod val="85000"/>
                    <a:lumOff val="15000"/>
                  </a:schemeClr>
                </a:solidFill>
                <a:effectLst/>
                <a:latin typeface="Times New Roman" panose="02020603050405020304" pitchFamily="18" charset="0"/>
                <a:cs typeface="Times New Roman" panose="02020603050405020304" pitchFamily="18" charset="0"/>
              </a:rPr>
              <a:t>Results/Outcomes</a:t>
            </a:r>
            <a:endParaRPr lang="en-IN" sz="3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838200" y="2472267"/>
            <a:ext cx="10515600" cy="3704695"/>
          </a:xfrm>
        </p:spPr>
        <p:txBody>
          <a:bodyPr>
            <a:normAutofit/>
          </a:bodyPr>
          <a:lstStyle/>
          <a:p>
            <a:pPr>
              <a:buFont typeface="Wingdings" panose="05000000000000000000" pitchFamily="2" charset="2"/>
              <a:buChar char="Ø"/>
            </a:pPr>
            <a:r>
              <a:rPr lang="en-US" b="1" i="0" u="none" strike="noStrike" dirty="0">
                <a:solidFill>
                  <a:srgbClr val="404040"/>
                </a:solidFill>
                <a:effectLst/>
                <a:latin typeface="Times New Roman" panose="02020603050405020304" pitchFamily="18" charset="0"/>
              </a:rPr>
              <a:t>Time Series Modelling:</a:t>
            </a:r>
            <a:r>
              <a:rPr lang="en-US" b="0" i="0" u="none" strike="noStrike" dirty="0">
                <a:solidFill>
                  <a:srgbClr val="404040"/>
                </a:solidFill>
                <a:effectLst/>
                <a:latin typeface="Times New Roman" panose="02020603050405020304" pitchFamily="18" charset="0"/>
              </a:rPr>
              <a:t> In this final part we applied the time series modelling on the data to </a:t>
            </a:r>
            <a:r>
              <a:rPr lang="en-IN" b="0" i="0" u="none" strike="noStrike" dirty="0">
                <a:solidFill>
                  <a:srgbClr val="1F2328"/>
                </a:solidFill>
                <a:effectLst/>
                <a:latin typeface="Times New Roman" panose="02020603050405020304" pitchFamily="18" charset="0"/>
              </a:rPr>
              <a:t>provides the region's seasonal trend analysis. It consists of multiple Graphs as described below.</a:t>
            </a:r>
            <a:endParaRPr lang="en-US" dirty="0"/>
          </a:p>
        </p:txBody>
      </p:sp>
    </p:spTree>
    <p:extLst>
      <p:ext uri="{BB962C8B-B14F-4D97-AF65-F5344CB8AC3E}">
        <p14:creationId xmlns:p14="http://schemas.microsoft.com/office/powerpoint/2010/main" val="109707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dirty="0">
                <a:effectLst/>
                <a:latin typeface="Times New Roman" panose="02020603050405020304" pitchFamily="18" charset="0"/>
                <a:cs typeface="Times New Roman" panose="02020603050405020304" pitchFamily="18" charset="0"/>
              </a:rPr>
              <a:t>Results/Outcomes</a:t>
            </a:r>
            <a:endParaRPr lang="en-IN" sz="4000" b="1" dirty="0">
              <a:latin typeface="Times New Roman" panose="02020603050405020304" pitchFamily="18" charset="0"/>
              <a:cs typeface="Times New Roman" panose="02020603050405020304" pitchFamily="18" charset="0"/>
            </a:endParaRPr>
          </a:p>
        </p:txBody>
      </p:sp>
      <p:grpSp>
        <p:nvGrpSpPr>
          <p:cNvPr id="5129"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2548467"/>
            <a:ext cx="4559425" cy="3327401"/>
          </a:xfrm>
        </p:spPr>
        <p:txBody>
          <a:bodyPr anchor="ctr">
            <a:normAutofit/>
          </a:bodyPr>
          <a:lstStyle/>
          <a:p>
            <a:pPr marL="0" indent="0" algn="l" rtl="0" fontAlgn="base">
              <a:buNone/>
            </a:pPr>
            <a:r>
              <a:rPr lang="en-IN" sz="1800" b="1" i="0" u="none" strike="noStrike" dirty="0">
                <a:solidFill>
                  <a:srgbClr val="1F2328"/>
                </a:solidFill>
                <a:effectLst/>
                <a:latin typeface="Times New Roman" panose="02020603050405020304" pitchFamily="18" charset="0"/>
              </a:rPr>
              <a:t>Time Series Component</a:t>
            </a:r>
            <a:r>
              <a:rPr lang="en-IN" sz="1800" b="0" i="0" dirty="0">
                <a:solidFill>
                  <a:srgbClr val="1F2328"/>
                </a:solidFill>
                <a:effectLst/>
                <a:latin typeface="Times New Roman" panose="02020603050405020304" pitchFamily="18" charset="0"/>
              </a:rPr>
              <a:t>​</a:t>
            </a:r>
            <a:endParaRPr lang="en-IN" sz="1400" b="0" i="0" dirty="0">
              <a:solidFill>
                <a:srgbClr val="000000"/>
              </a:solidFill>
              <a:effectLst/>
              <a:latin typeface="Arial" panose="020B0604020202020204" pitchFamily="34" charset="0"/>
            </a:endParaRPr>
          </a:p>
          <a:p>
            <a:pPr marL="0" indent="0" algn="l" rtl="0" fontAlgn="base">
              <a:buNone/>
            </a:pPr>
            <a:r>
              <a:rPr lang="en-IN" sz="1800" b="0" i="0" u="none" strike="noStrike" dirty="0">
                <a:solidFill>
                  <a:srgbClr val="404040"/>
                </a:solidFill>
                <a:effectLst/>
                <a:latin typeface="Times New Roman" panose="02020603050405020304" pitchFamily="18" charset="0"/>
              </a:rPr>
              <a:t>The graph below shows the average absolute difference between the actual count of tourists and the predicted count based on the regression models. The y-axis represents the seasonal component, which indicates the deviation of the actual count from the predicted trend.</a:t>
            </a:r>
            <a:r>
              <a:rPr lang="en-IN" sz="1800" b="0" i="0" dirty="0">
                <a:solidFill>
                  <a:srgbClr val="404040"/>
                </a:solidFill>
                <a:effectLst/>
                <a:latin typeface="Times New Roman" panose="02020603050405020304" pitchFamily="18" charset="0"/>
              </a:rPr>
              <a:t>​</a:t>
            </a:r>
            <a:endParaRPr lang="en-IN" sz="1400" b="0" i="0" dirty="0">
              <a:solidFill>
                <a:srgbClr val="000000"/>
              </a:solidFill>
              <a:effectLst/>
              <a:latin typeface="Arial" panose="020B0604020202020204" pitchFamily="34" charset="0"/>
            </a:endParaRPr>
          </a:p>
          <a:p>
            <a:pPr marL="0" indent="0" fontAlgn="base">
              <a:buNone/>
            </a:pPr>
            <a:endParaRPr lang="en-IN" sz="2000" b="0" i="0" dirty="0">
              <a:effectLst/>
              <a:latin typeface="Arial" panose="020B0604020202020204" pitchFamily="34" charset="0"/>
            </a:endParaRPr>
          </a:p>
          <a:p>
            <a:pPr marL="0" indent="0" rtl="0" fontAlgn="base">
              <a:buNone/>
            </a:pPr>
            <a:endParaRPr lang="en-IN" sz="2000" b="0" i="0" dirty="0">
              <a:effectLst/>
              <a:latin typeface="Segoe UI" panose="020B0502040204020203" pitchFamily="34" charset="0"/>
            </a:endParaRPr>
          </a:p>
          <a:p>
            <a:pPr marL="0" indent="0">
              <a:buNone/>
            </a:pPr>
            <a:endParaRPr lang="en-US"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9D5A9223-AC37-6957-72EB-B18E24B26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072" y="1604963"/>
            <a:ext cx="4805464"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928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dirty="0">
                <a:effectLst/>
                <a:latin typeface="Times New Roman" panose="02020603050405020304" pitchFamily="18" charset="0"/>
                <a:cs typeface="Times New Roman" panose="02020603050405020304" pitchFamily="18" charset="0"/>
              </a:rPr>
              <a:t>Results/Outcomes</a:t>
            </a:r>
            <a:endParaRPr lang="en-IN" sz="4000" b="1" dirty="0">
              <a:latin typeface="Times New Roman" panose="02020603050405020304" pitchFamily="18" charset="0"/>
              <a:cs typeface="Times New Roman" panose="02020603050405020304" pitchFamily="18" charset="0"/>
            </a:endParaRPr>
          </a:p>
        </p:txBody>
      </p:sp>
      <p:grpSp>
        <p:nvGrpSpPr>
          <p:cNvPr id="5129"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3"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2548467"/>
            <a:ext cx="4559425" cy="3327401"/>
          </a:xfrm>
        </p:spPr>
        <p:txBody>
          <a:bodyPr anchor="ctr">
            <a:normAutofit/>
          </a:bodyPr>
          <a:lstStyle/>
          <a:p>
            <a:pPr marL="0" indent="0" algn="l" rtl="0" fontAlgn="base">
              <a:buNone/>
            </a:pPr>
            <a:r>
              <a:rPr lang="en-IN" sz="1800" b="1" i="0" u="none" strike="noStrike" dirty="0">
                <a:solidFill>
                  <a:srgbClr val="1F2328"/>
                </a:solidFill>
                <a:effectLst/>
                <a:latin typeface="Times New Roman" panose="02020603050405020304" pitchFamily="18" charset="0"/>
              </a:rPr>
              <a:t>Time Series Output</a:t>
            </a:r>
            <a:r>
              <a:rPr lang="en-IN" sz="1800" b="0" i="0" dirty="0">
                <a:solidFill>
                  <a:srgbClr val="1F2328"/>
                </a:solidFill>
                <a:effectLst/>
                <a:latin typeface="Times New Roman" panose="02020603050405020304" pitchFamily="18" charset="0"/>
              </a:rPr>
              <a:t>​</a:t>
            </a:r>
            <a:endParaRPr lang="en-IN" sz="1400" dirty="0">
              <a:solidFill>
                <a:srgbClr val="000000"/>
              </a:solidFill>
              <a:latin typeface="Segoe UI" panose="020B0502040204020203" pitchFamily="34" charset="0"/>
            </a:endParaRPr>
          </a:p>
          <a:p>
            <a:pPr marL="0" indent="0" algn="l" rtl="0" fontAlgn="base">
              <a:buNone/>
            </a:pPr>
            <a:r>
              <a:rPr lang="en-IN" sz="1800" b="0" i="0" u="none" strike="noStrike" dirty="0">
                <a:solidFill>
                  <a:srgbClr val="000000"/>
                </a:solidFill>
                <a:effectLst/>
                <a:latin typeface="Times New Roman" panose="02020603050405020304" pitchFamily="18" charset="0"/>
              </a:rPr>
              <a:t>The final graph combines both the average count of tourists and the seasonal component in a single plot. The blue line represents the average count of tourists for each month, while the scatter points represent the seasonal component for each month.</a:t>
            </a:r>
            <a:r>
              <a:rPr lang="en-US" sz="1800" b="0" i="0" dirty="0">
                <a:solidFill>
                  <a:srgbClr val="000000"/>
                </a:solidFill>
                <a:effectLst/>
                <a:latin typeface="Times New Roman" panose="02020603050405020304" pitchFamily="18" charset="0"/>
              </a:rPr>
              <a:t>​</a:t>
            </a:r>
            <a:endParaRPr lang="en-US" sz="1400" b="0" i="0" dirty="0">
              <a:solidFill>
                <a:srgbClr val="000000"/>
              </a:solidFill>
              <a:effectLst/>
              <a:latin typeface="Arial" panose="020B0604020202020204" pitchFamily="34" charset="0"/>
            </a:endParaRPr>
          </a:p>
          <a:p>
            <a:pPr marL="0" indent="0" algn="l" rtl="0" fontAlgn="base">
              <a:buNone/>
            </a:pPr>
            <a:r>
              <a:rPr lang="en-IN" sz="1800" b="0" i="0" dirty="0">
                <a:solidFill>
                  <a:srgbClr val="404040"/>
                </a:solidFill>
                <a:effectLst/>
                <a:latin typeface="Times New Roman" panose="02020603050405020304" pitchFamily="18" charset="0"/>
              </a:rPr>
              <a:t>​</a:t>
            </a:r>
            <a:endParaRPr lang="en-IN" sz="1400" b="0" i="0" dirty="0">
              <a:solidFill>
                <a:srgbClr val="000000"/>
              </a:solidFill>
              <a:effectLst/>
              <a:latin typeface="Segoe UI" panose="020B0502040204020203" pitchFamily="34" charset="0"/>
            </a:endParaRPr>
          </a:p>
          <a:p>
            <a:pPr marL="0" indent="0" fontAlgn="base">
              <a:buNone/>
            </a:pPr>
            <a:endParaRPr lang="en-IN" sz="2000" b="0" i="0" dirty="0">
              <a:effectLst/>
              <a:latin typeface="Arial" panose="020B0604020202020204" pitchFamily="34" charset="0"/>
            </a:endParaRPr>
          </a:p>
          <a:p>
            <a:pPr marL="0" indent="0" rtl="0" fontAlgn="base">
              <a:buNone/>
            </a:pPr>
            <a:endParaRPr lang="en-IN" sz="2000" b="0" i="0" dirty="0">
              <a:effectLst/>
              <a:latin typeface="Segoe UI" panose="020B0502040204020203" pitchFamily="34" charset="0"/>
            </a:endParaRPr>
          </a:p>
          <a:p>
            <a:pPr marL="0" indent="0">
              <a:buNone/>
            </a:pPr>
            <a:endParaRPr lang="en-US"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0BF3F702-B766-66C8-F608-6C27BD8D6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7775"/>
            <a:ext cx="5265906"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4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A858E-33AE-AF07-DA03-16CCAB630DC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 </a:t>
            </a:r>
            <a:endParaRPr lang="en-US" sz="48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254183-CF61-E569-DF8C-68535492CB2B}"/>
              </a:ext>
            </a:extLst>
          </p:cNvPr>
          <p:cNvSpPr txBox="1"/>
          <p:nvPr/>
        </p:nvSpPr>
        <p:spPr>
          <a:xfrm>
            <a:off x="793660" y="2472267"/>
            <a:ext cx="10179139" cy="376669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95F556-99AC-4523-763F-7211432D6D2A}"/>
              </a:ext>
            </a:extLst>
          </p:cNvPr>
          <p:cNvSpPr txBox="1"/>
          <p:nvPr/>
        </p:nvSpPr>
        <p:spPr>
          <a:xfrm flipH="1">
            <a:off x="544423" y="1069587"/>
            <a:ext cx="7814733" cy="830997"/>
          </a:xfrm>
          <a:prstGeom prst="rect">
            <a:avLst/>
          </a:prstGeom>
          <a:noFill/>
        </p:spPr>
        <p:txBody>
          <a:bodyPr wrap="square" rtlCol="0">
            <a:spAutoFit/>
          </a:bodyPr>
          <a:lstStyle/>
          <a:p>
            <a:r>
              <a:rPr lang="en-US" sz="4800" b="1" i="0" dirty="0">
                <a:solidFill>
                  <a:schemeClr val="tx1">
                    <a:lumMod val="85000"/>
                    <a:lumOff val="15000"/>
                  </a:schemeClr>
                </a:solidFill>
                <a:effectLst/>
                <a:latin typeface="Times New Roman" panose="02020603050405020304" pitchFamily="18" charset="0"/>
              </a:rPr>
              <a:t>Challenges</a:t>
            </a:r>
            <a:endParaRPr lang="en-US" sz="4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13ABB6-D179-C0A9-285B-6F8F01437170}"/>
              </a:ext>
            </a:extLst>
          </p:cNvPr>
          <p:cNvSpPr txBox="1"/>
          <p:nvPr/>
        </p:nvSpPr>
        <p:spPr>
          <a:xfrm>
            <a:off x="634323" y="2551837"/>
            <a:ext cx="8473693" cy="369331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rPr>
              <a:t>Data Quality:</a:t>
            </a:r>
          </a:p>
          <a:p>
            <a:r>
              <a:rPr lang="en-US" sz="1800" b="0" i="0" dirty="0">
                <a:solidFill>
                  <a:srgbClr val="000000"/>
                </a:solidFill>
                <a:effectLst/>
                <a:latin typeface="Times New Roman" panose="02020603050405020304" pitchFamily="18" charset="0"/>
              </a:rPr>
              <a:t>The code presently assesses the number of tourists based purely on the dataset provided. External elements such as holidays, events, economic indicators, or weather conditions that may influence tourism patterns should be considered in future studies. This can provide a more complete picture of the factors influencing tourist numbers. </a:t>
            </a:r>
          </a:p>
          <a:p>
            <a:endParaRPr lang="en-US" dirty="0">
              <a:solidFill>
                <a:srgbClr val="000000"/>
              </a:solidFill>
              <a:latin typeface="Times New Roman" panose="02020603050405020304" pitchFamily="18" charset="0"/>
            </a:endParaRPr>
          </a:p>
          <a:p>
            <a:pPr algn="l" rtl="0" fontAlgn="base"/>
            <a:r>
              <a:rPr lang="en-US" sz="1800" b="1" i="0" dirty="0">
                <a:solidFill>
                  <a:srgbClr val="000000"/>
                </a:solidFill>
                <a:effectLst/>
                <a:latin typeface="Times New Roman" panose="02020603050405020304" pitchFamily="18" charset="0"/>
              </a:rPr>
              <a:t>Model Selection</a:t>
            </a: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Times New Roman" panose="02020603050405020304" pitchFamily="18" charset="0"/>
              </a:rPr>
              <a:t>In our code linear, ridge, and lasso regression models of simple regression were used to estimate trends. It was difficult to choose the right model for a particular dataset, though. After careful consideration and testing we chose the ideal model complexity, consider overfitting or underfitting, and investigated different modelling techniques (such as time series models).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13914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A858E-33AE-AF07-DA03-16CCAB630DC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 </a:t>
            </a:r>
            <a:endParaRPr lang="en-US" sz="48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254183-CF61-E569-DF8C-68535492CB2B}"/>
              </a:ext>
            </a:extLst>
          </p:cNvPr>
          <p:cNvSpPr txBox="1"/>
          <p:nvPr/>
        </p:nvSpPr>
        <p:spPr>
          <a:xfrm>
            <a:off x="793660" y="2472267"/>
            <a:ext cx="10179139" cy="3766692"/>
          </a:xfrm>
          <a:prstGeom prst="rect">
            <a:avLst/>
          </a:prstGeom>
        </p:spPr>
        <p:txBody>
          <a:bodyPr vert="horz" lIns="91440" tIns="45720" rIns="91440" bIns="45720" rtlCol="0" anchor="ctr">
            <a:normAutofit/>
          </a:bodyPr>
          <a:lstStyle/>
          <a:p>
            <a:pPr marL="57150">
              <a:lnSpc>
                <a:spcPct val="90000"/>
              </a:lnSpc>
              <a:spcAft>
                <a:spcPts val="600"/>
              </a:spcAft>
            </a:pPr>
            <a:r>
              <a:rPr lang="en-US" sz="1800" b="0" i="0" dirty="0">
                <a:solidFill>
                  <a:srgbClr val="000000"/>
                </a:solidFill>
                <a:effectLst/>
                <a:latin typeface="Times New Roman" panose="02020603050405020304" pitchFamily="18" charset="0"/>
              </a:rPr>
              <a:t>The code presently assesses the number of tourists based purely on the dataset provided. External elements such as holidays, events, economic indicators, or weather conditions that may influence tourism patterns that should be considered in future studies. This can provide a more complete picture of the factors influencing tourist numbers. </a:t>
            </a: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95F556-99AC-4523-763F-7211432D6D2A}"/>
              </a:ext>
            </a:extLst>
          </p:cNvPr>
          <p:cNvSpPr txBox="1"/>
          <p:nvPr/>
        </p:nvSpPr>
        <p:spPr>
          <a:xfrm flipH="1">
            <a:off x="544423" y="1069587"/>
            <a:ext cx="7814733" cy="830997"/>
          </a:xfrm>
          <a:prstGeom prst="rect">
            <a:avLst/>
          </a:prstGeom>
          <a:noFill/>
        </p:spPr>
        <p:txBody>
          <a:bodyPr wrap="square" rtlCol="0">
            <a:spAutoFit/>
          </a:bodyPr>
          <a:lstStyle/>
          <a:p>
            <a:r>
              <a:rPr lang="en-US" sz="4800" b="1" dirty="0">
                <a:solidFill>
                  <a:schemeClr val="tx1">
                    <a:lumMod val="85000"/>
                    <a:lumOff val="15000"/>
                  </a:schemeClr>
                </a:solidFill>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313760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A858E-33AE-AF07-DA03-16CCAB630DC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 </a:t>
            </a:r>
            <a:endParaRPr lang="en-US" sz="48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254183-CF61-E569-DF8C-68535492CB2B}"/>
              </a:ext>
            </a:extLst>
          </p:cNvPr>
          <p:cNvSpPr txBox="1"/>
          <p:nvPr/>
        </p:nvSpPr>
        <p:spPr>
          <a:xfrm>
            <a:off x="793660" y="2472267"/>
            <a:ext cx="10179139" cy="376669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95F556-99AC-4523-763F-7211432D6D2A}"/>
              </a:ext>
            </a:extLst>
          </p:cNvPr>
          <p:cNvSpPr txBox="1"/>
          <p:nvPr/>
        </p:nvSpPr>
        <p:spPr>
          <a:xfrm flipH="1">
            <a:off x="544423" y="1069587"/>
            <a:ext cx="7814733" cy="830997"/>
          </a:xfrm>
          <a:prstGeom prst="rect">
            <a:avLst/>
          </a:prstGeom>
          <a:noFill/>
        </p:spPr>
        <p:txBody>
          <a:bodyPr wrap="square" rtlCol="0">
            <a:spAutoFit/>
          </a:bodyPr>
          <a:lstStyle/>
          <a:p>
            <a:r>
              <a:rPr lang="en-US" sz="4800" b="1" i="0" dirty="0">
                <a:solidFill>
                  <a:schemeClr val="tx1">
                    <a:lumMod val="85000"/>
                    <a:lumOff val="15000"/>
                  </a:schemeClr>
                </a:solidFill>
                <a:effectLst/>
                <a:latin typeface="Times New Roman" panose="02020603050405020304" pitchFamily="18" charset="0"/>
              </a:rPr>
              <a:t>Contribution</a:t>
            </a:r>
            <a:endParaRPr lang="en-US" sz="4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73AE74-C008-73FB-50AE-DB65DF4B3552}"/>
              </a:ext>
            </a:extLst>
          </p:cNvPr>
          <p:cNvSpPr txBox="1"/>
          <p:nvPr/>
        </p:nvSpPr>
        <p:spPr>
          <a:xfrm>
            <a:off x="544423" y="2465398"/>
            <a:ext cx="10315361" cy="2031325"/>
          </a:xfrm>
          <a:prstGeom prst="rect">
            <a:avLst/>
          </a:prstGeom>
          <a:noFill/>
        </p:spPr>
        <p:txBody>
          <a:bodyPr wrap="square" rtlCol="0">
            <a:spAutoFit/>
          </a:bodyPr>
          <a:lstStyle/>
          <a:p>
            <a:pPr algn="l" rtl="0" fontAlgn="base"/>
            <a:r>
              <a:rPr lang="en-IN" sz="1800" b="1" i="0" u="none" strike="noStrike" dirty="0">
                <a:solidFill>
                  <a:srgbClr val="404040"/>
                </a:solidFill>
                <a:effectLst/>
                <a:latin typeface="Times New Roman" panose="02020603050405020304" pitchFamily="18" charset="0"/>
              </a:rPr>
              <a:t>Sowmya:</a:t>
            </a:r>
            <a:r>
              <a:rPr lang="en-IN" sz="1800" b="0" i="0" u="none" strike="noStrike" dirty="0">
                <a:solidFill>
                  <a:srgbClr val="404040"/>
                </a:solidFill>
                <a:effectLst/>
                <a:latin typeface="Times New Roman" panose="02020603050405020304" pitchFamily="18" charset="0"/>
              </a:rPr>
              <a:t> Data collection and refinement to get the clean data for the further processing and analysing.</a:t>
            </a:r>
            <a:r>
              <a:rPr lang="en-US" sz="1800" b="0" i="0" dirty="0">
                <a:solidFill>
                  <a:srgbClr val="404040"/>
                </a:solidFill>
                <a:effectLst/>
                <a:latin typeface="Times New Roman" panose="02020603050405020304" pitchFamily="18" charset="0"/>
              </a:rPr>
              <a:t>​</a:t>
            </a:r>
            <a:endParaRPr lang="en-US" b="0" i="0" dirty="0">
              <a:solidFill>
                <a:srgbClr val="000000"/>
              </a:solidFill>
              <a:effectLst/>
              <a:latin typeface="Segoe UI" panose="020B0502040204020203" pitchFamily="34" charset="0"/>
            </a:endParaRPr>
          </a:p>
          <a:p>
            <a:pPr algn="l" rtl="0" fontAlgn="base"/>
            <a:r>
              <a:rPr lang="en-IN" sz="1800" b="0" i="0" dirty="0">
                <a:solidFill>
                  <a:srgbClr val="404040"/>
                </a:solidFill>
                <a:effectLst/>
                <a:latin typeface="Times New Roman" panose="02020603050405020304" pitchFamily="18" charset="0"/>
              </a:rPr>
              <a:t>​</a:t>
            </a:r>
            <a:endParaRPr lang="en-IN" b="0" i="0" dirty="0">
              <a:solidFill>
                <a:srgbClr val="000000"/>
              </a:solidFill>
              <a:effectLst/>
              <a:latin typeface="Segoe UI" panose="020B0502040204020203" pitchFamily="34" charset="0"/>
            </a:endParaRPr>
          </a:p>
          <a:p>
            <a:pPr algn="l" rtl="0" fontAlgn="base"/>
            <a:r>
              <a:rPr lang="en-IN" sz="1800" b="1" i="0" u="none" strike="noStrike" dirty="0">
                <a:solidFill>
                  <a:srgbClr val="404040"/>
                </a:solidFill>
                <a:effectLst/>
                <a:latin typeface="Times New Roman" panose="02020603050405020304" pitchFamily="18" charset="0"/>
              </a:rPr>
              <a:t>Sandhya: </a:t>
            </a:r>
            <a:r>
              <a:rPr lang="en-IN" sz="1800" b="0" i="0" u="none" strike="noStrike" dirty="0">
                <a:solidFill>
                  <a:srgbClr val="404040"/>
                </a:solidFill>
                <a:effectLst/>
                <a:latin typeface="Times New Roman" panose="02020603050405020304" pitchFamily="18" charset="0"/>
              </a:rPr>
              <a:t>Geographical Clustering of the data points using the HDBSCAN algorithm and </a:t>
            </a:r>
            <a:r>
              <a:rPr lang="en-IN" sz="1800" b="0" i="0" u="none" strike="noStrike" dirty="0" err="1">
                <a:solidFill>
                  <a:srgbClr val="404040"/>
                </a:solidFill>
                <a:effectLst/>
                <a:latin typeface="Times New Roman" panose="02020603050405020304" pitchFamily="18" charset="0"/>
              </a:rPr>
              <a:t>Basemap</a:t>
            </a:r>
            <a:r>
              <a:rPr lang="en-IN" sz="1800" b="0" i="0" u="none" strike="noStrike" dirty="0">
                <a:solidFill>
                  <a:srgbClr val="404040"/>
                </a:solidFill>
                <a:effectLst/>
                <a:latin typeface="Times New Roman" panose="02020603050405020304" pitchFamily="18" charset="0"/>
              </a:rPr>
              <a:t>.</a:t>
            </a:r>
            <a:r>
              <a:rPr lang="en-US" sz="1800" b="0" i="0" dirty="0">
                <a:solidFill>
                  <a:srgbClr val="404040"/>
                </a:solidFill>
                <a:effectLst/>
                <a:latin typeface="Times New Roman" panose="02020603050405020304" pitchFamily="18" charset="0"/>
              </a:rPr>
              <a:t>​</a:t>
            </a:r>
            <a:endParaRPr lang="en-US" b="0" i="0" dirty="0">
              <a:solidFill>
                <a:srgbClr val="000000"/>
              </a:solidFill>
              <a:effectLst/>
              <a:latin typeface="Segoe UI" panose="020B0502040204020203" pitchFamily="34" charset="0"/>
            </a:endParaRPr>
          </a:p>
          <a:p>
            <a:pPr algn="l" rtl="0" fontAlgn="base"/>
            <a:r>
              <a:rPr lang="en-IN" sz="1800" b="0" i="0" dirty="0">
                <a:solidFill>
                  <a:srgbClr val="404040"/>
                </a:solidFill>
                <a:effectLst/>
                <a:latin typeface="Times New Roman" panose="02020603050405020304" pitchFamily="18" charset="0"/>
              </a:rPr>
              <a:t>​</a:t>
            </a:r>
            <a:endParaRPr lang="en-IN" b="0" i="0" dirty="0">
              <a:solidFill>
                <a:srgbClr val="000000"/>
              </a:solidFill>
              <a:effectLst/>
              <a:latin typeface="Segoe UI" panose="020B0502040204020203" pitchFamily="34" charset="0"/>
            </a:endParaRPr>
          </a:p>
          <a:p>
            <a:pPr algn="l" rtl="0" fontAlgn="base"/>
            <a:r>
              <a:rPr lang="en-IN" sz="1800" b="1" i="0" u="none" strike="noStrike" dirty="0">
                <a:solidFill>
                  <a:srgbClr val="404040"/>
                </a:solidFill>
                <a:effectLst/>
                <a:latin typeface="Times New Roman" panose="02020603050405020304" pitchFamily="18" charset="0"/>
              </a:rPr>
              <a:t>Sai Sumanth</a:t>
            </a:r>
            <a:r>
              <a:rPr lang="en-IN" sz="1800" b="0" i="0" u="none" strike="noStrike" dirty="0">
                <a:solidFill>
                  <a:srgbClr val="404040"/>
                </a:solidFill>
                <a:effectLst/>
                <a:latin typeface="Times New Roman" panose="02020603050405020304" pitchFamily="18" charset="0"/>
              </a:rPr>
              <a:t>: Trend Estimation and time series modelling using linear regression to analyse and predict the tourist trends for a particular region of the country</a:t>
            </a:r>
            <a:r>
              <a:rPr lang="en-IN" sz="1800" b="0" i="0" u="none" strike="noStrike" dirty="0">
                <a:solidFill>
                  <a:srgbClr val="404040"/>
                </a:solidFill>
                <a:effectLst/>
                <a:latin typeface="Trebuchet MS" panose="020B0603020202020204" pitchFamily="34" charset="0"/>
              </a:rPr>
              <a:t>.</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11396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A858E-33AE-AF07-DA03-16CCAB630DC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dirty="0">
                <a:solidFill>
                  <a:schemeClr val="tx1"/>
                </a:solidFill>
                <a:latin typeface="+mj-lt"/>
                <a:ea typeface="+mj-ea"/>
                <a:cs typeface="+mj-cs"/>
              </a:rPr>
              <a:t> </a:t>
            </a:r>
            <a:endParaRPr lang="en-US" sz="48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254183-CF61-E569-DF8C-68535492CB2B}"/>
              </a:ext>
            </a:extLst>
          </p:cNvPr>
          <p:cNvSpPr txBox="1"/>
          <p:nvPr/>
        </p:nvSpPr>
        <p:spPr>
          <a:xfrm>
            <a:off x="793660" y="2472267"/>
            <a:ext cx="10179139" cy="376669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95F556-99AC-4523-763F-7211432D6D2A}"/>
              </a:ext>
            </a:extLst>
          </p:cNvPr>
          <p:cNvSpPr txBox="1"/>
          <p:nvPr/>
        </p:nvSpPr>
        <p:spPr>
          <a:xfrm flipH="1">
            <a:off x="544423" y="1091178"/>
            <a:ext cx="7814733" cy="830997"/>
          </a:xfrm>
          <a:prstGeom prst="rect">
            <a:avLst/>
          </a:prstGeom>
          <a:noFill/>
        </p:spPr>
        <p:txBody>
          <a:bodyPr wrap="square" rtlCol="0">
            <a:spAutoFit/>
          </a:bodyPr>
          <a:lstStyle/>
          <a:p>
            <a:r>
              <a:rPr lang="en-IN" sz="4800" b="1" i="0" dirty="0">
                <a:solidFill>
                  <a:schemeClr val="tx1">
                    <a:lumMod val="85000"/>
                    <a:lumOff val="15000"/>
                  </a:schemeClr>
                </a:solidFill>
                <a:effectLst/>
                <a:latin typeface="Times New Roman" panose="02020603050405020304" pitchFamily="18" charset="0"/>
              </a:rPr>
              <a:t>References</a:t>
            </a:r>
            <a:endParaRPr lang="en-US" sz="4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F73AE74-C008-73FB-50AE-DB65DF4B3552}"/>
              </a:ext>
            </a:extLst>
          </p:cNvPr>
          <p:cNvSpPr txBox="1"/>
          <p:nvPr/>
        </p:nvSpPr>
        <p:spPr>
          <a:xfrm>
            <a:off x="544423" y="2465398"/>
            <a:ext cx="10315361" cy="2215991"/>
          </a:xfrm>
          <a:prstGeom prst="rect">
            <a:avLst/>
          </a:prstGeom>
          <a:noFill/>
        </p:spPr>
        <p:txBody>
          <a:bodyPr wrap="square" rtlCol="0">
            <a:spAutoFit/>
          </a:bodyPr>
          <a:lstStyle/>
          <a:p>
            <a:pPr marL="285750" indent="-285750" algn="l" rtl="0" fontAlgn="base">
              <a:buFont typeface="Wingdings" panose="05000000000000000000" pitchFamily="2" charset="2"/>
              <a:buChar char="Ø"/>
            </a:pPr>
            <a:r>
              <a:rPr lang="en-IN" sz="2000" b="0" i="0" u="none" strike="noStrike" dirty="0">
                <a:solidFill>
                  <a:srgbClr val="404040"/>
                </a:solidFill>
                <a:effectLst/>
                <a:latin typeface="Times New Roman" panose="02020603050405020304" pitchFamily="18" charset="0"/>
                <a:cs typeface="Times New Roman" panose="02020603050405020304" pitchFamily="18" charset="0"/>
              </a:rPr>
              <a:t>The dataset utilized in this study is a subset of the YFCC dataset, which may be downloaded at "Yahoo </a:t>
            </a:r>
            <a:r>
              <a:rPr lang="en-IN" sz="2000" b="0" i="0" u="none" strike="noStrike" dirty="0" err="1">
                <a:solidFill>
                  <a:srgbClr val="404040"/>
                </a:solidFill>
                <a:effectLst/>
                <a:latin typeface="Times New Roman" panose="02020603050405020304" pitchFamily="18" charset="0"/>
                <a:cs typeface="Times New Roman" panose="02020603050405020304" pitchFamily="18" charset="0"/>
              </a:rPr>
              <a:t>Webscope</a:t>
            </a:r>
            <a:r>
              <a:rPr lang="en-IN" sz="2000" b="0" i="0" u="none" strike="noStrike" dirty="0">
                <a:solidFill>
                  <a:srgbClr val="404040"/>
                </a:solidFill>
                <a:effectLst/>
                <a:latin typeface="Times New Roman" panose="02020603050405020304" pitchFamily="18" charset="0"/>
                <a:cs typeface="Times New Roman" panose="02020603050405020304" pitchFamily="18" charset="0"/>
              </a:rPr>
              <a:t>" (</a:t>
            </a:r>
            <a:r>
              <a:rPr lang="en-IN" sz="2000" b="0" i="0" u="sng" strike="noStrike" dirty="0">
                <a:solidFill>
                  <a:srgbClr val="99CA3C"/>
                </a:solidFill>
                <a:effectLst/>
                <a:latin typeface="Times New Roman" panose="02020603050405020304" pitchFamily="18" charset="0"/>
                <a:cs typeface="Times New Roman" panose="02020603050405020304" pitchFamily="18" charset="0"/>
                <a:hlinkClick r:id="rId2"/>
              </a:rPr>
              <a:t>http://webscope.sandbox.yahoo.com</a:t>
            </a:r>
            <a:r>
              <a:rPr lang="en-IN" sz="2000" b="0" i="0" u="none" strike="noStrike" dirty="0">
                <a:solidFill>
                  <a:srgbClr val="404040"/>
                </a:solidFill>
                <a:effectLst/>
                <a:latin typeface="Times New Roman" panose="02020603050405020304" pitchFamily="18" charset="0"/>
                <a:cs typeface="Times New Roman" panose="02020603050405020304" pitchFamily="18" charset="0"/>
              </a:rPr>
              <a:t>).</a:t>
            </a:r>
            <a:r>
              <a:rPr lang="en-IN" sz="2000" b="0" i="0" dirty="0">
                <a:solidFill>
                  <a:srgbClr val="404040"/>
                </a:solidFill>
                <a:effectLst/>
                <a:latin typeface="Times New Roman" panose="02020603050405020304" pitchFamily="18" charset="0"/>
                <a:cs typeface="Times New Roman" panose="02020603050405020304" pitchFamily="18" charset="0"/>
              </a:rPr>
              <a: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IN" sz="2000" b="0" i="0" u="none" strike="noStrike" dirty="0">
                <a:solidFill>
                  <a:srgbClr val="404040"/>
                </a:solidFill>
                <a:effectLst/>
                <a:latin typeface="Times New Roman" panose="02020603050405020304" pitchFamily="18" charset="0"/>
                <a:cs typeface="Times New Roman" panose="02020603050405020304" pitchFamily="18" charset="0"/>
              </a:rPr>
              <a:t>Research and usage of HDBSCAN algorithm (</a:t>
            </a:r>
            <a:r>
              <a:rPr lang="en-IN" sz="2000" b="0" i="0" u="sng" strike="noStrike" dirty="0">
                <a:solidFill>
                  <a:srgbClr val="99CA3C"/>
                </a:solidFill>
                <a:effectLst/>
                <a:latin typeface="Times New Roman" panose="02020603050405020304" pitchFamily="18" charset="0"/>
                <a:cs typeface="Times New Roman" panose="02020603050405020304" pitchFamily="18" charset="0"/>
                <a:hlinkClick r:id="rId3"/>
              </a:rPr>
              <a:t>https://hdbscan.readthedocs.io/en/latest/index.html</a:t>
            </a:r>
            <a:r>
              <a:rPr lang="en-IN" sz="2000" b="0" i="0" u="none" strike="noStrike" dirty="0">
                <a:solidFill>
                  <a:srgbClr val="1F2328"/>
                </a:solidFill>
                <a:effectLst/>
                <a:latin typeface="Times New Roman" panose="02020603050405020304" pitchFamily="18" charset="0"/>
                <a:cs typeface="Times New Roman" panose="02020603050405020304" pitchFamily="18" charset="0"/>
              </a:rPr>
              <a:t>)</a:t>
            </a:r>
            <a:r>
              <a:rPr lang="en-IN" sz="2000" b="0" i="0" dirty="0">
                <a:solidFill>
                  <a:srgbClr val="1F2328"/>
                </a:solidFill>
                <a:effectLst/>
                <a:latin typeface="Times New Roman" panose="02020603050405020304" pitchFamily="18" charset="0"/>
                <a:cs typeface="Times New Roman" panose="02020603050405020304" pitchFamily="18" charset="0"/>
              </a:rPr>
              <a: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IN" sz="2000" b="0" i="0" u="none" strike="noStrike" dirty="0">
                <a:solidFill>
                  <a:srgbClr val="404040"/>
                </a:solidFill>
                <a:effectLst/>
                <a:latin typeface="Times New Roman" panose="02020603050405020304" pitchFamily="18" charset="0"/>
                <a:cs typeface="Times New Roman" panose="02020603050405020304" pitchFamily="18" charset="0"/>
              </a:rPr>
              <a:t>Anaconda Python environment manager </a:t>
            </a:r>
            <a:r>
              <a:rPr lang="en-IN" sz="2000" b="0" i="0" u="none" strike="noStrike" dirty="0">
                <a:solidFill>
                  <a:srgbClr val="1F2328"/>
                </a:solidFill>
                <a:effectLst/>
                <a:latin typeface="Times New Roman" panose="02020603050405020304" pitchFamily="18" charset="0"/>
                <a:cs typeface="Times New Roman" panose="02020603050405020304" pitchFamily="18" charset="0"/>
              </a:rPr>
              <a:t> </a:t>
            </a:r>
            <a:r>
              <a:rPr lang="en-IN" sz="2000" b="0" i="0" u="sng" strike="noStrike" dirty="0">
                <a:solidFill>
                  <a:srgbClr val="99CA3C"/>
                </a:solidFill>
                <a:effectLst/>
                <a:latin typeface="Times New Roman" panose="02020603050405020304" pitchFamily="18" charset="0"/>
                <a:cs typeface="Times New Roman" panose="02020603050405020304" pitchFamily="18" charset="0"/>
                <a:hlinkClick r:id="rId4"/>
              </a:rPr>
              <a:t>https://conda.io/docs/user-guide/install/index.html</a:t>
            </a:r>
            <a:r>
              <a:rPr lang="en-IN" sz="2000" b="0" i="0" dirty="0">
                <a:solidFill>
                  <a:srgbClr val="0000FF"/>
                </a:solidFill>
                <a:effectLst/>
                <a:latin typeface="Times New Roman" panose="02020603050405020304" pitchFamily="18" charset="0"/>
                <a:cs typeface="Times New Roman" panose="02020603050405020304" pitchFamily="18" charset="0"/>
              </a:rPr>
              <a: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fontAlgn="base">
              <a:buFont typeface="Wingdings" panose="05000000000000000000" pitchFamily="2" charset="2"/>
              <a:buChar char="Ø"/>
            </a:pPr>
            <a:r>
              <a:rPr lang="en-IN" sz="2000" b="0" i="0" u="none" strike="noStrike" dirty="0">
                <a:solidFill>
                  <a:srgbClr val="404040"/>
                </a:solidFill>
                <a:effectLst/>
                <a:latin typeface="Times New Roman" panose="02020603050405020304" pitchFamily="18" charset="0"/>
                <a:cs typeface="Times New Roman" panose="02020603050405020304" pitchFamily="18" charset="0"/>
              </a:rPr>
              <a:t>Research and Usage of Matplotlib library https://matplotlib.org/</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761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22A1F-E7F9-5845-3021-EDFCEE9E8ACD}"/>
              </a:ext>
            </a:extLst>
          </p:cNvPr>
          <p:cNvSpPr>
            <a:spLocks noGrp="1"/>
          </p:cNvSpPr>
          <p:nvPr>
            <p:ph type="title"/>
          </p:nvPr>
        </p:nvSpPr>
        <p:spPr>
          <a:xfrm>
            <a:off x="808638" y="386930"/>
            <a:ext cx="9236700" cy="1188950"/>
          </a:xfrm>
        </p:spPr>
        <p:txBody>
          <a:bodyPr anchor="b">
            <a:normAutofit/>
          </a:bodyPr>
          <a:lstStyle/>
          <a:p>
            <a:r>
              <a:rPr lang="en-US" b="1" dirty="0">
                <a:latin typeface="Times New Roman"/>
                <a:cs typeface="Times New Roman"/>
              </a:rPr>
              <a:t>Table of Contents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D4C530-4672-CE88-A3C8-14A80487B2CE}"/>
              </a:ext>
            </a:extLst>
          </p:cNvPr>
          <p:cNvSpPr>
            <a:spLocks noGrp="1"/>
          </p:cNvSpPr>
          <p:nvPr>
            <p:ph idx="1"/>
          </p:nvPr>
        </p:nvSpPr>
        <p:spPr>
          <a:xfrm>
            <a:off x="793660" y="2780067"/>
            <a:ext cx="10143668" cy="3053465"/>
          </a:xfrm>
        </p:spPr>
        <p:txBody>
          <a:bodyPr vert="horz" lIns="91440" tIns="45720" rIns="91440" bIns="45720" rtlCol="0" anchor="ctr">
            <a:normAutofit fontScale="92500" lnSpcReduction="20000"/>
          </a:bodyPr>
          <a:lstStyle/>
          <a:p>
            <a:pPr algn="l" rtl="0" fontAlgn="base">
              <a:buFont typeface="Arial" panose="020B0604020202020204" pitchFamily="34" charset="0"/>
              <a:buChar char="•"/>
            </a:pPr>
            <a:r>
              <a:rPr lang="en-US" b="0" i="0" u="none" strike="noStrike" dirty="0">
                <a:solidFill>
                  <a:srgbClr val="404040"/>
                </a:solidFill>
                <a:effectLst/>
                <a:latin typeface="Times New Roman" panose="02020603050405020304" pitchFamily="18" charset="0"/>
                <a:cs typeface="Times New Roman" panose="02020603050405020304" pitchFamily="18" charset="0"/>
              </a:rPr>
              <a:t>Introduction</a:t>
            </a:r>
            <a:r>
              <a:rPr lang="en-US" b="0" i="0" dirty="0">
                <a:solidFill>
                  <a:srgbClr val="40404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r>
              <a:rPr lang="en-US" b="0" i="0" u="none" strike="noStrike" dirty="0">
                <a:solidFill>
                  <a:srgbClr val="404040"/>
                </a:solidFill>
                <a:effectLst/>
                <a:latin typeface="Times New Roman" panose="02020603050405020304" pitchFamily="18" charset="0"/>
                <a:cs typeface="Times New Roman" panose="02020603050405020304" pitchFamily="18" charset="0"/>
              </a:rPr>
              <a:t>Methodology</a:t>
            </a:r>
            <a:r>
              <a:rPr lang="en-US" b="0" i="0" dirty="0">
                <a:solidFill>
                  <a:srgbClr val="40404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Arial" panose="020B0604020202020204" pitchFamily="34" charset="0"/>
              <a:buChar char="•"/>
            </a:pPr>
            <a:r>
              <a:rPr lang="en-US" b="0" i="0" u="none" strike="noStrike" dirty="0">
                <a:solidFill>
                  <a:srgbClr val="404040"/>
                </a:solidFill>
                <a:effectLst/>
                <a:latin typeface="Times New Roman" panose="02020603050405020304" pitchFamily="18" charset="0"/>
                <a:cs typeface="Times New Roman" panose="02020603050405020304" pitchFamily="18" charset="0"/>
              </a:rPr>
              <a:t>Results/Outcomes</a:t>
            </a:r>
          </a:p>
          <a:p>
            <a:pPr algn="l" rtl="0" fontAlgn="base">
              <a:buFont typeface="Arial" panose="020B0604020202020204" pitchFamily="34" charset="0"/>
              <a:buChar char="•"/>
            </a:pPr>
            <a:r>
              <a:rPr lang="en-US" dirty="0">
                <a:solidFill>
                  <a:srgbClr val="404040"/>
                </a:solidFill>
                <a:latin typeface="Times New Roman" panose="02020603050405020304" pitchFamily="18" charset="0"/>
                <a:cs typeface="Times New Roman" panose="02020603050405020304" pitchFamily="18" charset="0"/>
              </a:rPr>
              <a:t>Challenges</a:t>
            </a:r>
            <a:r>
              <a:rPr lang="en-US" b="0" i="0" dirty="0">
                <a:solidFill>
                  <a:srgbClr val="404040"/>
                </a:solidFill>
                <a:effectLst/>
                <a:latin typeface="Times New Roman" panose="02020603050405020304" pitchFamily="18" charset="0"/>
                <a:cs typeface="Times New Roman" panose="02020603050405020304" pitchFamily="18" charset="0"/>
              </a:rPr>
              <a:t>​</a:t>
            </a:r>
          </a:p>
          <a:p>
            <a:pPr algn="l" rtl="0" fontAlgn="base">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Future Work</a:t>
            </a:r>
          </a:p>
          <a:p>
            <a:pPr algn="l" rtl="0" fontAlgn="base">
              <a:buFont typeface="Arial" panose="020B0604020202020204" pitchFamily="34" charset="0"/>
              <a:buChar char="•"/>
            </a:pPr>
            <a:r>
              <a:rPr lang="en-US" b="0" i="0" u="none" strike="noStrike" dirty="0">
                <a:solidFill>
                  <a:srgbClr val="404040"/>
                </a:solidFill>
                <a:effectLst/>
                <a:latin typeface="Times New Roman" panose="02020603050405020304" pitchFamily="18" charset="0"/>
                <a:cs typeface="Times New Roman" panose="02020603050405020304" pitchFamily="18" charset="0"/>
              </a:rPr>
              <a:t>Contribution</a:t>
            </a:r>
          </a:p>
          <a:p>
            <a:pPr algn="l" rtl="0" fontAlgn="base">
              <a:buFont typeface="Arial" panose="020B0604020202020204" pitchFamily="34" charset="0"/>
              <a:buChar char="•"/>
            </a:pPr>
            <a:r>
              <a:rPr lang="en-US" dirty="0">
                <a:solidFill>
                  <a:srgbClr val="404040"/>
                </a:solidFill>
                <a:latin typeface="Times New Roman" panose="02020603050405020304" pitchFamily="18" charset="0"/>
                <a:cs typeface="Times New Roman" panose="02020603050405020304" pitchFamily="18" charset="0"/>
              </a:rPr>
              <a:t>References</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0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37B674-0D5C-D68C-C316-1F398262D438}"/>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lgn="ctr">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4033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3A5D2-ECC6-453F-8203-13D542DBBF64}"/>
              </a:ext>
            </a:extLst>
          </p:cNvPr>
          <p:cNvSpPr>
            <a:spLocks noGrp="1"/>
          </p:cNvSpPr>
          <p:nvPr>
            <p:ph type="title"/>
          </p:nvPr>
        </p:nvSpPr>
        <p:spPr>
          <a:xfrm>
            <a:off x="808638" y="386930"/>
            <a:ext cx="9236700" cy="1188950"/>
          </a:xfrm>
        </p:spPr>
        <p:txBody>
          <a:bodyPr anchor="b">
            <a:normAutofit/>
          </a:bodyPr>
          <a:lstStyle/>
          <a:p>
            <a:r>
              <a:rPr kumimoji="0" lang="en-US" altLang="en-US" sz="5400" b="1" i="0" u="none" strike="noStrike" kern="1200" cap="none" spc="0" normalizeH="0" baseline="0" noProof="0" dirty="0">
                <a:ln>
                  <a:noFill/>
                </a:ln>
                <a:effectLst/>
                <a:uLnTx/>
                <a:uFillTx/>
                <a:latin typeface="Times New Roman"/>
                <a:cs typeface="Times New Roman"/>
              </a:rPr>
              <a:t>Introduction</a:t>
            </a:r>
            <a:endParaRPr lang="en-IN" sz="5400" b="1" dirty="0">
              <a:latin typeface="Times New Roman"/>
              <a:cs typeface="Times New Roman"/>
            </a:endParaRPr>
          </a:p>
        </p:txBody>
      </p:sp>
      <p:grpSp>
        <p:nvGrpSpPr>
          <p:cNvPr id="21"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A84346-BDB5-75BA-B4E5-9C33A4D50E75}"/>
              </a:ext>
            </a:extLst>
          </p:cNvPr>
          <p:cNvSpPr>
            <a:spLocks noGrp="1"/>
          </p:cNvSpPr>
          <p:nvPr>
            <p:ph idx="1"/>
          </p:nvPr>
        </p:nvSpPr>
        <p:spPr>
          <a:xfrm>
            <a:off x="793660" y="2302933"/>
            <a:ext cx="10143668" cy="3732107"/>
          </a:xfrm>
        </p:spPr>
        <p:txBody>
          <a:bodyPr vert="horz" lIns="91440" tIns="45720" rIns="91440" bIns="45720" rtlCol="0" anchor="ctr">
            <a:normAutofit/>
          </a:bodyPr>
          <a:lstStyle/>
          <a:p>
            <a:pPr marL="0" indent="0">
              <a:buNone/>
            </a:pPr>
            <a:r>
              <a:rPr lang="en-US" altLang="en-US" sz="2400" b="1" dirty="0">
                <a:latin typeface="Times New Roman" panose="02020603050405020304" pitchFamily="18" charset="0"/>
                <a:cs typeface="Times New Roman" panose="02020603050405020304" pitchFamily="18" charset="0"/>
              </a:rPr>
              <a:t>Problem:</a:t>
            </a:r>
            <a:endParaRPr lang="en-US" sz="2400" dirty="0">
              <a:latin typeface="Times New Roman" panose="02020603050405020304" pitchFamily="18" charset="0"/>
              <a:cs typeface="Times New Roman" panose="02020603050405020304" pitchFamily="18" charset="0"/>
            </a:endParaRPr>
          </a:p>
          <a:p>
            <a:pPr algn="l" rtl="0" fontAlgn="base">
              <a:buFont typeface="Wingdings" panose="05000000000000000000" pitchFamily="2" charset="2"/>
              <a:buChar char="Ø"/>
            </a:pPr>
            <a:r>
              <a:rPr lang="en-US" sz="1800" b="0" i="0" u="none" strike="noStrike" dirty="0">
                <a:solidFill>
                  <a:srgbClr val="404040"/>
                </a:solidFill>
                <a:effectLst/>
                <a:latin typeface="Times New Roman" panose="02020603050405020304" pitchFamily="18" charset="0"/>
                <a:cs typeface="Times New Roman" panose="02020603050405020304" pitchFamily="18" charset="0"/>
              </a:rPr>
              <a:t>The tourism sector is quite dynamic and is impacted by number of variables, including seasonality, the state of the economy, and cultural events. </a:t>
            </a:r>
            <a:r>
              <a:rPr lang="en-US" sz="1800" b="0" i="0" dirty="0">
                <a:solidFill>
                  <a:srgbClr val="404040"/>
                </a:solidFill>
                <a:effectLst/>
                <a:latin typeface="Times New Roman" panose="02020603050405020304" pitchFamily="18" charset="0"/>
                <a:cs typeface="Times New Roman" panose="02020603050405020304" pitchFamily="18"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Wingdings" panose="05000000000000000000" pitchFamily="2" charset="2"/>
              <a:buChar char="Ø"/>
            </a:pPr>
            <a:r>
              <a:rPr lang="en-US" sz="1800" b="0" i="0" u="none" strike="noStrike" dirty="0">
                <a:solidFill>
                  <a:srgbClr val="404040"/>
                </a:solidFill>
                <a:effectLst/>
                <a:latin typeface="Times New Roman" panose="02020603050405020304" pitchFamily="18" charset="0"/>
                <a:cs typeface="Times New Roman" panose="02020603050405020304" pitchFamily="18" charset="0"/>
              </a:rPr>
              <a:t>The project's objectives are to analyze the tourist behavior, to identify tourists’ interests and most visited locations and accordingly, and to predict future tourism demands by using the regression models that can precisely forecast visitor arrivals based on historical data. </a:t>
            </a:r>
            <a:r>
              <a:rPr lang="en-US" sz="1800" b="0" i="0" dirty="0">
                <a:solidFill>
                  <a:srgbClr val="404040"/>
                </a:solidFill>
                <a:effectLst/>
                <a:latin typeface="Times New Roman" panose="02020603050405020304" pitchFamily="18" charset="0"/>
                <a:cs typeface="Times New Roman" panose="02020603050405020304" pitchFamily="18"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Wingdings" panose="05000000000000000000" pitchFamily="2" charset="2"/>
              <a:buChar char="Ø"/>
            </a:pPr>
            <a:r>
              <a:rPr lang="en-US" sz="1800" b="0" i="0" u="none" strike="noStrike" dirty="0">
                <a:solidFill>
                  <a:srgbClr val="404040"/>
                </a:solidFill>
                <a:effectLst/>
                <a:latin typeface="Times New Roman" panose="02020603050405020304" pitchFamily="18" charset="0"/>
                <a:cs typeface="Times New Roman" panose="02020603050405020304" pitchFamily="18" charset="0"/>
              </a:rPr>
              <a:t>This project's goal is to evaluate a dataset of visitor arrivals in order to pinpoint important trends, seasonal patterns, and variables affecting visitor behavior. </a:t>
            </a:r>
            <a:r>
              <a:rPr lang="en-US" sz="1800" b="0" i="0" dirty="0">
                <a:solidFill>
                  <a:srgbClr val="404040"/>
                </a:solidFill>
                <a:effectLst/>
                <a:latin typeface="Times New Roman" panose="02020603050405020304" pitchFamily="18" charset="0"/>
                <a:cs typeface="Times New Roman" panose="02020603050405020304" pitchFamily="18"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lgn="l" rtl="0" fontAlgn="base">
              <a:buNone/>
            </a:pPr>
            <a:endParaRPr lang="en-IN" sz="1100" b="0" i="0" dirty="0">
              <a:solidFill>
                <a:srgbClr val="000000"/>
              </a:solidFill>
              <a:effectLst/>
              <a:latin typeface="Times New Roman" panose="02020603050405020304" pitchFamily="18"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50386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3A5D2-ECC6-453F-8203-13D542DBBF64}"/>
              </a:ext>
            </a:extLst>
          </p:cNvPr>
          <p:cNvSpPr>
            <a:spLocks noGrp="1"/>
          </p:cNvSpPr>
          <p:nvPr>
            <p:ph type="title"/>
          </p:nvPr>
        </p:nvSpPr>
        <p:spPr>
          <a:xfrm>
            <a:off x="808638" y="386930"/>
            <a:ext cx="9236700" cy="1188950"/>
          </a:xfrm>
        </p:spPr>
        <p:txBody>
          <a:bodyPr anchor="b">
            <a:normAutofit/>
          </a:bodyPr>
          <a:lstStyle/>
          <a:p>
            <a:r>
              <a:rPr kumimoji="0" lang="en-US" altLang="en-US" sz="5400" b="1" i="0" u="none" strike="noStrike" kern="1200" cap="none" spc="0" normalizeH="0" baseline="0" noProof="0" dirty="0">
                <a:ln>
                  <a:noFill/>
                </a:ln>
                <a:effectLst/>
                <a:uLnTx/>
                <a:uFillTx/>
                <a:latin typeface="Times New Roman"/>
                <a:cs typeface="Times New Roman"/>
              </a:rPr>
              <a:t>Introduction</a:t>
            </a:r>
            <a:endParaRPr lang="en-IN" sz="5400" b="1" dirty="0">
              <a:latin typeface="Times New Roman"/>
              <a:cs typeface="Times New Roman"/>
            </a:endParaRPr>
          </a:p>
        </p:txBody>
      </p:sp>
      <p:grpSp>
        <p:nvGrpSpPr>
          <p:cNvPr id="21"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A84346-BDB5-75BA-B4E5-9C33A4D50E75}"/>
              </a:ext>
            </a:extLst>
          </p:cNvPr>
          <p:cNvSpPr>
            <a:spLocks noGrp="1"/>
          </p:cNvSpPr>
          <p:nvPr>
            <p:ph idx="1"/>
          </p:nvPr>
        </p:nvSpPr>
        <p:spPr>
          <a:xfrm>
            <a:off x="793660" y="2463800"/>
            <a:ext cx="10143668" cy="3571240"/>
          </a:xfrm>
        </p:spPr>
        <p:txBody>
          <a:bodyPr vert="horz" lIns="91440" tIns="45720" rIns="91440" bIns="45720" rtlCol="0" anchor="ctr">
            <a:normAutofit fontScale="92500" lnSpcReduction="10000"/>
          </a:bodyPr>
          <a:lstStyle/>
          <a:p>
            <a:pPr marL="0" indent="0">
              <a:buNone/>
            </a:pPr>
            <a:endParaRPr lang="en-US" altLang="en-US" sz="2400" b="1" dirty="0">
              <a:latin typeface="Times New Roman" panose="02020603050405020304" pitchFamily="18" charset="0"/>
              <a:cs typeface="Times New Roman" panose="02020603050405020304" pitchFamily="18" charset="0"/>
            </a:endParaRPr>
          </a:p>
          <a:p>
            <a:pPr marL="0" indent="0">
              <a:buNone/>
            </a:pPr>
            <a:r>
              <a:rPr lang="en-US" altLang="en-US" sz="2400" b="1" dirty="0">
                <a:latin typeface="Times New Roman" panose="02020603050405020304" pitchFamily="18" charset="0"/>
                <a:cs typeface="Times New Roman" panose="02020603050405020304" pitchFamily="18" charset="0"/>
              </a:rPr>
              <a:t>Solution:</a:t>
            </a:r>
          </a:p>
          <a:p>
            <a:pPr>
              <a:lnSpc>
                <a:spcPct val="107000"/>
              </a:lnSpc>
              <a:spcAft>
                <a:spcPts val="800"/>
              </a:spcAft>
              <a:buFont typeface="Wingdings" panose="05000000000000000000" pitchFamily="2" charset="2"/>
              <a:buChar char="Ø"/>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This project uses big data analytics to evaluate vast amounts of data from many sources, including social media platforms, online travel firms, booking systems, and tourist surveys. </a:t>
            </a:r>
          </a:p>
          <a:p>
            <a:pPr>
              <a:lnSpc>
                <a:spcPct val="107000"/>
              </a:lnSpc>
              <a:spcAft>
                <a:spcPts val="800"/>
              </a:spcAft>
              <a:buFont typeface="Wingdings" panose="05000000000000000000" pitchFamily="2" charset="2"/>
              <a:buChar char="Ø"/>
            </a:pP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By analysing massive volumes of data, this initiative aims to give tourism stakeholders with actionable insights to improve tourist experiences, optimize tourism offers, and boost destination competitiveness.</a:t>
            </a:r>
          </a:p>
          <a:p>
            <a:pPr>
              <a:lnSpc>
                <a:spcPct val="107000"/>
              </a:lnSpc>
              <a:spcAft>
                <a:spcPts val="800"/>
              </a:spcAft>
              <a:buFont typeface="Wingdings" panose="05000000000000000000" pitchFamily="2" charset="2"/>
              <a:buChar char="Ø"/>
            </a:pPr>
            <a:r>
              <a:rPr lang="en-IN" sz="2100" kern="100" dirty="0">
                <a:latin typeface="Times New Roman" panose="02020603050405020304" pitchFamily="18" charset="0"/>
                <a:ea typeface="Calibri" panose="020F0502020204030204" pitchFamily="34" charset="0"/>
                <a:cs typeface="Times New Roman" panose="02020603050405020304" pitchFamily="18" charset="0"/>
              </a:rPr>
              <a:t>The regression models can be used to analyse the data, and the time series modelling to generate the future predictions for each month.</a:t>
            </a:r>
            <a:endParaRPr lang="en-IN" sz="2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rtl="0" fontAlgn="base">
              <a:buFont typeface="Wingdings" panose="05000000000000000000" pitchFamily="2" charset="2"/>
              <a:buChar char="Ø"/>
            </a:pPr>
            <a:endParaRPr lang="en-IN" sz="1800" b="0" i="0" dirty="0">
              <a:solidFill>
                <a:srgbClr val="000000"/>
              </a:solidFill>
              <a:effectLst/>
              <a:latin typeface="Times New Roman" panose="02020603050405020304" pitchFamily="18"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88524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0C70D-50D5-F4D6-A3B1-BD06A5EA6D39}"/>
              </a:ext>
            </a:extLst>
          </p:cNvPr>
          <p:cNvSpPr>
            <a:spLocks noGrp="1"/>
          </p:cNvSpPr>
          <p:nvPr>
            <p:ph type="title"/>
          </p:nvPr>
        </p:nvSpPr>
        <p:spPr>
          <a:xfrm>
            <a:off x="808638" y="386930"/>
            <a:ext cx="9236700" cy="1188950"/>
          </a:xfrm>
        </p:spPr>
        <p:txBody>
          <a:bodyPr anchor="b">
            <a:normAutofit/>
          </a:bodyPr>
          <a:lstStyle/>
          <a:p>
            <a:r>
              <a:rPr lang="en-US" sz="4800" b="1" dirty="0">
                <a:latin typeface="Times New Roman"/>
                <a:cs typeface="Times New Roman"/>
              </a:rPr>
              <a:t>Methodology</a:t>
            </a:r>
            <a:endParaRPr lang="en-IN" sz="4800" b="1" dirty="0">
              <a:latin typeface="Times New Roman"/>
              <a:cs typeface="Times New Roman"/>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Folder Search with solid fill">
            <a:extLst>
              <a:ext uri="{FF2B5EF4-FFF2-40B4-BE49-F238E27FC236}">
                <a16:creationId xmlns:a16="http://schemas.microsoft.com/office/drawing/2014/main" id="{7997E5C2-892E-1BC9-3A7C-E11B2DD307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547" y="2575861"/>
            <a:ext cx="1095230" cy="914400"/>
          </a:xfrm>
        </p:spPr>
      </p:pic>
      <p:sp>
        <p:nvSpPr>
          <p:cNvPr id="6" name="TextBox 5">
            <a:extLst>
              <a:ext uri="{FF2B5EF4-FFF2-40B4-BE49-F238E27FC236}">
                <a16:creationId xmlns:a16="http://schemas.microsoft.com/office/drawing/2014/main" id="{96759004-CA2D-7285-A83C-C2CB61B9A1E5}"/>
              </a:ext>
            </a:extLst>
          </p:cNvPr>
          <p:cNvSpPr txBox="1"/>
          <p:nvPr/>
        </p:nvSpPr>
        <p:spPr>
          <a:xfrm>
            <a:off x="314429" y="3490261"/>
            <a:ext cx="1681867" cy="369332"/>
          </a:xfrm>
          <a:prstGeom prst="rect">
            <a:avLst/>
          </a:prstGeom>
          <a:noFill/>
        </p:spPr>
        <p:txBody>
          <a:bodyPr wrap="square" rtlCol="0">
            <a:spAutoFit/>
          </a:bodyPr>
          <a:lstStyle/>
          <a:p>
            <a:r>
              <a:rPr lang="en-US" dirty="0"/>
              <a:t>Data Collection</a:t>
            </a:r>
          </a:p>
        </p:txBody>
      </p:sp>
      <p:pic>
        <p:nvPicPr>
          <p:cNvPr id="8" name="Graphic 7" descr="Database with solid fill">
            <a:extLst>
              <a:ext uri="{FF2B5EF4-FFF2-40B4-BE49-F238E27FC236}">
                <a16:creationId xmlns:a16="http://schemas.microsoft.com/office/drawing/2014/main" id="{98CA8625-C08B-8EBF-6C62-C6C040B823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81173" y="2561244"/>
            <a:ext cx="914400" cy="914400"/>
          </a:xfrm>
          <a:prstGeom prst="rect">
            <a:avLst/>
          </a:prstGeom>
        </p:spPr>
      </p:pic>
      <p:sp>
        <p:nvSpPr>
          <p:cNvPr id="15" name="TextBox 14">
            <a:extLst>
              <a:ext uri="{FF2B5EF4-FFF2-40B4-BE49-F238E27FC236}">
                <a16:creationId xmlns:a16="http://schemas.microsoft.com/office/drawing/2014/main" id="{151461F2-9379-8959-9DD0-BFB1088C505D}"/>
              </a:ext>
            </a:extLst>
          </p:cNvPr>
          <p:cNvSpPr txBox="1"/>
          <p:nvPr/>
        </p:nvSpPr>
        <p:spPr>
          <a:xfrm>
            <a:off x="2099734" y="3475644"/>
            <a:ext cx="2403330" cy="369332"/>
          </a:xfrm>
          <a:prstGeom prst="rect">
            <a:avLst/>
          </a:prstGeom>
          <a:noFill/>
        </p:spPr>
        <p:txBody>
          <a:bodyPr wrap="square" rtlCol="0">
            <a:spAutoFit/>
          </a:bodyPr>
          <a:lstStyle/>
          <a:p>
            <a:r>
              <a:rPr lang="en-US" dirty="0"/>
              <a:t>Refinement of Dataset</a:t>
            </a:r>
          </a:p>
        </p:txBody>
      </p:sp>
      <p:pic>
        <p:nvPicPr>
          <p:cNvPr id="18" name="Graphic 17" descr="Database outline">
            <a:extLst>
              <a:ext uri="{FF2B5EF4-FFF2-40B4-BE49-F238E27FC236}">
                <a16:creationId xmlns:a16="http://schemas.microsoft.com/office/drawing/2014/main" id="{DF1A5E77-EF21-7137-19C3-A3ABB7E318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93660" y="2541676"/>
            <a:ext cx="914400" cy="914400"/>
          </a:xfrm>
          <a:prstGeom prst="rect">
            <a:avLst/>
          </a:prstGeom>
        </p:spPr>
      </p:pic>
      <p:sp>
        <p:nvSpPr>
          <p:cNvPr id="19" name="TextBox 18">
            <a:extLst>
              <a:ext uri="{FF2B5EF4-FFF2-40B4-BE49-F238E27FC236}">
                <a16:creationId xmlns:a16="http://schemas.microsoft.com/office/drawing/2014/main" id="{F70D113E-7D2D-6D88-3864-25E1FD523E06}"/>
              </a:ext>
            </a:extLst>
          </p:cNvPr>
          <p:cNvSpPr txBox="1"/>
          <p:nvPr/>
        </p:nvSpPr>
        <p:spPr>
          <a:xfrm>
            <a:off x="4578475" y="3509249"/>
            <a:ext cx="2919797" cy="369332"/>
          </a:xfrm>
          <a:prstGeom prst="rect">
            <a:avLst/>
          </a:prstGeom>
          <a:noFill/>
        </p:spPr>
        <p:txBody>
          <a:bodyPr wrap="square" rtlCol="0">
            <a:spAutoFit/>
          </a:bodyPr>
          <a:lstStyle/>
          <a:p>
            <a:r>
              <a:rPr lang="en-US" dirty="0"/>
              <a:t>Processing textual metadata</a:t>
            </a:r>
          </a:p>
        </p:txBody>
      </p:sp>
      <p:pic>
        <p:nvPicPr>
          <p:cNvPr id="21" name="Graphic 20" descr="Abacus outline">
            <a:extLst>
              <a:ext uri="{FF2B5EF4-FFF2-40B4-BE49-F238E27FC236}">
                <a16:creationId xmlns:a16="http://schemas.microsoft.com/office/drawing/2014/main" id="{A1F4F49F-F428-FCCF-3660-356446D69F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2704" y="2594849"/>
            <a:ext cx="914400" cy="914400"/>
          </a:xfrm>
          <a:prstGeom prst="rect">
            <a:avLst/>
          </a:prstGeom>
        </p:spPr>
      </p:pic>
      <p:sp>
        <p:nvSpPr>
          <p:cNvPr id="22" name="TextBox 21">
            <a:extLst>
              <a:ext uri="{FF2B5EF4-FFF2-40B4-BE49-F238E27FC236}">
                <a16:creationId xmlns:a16="http://schemas.microsoft.com/office/drawing/2014/main" id="{04B50FFF-63B5-4A9D-E16D-83F65EC754B0}"/>
              </a:ext>
            </a:extLst>
          </p:cNvPr>
          <p:cNvSpPr txBox="1"/>
          <p:nvPr/>
        </p:nvSpPr>
        <p:spPr>
          <a:xfrm>
            <a:off x="7833818" y="3509249"/>
            <a:ext cx="3175000" cy="369332"/>
          </a:xfrm>
          <a:prstGeom prst="rect">
            <a:avLst/>
          </a:prstGeom>
          <a:noFill/>
        </p:spPr>
        <p:txBody>
          <a:bodyPr wrap="square" rtlCol="0">
            <a:spAutoFit/>
          </a:bodyPr>
          <a:lstStyle/>
          <a:p>
            <a:r>
              <a:rPr lang="en-IN" sz="1800" i="0" dirty="0">
                <a:solidFill>
                  <a:srgbClr val="404040"/>
                </a:solidFill>
                <a:effectLst/>
              </a:rPr>
              <a:t>Clustering of geographical data</a:t>
            </a:r>
            <a:endParaRPr lang="en-US" dirty="0"/>
          </a:p>
        </p:txBody>
      </p:sp>
      <p:pic>
        <p:nvPicPr>
          <p:cNvPr id="24" name="Graphic 23" descr="Future with solid fill">
            <a:extLst>
              <a:ext uri="{FF2B5EF4-FFF2-40B4-BE49-F238E27FC236}">
                <a16:creationId xmlns:a16="http://schemas.microsoft.com/office/drawing/2014/main" id="{5FA14EFE-ACA1-A1B4-6ACE-39DDE130A7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87127" y="4336944"/>
            <a:ext cx="914400" cy="914400"/>
          </a:xfrm>
          <a:prstGeom prst="rect">
            <a:avLst/>
          </a:prstGeom>
        </p:spPr>
      </p:pic>
      <p:sp>
        <p:nvSpPr>
          <p:cNvPr id="26" name="TextBox 25">
            <a:extLst>
              <a:ext uri="{FF2B5EF4-FFF2-40B4-BE49-F238E27FC236}">
                <a16:creationId xmlns:a16="http://schemas.microsoft.com/office/drawing/2014/main" id="{A3A97992-7915-ABFF-824F-F91A79E33279}"/>
              </a:ext>
            </a:extLst>
          </p:cNvPr>
          <p:cNvSpPr txBox="1"/>
          <p:nvPr/>
        </p:nvSpPr>
        <p:spPr>
          <a:xfrm flipH="1">
            <a:off x="1691777" y="5300585"/>
            <a:ext cx="2919797" cy="369332"/>
          </a:xfrm>
          <a:prstGeom prst="rect">
            <a:avLst/>
          </a:prstGeom>
          <a:noFill/>
        </p:spPr>
        <p:txBody>
          <a:bodyPr wrap="square" rtlCol="0">
            <a:spAutoFit/>
          </a:bodyPr>
          <a:lstStyle/>
          <a:p>
            <a:r>
              <a:rPr lang="en-US" dirty="0"/>
              <a:t>Prediction of regional trends</a:t>
            </a:r>
          </a:p>
        </p:txBody>
      </p:sp>
      <p:pic>
        <p:nvPicPr>
          <p:cNvPr id="28" name="Graphic 27" descr="Hourglass 90% with solid fill">
            <a:extLst>
              <a:ext uri="{FF2B5EF4-FFF2-40B4-BE49-F238E27FC236}">
                <a16:creationId xmlns:a16="http://schemas.microsoft.com/office/drawing/2014/main" id="{9A0CA841-4FA8-10F8-642F-E6D44601D04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8283" y="4254615"/>
            <a:ext cx="914400" cy="914400"/>
          </a:xfrm>
          <a:prstGeom prst="rect">
            <a:avLst/>
          </a:prstGeom>
        </p:spPr>
      </p:pic>
      <p:sp>
        <p:nvSpPr>
          <p:cNvPr id="29" name="TextBox 28">
            <a:extLst>
              <a:ext uri="{FF2B5EF4-FFF2-40B4-BE49-F238E27FC236}">
                <a16:creationId xmlns:a16="http://schemas.microsoft.com/office/drawing/2014/main" id="{07BDF61F-172C-1E9F-3962-44015C8D5F54}"/>
              </a:ext>
            </a:extLst>
          </p:cNvPr>
          <p:cNvSpPr txBox="1"/>
          <p:nvPr/>
        </p:nvSpPr>
        <p:spPr>
          <a:xfrm flipH="1">
            <a:off x="5103080" y="5259484"/>
            <a:ext cx="2477348" cy="369332"/>
          </a:xfrm>
          <a:prstGeom prst="rect">
            <a:avLst/>
          </a:prstGeom>
          <a:noFill/>
        </p:spPr>
        <p:txBody>
          <a:bodyPr wrap="square" rtlCol="0">
            <a:spAutoFit/>
          </a:bodyPr>
          <a:lstStyle/>
          <a:p>
            <a:r>
              <a:rPr lang="en-US" dirty="0"/>
              <a:t>Time series modelling</a:t>
            </a:r>
          </a:p>
        </p:txBody>
      </p:sp>
    </p:spTree>
    <p:extLst>
      <p:ext uri="{BB962C8B-B14F-4D97-AF65-F5344CB8AC3E}">
        <p14:creationId xmlns:p14="http://schemas.microsoft.com/office/powerpoint/2010/main" val="89662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808638" y="386930"/>
            <a:ext cx="9236700" cy="1188950"/>
          </a:xfrm>
        </p:spPr>
        <p:txBody>
          <a:bodyPr anchor="b">
            <a:normAutofit/>
          </a:bodyPr>
          <a:lstStyle/>
          <a:p>
            <a:r>
              <a:rPr lang="en-US" sz="3600" b="1" i="0" dirty="0">
                <a:solidFill>
                  <a:schemeClr val="tx1">
                    <a:lumMod val="85000"/>
                    <a:lumOff val="15000"/>
                  </a:schemeClr>
                </a:solidFill>
                <a:effectLst/>
                <a:latin typeface="Times New Roman" panose="02020603050405020304" pitchFamily="18" charset="0"/>
                <a:cs typeface="Times New Roman" panose="02020603050405020304" pitchFamily="18" charset="0"/>
              </a:rPr>
              <a:t>Results/Outcomes</a:t>
            </a:r>
            <a:endParaRPr lang="en-IN" sz="3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5D364C-8167-227A-1766-A2C0C4EB84E0}"/>
              </a:ext>
            </a:extLst>
          </p:cNvPr>
          <p:cNvSpPr>
            <a:spLocks noGrp="1"/>
          </p:cNvSpPr>
          <p:nvPr>
            <p:ph idx="1"/>
          </p:nvPr>
        </p:nvSpPr>
        <p:spPr>
          <a:xfrm>
            <a:off x="793660" y="2599509"/>
            <a:ext cx="10143668" cy="3435531"/>
          </a:xfrm>
        </p:spPr>
        <p:txBody>
          <a:bodyPr vert="horz" lIns="91440" tIns="45720" rIns="91440" bIns="45720" rtlCol="0" anchor="ctr">
            <a:normAutofit/>
          </a:bodyPr>
          <a:lstStyle/>
          <a:p>
            <a:pPr algn="l" rtl="0" fontAlgn="base">
              <a:buFont typeface="Wingdings" panose="05000000000000000000" pitchFamily="2" charset="2"/>
              <a:buChar char="Ø"/>
            </a:pPr>
            <a:r>
              <a:rPr lang="en-US" sz="1800" b="0" i="0" u="none" strike="noStrike" dirty="0">
                <a:solidFill>
                  <a:srgbClr val="404040"/>
                </a:solidFill>
                <a:effectLst/>
                <a:latin typeface="Times New Roman" panose="02020603050405020304" pitchFamily="18" charset="0"/>
              </a:rPr>
              <a:t>The overall project depicted the use of large no of tourists data for multiple regions across multiple countries.</a:t>
            </a:r>
            <a:r>
              <a:rPr lang="en-US" sz="1800" b="0" i="0" dirty="0">
                <a:solidFill>
                  <a:srgbClr val="404040"/>
                </a:solidFill>
                <a:effectLst/>
                <a:latin typeface="Times New Roman" panose="02020603050405020304" pitchFamily="18" charset="0"/>
              </a:rPr>
              <a:t>​</a:t>
            </a:r>
            <a:endParaRPr lang="en-US" sz="1600" b="0" i="0" dirty="0">
              <a:solidFill>
                <a:srgbClr val="000000"/>
              </a:solidFill>
              <a:effectLst/>
              <a:latin typeface="Arial" panose="020B0604020202020204" pitchFamily="34" charset="0"/>
            </a:endParaRPr>
          </a:p>
          <a:p>
            <a:pPr algn="l" rtl="0" fontAlgn="base">
              <a:buFont typeface="Wingdings" panose="05000000000000000000" pitchFamily="2" charset="2"/>
              <a:buChar char="Ø"/>
            </a:pPr>
            <a:r>
              <a:rPr lang="en-US" sz="1800" b="0" i="0" u="none" strike="noStrike" dirty="0">
                <a:solidFill>
                  <a:srgbClr val="404040"/>
                </a:solidFill>
                <a:effectLst/>
                <a:latin typeface="Times New Roman" panose="02020603050405020304" pitchFamily="18" charset="0"/>
              </a:rPr>
              <a:t>The data was cleaned, analyzed, forecasted and used many components to generate some of the meaningful insights.</a:t>
            </a:r>
            <a:r>
              <a:rPr lang="en-US" sz="1800" b="0" i="0" dirty="0">
                <a:solidFill>
                  <a:srgbClr val="404040"/>
                </a:solidFill>
                <a:effectLst/>
                <a:latin typeface="Times New Roman" panose="02020603050405020304" pitchFamily="18" charset="0"/>
              </a:rPr>
              <a:t>​</a:t>
            </a:r>
            <a:endParaRPr lang="en-US" sz="1600" b="0" i="0" dirty="0">
              <a:solidFill>
                <a:srgbClr val="000000"/>
              </a:solidFill>
              <a:effectLst/>
              <a:latin typeface="Arial" panose="020B0604020202020204" pitchFamily="34" charset="0"/>
            </a:endParaRPr>
          </a:p>
          <a:p>
            <a:pPr>
              <a:buFont typeface="Wingdings" panose="05000000000000000000" pitchFamily="2" charset="2"/>
              <a:buChar char="Ø"/>
            </a:pPr>
            <a:r>
              <a:rPr lang="en-US" sz="1800" b="1" i="0" u="none" strike="noStrike" dirty="0">
                <a:solidFill>
                  <a:srgbClr val="404040"/>
                </a:solidFill>
                <a:effectLst/>
                <a:latin typeface="Times New Roman" panose="02020603050405020304" pitchFamily="18" charset="0"/>
              </a:rPr>
              <a:t>Refinement of Data</a:t>
            </a:r>
            <a:r>
              <a:rPr lang="en-US" sz="1800" b="0" i="0" u="none" strike="noStrike" dirty="0">
                <a:solidFill>
                  <a:srgbClr val="404040"/>
                </a:solidFill>
                <a:effectLst/>
                <a:latin typeface="Times New Roman" panose="02020603050405020304" pitchFamily="18" charset="0"/>
              </a:rPr>
              <a:t>: In this initial step the data was refined to small chunks based on particular region or country.</a:t>
            </a:r>
          </a:p>
          <a:p>
            <a:pPr>
              <a:buFont typeface="Wingdings" panose="05000000000000000000" pitchFamily="2" charset="2"/>
              <a:buChar char="Ø"/>
            </a:pPr>
            <a:r>
              <a:rPr lang="en-US" sz="1800" b="1" i="0" u="none" strike="noStrike" dirty="0">
                <a:solidFill>
                  <a:srgbClr val="404040"/>
                </a:solidFill>
                <a:effectLst/>
                <a:latin typeface="Times New Roman" panose="02020603050405020304" pitchFamily="18" charset="0"/>
              </a:rPr>
              <a:t>Textual Metadata Processing</a:t>
            </a:r>
            <a:r>
              <a:rPr lang="en-US" sz="1800" b="0" i="0" u="none" strike="noStrike" dirty="0">
                <a:solidFill>
                  <a:srgbClr val="404040"/>
                </a:solidFill>
                <a:effectLst/>
                <a:latin typeface="Times New Roman" panose="02020603050405020304" pitchFamily="18" charset="0"/>
              </a:rPr>
              <a:t>: In this step we cleaned the data to remove the stop words, tokenization to make the data more meaningful for further processing in order to get the good insights.</a:t>
            </a:r>
            <a:r>
              <a:rPr lang="en-US" sz="1800" b="0" i="0" dirty="0">
                <a:solidFill>
                  <a:srgbClr val="404040"/>
                </a:solidFill>
                <a:effectLst/>
                <a:latin typeface="Times New Roman" panose="02020603050405020304" pitchFamily="18" charset="0"/>
              </a:rPr>
              <a:t>​</a:t>
            </a:r>
            <a:endParaRPr lang="en-US" sz="1100" b="0" i="0" dirty="0">
              <a:solidFill>
                <a:srgbClr val="000000"/>
              </a:solidFill>
              <a:effectLst/>
              <a:latin typeface="Arial" panose="020B0604020202020204" pitchFamily="34" charset="0"/>
            </a:endParaRPr>
          </a:p>
          <a:p>
            <a:pPr marL="0" indent="0">
              <a:buNone/>
            </a:pPr>
            <a:endParaRPr lang="en-US" sz="1600" b="0" i="0" dirty="0">
              <a:solidFill>
                <a:srgbClr val="000000"/>
              </a:solidFill>
              <a:effectLst/>
              <a:latin typeface="Arial" panose="020B0604020202020204" pitchFamily="34" charset="0"/>
            </a:endParaRPr>
          </a:p>
          <a:p>
            <a:pPr marL="0" indent="0">
              <a:buNone/>
            </a:pPr>
            <a:endParaRPr lang="en-IN" sz="2400" dirty="0">
              <a:cs typeface="Calibri"/>
            </a:endParaRPr>
          </a:p>
        </p:txBody>
      </p:sp>
    </p:spTree>
    <p:extLst>
      <p:ext uri="{BB962C8B-B14F-4D97-AF65-F5344CB8AC3E}">
        <p14:creationId xmlns:p14="http://schemas.microsoft.com/office/powerpoint/2010/main" val="41012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808638" y="386930"/>
            <a:ext cx="9236700" cy="1188950"/>
          </a:xfrm>
        </p:spPr>
        <p:txBody>
          <a:bodyPr anchor="b">
            <a:normAutofit/>
          </a:bodyPr>
          <a:lstStyle/>
          <a:p>
            <a:r>
              <a:rPr lang="en-US" sz="3600" b="1" i="0" dirty="0">
                <a:solidFill>
                  <a:schemeClr val="tx1">
                    <a:lumMod val="85000"/>
                    <a:lumOff val="15000"/>
                  </a:schemeClr>
                </a:solidFill>
                <a:effectLst/>
                <a:latin typeface="Times New Roman" panose="02020603050405020304" pitchFamily="18" charset="0"/>
                <a:cs typeface="Times New Roman" panose="02020603050405020304" pitchFamily="18" charset="0"/>
              </a:rPr>
              <a:t>Results/Outcomes</a:t>
            </a:r>
            <a:endParaRPr lang="en-IN" sz="3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838200" y="2472267"/>
            <a:ext cx="10515600" cy="3704695"/>
          </a:xfrm>
        </p:spPr>
        <p:txBody>
          <a:bodyPr/>
          <a:lstStyle/>
          <a:p>
            <a:pPr algn="l" rtl="0" fontAlgn="base">
              <a:buFont typeface="Wingdings" panose="05000000000000000000" pitchFamily="2" charset="2"/>
              <a:buChar char="Ø"/>
            </a:pPr>
            <a:r>
              <a:rPr lang="en-IN" sz="2400" b="1" i="0" u="none" strike="noStrike" dirty="0">
                <a:solidFill>
                  <a:srgbClr val="1F2328"/>
                </a:solidFill>
                <a:effectLst/>
                <a:latin typeface="Times New Roman" panose="02020603050405020304" pitchFamily="18" charset="0"/>
                <a:cs typeface="Times New Roman" panose="02020603050405020304" pitchFamily="18" charset="0"/>
              </a:rPr>
              <a:t>Geographical Data Clustering</a:t>
            </a:r>
            <a:r>
              <a:rPr lang="en-IN" sz="2400" b="0" i="0" u="none" strike="noStrike" dirty="0">
                <a:solidFill>
                  <a:srgbClr val="1F2328"/>
                </a:solidFill>
                <a:effectLst/>
                <a:latin typeface="Times New Roman" panose="02020603050405020304" pitchFamily="18" charset="0"/>
                <a:cs typeface="Times New Roman" panose="02020603050405020304" pitchFamily="18" charset="0"/>
              </a:rPr>
              <a:t> : This step generates the Geographical clustering stage output. After running the notebook depicting the code to generate the geographical data clustering, we get the image representing the clusters.</a:t>
            </a:r>
            <a:r>
              <a:rPr lang="en-IN" sz="2400" b="0" i="0" dirty="0">
                <a:solidFill>
                  <a:srgbClr val="1F2328"/>
                </a:solidFill>
                <a:effectLst/>
                <a:latin typeface="Times New Roman" panose="02020603050405020304" pitchFamily="18" charset="0"/>
                <a:cs typeface="Times New Roman" panose="02020603050405020304" pitchFamily="18" charset="0"/>
              </a:rPr>
              <a:t>​</a:t>
            </a:r>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rtl="0" fontAlgn="base">
              <a:buFont typeface="Wingdings" panose="05000000000000000000" pitchFamily="2" charset="2"/>
              <a:buChar char="Ø"/>
            </a:pPr>
            <a:endParaRPr lang="en-IN" b="0" i="0" dirty="0">
              <a:solidFill>
                <a:srgbClr val="000000"/>
              </a:solidFill>
              <a:effectLst/>
              <a:latin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42033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a:effectLst/>
                <a:latin typeface="Times New Roman" panose="02020603050405020304" pitchFamily="18" charset="0"/>
                <a:cs typeface="Times New Roman" panose="02020603050405020304" pitchFamily="18" charset="0"/>
              </a:rPr>
              <a:t>Results/Outcomes</a:t>
            </a:r>
            <a:endParaRPr lang="en-IN" sz="4000" b="1">
              <a:latin typeface="Times New Roman" panose="02020603050405020304" pitchFamily="18" charset="0"/>
              <a:cs typeface="Times New Roman" panose="02020603050405020304" pitchFamily="18" charset="0"/>
            </a:endParaRPr>
          </a:p>
        </p:txBody>
      </p:sp>
      <p:grpSp>
        <p:nvGrpSpPr>
          <p:cNvPr id="2057" name="Group 205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58" name="Rectangle 20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2330505"/>
            <a:ext cx="4559425" cy="3979585"/>
          </a:xfrm>
        </p:spPr>
        <p:txBody>
          <a:bodyPr anchor="ctr">
            <a:normAutofit/>
          </a:bodyPr>
          <a:lstStyle/>
          <a:p>
            <a:pPr marL="0" indent="0" rtl="0" fontAlgn="base">
              <a:buNone/>
            </a:pPr>
            <a:r>
              <a:rPr lang="en-IN" sz="2000" b="1" i="0">
                <a:effectLst/>
                <a:latin typeface="Times New Roman" panose="02020603050405020304" pitchFamily="18" charset="0"/>
              </a:rPr>
              <a:t>Before Cluster Formation:</a:t>
            </a:r>
          </a:p>
          <a:p>
            <a:pPr marL="0" indent="0" rtl="0" fontAlgn="base">
              <a:buNone/>
            </a:pPr>
            <a:endParaRPr lang="en-IN" sz="2000" b="0" i="0">
              <a:effectLst/>
              <a:latin typeface="Segoe UI" panose="020B0502040204020203" pitchFamily="34" charset="0"/>
            </a:endParaRPr>
          </a:p>
          <a:p>
            <a:pPr marL="0" indent="0">
              <a:buNone/>
            </a:pPr>
            <a:endParaRPr lang="en-US" sz="2000"/>
          </a:p>
        </p:txBody>
      </p:sp>
      <p:sp>
        <p:nvSpPr>
          <p:cNvPr id="2063" name="Rectangle 20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35A19D7-E1FD-EEA8-F5E0-EECBBC2CC2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02" r="567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6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64722-8104-668A-44F3-A201EAE7F896}"/>
              </a:ext>
            </a:extLst>
          </p:cNvPr>
          <p:cNvSpPr>
            <a:spLocks noGrp="1"/>
          </p:cNvSpPr>
          <p:nvPr>
            <p:ph type="title"/>
          </p:nvPr>
        </p:nvSpPr>
        <p:spPr>
          <a:xfrm>
            <a:off x="589560" y="856180"/>
            <a:ext cx="4560584" cy="1128068"/>
          </a:xfrm>
        </p:spPr>
        <p:txBody>
          <a:bodyPr anchor="ctr">
            <a:normAutofit/>
          </a:bodyPr>
          <a:lstStyle/>
          <a:p>
            <a:r>
              <a:rPr lang="en-US" sz="4000" b="1" i="0">
                <a:effectLst/>
                <a:latin typeface="Times New Roman" panose="02020603050405020304" pitchFamily="18" charset="0"/>
                <a:cs typeface="Times New Roman" panose="02020603050405020304" pitchFamily="18" charset="0"/>
              </a:rPr>
              <a:t>Results/Outcomes</a:t>
            </a:r>
            <a:endParaRPr lang="en-IN" sz="4000" b="1">
              <a:latin typeface="Times New Roman" panose="02020603050405020304" pitchFamily="18" charset="0"/>
              <a:cs typeface="Times New Roman" panose="02020603050405020304" pitchFamily="18" charset="0"/>
            </a:endParaRPr>
          </a:p>
        </p:txBody>
      </p:sp>
      <p:grpSp>
        <p:nvGrpSpPr>
          <p:cNvPr id="3081" name="Group 30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2" name="Rectangle 30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2BB2B74-EC19-9C4B-AEF5-814B775F460B}"/>
              </a:ext>
            </a:extLst>
          </p:cNvPr>
          <p:cNvSpPr>
            <a:spLocks noGrp="1"/>
          </p:cNvSpPr>
          <p:nvPr>
            <p:ph idx="1"/>
          </p:nvPr>
        </p:nvSpPr>
        <p:spPr>
          <a:xfrm>
            <a:off x="590719" y="2330505"/>
            <a:ext cx="4559425" cy="3979585"/>
          </a:xfrm>
        </p:spPr>
        <p:txBody>
          <a:bodyPr anchor="ctr">
            <a:normAutofit/>
          </a:bodyPr>
          <a:lstStyle/>
          <a:p>
            <a:pPr marL="0" indent="0" rtl="0" fontAlgn="base">
              <a:buNone/>
            </a:pPr>
            <a:r>
              <a:rPr lang="en-IN" sz="2000" b="1" i="0" dirty="0">
                <a:effectLst/>
                <a:latin typeface="Times New Roman" panose="02020603050405020304" pitchFamily="18" charset="0"/>
              </a:rPr>
              <a:t>   After Cluster formation:</a:t>
            </a:r>
          </a:p>
          <a:p>
            <a:pPr marL="0" indent="0" rtl="0" fontAlgn="base">
              <a:buNone/>
            </a:pPr>
            <a:endParaRPr lang="en-IN" sz="2000" b="1" dirty="0">
              <a:latin typeface="Times New Roman" panose="02020603050405020304" pitchFamily="18" charset="0"/>
            </a:endParaRPr>
          </a:p>
          <a:p>
            <a:pPr marL="0" indent="0" fontAlgn="base">
              <a:buNone/>
            </a:pPr>
            <a:r>
              <a:rPr lang="en-IN" sz="1800" b="0" i="0" u="none" strike="noStrike" dirty="0">
                <a:solidFill>
                  <a:srgbClr val="404040"/>
                </a:solidFill>
                <a:effectLst/>
                <a:latin typeface="Times New Roman" panose="02020603050405020304" pitchFamily="18" charset="0"/>
              </a:rPr>
              <a:t>It represents the clusters identified by the HDBSCAN algorithm. Each cluster is assigned a different colour. The data points belonging to each cluster are plotted using the corresponding colour</a:t>
            </a:r>
            <a:r>
              <a:rPr lang="en-IN" sz="1800" b="0" i="0" dirty="0">
                <a:solidFill>
                  <a:srgbClr val="404040"/>
                </a:solidFill>
                <a:effectLst/>
                <a:latin typeface="Times New Roman" panose="02020603050405020304" pitchFamily="18" charset="0"/>
              </a:rPr>
              <a:t>​</a:t>
            </a:r>
            <a:endParaRPr lang="en-IN" sz="1400" b="0" i="0" dirty="0">
              <a:solidFill>
                <a:srgbClr val="000000"/>
              </a:solidFill>
              <a:effectLst/>
              <a:latin typeface="Arial" panose="020B0604020202020204" pitchFamily="34" charset="0"/>
            </a:endParaRPr>
          </a:p>
          <a:p>
            <a:pPr marL="0" indent="0" rtl="0" fontAlgn="base">
              <a:buNone/>
            </a:pPr>
            <a:endParaRPr lang="en-IN" sz="2000" b="0" i="0" dirty="0">
              <a:effectLst/>
              <a:latin typeface="Segoe UI" panose="020B0502040204020203" pitchFamily="34" charset="0"/>
            </a:endParaRPr>
          </a:p>
          <a:p>
            <a:pPr marL="0" indent="0">
              <a:buNone/>
            </a:pPr>
            <a:endParaRPr lang="en-US" sz="2000" dirty="0"/>
          </a:p>
        </p:txBody>
      </p:sp>
      <p:sp>
        <p:nvSpPr>
          <p:cNvPr id="3087" name="Rectangle 30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6338C39-DE85-33DD-68C4-195582116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29" r="3075"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9203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345C7F1A8CBD46AF09FA9F20C41DD2" ma:contentTypeVersion="2" ma:contentTypeDescription="Create a new document." ma:contentTypeScope="" ma:versionID="cbcf42994b26515bac4a8382cc0784e9">
  <xsd:schema xmlns:xsd="http://www.w3.org/2001/XMLSchema" xmlns:xs="http://www.w3.org/2001/XMLSchema" xmlns:p="http://schemas.microsoft.com/office/2006/metadata/properties" xmlns:ns3="2f76fd16-76f1-48be-86f6-aa3d4de22786" targetNamespace="http://schemas.microsoft.com/office/2006/metadata/properties" ma:root="true" ma:fieldsID="d8d95c5d2d44af4b7844072130751cdc" ns3:_="">
    <xsd:import namespace="2f76fd16-76f1-48be-86f6-aa3d4de2278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6fd16-76f1-48be-86f6-aa3d4de22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72B206-A1DA-444E-A04D-0B7044D19C8E}">
  <ds:schemaRefs>
    <ds:schemaRef ds:uri="http://schemas.microsoft.com/sharepoint/v3/contenttype/forms"/>
  </ds:schemaRefs>
</ds:datastoreItem>
</file>

<file path=customXml/itemProps2.xml><?xml version="1.0" encoding="utf-8"?>
<ds:datastoreItem xmlns:ds="http://schemas.openxmlformats.org/officeDocument/2006/customXml" ds:itemID="{8005A211-57E2-4254-8AF5-E276D37E7854}">
  <ds:schemaRefs>
    <ds:schemaRef ds:uri="2f76fd16-76f1-48be-86f6-aa3d4de227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37679F2-6F3D-4E65-AD81-40494CD84D5C}">
  <ds:schemaRefs>
    <ds:schemaRef ds:uri="http://schemas.microsoft.com/office/2006/metadata/properties"/>
    <ds:schemaRef ds:uri="http://purl.org/dc/terms/"/>
    <ds:schemaRef ds:uri="http://schemas.microsoft.com/office/2006/documentManagement/types"/>
    <ds:schemaRef ds:uri="2f76fd16-76f1-48be-86f6-aa3d4de22786"/>
    <ds:schemaRef ds:uri="http://purl.org/dc/dcmitype/"/>
    <ds:schemaRef ds:uri="http://www.w3.org/XML/1998/namespace"/>
    <ds:schemaRef ds:uri="http://schemas.openxmlformats.org/package/2006/metadata/core-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439</TotalTime>
  <Words>1055</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Segoe UI</vt:lpstr>
      <vt:lpstr>Times New Roman</vt:lpstr>
      <vt:lpstr>Trebuchet MS</vt:lpstr>
      <vt:lpstr>Wingdings</vt:lpstr>
      <vt:lpstr>Office Theme</vt:lpstr>
      <vt:lpstr>Tourist-Behaviour-Analysis​</vt:lpstr>
      <vt:lpstr>Table of Contents</vt:lpstr>
      <vt:lpstr>Introduction</vt:lpstr>
      <vt:lpstr>Introduction</vt:lpstr>
      <vt:lpstr>Methodology</vt:lpstr>
      <vt:lpstr>Results/Outcomes</vt:lpstr>
      <vt:lpstr>Results/Outcomes</vt:lpstr>
      <vt:lpstr>Results/Outcomes</vt:lpstr>
      <vt:lpstr>Results/Outcomes</vt:lpstr>
      <vt:lpstr>Results/Outcomes</vt:lpstr>
      <vt:lpstr>Results/Outcomes</vt:lpstr>
      <vt:lpstr>Results/Outcomes</vt:lpstr>
      <vt:lpstr>Results/Outcomes</vt:lpstr>
      <vt:lpstr>Results/Outcomes</vt:lpstr>
      <vt:lpstr>Results/Outcomes</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BigTable: A Distributed Storage System for Structured Data</dc:title>
  <dc:creator>Manam, Sai Sumanth</dc:creator>
  <cp:lastModifiedBy>Sowmya</cp:lastModifiedBy>
  <cp:revision>10</cp:revision>
  <dcterms:created xsi:type="dcterms:W3CDTF">2023-07-04T23:26:06Z</dcterms:created>
  <dcterms:modified xsi:type="dcterms:W3CDTF">2023-07-25T19:08:19Z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0x0101009F345C7F1A8CBD46AF09FA9F20C41DD2</vt:lpwstr>
  </property>
</Properties>
</file>