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Klein Bold" charset="1" panose="02000503060000020004"/>
      <p:regular r:id="rId22"/>
    </p:embeddedFont>
    <p:embeddedFont>
      <p:font typeface="Helios Bold" charset="1" panose="020B0704020202020204"/>
      <p:regular r:id="rId23"/>
    </p:embeddedFont>
    <p:embeddedFont>
      <p:font typeface="Helios" charset="1" panose="020B0504020202020204"/>
      <p:regular r:id="rId24"/>
    </p:embeddedFont>
    <p:embeddedFont>
      <p:font typeface="Helios Italics" charset="1" panose="020B050302020209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9510140" cy="9510140"/>
          </a:xfrm>
          <a:custGeom>
            <a:avLst/>
            <a:gdLst/>
            <a:ahLst/>
            <a:cxnLst/>
            <a:rect r="r" b="b" t="t" l="l"/>
            <a:pathLst>
              <a:path h="9510140" w="9510140">
                <a:moveTo>
                  <a:pt x="0" y="0"/>
                </a:moveTo>
                <a:lnTo>
                  <a:pt x="9510141" y="0"/>
                </a:lnTo>
                <a:lnTo>
                  <a:pt x="9510141" y="9510140"/>
                </a:lnTo>
                <a:lnTo>
                  <a:pt x="0" y="9510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76239" y="3493917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6671" y="7976401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43214" y="1125837"/>
            <a:ext cx="11244786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30"/>
              </a:lnSpc>
            </a:pPr>
            <a:r>
              <a:rPr lang="en-US" sz="7525" b="true">
                <a:solidFill>
                  <a:srgbClr val="BD2500"/>
                </a:solidFill>
                <a:latin typeface="Klein Bold"/>
                <a:ea typeface="Klein Bold"/>
                <a:cs typeface="Klein Bold"/>
                <a:sym typeface="Klein Bold"/>
              </a:rPr>
              <a:t>Mise en place d’un pipeline de données sur le cloud 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67795" y="7835528"/>
            <a:ext cx="5032693" cy="229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Realisé par: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Ahmed Firhoun Oumarou Souleye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Mamadou Saïdou Diallo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Fatimata Tall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i="true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Elèves en AS3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82528" y="7909726"/>
            <a:ext cx="3017202" cy="1833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Supervisé par: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Mme Mously DIAW</a:t>
            </a:r>
          </a:p>
          <a:p>
            <a:pPr algn="ctr">
              <a:lnSpc>
                <a:spcPts val="3639"/>
              </a:lnSpc>
            </a:pPr>
            <a:r>
              <a:rPr lang="en-US" sz="2599" i="true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Senior ML Engineer</a:t>
            </a: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07233" y="4494727"/>
            <a:ext cx="11309486" cy="1881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1"/>
              </a:lnSpc>
            </a:pPr>
            <a:r>
              <a:rPr lang="en-US" sz="5394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Application sur les données </a:t>
            </a:r>
          </a:p>
          <a:p>
            <a:pPr algn="ctr">
              <a:lnSpc>
                <a:spcPts val="7551"/>
              </a:lnSpc>
              <a:spcBef>
                <a:spcPct val="0"/>
              </a:spcBef>
            </a:pPr>
            <a:r>
              <a:rPr lang="en-US" b="true" sz="5394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météorologiques en Afrique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67417" y="-8868"/>
            <a:ext cx="9820583" cy="10295868"/>
            <a:chOff x="0" y="0"/>
            <a:chExt cx="2586491" cy="27116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6491" cy="2711669"/>
            </a:xfrm>
            <a:custGeom>
              <a:avLst/>
              <a:gdLst/>
              <a:ahLst/>
              <a:cxnLst/>
              <a:rect r="r" b="b" t="t" l="l"/>
              <a:pathLst>
                <a:path h="2711669" w="2586491">
                  <a:moveTo>
                    <a:pt x="0" y="0"/>
                  </a:moveTo>
                  <a:lnTo>
                    <a:pt x="2586491" y="0"/>
                  </a:lnTo>
                  <a:lnTo>
                    <a:pt x="2586491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86491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989397" y="-3249810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4" y="0"/>
                </a:lnTo>
                <a:lnTo>
                  <a:pt x="15978794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2449" y="3168345"/>
            <a:ext cx="6500368" cy="2351464"/>
            <a:chOff x="0" y="0"/>
            <a:chExt cx="8667158" cy="31352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8667158" cy="149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Chargement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678383"/>
              <a:ext cx="7824888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Charger la base dans un Data Warehouse ou un Data Lake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724318" y="2815140"/>
            <a:ext cx="5306781" cy="534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032" indent="-327516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Amazon Redshift</a:t>
            </a:r>
          </a:p>
          <a:p>
            <a:pPr algn="l">
              <a:lnSpc>
                <a:spcPts val="4247"/>
              </a:lnSpc>
            </a:pPr>
          </a:p>
          <a:p>
            <a:pPr algn="l" marL="655032" indent="-327516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Snowflake</a:t>
            </a:r>
          </a:p>
          <a:p>
            <a:pPr algn="l">
              <a:lnSpc>
                <a:spcPts val="4247"/>
              </a:lnSpc>
            </a:pPr>
          </a:p>
          <a:p>
            <a:pPr algn="l" marL="655032" indent="-327516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Google BigQuery</a:t>
            </a:r>
          </a:p>
          <a:p>
            <a:pPr algn="l">
              <a:lnSpc>
                <a:spcPts val="4247"/>
              </a:lnSpc>
            </a:pPr>
          </a:p>
          <a:p>
            <a:pPr algn="l" marL="655032" indent="-327516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Amazon S3</a:t>
            </a:r>
            <a:r>
              <a:rPr lang="en-US" sz="303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  <a:p>
            <a:pPr algn="l">
              <a:lnSpc>
                <a:spcPts val="4247"/>
              </a:lnSpc>
            </a:pPr>
          </a:p>
          <a:p>
            <a:pPr algn="l" marL="655032" indent="-327516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Azure Data Lake</a:t>
            </a:r>
          </a:p>
          <a:p>
            <a:pPr algn="l" marL="0" indent="0" lvl="0">
              <a:lnSpc>
                <a:spcPts val="4247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9373208" y="1363348"/>
            <a:ext cx="7136060" cy="1137666"/>
            <a:chOff x="0" y="0"/>
            <a:chExt cx="1879456" cy="2996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79456" cy="299632"/>
            </a:xfrm>
            <a:custGeom>
              <a:avLst/>
              <a:gdLst/>
              <a:ahLst/>
              <a:cxnLst/>
              <a:rect r="r" b="b" t="t" l="l"/>
              <a:pathLst>
                <a:path h="299632" w="1879456">
                  <a:moveTo>
                    <a:pt x="108490" y="0"/>
                  </a:moveTo>
                  <a:lnTo>
                    <a:pt x="1770966" y="0"/>
                  </a:lnTo>
                  <a:cubicBezTo>
                    <a:pt x="1799739" y="0"/>
                    <a:pt x="1827334" y="11430"/>
                    <a:pt x="1847680" y="31776"/>
                  </a:cubicBezTo>
                  <a:cubicBezTo>
                    <a:pt x="1868026" y="52122"/>
                    <a:pt x="1879456" y="79717"/>
                    <a:pt x="1879456" y="108490"/>
                  </a:cubicBezTo>
                  <a:lnTo>
                    <a:pt x="1879456" y="191142"/>
                  </a:lnTo>
                  <a:cubicBezTo>
                    <a:pt x="1879456" y="219915"/>
                    <a:pt x="1868026" y="247510"/>
                    <a:pt x="1847680" y="267856"/>
                  </a:cubicBezTo>
                  <a:cubicBezTo>
                    <a:pt x="1827334" y="288202"/>
                    <a:pt x="1799739" y="299632"/>
                    <a:pt x="1770966" y="299632"/>
                  </a:cubicBezTo>
                  <a:lnTo>
                    <a:pt x="108490" y="299632"/>
                  </a:lnTo>
                  <a:cubicBezTo>
                    <a:pt x="48573" y="299632"/>
                    <a:pt x="0" y="251059"/>
                    <a:pt x="0" y="191142"/>
                  </a:cubicBezTo>
                  <a:lnTo>
                    <a:pt x="0" y="108490"/>
                  </a:lnTo>
                  <a:cubicBezTo>
                    <a:pt x="0" y="79717"/>
                    <a:pt x="11430" y="52122"/>
                    <a:pt x="31776" y="31776"/>
                  </a:cubicBezTo>
                  <a:cubicBezTo>
                    <a:pt x="52122" y="11430"/>
                    <a:pt x="79717" y="0"/>
                    <a:pt x="108490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879456" cy="366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A643F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QUELQUES OUTILS DE CHARGEMENT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67417" y="-8868"/>
            <a:ext cx="9820583" cy="10295868"/>
            <a:chOff x="0" y="0"/>
            <a:chExt cx="2586491" cy="27116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6491" cy="2711669"/>
            </a:xfrm>
            <a:custGeom>
              <a:avLst/>
              <a:gdLst/>
              <a:ahLst/>
              <a:cxnLst/>
              <a:rect r="r" b="b" t="t" l="l"/>
              <a:pathLst>
                <a:path h="2711669" w="2586491">
                  <a:moveTo>
                    <a:pt x="0" y="0"/>
                  </a:moveTo>
                  <a:lnTo>
                    <a:pt x="2586491" y="0"/>
                  </a:lnTo>
                  <a:lnTo>
                    <a:pt x="2586491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86491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981767" y="2550434"/>
            <a:ext cx="8791883" cy="232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2"/>
              </a:lnSpc>
            </a:pPr>
            <a:r>
              <a:rPr lang="en-US" b="true" sz="3323" u="sng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Mise en oeuvre:</a:t>
            </a:r>
          </a:p>
          <a:p>
            <a:pPr algn="ctr">
              <a:lnSpc>
                <a:spcPts val="4652"/>
              </a:lnSpc>
            </a:pPr>
          </a:p>
          <a:p>
            <a:pPr algn="ctr" marL="695847" indent="-347923" lvl="1">
              <a:lnSpc>
                <a:spcPts val="45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23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Stockage sur AWS S3 à partir de Lambda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7989397" y="-2845897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4" y="0"/>
                </a:lnTo>
                <a:lnTo>
                  <a:pt x="15978794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1436" y="4531035"/>
            <a:ext cx="6500368" cy="113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Chargement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09685" y="2300352"/>
            <a:ext cx="11068631" cy="5963225"/>
          </a:xfrm>
          <a:custGeom>
            <a:avLst/>
            <a:gdLst/>
            <a:ahLst/>
            <a:cxnLst/>
            <a:rect r="r" b="b" t="t" l="l"/>
            <a:pathLst>
              <a:path h="5963225" w="11068631">
                <a:moveTo>
                  <a:pt x="0" y="0"/>
                </a:moveTo>
                <a:lnTo>
                  <a:pt x="11068630" y="0"/>
                </a:lnTo>
                <a:lnTo>
                  <a:pt x="11068630" y="5963225"/>
                </a:lnTo>
                <a:lnTo>
                  <a:pt x="0" y="5963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04912" y="-91981"/>
            <a:ext cx="6278177" cy="3068896"/>
            <a:chOff x="0" y="0"/>
            <a:chExt cx="8370902" cy="40918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40715"/>
              <a:ext cx="8370902" cy="1543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489"/>
                </a:lnSpc>
              </a:pPr>
              <a:r>
                <a:rPr lang="en-US" sz="7299" b="true">
                  <a:solidFill>
                    <a:srgbClr val="BD25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EN RESUME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384308"/>
              <a:ext cx="6930758" cy="707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76177" y="3151058"/>
            <a:ext cx="13268825" cy="5506562"/>
          </a:xfrm>
          <a:custGeom>
            <a:avLst/>
            <a:gdLst/>
            <a:ahLst/>
            <a:cxnLst/>
            <a:rect r="r" b="b" t="t" l="l"/>
            <a:pathLst>
              <a:path h="5506562" w="13268825">
                <a:moveTo>
                  <a:pt x="0" y="0"/>
                </a:moveTo>
                <a:lnTo>
                  <a:pt x="13268825" y="0"/>
                </a:lnTo>
                <a:lnTo>
                  <a:pt x="13268825" y="5506562"/>
                </a:lnTo>
                <a:lnTo>
                  <a:pt x="0" y="550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04912" y="-91981"/>
            <a:ext cx="6278177" cy="3068896"/>
            <a:chOff x="0" y="0"/>
            <a:chExt cx="8370902" cy="40918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40715"/>
              <a:ext cx="8370902" cy="1543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489"/>
                </a:lnSpc>
              </a:pPr>
              <a:r>
                <a:rPr lang="en-US" sz="7299" b="true">
                  <a:solidFill>
                    <a:srgbClr val="BD25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EN RESUME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384308"/>
              <a:ext cx="6930758" cy="707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FF9E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34263" y="3671820"/>
            <a:ext cx="8115300" cy="427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0"/>
              </a:lnSpc>
            </a:pPr>
            <a:r>
              <a:rPr lang="en-US" sz="52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Etapes de mise en place du pipeline de donnees sur les informations météorologiques des régions africaines</a:t>
            </a:r>
            <a:r>
              <a:rPr lang="en-US" b="true" sz="52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642260" y="3728970"/>
            <a:ext cx="7539863" cy="414910"/>
            <a:chOff x="0" y="0"/>
            <a:chExt cx="10053151" cy="553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14169" y="-4445"/>
              <a:ext cx="8738982" cy="482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09"/>
                </a:lnSpc>
                <a:spcBef>
                  <a:spcPct val="0"/>
                </a:spcBef>
              </a:pPr>
              <a:r>
                <a:rPr lang="en-US" sz="214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Identification des sources: NASA POWER API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642260" y="4468482"/>
            <a:ext cx="7539863" cy="414910"/>
            <a:chOff x="0" y="0"/>
            <a:chExt cx="10053151" cy="5532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314169" y="11388"/>
              <a:ext cx="8738982" cy="482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09"/>
                </a:lnSpc>
                <a:spcBef>
                  <a:spcPct val="0"/>
                </a:spcBef>
              </a:pPr>
              <a:r>
                <a:rPr lang="en-US" sz="214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Création de la fonction Lambda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-2171"/>
            <a:ext cx="18288000" cy="2340491"/>
            <a:chOff x="0" y="0"/>
            <a:chExt cx="24384000" cy="3120655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>
              <a:alphaModFix amt="14000"/>
            </a:blip>
            <a:srcRect l="0" t="63706" r="0" b="13592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0176238" y="5131685"/>
            <a:ext cx="7005885" cy="657292"/>
            <a:chOff x="0" y="0"/>
            <a:chExt cx="9341180" cy="8763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81178"/>
              <a:ext cx="514034" cy="514034"/>
            </a:xfrm>
            <a:custGeom>
              <a:avLst/>
              <a:gdLst/>
              <a:ahLst/>
              <a:cxnLst/>
              <a:rect r="r" b="b" t="t" l="l"/>
              <a:pathLst>
                <a:path h="514034" w="514034">
                  <a:moveTo>
                    <a:pt x="0" y="0"/>
                  </a:moveTo>
                  <a:lnTo>
                    <a:pt x="514034" y="0"/>
                  </a:lnTo>
                  <a:lnTo>
                    <a:pt x="514034" y="514034"/>
                  </a:lnTo>
                  <a:lnTo>
                    <a:pt x="0" y="514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221099" y="-38100"/>
              <a:ext cx="8120081" cy="914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6"/>
                </a:lnSpc>
                <a:spcBef>
                  <a:spcPct val="0"/>
                </a:spcBef>
              </a:pPr>
              <a:r>
                <a:rPr lang="en-US" sz="1997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Spécification du déclencheur (execution chaque 24h) pour l’automatisation du processus avec EventBridge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176238" y="5919214"/>
            <a:ext cx="7005885" cy="385525"/>
            <a:chOff x="0" y="0"/>
            <a:chExt cx="9341180" cy="51403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14034" cy="514034"/>
            </a:xfrm>
            <a:custGeom>
              <a:avLst/>
              <a:gdLst/>
              <a:ahLst/>
              <a:cxnLst/>
              <a:rect r="r" b="b" t="t" l="l"/>
              <a:pathLst>
                <a:path h="514034" w="514034">
                  <a:moveTo>
                    <a:pt x="0" y="0"/>
                  </a:moveTo>
                  <a:lnTo>
                    <a:pt x="514034" y="0"/>
                  </a:lnTo>
                  <a:lnTo>
                    <a:pt x="514034" y="514034"/>
                  </a:lnTo>
                  <a:lnTo>
                    <a:pt x="0" y="514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221099" y="16734"/>
              <a:ext cx="8120081" cy="442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6"/>
                </a:lnSpc>
                <a:spcBef>
                  <a:spcPct val="0"/>
                </a:spcBef>
              </a:pPr>
              <a:r>
                <a:rPr lang="en-US" sz="1997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Spécification de la destination (Amazon S3)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176238" y="6438089"/>
            <a:ext cx="7005885" cy="1365327"/>
            <a:chOff x="0" y="0"/>
            <a:chExt cx="9341180" cy="182043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653201"/>
              <a:ext cx="514034" cy="514034"/>
            </a:xfrm>
            <a:custGeom>
              <a:avLst/>
              <a:gdLst/>
              <a:ahLst/>
              <a:cxnLst/>
              <a:rect r="r" b="b" t="t" l="l"/>
              <a:pathLst>
                <a:path h="514034" w="514034">
                  <a:moveTo>
                    <a:pt x="0" y="0"/>
                  </a:moveTo>
                  <a:lnTo>
                    <a:pt x="514034" y="0"/>
                  </a:lnTo>
                  <a:lnTo>
                    <a:pt x="514034" y="514034"/>
                  </a:lnTo>
                  <a:lnTo>
                    <a:pt x="0" y="514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221099" y="-38100"/>
              <a:ext cx="8120081" cy="18585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6"/>
                </a:lnSpc>
                <a:spcBef>
                  <a:spcPct val="0"/>
                </a:spcBef>
              </a:pPr>
              <a:r>
                <a:rPr lang="en-US" sz="1997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Création des couches (layers) qui sont des packages réutilisables contenant du code ou des bibliothèques pouvant être partagés entre plusieurs fonctions Lambda.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176238" y="7813296"/>
            <a:ext cx="7005885" cy="657292"/>
            <a:chOff x="0" y="0"/>
            <a:chExt cx="9341180" cy="87639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181178"/>
              <a:ext cx="514034" cy="514034"/>
            </a:xfrm>
            <a:custGeom>
              <a:avLst/>
              <a:gdLst/>
              <a:ahLst/>
              <a:cxnLst/>
              <a:rect r="r" b="b" t="t" l="l"/>
              <a:pathLst>
                <a:path h="514034" w="514034">
                  <a:moveTo>
                    <a:pt x="0" y="0"/>
                  </a:moveTo>
                  <a:lnTo>
                    <a:pt x="514034" y="0"/>
                  </a:lnTo>
                  <a:lnTo>
                    <a:pt x="514034" y="514034"/>
                  </a:lnTo>
                  <a:lnTo>
                    <a:pt x="0" y="514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1221099" y="-38100"/>
              <a:ext cx="8120081" cy="914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6"/>
                </a:lnSpc>
                <a:spcBef>
                  <a:spcPct val="0"/>
                </a:spcBef>
              </a:pPr>
              <a:r>
                <a:rPr lang="en-US" sz="1997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Implémentation du code de la fonction Lambda (et  configuration des paramètres si nécessaire)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133" y="3656327"/>
            <a:ext cx="10402408" cy="3466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7077" indent="-423538" lvl="1">
              <a:lnSpc>
                <a:spcPts val="5492"/>
              </a:lnSpc>
              <a:buFont typeface="Arial"/>
              <a:buChar char="•"/>
            </a:pPr>
            <a:r>
              <a:rPr lang="en-US" sz="392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La mise en place d'un pipeline de données sur AWS permet d'automatiser l'ingestion, le traitement, le stockage et la visualisation des données</a:t>
            </a:r>
          </a:p>
          <a:p>
            <a:pPr algn="l">
              <a:lnSpc>
                <a:spcPts val="5492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2402759" y="37233"/>
            <a:ext cx="11770482" cy="10249767"/>
            <a:chOff x="0" y="0"/>
            <a:chExt cx="3100045" cy="26995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00045" cy="2699527"/>
            </a:xfrm>
            <a:custGeom>
              <a:avLst/>
              <a:gdLst/>
              <a:ahLst/>
              <a:cxnLst/>
              <a:rect r="r" b="b" t="t" l="l"/>
              <a:pathLst>
                <a:path h="2699527" w="3100045">
                  <a:moveTo>
                    <a:pt x="1550022" y="0"/>
                  </a:moveTo>
                  <a:lnTo>
                    <a:pt x="3100045" y="1349764"/>
                  </a:lnTo>
                  <a:lnTo>
                    <a:pt x="1550022" y="2699527"/>
                  </a:lnTo>
                  <a:lnTo>
                    <a:pt x="0" y="1349764"/>
                  </a:lnTo>
                  <a:lnTo>
                    <a:pt x="1550022" y="0"/>
                  </a:lnTo>
                  <a:close/>
                </a:path>
              </a:pathLst>
            </a:custGeom>
            <a:solidFill>
              <a:srgbClr val="FF9E86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532820" y="397306"/>
              <a:ext cx="2034404" cy="1838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976317"/>
            <a:ext cx="11248673" cy="2383612"/>
            <a:chOff x="0" y="0"/>
            <a:chExt cx="2962614" cy="6277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62614" cy="627783"/>
            </a:xfrm>
            <a:custGeom>
              <a:avLst/>
              <a:gdLst/>
              <a:ahLst/>
              <a:cxnLst/>
              <a:rect r="r" b="b" t="t" l="l"/>
              <a:pathLst>
                <a:path h="627783" w="2962614">
                  <a:moveTo>
                    <a:pt x="2759414" y="0"/>
                  </a:moveTo>
                  <a:lnTo>
                    <a:pt x="0" y="0"/>
                  </a:lnTo>
                  <a:lnTo>
                    <a:pt x="0" y="627783"/>
                  </a:lnTo>
                  <a:lnTo>
                    <a:pt x="2759414" y="627783"/>
                  </a:lnTo>
                  <a:lnTo>
                    <a:pt x="2962614" y="313891"/>
                  </a:lnTo>
                  <a:lnTo>
                    <a:pt x="2759414" y="0"/>
                  </a:lnTo>
                  <a:close/>
                </a:path>
              </a:pathLst>
            </a:custGeom>
            <a:solidFill>
              <a:srgbClr val="FF9E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0"/>
              <a:ext cx="2848314" cy="913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39"/>
                </a:lnSpc>
              </a:pPr>
              <a:r>
                <a:rPr lang="en-US" b="true" sz="126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010462" y="4157535"/>
          <a:ext cx="9760981" cy="4254418"/>
        </p:xfrm>
        <a:graphic>
          <a:graphicData uri="http://schemas.openxmlformats.org/drawingml/2006/table">
            <a:tbl>
              <a:tblPr/>
              <a:tblGrid>
                <a:gridCol w="778904"/>
                <a:gridCol w="8982078"/>
              </a:tblGrid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https://datascientest.com/pipeline-de-donnees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https://www.cartelis.com/blog/pipeline-de-donnees-definition-exemples/#ancre2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https://youtu.be/kGT4PcTEPP8?feature=shared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18288000" cy="4157535"/>
            <a:chOff x="0" y="0"/>
            <a:chExt cx="4816593" cy="10949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094988"/>
            </a:xfrm>
            <a:custGeom>
              <a:avLst/>
              <a:gdLst/>
              <a:ahLst/>
              <a:cxnLst/>
              <a:rect r="r" b="b" t="t" l="l"/>
              <a:pathLst>
                <a:path h="1094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48268" y="995331"/>
            <a:ext cx="13991465" cy="2265191"/>
            <a:chOff x="0" y="0"/>
            <a:chExt cx="18655286" cy="302025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04775"/>
              <a:ext cx="18655286" cy="2132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99"/>
                </a:lnSpc>
              </a:pPr>
              <a:r>
                <a:rPr lang="en-US" b="true" sz="9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LIENS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527235"/>
              <a:ext cx="18655286" cy="493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1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6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56758" r="0" b="6644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773114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53221" y="4305167"/>
          <a:ext cx="6530840" cy="4953133"/>
        </p:xfrm>
        <a:graphic>
          <a:graphicData uri="http://schemas.openxmlformats.org/drawingml/2006/table">
            <a:tbl>
              <a:tblPr/>
              <a:tblGrid>
                <a:gridCol w="5897079"/>
                <a:gridCol w="404380"/>
              </a:tblGrid>
              <a:tr h="12382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Introduction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Définition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Collecte (Extract)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Transformation (Transform)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4211225" y="1401371"/>
            <a:ext cx="9008992" cy="195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00"/>
              </a:lnSpc>
            </a:pPr>
            <a:r>
              <a:rPr lang="en-US" b="true" sz="1200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PLAN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9954797" y="4305167"/>
          <a:ext cx="6530840" cy="4953133"/>
        </p:xfrm>
        <a:graphic>
          <a:graphicData uri="http://schemas.openxmlformats.org/drawingml/2006/table">
            <a:tbl>
              <a:tblPr/>
              <a:tblGrid>
                <a:gridCol w="5897079"/>
                <a:gridCol w="404380"/>
              </a:tblGrid>
              <a:tr h="12382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Chargement (Load)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Pratique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Conclusion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A643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133" y="3656327"/>
            <a:ext cx="10402408" cy="3466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7077" indent="-423538" lvl="1">
              <a:lnSpc>
                <a:spcPts val="5492"/>
              </a:lnSpc>
              <a:buFont typeface="Arial"/>
              <a:buChar char="•"/>
            </a:pPr>
            <a:r>
              <a:rPr lang="en-US" sz="392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La mise en place d'un pipeline de données sur AWS permet d'automatiser l'ingestion, le traitement, le stockage et la visualisation des données</a:t>
            </a:r>
          </a:p>
          <a:p>
            <a:pPr algn="l">
              <a:lnSpc>
                <a:spcPts val="5492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2402759" y="37233"/>
            <a:ext cx="11770482" cy="10249767"/>
            <a:chOff x="0" y="0"/>
            <a:chExt cx="3100045" cy="26995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00045" cy="2699527"/>
            </a:xfrm>
            <a:custGeom>
              <a:avLst/>
              <a:gdLst/>
              <a:ahLst/>
              <a:cxnLst/>
              <a:rect r="r" b="b" t="t" l="l"/>
              <a:pathLst>
                <a:path h="2699527" w="3100045">
                  <a:moveTo>
                    <a:pt x="1550022" y="0"/>
                  </a:moveTo>
                  <a:lnTo>
                    <a:pt x="3100045" y="1349764"/>
                  </a:lnTo>
                  <a:lnTo>
                    <a:pt x="1550022" y="2699527"/>
                  </a:lnTo>
                  <a:lnTo>
                    <a:pt x="0" y="1349764"/>
                  </a:lnTo>
                  <a:lnTo>
                    <a:pt x="1550022" y="0"/>
                  </a:lnTo>
                  <a:close/>
                </a:path>
              </a:pathLst>
            </a:custGeom>
            <a:solidFill>
              <a:srgbClr val="FF9E86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532820" y="397306"/>
              <a:ext cx="2034404" cy="1838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976317"/>
            <a:ext cx="11248673" cy="2389500"/>
            <a:chOff x="0" y="0"/>
            <a:chExt cx="2962614" cy="62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62614" cy="629333"/>
            </a:xfrm>
            <a:custGeom>
              <a:avLst/>
              <a:gdLst/>
              <a:ahLst/>
              <a:cxnLst/>
              <a:rect r="r" b="b" t="t" l="l"/>
              <a:pathLst>
                <a:path h="629333" w="2962614">
                  <a:moveTo>
                    <a:pt x="2759414" y="0"/>
                  </a:moveTo>
                  <a:lnTo>
                    <a:pt x="0" y="0"/>
                  </a:lnTo>
                  <a:lnTo>
                    <a:pt x="0" y="629333"/>
                  </a:lnTo>
                  <a:lnTo>
                    <a:pt x="2759414" y="629333"/>
                  </a:lnTo>
                  <a:lnTo>
                    <a:pt x="2962614" y="314667"/>
                  </a:lnTo>
                  <a:lnTo>
                    <a:pt x="2759414" y="0"/>
                  </a:lnTo>
                  <a:close/>
                </a:path>
              </a:pathLst>
            </a:custGeom>
            <a:solidFill>
              <a:srgbClr val="FF9E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0"/>
              <a:ext cx="2848314" cy="915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39"/>
                </a:lnSpc>
              </a:pPr>
              <a:r>
                <a:rPr lang="en-US" b="true" sz="126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Introduction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00262" y="253548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08998" y="6276492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698880" y="5792318"/>
            <a:ext cx="5585113" cy="2334367"/>
            <a:chOff x="0" y="0"/>
            <a:chExt cx="7446817" cy="31124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7446817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FA643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Cas pratique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05068"/>
              <a:ext cx="7446817" cy="1807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Visualisation des informations météorologiques journalières de toutes les régions des pays africains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525" y="0"/>
            <a:ext cx="9411059" cy="10287000"/>
            <a:chOff x="0" y="0"/>
            <a:chExt cx="2478633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786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786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95239" y="3712527"/>
            <a:ext cx="8013759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Un pipeline est un ensemble de processus et d’outils utilisés pour collecter des données brutes à partir d’une ou de plusieurs sources et présenter les résultats dans un format compréhensible.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959784" y="1660305"/>
            <a:ext cx="5585113" cy="3248767"/>
            <a:chOff x="0" y="0"/>
            <a:chExt cx="7446817" cy="433169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446817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FA643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Objectif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305068"/>
              <a:ext cx="7446817" cy="3026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Obtenir des informations en temps réelle sur un phénomène et automatiser le processus de collecte, de traitement et de stockage des données brutes.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600453" y="630333"/>
            <a:ext cx="9109451" cy="1905003"/>
            <a:chOff x="0" y="0"/>
            <a:chExt cx="2399197" cy="5017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99197" cy="501729"/>
            </a:xfrm>
            <a:custGeom>
              <a:avLst/>
              <a:gdLst/>
              <a:ahLst/>
              <a:cxnLst/>
              <a:rect r="r" b="b" t="t" l="l"/>
              <a:pathLst>
                <a:path h="501729" w="2399197">
                  <a:moveTo>
                    <a:pt x="2195997" y="0"/>
                  </a:moveTo>
                  <a:lnTo>
                    <a:pt x="0" y="0"/>
                  </a:lnTo>
                  <a:lnTo>
                    <a:pt x="0" y="501729"/>
                  </a:lnTo>
                  <a:lnTo>
                    <a:pt x="2195997" y="501729"/>
                  </a:lnTo>
                  <a:lnTo>
                    <a:pt x="2399197" y="250865"/>
                  </a:lnTo>
                  <a:lnTo>
                    <a:pt x="2195997" y="0"/>
                  </a:lnTo>
                  <a:close/>
                </a:path>
              </a:pathLst>
            </a:custGeom>
            <a:solidFill>
              <a:srgbClr val="FF9E8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09550"/>
              <a:ext cx="2284897" cy="711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0"/>
                </a:lnSpc>
              </a:pPr>
              <a:r>
                <a:rPr lang="en-US" b="true" sz="100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Définition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0371" y="3896767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6061" y="4122456"/>
            <a:ext cx="2080186" cy="20801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FA643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1</a:t>
              </a:r>
            </a:p>
          </p:txBody>
        </p:sp>
      </p:grpSp>
      <p:sp>
        <p:nvSpPr>
          <p:cNvPr name="AutoShape 6" id="6"/>
          <p:cNvSpPr/>
          <p:nvPr/>
        </p:nvSpPr>
        <p:spPr>
          <a:xfrm>
            <a:off x="4231936" y="5143500"/>
            <a:ext cx="1586999" cy="3810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6667834"/>
            <a:ext cx="3874907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Collecte des données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7264" y="6667834"/>
            <a:ext cx="3874907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Transformation des données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818935" y="3896767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044625" y="4122456"/>
            <a:ext cx="2080186" cy="208018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FA643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2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8350443" y="5153024"/>
            <a:ext cx="1587113" cy="3810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9265828" y="6667834"/>
            <a:ext cx="3874907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Chargement et stockage des données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937499" y="3896767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163189" y="4122456"/>
            <a:ext cx="2080186" cy="208018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FA643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3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2469065" y="5143500"/>
            <a:ext cx="1586999" cy="3810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3384393" y="6667834"/>
            <a:ext cx="3874907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Visualisation des données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056064" y="3896767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4281753" y="4122456"/>
            <a:ext cx="2080186" cy="208018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FA643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4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-826142" y="1028700"/>
            <a:ext cx="17188082" cy="1878498"/>
            <a:chOff x="0" y="0"/>
            <a:chExt cx="4526902" cy="49474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526902" cy="494748"/>
            </a:xfrm>
            <a:custGeom>
              <a:avLst/>
              <a:gdLst/>
              <a:ahLst/>
              <a:cxnLst/>
              <a:rect r="r" b="b" t="t" l="l"/>
              <a:pathLst>
                <a:path h="494748" w="4526902">
                  <a:moveTo>
                    <a:pt x="4323702" y="0"/>
                  </a:moveTo>
                  <a:lnTo>
                    <a:pt x="0" y="0"/>
                  </a:lnTo>
                  <a:lnTo>
                    <a:pt x="0" y="494748"/>
                  </a:lnTo>
                  <a:lnTo>
                    <a:pt x="4323702" y="494748"/>
                  </a:lnTo>
                  <a:lnTo>
                    <a:pt x="4526902" y="247374"/>
                  </a:lnTo>
                  <a:lnTo>
                    <a:pt x="4323702" y="0"/>
                  </a:lnTo>
                  <a:close/>
                </a:path>
              </a:pathLst>
            </a:custGeom>
            <a:solidFill>
              <a:srgbClr val="FF9E8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71450"/>
              <a:ext cx="4412602" cy="666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641"/>
                </a:lnSpc>
              </a:pPr>
              <a:r>
                <a:rPr lang="en-US" b="true" sz="760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ETAPES D’UN PIPELINE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44444" y="-16843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121806"/>
            <a:ext cx="6838923" cy="1816694"/>
            <a:chOff x="0" y="0"/>
            <a:chExt cx="9118564" cy="242225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9210"/>
              <a:ext cx="9118564" cy="1400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14"/>
                </a:lnSpc>
              </a:pPr>
              <a:r>
                <a:rPr lang="en-US" sz="654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Collecte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14705"/>
              <a:ext cx="8680995" cy="707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Automatique et continue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663587" y="2457094"/>
            <a:ext cx="8877334" cy="485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6"/>
              </a:lnSpc>
            </a:pPr>
            <a:r>
              <a:rPr lang="en-US" sz="3650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Etapes:</a:t>
            </a:r>
          </a:p>
          <a:p>
            <a:pPr algn="l" marL="550649" indent="-275324" lvl="1">
              <a:lnSpc>
                <a:spcPts val="5202"/>
              </a:lnSpc>
              <a:buAutoNum type="arabicPeriod" startAt="1"/>
            </a:pP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Identification de(s) source(s) de données (page web, API,...)</a:t>
            </a:r>
          </a:p>
          <a:p>
            <a:pPr algn="l" marL="550649" indent="-275324" lvl="1">
              <a:lnSpc>
                <a:spcPts val="5202"/>
              </a:lnSpc>
              <a:buAutoNum type="arabicPeriod" startAt="1"/>
            </a:pP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Identification des outils de collecte (Web scraping par exemple)</a:t>
            </a:r>
          </a:p>
          <a:p>
            <a:pPr algn="l" marL="550649" indent="-275324" lvl="1">
              <a:lnSpc>
                <a:spcPts val="5202"/>
              </a:lnSpc>
              <a:buAutoNum type="arabicPeriod" startAt="1"/>
            </a:pP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Identification des outils d’automatisation (ex : AWS Lambda)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44444" y="-16843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121788"/>
            <a:ext cx="6838923" cy="1816730"/>
            <a:chOff x="0" y="0"/>
            <a:chExt cx="9118564" cy="242230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9210"/>
              <a:ext cx="9118564" cy="1400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14"/>
                </a:lnSpc>
              </a:pPr>
              <a:r>
                <a:rPr lang="en-US" sz="654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Collecte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14705"/>
              <a:ext cx="8680995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Automatique et continue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144000" y="2839903"/>
            <a:ext cx="8983692" cy="409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1"/>
              </a:lnSpc>
            </a:pPr>
            <a:r>
              <a:rPr lang="en-US" sz="3564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Mise en oeuvre:</a:t>
            </a:r>
          </a:p>
          <a:p>
            <a:pPr algn="l" marL="537644" indent="-268822" lvl="1">
              <a:lnSpc>
                <a:spcPts val="5080"/>
              </a:lnSpc>
              <a:buAutoNum type="arabicPeriod" startAt="1"/>
            </a:pPr>
            <a:r>
              <a:rPr lang="en-US" b="true" sz="2490" u="sng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Source</a:t>
            </a:r>
            <a:r>
              <a:rPr lang="en-US" sz="2490" u="sng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:</a:t>
            </a:r>
            <a:r>
              <a:rPr lang="en-US" sz="249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NASA POWER API</a:t>
            </a:r>
          </a:p>
          <a:p>
            <a:pPr algn="l" marL="537644" indent="-268822" lvl="1">
              <a:lnSpc>
                <a:spcPts val="5080"/>
              </a:lnSpc>
              <a:buAutoNum type="arabicPeriod" startAt="1"/>
            </a:pPr>
            <a:r>
              <a:rPr lang="en-US" b="true" sz="2490" u="sng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Outils de collecte</a:t>
            </a:r>
            <a:r>
              <a:rPr lang="en-US" sz="2490" u="sng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:</a:t>
            </a:r>
            <a:r>
              <a:rPr lang="en-US" sz="249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la bibliothèque “requests” de PYTHON</a:t>
            </a:r>
          </a:p>
          <a:p>
            <a:pPr algn="l" marL="537644" indent="-268822" lvl="1">
              <a:lnSpc>
                <a:spcPts val="5080"/>
              </a:lnSpc>
              <a:buAutoNum type="arabicPeriod" startAt="1"/>
            </a:pPr>
            <a:r>
              <a:rPr lang="en-US" b="true" sz="2490" u="sng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Outil d’automatisation</a:t>
            </a:r>
            <a:r>
              <a:rPr lang="en-US" sz="2490" u="sng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:</a:t>
            </a:r>
            <a:r>
              <a:rPr lang="en-US" sz="249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Collecte des données journalières (chaque 24H) avec AWS </a:t>
            </a:r>
          </a:p>
          <a:p>
            <a:pPr algn="l" marL="537644" indent="-268822" lvl="1">
              <a:lnSpc>
                <a:spcPts val="5080"/>
              </a:lnSpc>
              <a:buAutoNum type="arabicPeriod" startAt="1"/>
            </a:pPr>
            <a:r>
              <a:rPr lang="en-US" b="true" sz="249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Outils:</a:t>
            </a:r>
            <a:r>
              <a:rPr lang="en-US" sz="249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Amazon Kinesis Data Streams, AWS Lambda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840800"/>
            <a:ext cx="6838923" cy="2378705"/>
            <a:chOff x="0" y="0"/>
            <a:chExt cx="9118564" cy="317160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9210"/>
              <a:ext cx="9118564" cy="1400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14"/>
                </a:lnSpc>
              </a:pPr>
              <a:r>
                <a:rPr lang="en-US" sz="654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Transformation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14705"/>
              <a:ext cx="8680995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Traitement et mise au bon format pour le chargement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663587" y="2785706"/>
            <a:ext cx="8877334" cy="419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6"/>
              </a:lnSpc>
            </a:pPr>
            <a:r>
              <a:rPr lang="en-US" sz="3650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Etapes:</a:t>
            </a:r>
          </a:p>
          <a:p>
            <a:pPr algn="l" marL="550649" indent="-275324" lvl="1">
              <a:lnSpc>
                <a:spcPts val="5202"/>
              </a:lnSpc>
              <a:buAutoNum type="arabicPeriod" startAt="1"/>
            </a:pP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Identification des problèmes et incohérences dans les données</a:t>
            </a:r>
          </a:p>
          <a:p>
            <a:pPr algn="l" marL="550649" indent="-275324" lvl="1">
              <a:lnSpc>
                <a:spcPts val="5202"/>
              </a:lnSpc>
              <a:buAutoNum type="arabicPeriod" startAt="1"/>
            </a:pP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Choix des techniques de correction et application</a:t>
            </a:r>
          </a:p>
          <a:p>
            <a:pPr algn="l" marL="550649" indent="-275324" lvl="1">
              <a:lnSpc>
                <a:spcPts val="5202"/>
              </a:lnSpc>
              <a:buAutoNum type="arabicPeriod" startAt="1"/>
            </a:pP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Préparation des données pour le chargement</a:t>
            </a:r>
          </a:p>
          <a:p>
            <a:pPr algn="l" marL="550649" indent="-275324" lvl="1">
              <a:lnSpc>
                <a:spcPts val="5202"/>
              </a:lnSpc>
              <a:buAutoNum type="arabicPeriod" startAt="1"/>
            </a:pP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Automatisation de la correction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26938" y="-2845897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4" y="0"/>
                </a:lnTo>
                <a:lnTo>
                  <a:pt x="15978794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9190" y="3376838"/>
            <a:ext cx="6838923" cy="2378705"/>
            <a:chOff x="0" y="0"/>
            <a:chExt cx="9118564" cy="317160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9210"/>
              <a:ext cx="9118564" cy="1400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14"/>
                </a:lnSpc>
              </a:pPr>
              <a:r>
                <a:rPr lang="en-US" sz="654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Transformation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14705"/>
              <a:ext cx="8680995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Traitement et mise au bon format pour le chargement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351856" y="2214296"/>
            <a:ext cx="9389462" cy="5871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6"/>
              </a:lnSpc>
            </a:pPr>
            <a:r>
              <a:rPr lang="en-US" sz="3650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Mise en oeuvre:</a:t>
            </a:r>
          </a:p>
          <a:p>
            <a:pPr algn="just" marL="550649" indent="-275324" lvl="1">
              <a:lnSpc>
                <a:spcPts val="4335"/>
              </a:lnSpc>
              <a:buAutoNum type="arabicPeriod" startAt="1"/>
            </a:pPr>
            <a:r>
              <a:rPr lang="en-US" b="true" sz="2550" u="sng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Problèmes:</a:t>
            </a: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Formatage des caractères spéciaux, correction des types de variables</a:t>
            </a:r>
          </a:p>
          <a:p>
            <a:pPr algn="just" marL="550649" indent="-275324" lvl="1">
              <a:lnSpc>
                <a:spcPts val="4335"/>
              </a:lnSpc>
              <a:buAutoNum type="arabicPeriod" startAt="1"/>
            </a:pPr>
            <a:r>
              <a:rPr lang="en-US" b="true" sz="2550" u="sng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Techniques de correction:</a:t>
            </a: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Uniformisation des encodages avec Python et correction des types des variables.</a:t>
            </a:r>
          </a:p>
          <a:p>
            <a:pPr algn="just" marL="550649" indent="-275324" lvl="1">
              <a:lnSpc>
                <a:spcPts val="4335"/>
              </a:lnSpc>
              <a:buAutoNum type="arabicPeriod" startAt="1"/>
            </a:pPr>
            <a:r>
              <a:rPr lang="en-US" b="true" sz="2550" u="sng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Préparation des données:</a:t>
            </a: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Segmentation des données en tables (si nécessaire)</a:t>
            </a:r>
          </a:p>
          <a:p>
            <a:pPr algn="just" marL="550649" indent="-275324" lvl="1">
              <a:lnSpc>
                <a:spcPts val="4335"/>
              </a:lnSpc>
              <a:buAutoNum type="arabicPeriod" startAt="1"/>
            </a:pPr>
            <a:r>
              <a:rPr lang="en-US" b="true" sz="2550" u="sng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Automatisation:</a:t>
            </a: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Exécution des algorithmes de correction et de préparation après chaque collecte (chaque 24h)</a:t>
            </a:r>
          </a:p>
          <a:p>
            <a:pPr algn="just" marL="550649" indent="-275324" lvl="1">
              <a:lnSpc>
                <a:spcPts val="4335"/>
              </a:lnSpc>
              <a:buAutoNum type="arabicPeriod" startAt="1"/>
            </a:pPr>
            <a:r>
              <a:rPr lang="en-US" b="true" sz="2550" u="sng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Outils:</a:t>
            </a:r>
            <a:r>
              <a:rPr lang="en-US" sz="255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AWS Glue, AWS Lambda...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DAGU0pApjv0</dc:identifier>
  <dcterms:modified xsi:type="dcterms:W3CDTF">2011-08-01T06:04:30Z</dcterms:modified>
  <cp:revision>1</cp:revision>
  <dc:title>Présentation</dc:title>
</cp:coreProperties>
</file>