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98" r:id="rId3"/>
    <p:sldId id="257" r:id="rId4"/>
    <p:sldId id="264" r:id="rId5"/>
    <p:sldId id="300" r:id="rId6"/>
    <p:sldId id="301" r:id="rId7"/>
    <p:sldId id="302" r:id="rId8"/>
    <p:sldId id="306" r:id="rId9"/>
    <p:sldId id="307" r:id="rId10"/>
    <p:sldId id="308" r:id="rId11"/>
    <p:sldId id="305" r:id="rId12"/>
    <p:sldId id="304" r:id="rId13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  <p:embeddedFont>
      <p:font typeface="Maven Pro SemiBold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A6536-FF74-4293-BE67-BD3F6AD56E48}">
  <a:tblStyle styleId="{863A6536-FF74-4293-BE67-BD3F6AD56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0e1a7781e_1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0e1a7781e_1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9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09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14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4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39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8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8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59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2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A6757F5-BEA0-49B3-B6D0-70439418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26" y="1185268"/>
            <a:ext cx="4172990" cy="2608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 13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4B9C56A6-8C02-4722-961B-2594E36AA02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" y="312265"/>
            <a:ext cx="2520898" cy="674079"/>
          </a:xfrm>
          <a:prstGeom prst="rect">
            <a:avLst/>
          </a:prstGeom>
        </p:spPr>
      </p:pic>
      <p:pic>
        <p:nvPicPr>
          <p:cNvPr id="15" name="Image 14" descr="POWER PITCH : DATASCIENTEST: Présentation DataScientest - Big Data &amp; AI  World Paris - Bienvenue à Big Data &amp; AI World Paris">
            <a:extLst>
              <a:ext uri="{FF2B5EF4-FFF2-40B4-BE49-F238E27FC236}">
                <a16:creationId xmlns:a16="http://schemas.microsoft.com/office/drawing/2014/main" id="{0827DA77-1F33-43E3-93B5-30C0D852755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67" y="119397"/>
            <a:ext cx="2180908" cy="105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435;p25">
            <a:extLst>
              <a:ext uri="{FF2B5EF4-FFF2-40B4-BE49-F238E27FC236}">
                <a16:creationId xmlns:a16="http://schemas.microsoft.com/office/drawing/2014/main" id="{A4A50F6A-009F-4EEC-AA15-63A3B958BCE3}"/>
              </a:ext>
            </a:extLst>
          </p:cNvPr>
          <p:cNvSpPr txBox="1">
            <a:spLocks/>
          </p:cNvSpPr>
          <p:nvPr/>
        </p:nvSpPr>
        <p:spPr>
          <a:xfrm>
            <a:off x="623456" y="2024640"/>
            <a:ext cx="7764658" cy="77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800" b="1" dirty="0"/>
              <a:t>CLASSIFICATION DE PRODUITS  E-COMMERCE RAKUTEN</a:t>
            </a:r>
          </a:p>
        </p:txBody>
      </p:sp>
      <p:sp>
        <p:nvSpPr>
          <p:cNvPr id="17" name="Google Shape;434;p25">
            <a:extLst>
              <a:ext uri="{FF2B5EF4-FFF2-40B4-BE49-F238E27FC236}">
                <a16:creationId xmlns:a16="http://schemas.microsoft.com/office/drawing/2014/main" id="{A72CB2B5-AEDE-4F38-AA4A-01DC0459B97F}"/>
              </a:ext>
            </a:extLst>
          </p:cNvPr>
          <p:cNvSpPr txBox="1">
            <a:spLocks/>
          </p:cNvSpPr>
          <p:nvPr/>
        </p:nvSpPr>
        <p:spPr>
          <a:xfrm>
            <a:off x="2858035" y="1555433"/>
            <a:ext cx="3295500" cy="54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fr-FR" sz="1800" dirty="0"/>
              <a:t>Présentation du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BF99B3-CA80-4817-8F7B-1DD92A0A5A2C}"/>
              </a:ext>
            </a:extLst>
          </p:cNvPr>
          <p:cNvSpPr txBox="1"/>
          <p:nvPr/>
        </p:nvSpPr>
        <p:spPr>
          <a:xfrm>
            <a:off x="210791" y="3793386"/>
            <a:ext cx="2177935" cy="150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Equipe :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Haeji YUN</a:t>
            </a:r>
            <a:br>
              <a:rPr lang="fr-F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Mamadou LO</a:t>
            </a:r>
            <a:br>
              <a:rPr lang="fr-FR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 PAQUET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282D55-3158-474D-B763-58B1B4354310}"/>
              </a:ext>
            </a:extLst>
          </p:cNvPr>
          <p:cNvSpPr txBox="1"/>
          <p:nvPr/>
        </p:nvSpPr>
        <p:spPr>
          <a:xfrm>
            <a:off x="7464343" y="3984267"/>
            <a:ext cx="1468866" cy="103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Mentor :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Emilie 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GREFF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5.Conclusion</a:t>
            </a:r>
            <a:endParaRPr lang="fr-FR" dirty="0"/>
          </a:p>
        </p:txBody>
      </p:sp>
      <p:sp>
        <p:nvSpPr>
          <p:cNvPr id="3" name="Google Shape;701;p33">
            <a:extLst>
              <a:ext uri="{FF2B5EF4-FFF2-40B4-BE49-F238E27FC236}">
                <a16:creationId xmlns:a16="http://schemas.microsoft.com/office/drawing/2014/main" id="{898C1797-107F-44F3-8C00-D258A92F302E}"/>
              </a:ext>
            </a:extLst>
          </p:cNvPr>
          <p:cNvSpPr txBox="1">
            <a:spLocks/>
          </p:cNvSpPr>
          <p:nvPr/>
        </p:nvSpPr>
        <p:spPr>
          <a:xfrm>
            <a:off x="528218" y="1096659"/>
            <a:ext cx="8454043" cy="34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>
                <a:solidFill>
                  <a:schemeClr val="accent5"/>
                </a:solidFill>
              </a:rPr>
              <a:t>      Montée en compétences:  </a:t>
            </a:r>
            <a:r>
              <a:rPr lang="fr-FR" sz="1400" b="1" dirty="0"/>
              <a:t>Dataviz, Machine </a:t>
            </a:r>
            <a:r>
              <a:rPr lang="fr-FR" sz="1400" b="1" dirty="0" err="1"/>
              <a:t>learning</a:t>
            </a:r>
            <a:r>
              <a:rPr lang="fr-FR" sz="1400" b="1" dirty="0"/>
              <a:t>, </a:t>
            </a:r>
            <a:r>
              <a:rPr lang="fr-FR" sz="1400" b="1" dirty="0" err="1"/>
              <a:t>Deep</a:t>
            </a:r>
            <a:r>
              <a:rPr lang="fr-FR" sz="1400" b="1" dirty="0"/>
              <a:t> </a:t>
            </a:r>
            <a:r>
              <a:rPr lang="fr-FR" sz="1400" b="1" dirty="0" err="1"/>
              <a:t>learning</a:t>
            </a:r>
            <a:r>
              <a:rPr lang="fr-FR" sz="1400" b="1" dirty="0"/>
              <a:t> (computer Vision et NLP)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>
                <a:solidFill>
                  <a:schemeClr val="accent5"/>
                </a:solidFill>
              </a:rPr>
              <a:t>      Environnement de travail:  </a:t>
            </a:r>
            <a:r>
              <a:rPr lang="fr-FR" sz="1400" b="1" dirty="0"/>
              <a:t>Anaconda, </a:t>
            </a:r>
            <a:r>
              <a:rPr lang="fr-FR" sz="1400" b="1" dirty="0" err="1"/>
              <a:t>Jupyter</a:t>
            </a:r>
            <a:r>
              <a:rPr lang="fr-FR" sz="1400" b="1" dirty="0"/>
              <a:t>, VS Code, </a:t>
            </a:r>
            <a:r>
              <a:rPr lang="fr-FR" sz="1400" b="1" dirty="0" err="1"/>
              <a:t>Github</a:t>
            </a:r>
            <a:r>
              <a:rPr lang="fr-FR" sz="1400" b="1" dirty="0"/>
              <a:t>, </a:t>
            </a:r>
            <a:r>
              <a:rPr lang="fr-FR" sz="1400" b="1" dirty="0" err="1"/>
              <a:t>Streamlit</a:t>
            </a:r>
            <a:r>
              <a:rPr lang="fr-FR" sz="1400" b="1" dirty="0"/>
              <a:t>, Google </a:t>
            </a:r>
            <a:r>
              <a:rPr lang="fr-FR" sz="1400" b="1" dirty="0" err="1"/>
              <a:t>Colab</a:t>
            </a:r>
            <a:r>
              <a:rPr lang="fr-FR" sz="1400" b="1" dirty="0"/>
              <a:t> Pro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>
                <a:solidFill>
                  <a:schemeClr val="accent5"/>
                </a:solidFill>
              </a:rPr>
              <a:t>      Axes d’amélioration et perspectives 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/>
              <a:t>      Améliorer du niveau de programmation en python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>
                <a:solidFill>
                  <a:schemeClr val="accent5"/>
                </a:solidFill>
              </a:rPr>
              <a:t>      </a:t>
            </a:r>
            <a:r>
              <a:rPr lang="fr-FR" sz="1400" b="1" dirty="0">
                <a:solidFill>
                  <a:schemeClr val="bg1"/>
                </a:solidFill>
              </a:rPr>
              <a:t>Travailler en mode pipeline sur les phases de préparation des données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400" b="1" dirty="0">
                <a:solidFill>
                  <a:schemeClr val="bg1"/>
                </a:solidFill>
              </a:rPr>
              <a:t>      Apprendre à mettre en production les modèles de machine </a:t>
            </a:r>
            <a:r>
              <a:rPr lang="fr-FR" sz="1400" b="1" dirty="0" err="1">
                <a:solidFill>
                  <a:schemeClr val="bg1"/>
                </a:solidFill>
              </a:rPr>
              <a:t>learning</a:t>
            </a:r>
            <a:endParaRPr lang="fr-FR" sz="14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fr-FR" sz="1400" b="1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fr-FR" sz="1400" b="1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grpSp>
        <p:nvGrpSpPr>
          <p:cNvPr id="4" name="Google Shape;12376;p62">
            <a:extLst>
              <a:ext uri="{FF2B5EF4-FFF2-40B4-BE49-F238E27FC236}">
                <a16:creationId xmlns:a16="http://schemas.microsoft.com/office/drawing/2014/main" id="{13F6A9A4-BE06-4C85-9710-62E79E2B4982}"/>
              </a:ext>
            </a:extLst>
          </p:cNvPr>
          <p:cNvGrpSpPr/>
          <p:nvPr/>
        </p:nvGrpSpPr>
        <p:grpSpPr>
          <a:xfrm>
            <a:off x="7556322" y="3615815"/>
            <a:ext cx="1180407" cy="1238597"/>
            <a:chOff x="1367060" y="2422129"/>
            <a:chExt cx="269261" cy="352050"/>
          </a:xfrm>
        </p:grpSpPr>
        <p:sp>
          <p:nvSpPr>
            <p:cNvPr id="5" name="Google Shape;12377;p62">
              <a:extLst>
                <a:ext uri="{FF2B5EF4-FFF2-40B4-BE49-F238E27FC236}">
                  <a16:creationId xmlns:a16="http://schemas.microsoft.com/office/drawing/2014/main" id="{B4C96BEC-BE30-4983-B9F7-3764D9CAA012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378;p62">
              <a:extLst>
                <a:ext uri="{FF2B5EF4-FFF2-40B4-BE49-F238E27FC236}">
                  <a16:creationId xmlns:a16="http://schemas.microsoft.com/office/drawing/2014/main" id="{201EA6CA-6444-4931-918C-1D522EE8D36A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79;p62">
              <a:extLst>
                <a:ext uri="{FF2B5EF4-FFF2-40B4-BE49-F238E27FC236}">
                  <a16:creationId xmlns:a16="http://schemas.microsoft.com/office/drawing/2014/main" id="{844DA692-BA24-4D5A-8325-0F7C77AE1A2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80;p62">
              <a:extLst>
                <a:ext uri="{FF2B5EF4-FFF2-40B4-BE49-F238E27FC236}">
                  <a16:creationId xmlns:a16="http://schemas.microsoft.com/office/drawing/2014/main" id="{432510E6-3CBD-40C9-92A0-C2E5738CA8B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1;p62">
              <a:extLst>
                <a:ext uri="{FF2B5EF4-FFF2-40B4-BE49-F238E27FC236}">
                  <a16:creationId xmlns:a16="http://schemas.microsoft.com/office/drawing/2014/main" id="{EBE61B13-F370-4DA1-ACDB-85A0AC412E05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82;p62">
              <a:extLst>
                <a:ext uri="{FF2B5EF4-FFF2-40B4-BE49-F238E27FC236}">
                  <a16:creationId xmlns:a16="http://schemas.microsoft.com/office/drawing/2014/main" id="{CCFFBDC3-D112-4039-9E3B-57BA2B3485D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83;p62">
              <a:extLst>
                <a:ext uri="{FF2B5EF4-FFF2-40B4-BE49-F238E27FC236}">
                  <a16:creationId xmlns:a16="http://schemas.microsoft.com/office/drawing/2014/main" id="{D9C4BF96-4B4C-4B65-8C11-AC265532B2C4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84;p62">
              <a:extLst>
                <a:ext uri="{FF2B5EF4-FFF2-40B4-BE49-F238E27FC236}">
                  <a16:creationId xmlns:a16="http://schemas.microsoft.com/office/drawing/2014/main" id="{3B63AB01-F9FD-4969-9E04-90291E61991E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85;p62">
              <a:extLst>
                <a:ext uri="{FF2B5EF4-FFF2-40B4-BE49-F238E27FC236}">
                  <a16:creationId xmlns:a16="http://schemas.microsoft.com/office/drawing/2014/main" id="{B494C2EE-8AAF-4D32-ACCA-72FF81957BCA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86;p62">
              <a:extLst>
                <a:ext uri="{FF2B5EF4-FFF2-40B4-BE49-F238E27FC236}">
                  <a16:creationId xmlns:a16="http://schemas.microsoft.com/office/drawing/2014/main" id="{B5016920-E66F-4C08-8007-C3E5DBF68638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87;p62">
              <a:extLst>
                <a:ext uri="{FF2B5EF4-FFF2-40B4-BE49-F238E27FC236}">
                  <a16:creationId xmlns:a16="http://schemas.microsoft.com/office/drawing/2014/main" id="{0E8FE1DE-0EB1-4CC7-839B-0047DCC979D9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88;p62">
              <a:extLst>
                <a:ext uri="{FF2B5EF4-FFF2-40B4-BE49-F238E27FC236}">
                  <a16:creationId xmlns:a16="http://schemas.microsoft.com/office/drawing/2014/main" id="{76283FA1-5E87-434D-A8FF-FC9AB1F3B77A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89;p62">
              <a:extLst>
                <a:ext uri="{FF2B5EF4-FFF2-40B4-BE49-F238E27FC236}">
                  <a16:creationId xmlns:a16="http://schemas.microsoft.com/office/drawing/2014/main" id="{DB028889-DB94-44F6-87D4-9C060AB27D21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90;p62">
              <a:extLst>
                <a:ext uri="{FF2B5EF4-FFF2-40B4-BE49-F238E27FC236}">
                  <a16:creationId xmlns:a16="http://schemas.microsoft.com/office/drawing/2014/main" id="{04BCB0D8-8B87-4E45-B2FB-EC4106F8BA7E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263;p62">
            <a:extLst>
              <a:ext uri="{FF2B5EF4-FFF2-40B4-BE49-F238E27FC236}">
                <a16:creationId xmlns:a16="http://schemas.microsoft.com/office/drawing/2014/main" id="{F25E89BE-8DAC-472D-BF87-72E5FBF0B625}"/>
              </a:ext>
            </a:extLst>
          </p:cNvPr>
          <p:cNvGrpSpPr/>
          <p:nvPr/>
        </p:nvGrpSpPr>
        <p:grpSpPr>
          <a:xfrm>
            <a:off x="1088967" y="3806341"/>
            <a:ext cx="1386257" cy="1143535"/>
            <a:chOff x="1309875" y="1499912"/>
            <a:chExt cx="359015" cy="358633"/>
          </a:xfrm>
        </p:grpSpPr>
        <p:sp>
          <p:nvSpPr>
            <p:cNvPr id="20" name="Google Shape;12264;p62">
              <a:extLst>
                <a:ext uri="{FF2B5EF4-FFF2-40B4-BE49-F238E27FC236}">
                  <a16:creationId xmlns:a16="http://schemas.microsoft.com/office/drawing/2014/main" id="{ABAA1238-C837-47F6-9F11-58A933E1C9EB}"/>
                </a:ext>
              </a:extLst>
            </p:cNvPr>
            <p:cNvSpPr/>
            <p:nvPr/>
          </p:nvSpPr>
          <p:spPr>
            <a:xfrm>
              <a:off x="1309875" y="1499912"/>
              <a:ext cx="133708" cy="204665"/>
            </a:xfrm>
            <a:custGeom>
              <a:avLst/>
              <a:gdLst/>
              <a:ahLst/>
              <a:cxnLst/>
              <a:rect l="l" t="t" r="r" b="b"/>
              <a:pathLst>
                <a:path w="4204" h="6435" extrusionOk="0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65;p62">
              <a:extLst>
                <a:ext uri="{FF2B5EF4-FFF2-40B4-BE49-F238E27FC236}">
                  <a16:creationId xmlns:a16="http://schemas.microsoft.com/office/drawing/2014/main" id="{BEF1180F-1DF8-4676-B93F-8F80A99E9080}"/>
                </a:ext>
              </a:extLst>
            </p:cNvPr>
            <p:cNvSpPr/>
            <p:nvPr/>
          </p:nvSpPr>
          <p:spPr>
            <a:xfrm>
              <a:off x="1454524" y="1499912"/>
              <a:ext cx="213602" cy="123467"/>
            </a:xfrm>
            <a:custGeom>
              <a:avLst/>
              <a:gdLst/>
              <a:ahLst/>
              <a:cxnLst/>
              <a:rect l="l" t="t" r="r" b="b"/>
              <a:pathLst>
                <a:path w="6716" h="388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66;p62">
              <a:extLst>
                <a:ext uri="{FF2B5EF4-FFF2-40B4-BE49-F238E27FC236}">
                  <a16:creationId xmlns:a16="http://schemas.microsoft.com/office/drawing/2014/main" id="{66C60A0B-591E-4277-A64D-4AB6001A1B68}"/>
                </a:ext>
              </a:extLst>
            </p:cNvPr>
            <p:cNvSpPr/>
            <p:nvPr/>
          </p:nvSpPr>
          <p:spPr>
            <a:xfrm>
              <a:off x="1322756" y="1634701"/>
              <a:ext cx="346134" cy="223844"/>
            </a:xfrm>
            <a:custGeom>
              <a:avLst/>
              <a:gdLst/>
              <a:ahLst/>
              <a:cxnLst/>
              <a:rect l="l" t="t" r="r" b="b"/>
              <a:pathLst>
                <a:path w="10883" h="7038" extrusionOk="0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67;p62">
              <a:extLst>
                <a:ext uri="{FF2B5EF4-FFF2-40B4-BE49-F238E27FC236}">
                  <a16:creationId xmlns:a16="http://schemas.microsoft.com/office/drawing/2014/main" id="{BFDF938E-4654-49EA-8ADF-6B00F419748D}"/>
                </a:ext>
              </a:extLst>
            </p:cNvPr>
            <p:cNvSpPr/>
            <p:nvPr/>
          </p:nvSpPr>
          <p:spPr>
            <a:xfrm>
              <a:off x="1331852" y="1519217"/>
              <a:ext cx="191243" cy="140514"/>
            </a:xfrm>
            <a:custGeom>
              <a:avLst/>
              <a:gdLst/>
              <a:ahLst/>
              <a:cxnLst/>
              <a:rect l="l" t="t" r="r" b="b"/>
              <a:pathLst>
                <a:path w="6013" h="4418" extrusionOk="0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8;p62">
              <a:extLst>
                <a:ext uri="{FF2B5EF4-FFF2-40B4-BE49-F238E27FC236}">
                  <a16:creationId xmlns:a16="http://schemas.microsoft.com/office/drawing/2014/main" id="{A12DEBA0-D5B6-48FE-9B48-56F99B2956ED}"/>
                </a:ext>
              </a:extLst>
            </p:cNvPr>
            <p:cNvSpPr/>
            <p:nvPr/>
          </p:nvSpPr>
          <p:spPr>
            <a:xfrm>
              <a:off x="1331852" y="1519217"/>
              <a:ext cx="315442" cy="190512"/>
            </a:xfrm>
            <a:custGeom>
              <a:avLst/>
              <a:gdLst/>
              <a:ahLst/>
              <a:cxnLst/>
              <a:rect l="l" t="t" r="r" b="b"/>
              <a:pathLst>
                <a:path w="9918" h="5990" extrusionOk="0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69;p62">
              <a:extLst>
                <a:ext uri="{FF2B5EF4-FFF2-40B4-BE49-F238E27FC236}">
                  <a16:creationId xmlns:a16="http://schemas.microsoft.com/office/drawing/2014/main" id="{1A086965-65B9-4097-BF8B-01D14463209E}"/>
                </a:ext>
              </a:extLst>
            </p:cNvPr>
            <p:cNvSpPr/>
            <p:nvPr/>
          </p:nvSpPr>
          <p:spPr>
            <a:xfrm>
              <a:off x="1587056" y="166917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70;p62">
              <a:extLst>
                <a:ext uri="{FF2B5EF4-FFF2-40B4-BE49-F238E27FC236}">
                  <a16:creationId xmlns:a16="http://schemas.microsoft.com/office/drawing/2014/main" id="{75B7B23C-A474-4EDF-AC33-9E4D15A24010}"/>
                </a:ext>
              </a:extLst>
            </p:cNvPr>
            <p:cNvSpPr/>
            <p:nvPr/>
          </p:nvSpPr>
          <p:spPr>
            <a:xfrm>
              <a:off x="1471190" y="1538523"/>
              <a:ext cx="160965" cy="141278"/>
            </a:xfrm>
            <a:custGeom>
              <a:avLst/>
              <a:gdLst/>
              <a:ahLst/>
              <a:cxnLst/>
              <a:rect l="l" t="t" r="r" b="b"/>
              <a:pathLst>
                <a:path w="5061" h="4442" extrusionOk="0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71;p62">
              <a:extLst>
                <a:ext uri="{FF2B5EF4-FFF2-40B4-BE49-F238E27FC236}">
                  <a16:creationId xmlns:a16="http://schemas.microsoft.com/office/drawing/2014/main" id="{91C1BDF1-ED88-4FFE-B84F-B32BC6BB528D}"/>
                </a:ext>
              </a:extLst>
            </p:cNvPr>
            <p:cNvSpPr/>
            <p:nvPr/>
          </p:nvSpPr>
          <p:spPr>
            <a:xfrm>
              <a:off x="1354943" y="1540049"/>
              <a:ext cx="124230" cy="148847"/>
            </a:xfrm>
            <a:custGeom>
              <a:avLst/>
              <a:gdLst/>
              <a:ahLst/>
              <a:cxnLst/>
              <a:rect l="l" t="t" r="r" b="b"/>
              <a:pathLst>
                <a:path w="3906" h="4680" extrusionOk="0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72;p62">
              <a:extLst>
                <a:ext uri="{FF2B5EF4-FFF2-40B4-BE49-F238E27FC236}">
                  <a16:creationId xmlns:a16="http://schemas.microsoft.com/office/drawing/2014/main" id="{4DCE6D65-9C5F-46EE-ADD4-171C147CDCB0}"/>
                </a:ext>
              </a:extLst>
            </p:cNvPr>
            <p:cNvSpPr/>
            <p:nvPr/>
          </p:nvSpPr>
          <p:spPr>
            <a:xfrm>
              <a:off x="1399629" y="1581714"/>
              <a:ext cx="37148" cy="52669"/>
            </a:xfrm>
            <a:custGeom>
              <a:avLst/>
              <a:gdLst/>
              <a:ahLst/>
              <a:cxnLst/>
              <a:rect l="l" t="t" r="r" b="b"/>
              <a:pathLst>
                <a:path w="1168" h="1656" extrusionOk="0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0858;p60">
            <a:extLst>
              <a:ext uri="{FF2B5EF4-FFF2-40B4-BE49-F238E27FC236}">
                <a16:creationId xmlns:a16="http://schemas.microsoft.com/office/drawing/2014/main" id="{D0BA64F8-7FD9-420C-864C-CB658847D793}"/>
              </a:ext>
            </a:extLst>
          </p:cNvPr>
          <p:cNvSpPr/>
          <p:nvPr/>
        </p:nvSpPr>
        <p:spPr>
          <a:xfrm>
            <a:off x="407324" y="1067805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1085;p60">
            <a:extLst>
              <a:ext uri="{FF2B5EF4-FFF2-40B4-BE49-F238E27FC236}">
                <a16:creationId xmlns:a16="http://schemas.microsoft.com/office/drawing/2014/main" id="{0E44CD37-068E-4BAC-9F21-DD66E52A8007}"/>
              </a:ext>
            </a:extLst>
          </p:cNvPr>
          <p:cNvGrpSpPr/>
          <p:nvPr/>
        </p:nvGrpSpPr>
        <p:grpSpPr>
          <a:xfrm>
            <a:off x="407324" y="1523243"/>
            <a:ext cx="307571" cy="328926"/>
            <a:chOff x="4891198" y="2925108"/>
            <a:chExt cx="334634" cy="334634"/>
          </a:xfrm>
        </p:grpSpPr>
        <p:sp>
          <p:nvSpPr>
            <p:cNvPr id="31" name="Google Shape;11086;p60">
              <a:extLst>
                <a:ext uri="{FF2B5EF4-FFF2-40B4-BE49-F238E27FC236}">
                  <a16:creationId xmlns:a16="http://schemas.microsoft.com/office/drawing/2014/main" id="{2AFED435-F3C0-4DFB-825A-77640A9746C6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87;p60">
              <a:extLst>
                <a:ext uri="{FF2B5EF4-FFF2-40B4-BE49-F238E27FC236}">
                  <a16:creationId xmlns:a16="http://schemas.microsoft.com/office/drawing/2014/main" id="{635D453E-FAE4-47F3-819E-F17A0A437280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88;p60">
              <a:extLst>
                <a:ext uri="{FF2B5EF4-FFF2-40B4-BE49-F238E27FC236}">
                  <a16:creationId xmlns:a16="http://schemas.microsoft.com/office/drawing/2014/main" id="{ED445E07-BA6F-4DC2-8A2D-D1E2C82106C1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89;p60">
              <a:extLst>
                <a:ext uri="{FF2B5EF4-FFF2-40B4-BE49-F238E27FC236}">
                  <a16:creationId xmlns:a16="http://schemas.microsoft.com/office/drawing/2014/main" id="{349CFC7C-FE12-4CBD-A5C7-9DDCF9624D11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90;p60">
              <a:extLst>
                <a:ext uri="{FF2B5EF4-FFF2-40B4-BE49-F238E27FC236}">
                  <a16:creationId xmlns:a16="http://schemas.microsoft.com/office/drawing/2014/main" id="{B12B6E7D-1300-471C-879A-20BBF9754111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91;p60">
              <a:extLst>
                <a:ext uri="{FF2B5EF4-FFF2-40B4-BE49-F238E27FC236}">
                  <a16:creationId xmlns:a16="http://schemas.microsoft.com/office/drawing/2014/main" id="{EF6ED888-3828-474C-B76D-7C5BA226F346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92;p60">
              <a:extLst>
                <a:ext uri="{FF2B5EF4-FFF2-40B4-BE49-F238E27FC236}">
                  <a16:creationId xmlns:a16="http://schemas.microsoft.com/office/drawing/2014/main" id="{2BECC3E4-6484-453A-90AA-032DBEDBF4FB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93;p60">
              <a:extLst>
                <a:ext uri="{FF2B5EF4-FFF2-40B4-BE49-F238E27FC236}">
                  <a16:creationId xmlns:a16="http://schemas.microsoft.com/office/drawing/2014/main" id="{EBC9B2C3-CE94-4E40-9BD9-308B348C8C87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1151;p60">
            <a:extLst>
              <a:ext uri="{FF2B5EF4-FFF2-40B4-BE49-F238E27FC236}">
                <a16:creationId xmlns:a16="http://schemas.microsoft.com/office/drawing/2014/main" id="{DD395C10-5487-462C-89F8-3D016C22B31B}"/>
              </a:ext>
            </a:extLst>
          </p:cNvPr>
          <p:cNvGrpSpPr/>
          <p:nvPr/>
        </p:nvGrpSpPr>
        <p:grpSpPr>
          <a:xfrm>
            <a:off x="407324" y="1959353"/>
            <a:ext cx="360285" cy="345091"/>
            <a:chOff x="4886264" y="3366174"/>
            <a:chExt cx="350548" cy="350198"/>
          </a:xfrm>
        </p:grpSpPr>
        <p:sp>
          <p:nvSpPr>
            <p:cNvPr id="40" name="Google Shape;11152;p60">
              <a:extLst>
                <a:ext uri="{FF2B5EF4-FFF2-40B4-BE49-F238E27FC236}">
                  <a16:creationId xmlns:a16="http://schemas.microsoft.com/office/drawing/2014/main" id="{63ECB816-4ECA-4A00-B3A8-E0CFA99B1EC8}"/>
                </a:ext>
              </a:extLst>
            </p:cNvPr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153;p60">
              <a:extLst>
                <a:ext uri="{FF2B5EF4-FFF2-40B4-BE49-F238E27FC236}">
                  <a16:creationId xmlns:a16="http://schemas.microsoft.com/office/drawing/2014/main" id="{B4797F9E-C530-4B67-AA1C-D73087AABFDD}"/>
                </a:ext>
              </a:extLst>
            </p:cNvPr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54;p60">
              <a:extLst>
                <a:ext uri="{FF2B5EF4-FFF2-40B4-BE49-F238E27FC236}">
                  <a16:creationId xmlns:a16="http://schemas.microsoft.com/office/drawing/2014/main" id="{ADE14C9C-030E-4BDA-A798-BE4DC7944C0E}"/>
                </a:ext>
              </a:extLst>
            </p:cNvPr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55;p60">
              <a:extLst>
                <a:ext uri="{FF2B5EF4-FFF2-40B4-BE49-F238E27FC236}">
                  <a16:creationId xmlns:a16="http://schemas.microsoft.com/office/drawing/2014/main" id="{DE60CDC0-B41F-4218-BBDD-BA5A75406D07}"/>
                </a:ext>
              </a:extLst>
            </p:cNvPr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56;p60">
              <a:extLst>
                <a:ext uri="{FF2B5EF4-FFF2-40B4-BE49-F238E27FC236}">
                  <a16:creationId xmlns:a16="http://schemas.microsoft.com/office/drawing/2014/main" id="{F42794C7-0165-4A7F-A0AB-CEB523151592}"/>
                </a:ext>
              </a:extLst>
            </p:cNvPr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57;p60">
              <a:extLst>
                <a:ext uri="{FF2B5EF4-FFF2-40B4-BE49-F238E27FC236}">
                  <a16:creationId xmlns:a16="http://schemas.microsoft.com/office/drawing/2014/main" id="{ABB2942A-2DBA-47B0-8501-25CDCEB9A0A0}"/>
                </a:ext>
              </a:extLst>
            </p:cNvPr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58;p60">
              <a:extLst>
                <a:ext uri="{FF2B5EF4-FFF2-40B4-BE49-F238E27FC236}">
                  <a16:creationId xmlns:a16="http://schemas.microsoft.com/office/drawing/2014/main" id="{12956AC1-D853-4DF7-A3C4-B6B026C38E95}"/>
                </a:ext>
              </a:extLst>
            </p:cNvPr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59;p60">
              <a:extLst>
                <a:ext uri="{FF2B5EF4-FFF2-40B4-BE49-F238E27FC236}">
                  <a16:creationId xmlns:a16="http://schemas.microsoft.com/office/drawing/2014/main" id="{CE80D7D4-AAD2-4186-9A0B-12340D94FAB2}"/>
                </a:ext>
              </a:extLst>
            </p:cNvPr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60;p60">
              <a:extLst>
                <a:ext uri="{FF2B5EF4-FFF2-40B4-BE49-F238E27FC236}">
                  <a16:creationId xmlns:a16="http://schemas.microsoft.com/office/drawing/2014/main" id="{3FEA6EEA-3433-45C3-8950-54466CE7759B}"/>
                </a:ext>
              </a:extLst>
            </p:cNvPr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61;p60">
              <a:extLst>
                <a:ext uri="{FF2B5EF4-FFF2-40B4-BE49-F238E27FC236}">
                  <a16:creationId xmlns:a16="http://schemas.microsoft.com/office/drawing/2014/main" id="{1A8A1AE8-424F-4EA8-981B-0FA94B215EF9}"/>
                </a:ext>
              </a:extLst>
            </p:cNvPr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62;p60">
              <a:extLst>
                <a:ext uri="{FF2B5EF4-FFF2-40B4-BE49-F238E27FC236}">
                  <a16:creationId xmlns:a16="http://schemas.microsoft.com/office/drawing/2014/main" id="{DBFDF78A-3F53-4CA7-8666-04F42E521A3C}"/>
                </a:ext>
              </a:extLst>
            </p:cNvPr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63;p60">
              <a:extLst>
                <a:ext uri="{FF2B5EF4-FFF2-40B4-BE49-F238E27FC236}">
                  <a16:creationId xmlns:a16="http://schemas.microsoft.com/office/drawing/2014/main" id="{8451CD99-1DC3-4427-B1F6-F491FDAFDD38}"/>
                </a:ext>
              </a:extLst>
            </p:cNvPr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164;p60">
              <a:extLst>
                <a:ext uri="{FF2B5EF4-FFF2-40B4-BE49-F238E27FC236}">
                  <a16:creationId xmlns:a16="http://schemas.microsoft.com/office/drawing/2014/main" id="{7A7CB419-5E91-46FC-8E44-BE634AB7A41C}"/>
                </a:ext>
              </a:extLst>
            </p:cNvPr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67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273057" y="1762298"/>
            <a:ext cx="4727700" cy="898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accent2"/>
                </a:solidFill>
              </a:rPr>
              <a:t>Démo </a:t>
            </a:r>
            <a:r>
              <a:rPr lang="fr-FR" sz="4800" b="1" dirty="0" err="1">
                <a:solidFill>
                  <a:schemeClr val="accent2"/>
                </a:solidFill>
              </a:rPr>
              <a:t>Streamlit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212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82114" y="1055841"/>
            <a:ext cx="4451036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1. INTRODUCTION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2. PRESENTATION DES DONNEES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3. TRAITEMENT DES DONNEES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4. MODELISATION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          IMAGES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          TEXTES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5. PERFORMANCES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uFill>
                  <a:noFill/>
                </a:uFill>
                <a:latin typeface="Maven Pro SemiBold"/>
                <a:sym typeface="Maven Pro SemiBold"/>
              </a:rPr>
              <a:t>6. CONCLUSION</a:t>
            </a:r>
            <a:endParaRPr lang="en-US" sz="2000" b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03457" y="300758"/>
            <a:ext cx="4727700" cy="659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1.INTRODUCTION</a:t>
            </a:r>
            <a:r>
              <a:rPr lang="fr-FR" dirty="0"/>
              <a:t> </a:t>
            </a:r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931652" y="1233172"/>
            <a:ext cx="6531428" cy="43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b="1" dirty="0"/>
              <a:t>Projet:  Challenge </a:t>
            </a:r>
            <a:r>
              <a:rPr lang="fr-FR" sz="1400" b="1" dirty="0" err="1"/>
              <a:t>Rakuten</a:t>
            </a:r>
            <a:r>
              <a:rPr lang="fr-FR" sz="1400" b="1" dirty="0"/>
              <a:t> France Multimodal Product Data Classification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400" b="1" dirty="0"/>
          </a:p>
        </p:txBody>
      </p:sp>
      <p:sp>
        <p:nvSpPr>
          <p:cNvPr id="702" name="Google Shape;702;p33"/>
          <p:cNvSpPr/>
          <p:nvPr/>
        </p:nvSpPr>
        <p:spPr>
          <a:xfrm>
            <a:off x="767215" y="135212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67215" y="1990276"/>
            <a:ext cx="155926" cy="160683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767215" y="2756799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1;p33">
            <a:extLst>
              <a:ext uri="{FF2B5EF4-FFF2-40B4-BE49-F238E27FC236}">
                <a16:creationId xmlns:a16="http://schemas.microsoft.com/office/drawing/2014/main" id="{4930DCFC-5581-4C40-B79D-837C43B6FED3}"/>
              </a:ext>
            </a:extLst>
          </p:cNvPr>
          <p:cNvSpPr txBox="1">
            <a:spLocks/>
          </p:cNvSpPr>
          <p:nvPr/>
        </p:nvSpPr>
        <p:spPr>
          <a:xfrm>
            <a:off x="923140" y="1894599"/>
            <a:ext cx="7543326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Objectif:  Cataloguer les produits  e-commerce selon des données différentes (textes et images)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14" name="Google Shape;701;p33">
            <a:extLst>
              <a:ext uri="{FF2B5EF4-FFF2-40B4-BE49-F238E27FC236}">
                <a16:creationId xmlns:a16="http://schemas.microsoft.com/office/drawing/2014/main" id="{41924851-5081-443C-AD0B-1440819F572F}"/>
              </a:ext>
            </a:extLst>
          </p:cNvPr>
          <p:cNvSpPr txBox="1">
            <a:spLocks/>
          </p:cNvSpPr>
          <p:nvPr/>
        </p:nvSpPr>
        <p:spPr>
          <a:xfrm>
            <a:off x="923140" y="2571750"/>
            <a:ext cx="6957632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Techniques: Computer Vision et NLP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CDE5A2-8CE4-4E27-908C-2C48E193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572" y="3463310"/>
            <a:ext cx="2899275" cy="163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0897E4-B40F-4758-9FD6-4358EE64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490" y="3463310"/>
            <a:ext cx="2989939" cy="1681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2. Présentation des données</a:t>
            </a:r>
            <a:r>
              <a:rPr lang="fr-FR" dirty="0"/>
              <a:t> </a:t>
            </a:r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67066" y="1039318"/>
            <a:ext cx="6531428" cy="43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400" b="1" dirty="0"/>
              <a:t> Source: Challenge </a:t>
            </a:r>
            <a:r>
              <a:rPr lang="fr-FR" sz="1400" b="1" dirty="0" err="1"/>
              <a:t>Rakuten</a:t>
            </a:r>
            <a:r>
              <a:rPr lang="fr-FR" sz="1400" b="1" dirty="0"/>
              <a:t> France Multimodal Product Data Classification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400" b="1" dirty="0"/>
          </a:p>
        </p:txBody>
      </p:sp>
      <p:sp>
        <p:nvSpPr>
          <p:cNvPr id="702" name="Google Shape;702;p33"/>
          <p:cNvSpPr/>
          <p:nvPr/>
        </p:nvSpPr>
        <p:spPr>
          <a:xfrm>
            <a:off x="311568" y="1155677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311141" y="1747496"/>
            <a:ext cx="155926" cy="160683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311141" y="30440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1;p33">
            <a:extLst>
              <a:ext uri="{FF2B5EF4-FFF2-40B4-BE49-F238E27FC236}">
                <a16:creationId xmlns:a16="http://schemas.microsoft.com/office/drawing/2014/main" id="{4930DCFC-5581-4C40-B79D-837C43B6FED3}"/>
              </a:ext>
            </a:extLst>
          </p:cNvPr>
          <p:cNvSpPr txBox="1">
            <a:spLocks/>
          </p:cNvSpPr>
          <p:nvPr/>
        </p:nvSpPr>
        <p:spPr>
          <a:xfrm>
            <a:off x="923140" y="2021958"/>
            <a:ext cx="7543326" cy="61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sz="1400" b="1" dirty="0"/>
              <a:t>Données textuelles: 60 mb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sz="1400" b="1" dirty="0"/>
              <a:t>Données images: 2.2 </a:t>
            </a:r>
            <a:r>
              <a:rPr lang="fr-FR" sz="1400" b="1" dirty="0" err="1"/>
              <a:t>gb</a:t>
            </a:r>
            <a:endParaRPr lang="fr-FR" sz="1400" b="1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14" name="Google Shape;701;p33">
            <a:extLst>
              <a:ext uri="{FF2B5EF4-FFF2-40B4-BE49-F238E27FC236}">
                <a16:creationId xmlns:a16="http://schemas.microsoft.com/office/drawing/2014/main" id="{41924851-5081-443C-AD0B-1440819F572F}"/>
              </a:ext>
            </a:extLst>
          </p:cNvPr>
          <p:cNvSpPr txBox="1">
            <a:spLocks/>
          </p:cNvSpPr>
          <p:nvPr/>
        </p:nvSpPr>
        <p:spPr>
          <a:xfrm>
            <a:off x="467066" y="2889132"/>
            <a:ext cx="6957632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 27 classes de produits pour la variable cible  et 4 </a:t>
            </a:r>
            <a:r>
              <a:rPr lang="fr-FR" sz="1400" b="1" dirty="0" err="1"/>
              <a:t>features</a:t>
            </a:r>
            <a:r>
              <a:rPr lang="fr-FR" sz="1400" b="1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15" name="Google Shape;701;p33">
            <a:extLst>
              <a:ext uri="{FF2B5EF4-FFF2-40B4-BE49-F238E27FC236}">
                <a16:creationId xmlns:a16="http://schemas.microsoft.com/office/drawing/2014/main" id="{BEDBD512-0582-4653-B6C3-CEA63A9E0D23}"/>
              </a:ext>
            </a:extLst>
          </p:cNvPr>
          <p:cNvSpPr txBox="1">
            <a:spLocks/>
          </p:cNvSpPr>
          <p:nvPr/>
        </p:nvSpPr>
        <p:spPr>
          <a:xfrm>
            <a:off x="467066" y="3394020"/>
            <a:ext cx="6957632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 35% de données manquantes pour le champ description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16" name="Google Shape;701;p33">
            <a:extLst>
              <a:ext uri="{FF2B5EF4-FFF2-40B4-BE49-F238E27FC236}">
                <a16:creationId xmlns:a16="http://schemas.microsoft.com/office/drawing/2014/main" id="{91E09AF6-A49C-4390-88CC-D608362A2B02}"/>
              </a:ext>
            </a:extLst>
          </p:cNvPr>
          <p:cNvSpPr txBox="1">
            <a:spLocks/>
          </p:cNvSpPr>
          <p:nvPr/>
        </p:nvSpPr>
        <p:spPr>
          <a:xfrm>
            <a:off x="467066" y="3898908"/>
            <a:ext cx="6957632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 Divers textes de produits écrits en langues étrangères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BFAD0B-985A-4BF7-AE6A-E09EBF00A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9" y="2470688"/>
            <a:ext cx="1854045" cy="1854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Google Shape;701;p33">
            <a:extLst>
              <a:ext uri="{FF2B5EF4-FFF2-40B4-BE49-F238E27FC236}">
                <a16:creationId xmlns:a16="http://schemas.microsoft.com/office/drawing/2014/main" id="{FAAFBFFE-DD10-434E-BAE8-DD92CB52D1D8}"/>
              </a:ext>
            </a:extLst>
          </p:cNvPr>
          <p:cNvSpPr txBox="1">
            <a:spLocks/>
          </p:cNvSpPr>
          <p:nvPr/>
        </p:nvSpPr>
        <p:spPr>
          <a:xfrm>
            <a:off x="467066" y="1597959"/>
            <a:ext cx="6531428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/>
              <a:t> Jeu de données  (entrainement et test)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20" name="Google Shape;708;p33">
            <a:extLst>
              <a:ext uri="{FF2B5EF4-FFF2-40B4-BE49-F238E27FC236}">
                <a16:creationId xmlns:a16="http://schemas.microsoft.com/office/drawing/2014/main" id="{9887B08A-2B46-4A15-9E8C-2008D44B1C22}"/>
              </a:ext>
            </a:extLst>
          </p:cNvPr>
          <p:cNvSpPr/>
          <p:nvPr/>
        </p:nvSpPr>
        <p:spPr>
          <a:xfrm>
            <a:off x="311141" y="398782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08;p33">
            <a:extLst>
              <a:ext uri="{FF2B5EF4-FFF2-40B4-BE49-F238E27FC236}">
                <a16:creationId xmlns:a16="http://schemas.microsoft.com/office/drawing/2014/main" id="{CC8AE15E-EDDD-45B7-BCE7-2EBE3BB981C0}"/>
              </a:ext>
            </a:extLst>
          </p:cNvPr>
          <p:cNvSpPr/>
          <p:nvPr/>
        </p:nvSpPr>
        <p:spPr>
          <a:xfrm>
            <a:off x="311140" y="350727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3. Traitement des données</a:t>
            </a:r>
            <a:r>
              <a:rPr lang="fr-FR" dirty="0"/>
              <a:t> </a:t>
            </a:r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67065" y="2019473"/>
            <a:ext cx="6531428" cy="2427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err="1"/>
              <a:t>Nettoyage</a:t>
            </a:r>
            <a:r>
              <a:rPr lang="en-US" sz="1400" b="1" dirty="0"/>
              <a:t> des tags html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err="1"/>
              <a:t>Détection</a:t>
            </a:r>
            <a:r>
              <a:rPr lang="en-US" sz="1400" b="1" dirty="0"/>
              <a:t> et </a:t>
            </a:r>
            <a:r>
              <a:rPr lang="en-US" sz="1400" b="1" dirty="0" err="1"/>
              <a:t>traduction</a:t>
            </a:r>
            <a:r>
              <a:rPr lang="en-US" sz="1400" b="1" dirty="0"/>
              <a:t> des </a:t>
            </a:r>
            <a:r>
              <a:rPr lang="en-US" sz="1400" b="1" dirty="0" err="1"/>
              <a:t>textes</a:t>
            </a:r>
            <a:r>
              <a:rPr lang="en-US" sz="1400" b="1" dirty="0"/>
              <a:t> </a:t>
            </a:r>
            <a:r>
              <a:rPr lang="en-US" sz="1400" b="1" dirty="0" err="1"/>
              <a:t>en</a:t>
            </a:r>
            <a:r>
              <a:rPr lang="en-US" sz="1400" b="1" dirty="0"/>
              <a:t> </a:t>
            </a:r>
            <a:r>
              <a:rPr lang="en-US" sz="1400" b="1" dirty="0" err="1"/>
              <a:t>français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/>
              <a:t>Tokenization et </a:t>
            </a:r>
            <a:r>
              <a:rPr lang="en-US" sz="1400" b="1" dirty="0" err="1"/>
              <a:t>stopwords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/>
              <a:t>Stemming </a:t>
            </a:r>
            <a:r>
              <a:rPr lang="en-US" sz="1400" b="1" dirty="0" err="1"/>
              <a:t>illustré</a:t>
            </a:r>
            <a:r>
              <a:rPr lang="en-US" sz="1400" b="1" dirty="0"/>
              <a:t>, </a:t>
            </a:r>
            <a:r>
              <a:rPr lang="en-US" sz="1400" b="1" dirty="0" err="1"/>
              <a:t>testé</a:t>
            </a:r>
            <a:r>
              <a:rPr lang="en-US" sz="1400" b="1" dirty="0"/>
              <a:t> </a:t>
            </a:r>
            <a:r>
              <a:rPr lang="en-US" sz="1400" b="1" dirty="0" err="1"/>
              <a:t>mais</a:t>
            </a:r>
            <a:r>
              <a:rPr lang="en-US" sz="1400" b="1" dirty="0"/>
              <a:t> non </a:t>
            </a:r>
            <a:r>
              <a:rPr lang="en-US" sz="1400" b="1" dirty="0" err="1"/>
              <a:t>retenu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err="1"/>
              <a:t>Lemmatisation</a:t>
            </a:r>
            <a:r>
              <a:rPr lang="en-US" sz="1400" b="1" dirty="0"/>
              <a:t>  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 err="1"/>
              <a:t>Détection</a:t>
            </a:r>
            <a:r>
              <a:rPr lang="en-US" sz="1400" b="1" dirty="0"/>
              <a:t> et suppression des </a:t>
            </a:r>
            <a:r>
              <a:rPr lang="en-US" sz="1400" b="1" dirty="0" err="1"/>
              <a:t>listes</a:t>
            </a:r>
            <a:r>
              <a:rPr lang="en-US" sz="1400" b="1" dirty="0"/>
              <a:t> vides de tokens</a:t>
            </a:r>
          </a:p>
        </p:txBody>
      </p:sp>
      <p:sp>
        <p:nvSpPr>
          <p:cNvPr id="19" name="Google Shape;701;p33">
            <a:extLst>
              <a:ext uri="{FF2B5EF4-FFF2-40B4-BE49-F238E27FC236}">
                <a16:creationId xmlns:a16="http://schemas.microsoft.com/office/drawing/2014/main" id="{FAAFBFFE-DD10-434E-BAE8-DD92CB52D1D8}"/>
              </a:ext>
            </a:extLst>
          </p:cNvPr>
          <p:cNvSpPr txBox="1">
            <a:spLocks/>
          </p:cNvSpPr>
          <p:nvPr/>
        </p:nvSpPr>
        <p:spPr>
          <a:xfrm>
            <a:off x="260798" y="1523915"/>
            <a:ext cx="6531428" cy="43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b="1" dirty="0"/>
              <a:t>Processing des </a:t>
            </a:r>
            <a:r>
              <a:rPr lang="en-US" sz="1400" b="1" dirty="0" err="1"/>
              <a:t>données</a:t>
            </a:r>
            <a:r>
              <a:rPr lang="en-US" sz="1400" b="1" dirty="0"/>
              <a:t> </a:t>
            </a:r>
            <a:r>
              <a:rPr lang="en-US" sz="1400" b="1" dirty="0" err="1"/>
              <a:t>textuelles</a:t>
            </a:r>
            <a:endParaRPr lang="en-US" sz="1400" b="1" dirty="0"/>
          </a:p>
        </p:txBody>
      </p:sp>
      <p:sp>
        <p:nvSpPr>
          <p:cNvPr id="17" name="Google Shape;698;p33">
            <a:extLst>
              <a:ext uri="{FF2B5EF4-FFF2-40B4-BE49-F238E27FC236}">
                <a16:creationId xmlns:a16="http://schemas.microsoft.com/office/drawing/2014/main" id="{95B011F5-29F6-4372-A631-A2965C9DB827}"/>
              </a:ext>
            </a:extLst>
          </p:cNvPr>
          <p:cNvSpPr txBox="1">
            <a:spLocks/>
          </p:cNvSpPr>
          <p:nvPr/>
        </p:nvSpPr>
        <p:spPr>
          <a:xfrm>
            <a:off x="713036" y="907233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400" dirty="0">
                <a:solidFill>
                  <a:schemeClr val="accent2"/>
                </a:solidFill>
              </a:rPr>
              <a:t>3.1. Données textuelles</a:t>
            </a: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43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3. Traitement des données</a:t>
            </a:r>
            <a:r>
              <a:rPr lang="fr-FR" dirty="0"/>
              <a:t> </a:t>
            </a:r>
          </a:p>
        </p:txBody>
      </p:sp>
      <p:sp>
        <p:nvSpPr>
          <p:cNvPr id="19" name="Google Shape;701;p33">
            <a:extLst>
              <a:ext uri="{FF2B5EF4-FFF2-40B4-BE49-F238E27FC236}">
                <a16:creationId xmlns:a16="http://schemas.microsoft.com/office/drawing/2014/main" id="{FAAFBFFE-DD10-434E-BAE8-DD92CB52D1D8}"/>
              </a:ext>
            </a:extLst>
          </p:cNvPr>
          <p:cNvSpPr txBox="1">
            <a:spLocks/>
          </p:cNvSpPr>
          <p:nvPr/>
        </p:nvSpPr>
        <p:spPr>
          <a:xfrm>
            <a:off x="126243" y="1490401"/>
            <a:ext cx="4445757" cy="309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400" b="1" dirty="0" err="1"/>
              <a:t>Processing</a:t>
            </a:r>
            <a:r>
              <a:rPr lang="fr-FR" sz="1400" b="1" dirty="0"/>
              <a:t> des images: 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sz="1400" b="1" dirty="0"/>
              <a:t>7% de doublons sur le </a:t>
            </a:r>
            <a:r>
              <a:rPr lang="fr-FR" sz="1400" b="1" dirty="0" err="1"/>
              <a:t>dataset</a:t>
            </a:r>
            <a:r>
              <a:rPr lang="fr-FR" sz="1400" b="1" dirty="0"/>
              <a:t> 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sz="1400" b="1" dirty="0"/>
              <a:t>Suppression des bords blancs pour tous les images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sz="1400" b="1" dirty="0"/>
              <a:t>Suppression des images de </a:t>
            </a:r>
            <a:r>
              <a:rPr lang="fr-FR" sz="1400" b="1" dirty="0"/>
              <a:t>taille inférieure à 2 kb considérées comme inexploitables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fr-FR" sz="1400" b="1" dirty="0"/>
              <a:t> Remarque: Difficulté de tirer de l’information différenciatrice de certaines images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en-US" sz="1400" b="1" dirty="0"/>
          </a:p>
        </p:txBody>
      </p:sp>
      <p:sp>
        <p:nvSpPr>
          <p:cNvPr id="17" name="Google Shape;698;p33">
            <a:extLst>
              <a:ext uri="{FF2B5EF4-FFF2-40B4-BE49-F238E27FC236}">
                <a16:creationId xmlns:a16="http://schemas.microsoft.com/office/drawing/2014/main" id="{95B011F5-29F6-4372-A631-A2965C9DB827}"/>
              </a:ext>
            </a:extLst>
          </p:cNvPr>
          <p:cNvSpPr txBox="1">
            <a:spLocks/>
          </p:cNvSpPr>
          <p:nvPr/>
        </p:nvSpPr>
        <p:spPr>
          <a:xfrm>
            <a:off x="713036" y="907233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400" dirty="0">
                <a:solidFill>
                  <a:schemeClr val="accent2"/>
                </a:solidFill>
              </a:rPr>
              <a:t>3.2. Données images</a:t>
            </a:r>
            <a:r>
              <a:rPr lang="fr-FR" sz="2400" dirty="0"/>
              <a:t>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286CBCC-ED15-4D19-A028-0DDF09A044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7265" y="2762942"/>
            <a:ext cx="3602921" cy="2265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A8026B-5E4F-4AD1-B73F-01241FAC75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37265" y="1113905"/>
            <a:ext cx="3602921" cy="13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4. Modèles entrainés </a:t>
            </a:r>
            <a:r>
              <a:rPr lang="fr-FR" dirty="0"/>
              <a:t> 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1AF51AD-4296-4031-B113-F0E0319D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64793"/>
              </p:ext>
            </p:extLst>
          </p:nvPr>
        </p:nvGraphicFramePr>
        <p:xfrm>
          <a:off x="1324494" y="1134045"/>
          <a:ext cx="6096000" cy="332711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269622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13280774"/>
                    </a:ext>
                  </a:extLst>
                </a:gridCol>
              </a:tblGrid>
              <a:tr h="46199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Textes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01371"/>
                  </a:ext>
                </a:extLst>
              </a:tr>
              <a:tr h="2758645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fr-FR" dirty="0"/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Support </a:t>
                      </a:r>
                      <a:r>
                        <a:rPr lang="fr-FR" dirty="0" err="1"/>
                        <a:t>vector</a:t>
                      </a:r>
                      <a:r>
                        <a:rPr lang="fr-FR" dirty="0"/>
                        <a:t> machine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RNN GRU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RNN LSTM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ConvNet1D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XGBoost</a:t>
                      </a:r>
                      <a:endParaRPr lang="fr-FR" dirty="0"/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Doc2Vec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SVM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Doc2vec (</a:t>
                      </a:r>
                      <a:r>
                        <a:rPr lang="fr-FR" dirty="0" err="1"/>
                        <a:t>gemsim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TFCamemBERT</a:t>
                      </a:r>
                      <a:endParaRPr lang="fr-FR" dirty="0"/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camemBERT+SVC</a:t>
                      </a:r>
                      <a:endParaRPr lang="fr-FR" dirty="0"/>
                    </a:p>
                    <a:p>
                      <a:pPr marL="285750" indent="-285750">
                        <a:buClr>
                          <a:srgbClr val="002060"/>
                        </a:buClr>
                        <a:buFont typeface="Wingdings" panose="05000000000000000000" pitchFamily="2" charset="2"/>
                        <a:buChar char="§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CNN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/>
                        <a:t>VGG16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dirty="0" err="1"/>
                        <a:t>Xception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6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8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5.Performances</a:t>
            </a: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3EECEE-5CCE-40C8-A730-D560EAACE5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3327" y="1080654"/>
            <a:ext cx="5507182" cy="39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2"/>
                </a:solidFill>
              </a:rPr>
              <a:t>5.Performances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9B0F38-A5CF-482E-90F5-FE8A03ED57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5261" y="1205345"/>
            <a:ext cx="5681750" cy="381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6212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359</Words>
  <Application>Microsoft Office PowerPoint</Application>
  <PresentationFormat>Affichage à l'écran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4" baseType="lpstr">
      <vt:lpstr>Share Tech</vt:lpstr>
      <vt:lpstr>Livvic Light</vt:lpstr>
      <vt:lpstr>Wingdings</vt:lpstr>
      <vt:lpstr>Maven Pro</vt:lpstr>
      <vt:lpstr>Maven Pro SemiBold</vt:lpstr>
      <vt:lpstr>Proxima Nova Semibold</vt:lpstr>
      <vt:lpstr>Arial</vt:lpstr>
      <vt:lpstr>Nunito Light</vt:lpstr>
      <vt:lpstr>Calibri</vt:lpstr>
      <vt:lpstr>Arial Black</vt:lpstr>
      <vt:lpstr>Proxima Nova</vt:lpstr>
      <vt:lpstr>Data Science Consulting by Slidesgo</vt:lpstr>
      <vt:lpstr>Slidesgo Final Pages</vt:lpstr>
      <vt:lpstr>Présentation PowerPoint</vt:lpstr>
      <vt:lpstr>PLAN</vt:lpstr>
      <vt:lpstr>1.INTRODUCTION </vt:lpstr>
      <vt:lpstr>2. Présentation des données </vt:lpstr>
      <vt:lpstr>3. Traitement des données </vt:lpstr>
      <vt:lpstr>3. Traitement des données </vt:lpstr>
      <vt:lpstr>4. Modèles entrainés  </vt:lpstr>
      <vt:lpstr>5.Performances </vt:lpstr>
      <vt:lpstr>5.Performances </vt:lpstr>
      <vt:lpstr>5.Conclusion</vt:lpstr>
      <vt:lpstr>Démo Streamlit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christophe paquet</cp:lastModifiedBy>
  <cp:revision>44</cp:revision>
  <dcterms:modified xsi:type="dcterms:W3CDTF">2022-02-23T17:56:55Z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2022-02-08T21:11:14Z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ef7ce407-8467-4061-8212-3420ff761cb7</vt:lpwstr>
  </property>
  <property fmtid="{D5CDD505-2E9C-101B-9397-08002B2CF9AE}" pid="8" name="MSIP_Label_07222825-62ea-40f3-96b5-5375c07996e2_ContentBits">
    <vt:lpwstr>0</vt:lpwstr>
  </property>
</Properties>
</file>