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81" r:id="rId5"/>
    <p:sldId id="284" r:id="rId6"/>
    <p:sldId id="280" r:id="rId7"/>
    <p:sldId id="261" r:id="rId8"/>
    <p:sldId id="307" r:id="rId9"/>
    <p:sldId id="310" r:id="rId10"/>
    <p:sldId id="312" r:id="rId11"/>
    <p:sldId id="308" r:id="rId12"/>
    <p:sldId id="325" r:id="rId13"/>
    <p:sldId id="327" r:id="rId14"/>
    <p:sldId id="329" r:id="rId15"/>
    <p:sldId id="294" r:id="rId16"/>
    <p:sldId id="313" r:id="rId17"/>
    <p:sldId id="330" r:id="rId18"/>
    <p:sldId id="3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9266" autoAdjust="0"/>
  </p:normalViewPr>
  <p:slideViewPr>
    <p:cSldViewPr snapToGrid="0">
      <p:cViewPr varScale="1">
        <p:scale>
          <a:sx n="98" d="100"/>
          <a:sy n="98" d="100"/>
        </p:scale>
        <p:origin x="960" y="90"/>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18.svg"/><Relationship Id="rId9" Type="http://schemas.openxmlformats.org/officeDocument/2006/relationships/image" Target="../media/image13.pn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18.svg"/><Relationship Id="rId9"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274BB2-BC3D-4C2F-B289-23FD068055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2E6F83E-F919-4192-9948-694547D109A5}">
      <dgm:prSet/>
      <dgm:spPr/>
      <dgm:t>
        <a:bodyPr/>
        <a:lstStyle/>
        <a:p>
          <a:r>
            <a:rPr lang="en-US"/>
            <a:t>Introduce three new governance policies for the organization</a:t>
          </a:r>
        </a:p>
      </dgm:t>
    </dgm:pt>
    <dgm:pt modelId="{48220705-8F6B-43D3-A39D-5B54EE4E8818}" type="parTrans" cxnId="{07F7C93B-CAC6-4E05-AA43-04C2D0F74EC3}">
      <dgm:prSet/>
      <dgm:spPr/>
      <dgm:t>
        <a:bodyPr/>
        <a:lstStyle/>
        <a:p>
          <a:endParaRPr lang="en-US"/>
        </a:p>
      </dgm:t>
    </dgm:pt>
    <dgm:pt modelId="{F6F1FC53-8FCB-461D-82E0-E0FB17A6F568}" type="sibTrans" cxnId="{07F7C93B-CAC6-4E05-AA43-04C2D0F74EC3}">
      <dgm:prSet/>
      <dgm:spPr/>
      <dgm:t>
        <a:bodyPr/>
        <a:lstStyle/>
        <a:p>
          <a:endParaRPr lang="en-US"/>
        </a:p>
      </dgm:t>
    </dgm:pt>
    <dgm:pt modelId="{4BCA6E8C-DF60-466B-B814-0A15B22B5B25}">
      <dgm:prSet/>
      <dgm:spPr/>
      <dgm:t>
        <a:bodyPr/>
        <a:lstStyle/>
        <a:p>
          <a:r>
            <a:rPr lang="en-US" dirty="0"/>
            <a:t>Establish accountability and roles for the organization’s security posture</a:t>
          </a:r>
        </a:p>
      </dgm:t>
    </dgm:pt>
    <dgm:pt modelId="{9BFCD576-B150-4EED-BE90-FF36FD987CEF}" type="parTrans" cxnId="{F78867E1-6D70-4BB8-9DA5-1F0918E8FB35}">
      <dgm:prSet/>
      <dgm:spPr/>
      <dgm:t>
        <a:bodyPr/>
        <a:lstStyle/>
        <a:p>
          <a:endParaRPr lang="en-US"/>
        </a:p>
      </dgm:t>
    </dgm:pt>
    <dgm:pt modelId="{8340A64A-F25E-4218-846E-611C2AD01339}" type="sibTrans" cxnId="{F78867E1-6D70-4BB8-9DA5-1F0918E8FB35}">
      <dgm:prSet/>
      <dgm:spPr/>
      <dgm:t>
        <a:bodyPr/>
        <a:lstStyle/>
        <a:p>
          <a:endParaRPr lang="en-US"/>
        </a:p>
      </dgm:t>
    </dgm:pt>
    <dgm:pt modelId="{A9EB3AB7-41DE-47DB-B9ED-792B6DFEDB60}">
      <dgm:prSet/>
      <dgm:spPr/>
      <dgm:t>
        <a:bodyPr/>
        <a:lstStyle/>
        <a:p>
          <a:r>
            <a:rPr lang="en-US"/>
            <a:t>Review the updated risk assessment post-hardening.</a:t>
          </a:r>
        </a:p>
      </dgm:t>
    </dgm:pt>
    <dgm:pt modelId="{3E03C90F-84E2-4B19-AC1B-FC2C45CB86C6}" type="parTrans" cxnId="{00A4AEED-66FF-4F26-99E8-34D4F2C810AC}">
      <dgm:prSet/>
      <dgm:spPr/>
      <dgm:t>
        <a:bodyPr/>
        <a:lstStyle/>
        <a:p>
          <a:endParaRPr lang="en-US"/>
        </a:p>
      </dgm:t>
    </dgm:pt>
    <dgm:pt modelId="{01E7C231-7213-4EC8-8518-BA69A0DAAEF5}" type="sibTrans" cxnId="{00A4AEED-66FF-4F26-99E8-34D4F2C810AC}">
      <dgm:prSet/>
      <dgm:spPr/>
      <dgm:t>
        <a:bodyPr/>
        <a:lstStyle/>
        <a:p>
          <a:endParaRPr lang="en-US"/>
        </a:p>
      </dgm:t>
    </dgm:pt>
    <dgm:pt modelId="{CA9A42FF-A48C-479A-9189-CB5354ADCD79}">
      <dgm:prSet/>
      <dgm:spPr/>
      <dgm:t>
        <a:bodyPr/>
        <a:lstStyle/>
        <a:p>
          <a:r>
            <a:rPr lang="en-US"/>
            <a:t>Review compliance alignment with NIST SP 800-53</a:t>
          </a:r>
        </a:p>
      </dgm:t>
    </dgm:pt>
    <dgm:pt modelId="{EFAE5DB7-E212-4027-93E2-E0A27B5B840F}" type="parTrans" cxnId="{E3224E60-E03E-413E-94D1-A6B960E07355}">
      <dgm:prSet/>
      <dgm:spPr/>
      <dgm:t>
        <a:bodyPr/>
        <a:lstStyle/>
        <a:p>
          <a:endParaRPr lang="en-US"/>
        </a:p>
      </dgm:t>
    </dgm:pt>
    <dgm:pt modelId="{466BB3B1-C0B4-4CF7-B69C-BECD441F0B23}" type="sibTrans" cxnId="{E3224E60-E03E-413E-94D1-A6B960E07355}">
      <dgm:prSet/>
      <dgm:spPr/>
      <dgm:t>
        <a:bodyPr/>
        <a:lstStyle/>
        <a:p>
          <a:endParaRPr lang="en-US"/>
        </a:p>
      </dgm:t>
    </dgm:pt>
    <dgm:pt modelId="{C07E734B-B003-478D-93BD-9F84DA535F05}" type="pres">
      <dgm:prSet presAssocID="{BA274BB2-BC3D-4C2F-B289-23FD068055C3}" presName="linear" presStyleCnt="0">
        <dgm:presLayoutVars>
          <dgm:animLvl val="lvl"/>
          <dgm:resizeHandles val="exact"/>
        </dgm:presLayoutVars>
      </dgm:prSet>
      <dgm:spPr/>
    </dgm:pt>
    <dgm:pt modelId="{B0990E27-35F6-439B-9B8C-AA1A10C269B4}" type="pres">
      <dgm:prSet presAssocID="{72E6F83E-F919-4192-9948-694547D109A5}" presName="parentText" presStyleLbl="node1" presStyleIdx="0" presStyleCnt="4">
        <dgm:presLayoutVars>
          <dgm:chMax val="0"/>
          <dgm:bulletEnabled val="1"/>
        </dgm:presLayoutVars>
      </dgm:prSet>
      <dgm:spPr/>
    </dgm:pt>
    <dgm:pt modelId="{87CA0E3F-F798-4A22-A220-90F868219934}" type="pres">
      <dgm:prSet presAssocID="{F6F1FC53-8FCB-461D-82E0-E0FB17A6F568}" presName="spacer" presStyleCnt="0"/>
      <dgm:spPr/>
    </dgm:pt>
    <dgm:pt modelId="{327C9D7A-8CA1-41A1-A27E-1E92B9E962C3}" type="pres">
      <dgm:prSet presAssocID="{4BCA6E8C-DF60-466B-B814-0A15B22B5B25}" presName="parentText" presStyleLbl="node1" presStyleIdx="1" presStyleCnt="4" custScaleY="95426">
        <dgm:presLayoutVars>
          <dgm:chMax val="0"/>
          <dgm:bulletEnabled val="1"/>
        </dgm:presLayoutVars>
      </dgm:prSet>
      <dgm:spPr/>
    </dgm:pt>
    <dgm:pt modelId="{21D3FC99-BD90-402B-BAA1-B75129EA47E6}" type="pres">
      <dgm:prSet presAssocID="{8340A64A-F25E-4218-846E-611C2AD01339}" presName="spacer" presStyleCnt="0"/>
      <dgm:spPr/>
    </dgm:pt>
    <dgm:pt modelId="{E970FC33-53CF-4CB0-A81B-079657484310}" type="pres">
      <dgm:prSet presAssocID="{A9EB3AB7-41DE-47DB-B9ED-792B6DFEDB60}" presName="parentText" presStyleLbl="node1" presStyleIdx="2" presStyleCnt="4">
        <dgm:presLayoutVars>
          <dgm:chMax val="0"/>
          <dgm:bulletEnabled val="1"/>
        </dgm:presLayoutVars>
      </dgm:prSet>
      <dgm:spPr/>
    </dgm:pt>
    <dgm:pt modelId="{20F45BA0-C9B1-4F96-AFF6-8F71338E730B}" type="pres">
      <dgm:prSet presAssocID="{01E7C231-7213-4EC8-8518-BA69A0DAAEF5}" presName="spacer" presStyleCnt="0"/>
      <dgm:spPr/>
    </dgm:pt>
    <dgm:pt modelId="{2AC4DF9E-4552-46B0-BE4B-320BBA93F5B4}" type="pres">
      <dgm:prSet presAssocID="{CA9A42FF-A48C-479A-9189-CB5354ADCD79}" presName="parentText" presStyleLbl="node1" presStyleIdx="3" presStyleCnt="4">
        <dgm:presLayoutVars>
          <dgm:chMax val="0"/>
          <dgm:bulletEnabled val="1"/>
        </dgm:presLayoutVars>
      </dgm:prSet>
      <dgm:spPr/>
    </dgm:pt>
  </dgm:ptLst>
  <dgm:cxnLst>
    <dgm:cxn modelId="{07F7C93B-CAC6-4E05-AA43-04C2D0F74EC3}" srcId="{BA274BB2-BC3D-4C2F-B289-23FD068055C3}" destId="{72E6F83E-F919-4192-9948-694547D109A5}" srcOrd="0" destOrd="0" parTransId="{48220705-8F6B-43D3-A39D-5B54EE4E8818}" sibTransId="{F6F1FC53-8FCB-461D-82E0-E0FB17A6F568}"/>
    <dgm:cxn modelId="{96B0605F-007A-4134-BD95-759CF1E82A6B}" type="presOf" srcId="{A9EB3AB7-41DE-47DB-B9ED-792B6DFEDB60}" destId="{E970FC33-53CF-4CB0-A81B-079657484310}" srcOrd="0" destOrd="0" presId="urn:microsoft.com/office/officeart/2005/8/layout/vList2"/>
    <dgm:cxn modelId="{E3224E60-E03E-413E-94D1-A6B960E07355}" srcId="{BA274BB2-BC3D-4C2F-B289-23FD068055C3}" destId="{CA9A42FF-A48C-479A-9189-CB5354ADCD79}" srcOrd="3" destOrd="0" parTransId="{EFAE5DB7-E212-4027-93E2-E0A27B5B840F}" sibTransId="{466BB3B1-C0B4-4CF7-B69C-BECD441F0B23}"/>
    <dgm:cxn modelId="{D3886683-3B72-40EB-81E6-7C5AC9A55BAB}" type="presOf" srcId="{72E6F83E-F919-4192-9948-694547D109A5}" destId="{B0990E27-35F6-439B-9B8C-AA1A10C269B4}" srcOrd="0" destOrd="0" presId="urn:microsoft.com/office/officeart/2005/8/layout/vList2"/>
    <dgm:cxn modelId="{1AFE438D-AD23-46CC-9556-C74D7A83ADC9}" type="presOf" srcId="{BA274BB2-BC3D-4C2F-B289-23FD068055C3}" destId="{C07E734B-B003-478D-93BD-9F84DA535F05}" srcOrd="0" destOrd="0" presId="urn:microsoft.com/office/officeart/2005/8/layout/vList2"/>
    <dgm:cxn modelId="{FABD1EC1-D33C-4E7D-9C95-0F23DF0955B5}" type="presOf" srcId="{CA9A42FF-A48C-479A-9189-CB5354ADCD79}" destId="{2AC4DF9E-4552-46B0-BE4B-320BBA93F5B4}" srcOrd="0" destOrd="0" presId="urn:microsoft.com/office/officeart/2005/8/layout/vList2"/>
    <dgm:cxn modelId="{F78867E1-6D70-4BB8-9DA5-1F0918E8FB35}" srcId="{BA274BB2-BC3D-4C2F-B289-23FD068055C3}" destId="{4BCA6E8C-DF60-466B-B814-0A15B22B5B25}" srcOrd="1" destOrd="0" parTransId="{9BFCD576-B150-4EED-BE90-FF36FD987CEF}" sibTransId="{8340A64A-F25E-4218-846E-611C2AD01339}"/>
    <dgm:cxn modelId="{00A4AEED-66FF-4F26-99E8-34D4F2C810AC}" srcId="{BA274BB2-BC3D-4C2F-B289-23FD068055C3}" destId="{A9EB3AB7-41DE-47DB-B9ED-792B6DFEDB60}" srcOrd="2" destOrd="0" parTransId="{3E03C90F-84E2-4B19-AC1B-FC2C45CB86C6}" sibTransId="{01E7C231-7213-4EC8-8518-BA69A0DAAEF5}"/>
    <dgm:cxn modelId="{8A2A28FB-EF22-438B-BC33-9F2FDAA493AD}" type="presOf" srcId="{4BCA6E8C-DF60-466B-B814-0A15B22B5B25}" destId="{327C9D7A-8CA1-41A1-A27E-1E92B9E962C3}" srcOrd="0" destOrd="0" presId="urn:microsoft.com/office/officeart/2005/8/layout/vList2"/>
    <dgm:cxn modelId="{F52E45BB-01DB-445A-A79A-8BDD0E81D1B4}" type="presParOf" srcId="{C07E734B-B003-478D-93BD-9F84DA535F05}" destId="{B0990E27-35F6-439B-9B8C-AA1A10C269B4}" srcOrd="0" destOrd="0" presId="urn:microsoft.com/office/officeart/2005/8/layout/vList2"/>
    <dgm:cxn modelId="{D742A89E-EEFE-49FE-B917-CBE73815F03C}" type="presParOf" srcId="{C07E734B-B003-478D-93BD-9F84DA535F05}" destId="{87CA0E3F-F798-4A22-A220-90F868219934}" srcOrd="1" destOrd="0" presId="urn:microsoft.com/office/officeart/2005/8/layout/vList2"/>
    <dgm:cxn modelId="{FA30AAED-6600-4E0D-9D97-7A68BFA871BE}" type="presParOf" srcId="{C07E734B-B003-478D-93BD-9F84DA535F05}" destId="{327C9D7A-8CA1-41A1-A27E-1E92B9E962C3}" srcOrd="2" destOrd="0" presId="urn:microsoft.com/office/officeart/2005/8/layout/vList2"/>
    <dgm:cxn modelId="{8E7C8419-0354-4635-972A-28F7F30982DC}" type="presParOf" srcId="{C07E734B-B003-478D-93BD-9F84DA535F05}" destId="{21D3FC99-BD90-402B-BAA1-B75129EA47E6}" srcOrd="3" destOrd="0" presId="urn:microsoft.com/office/officeart/2005/8/layout/vList2"/>
    <dgm:cxn modelId="{2AD5686F-A5F5-4362-9517-CCF842388FD8}" type="presParOf" srcId="{C07E734B-B003-478D-93BD-9F84DA535F05}" destId="{E970FC33-53CF-4CB0-A81B-079657484310}" srcOrd="4" destOrd="0" presId="urn:microsoft.com/office/officeart/2005/8/layout/vList2"/>
    <dgm:cxn modelId="{9B27802B-8B57-4EAB-93BE-504B74E979A8}" type="presParOf" srcId="{C07E734B-B003-478D-93BD-9F84DA535F05}" destId="{20F45BA0-C9B1-4F96-AFF6-8F71338E730B}" srcOrd="5" destOrd="0" presId="urn:microsoft.com/office/officeart/2005/8/layout/vList2"/>
    <dgm:cxn modelId="{80671922-3D32-4079-82D4-C7382D611D58}" type="presParOf" srcId="{C07E734B-B003-478D-93BD-9F84DA535F05}" destId="{2AC4DF9E-4552-46B0-BE4B-320BBA93F5B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1B9F7E-D85D-476E-800B-CBB9F6B64F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CB529D7-E040-4D86-8032-9D60B8D04848}">
      <dgm:prSet/>
      <dgm:spPr/>
      <dgm:t>
        <a:bodyPr/>
        <a:lstStyle/>
        <a:p>
          <a:pPr>
            <a:lnSpc>
              <a:spcPct val="100000"/>
            </a:lnSpc>
          </a:pPr>
          <a:r>
            <a:rPr lang="en-US"/>
            <a:t>Minimum 12 characters with upper/lowercase, numbers, and special characters.</a:t>
          </a:r>
        </a:p>
      </dgm:t>
    </dgm:pt>
    <dgm:pt modelId="{1A034434-FD58-4647-934E-0C8EFC6B87F0}" type="parTrans" cxnId="{73DDBEF6-1A79-411A-8730-369C0A2464BD}">
      <dgm:prSet/>
      <dgm:spPr/>
      <dgm:t>
        <a:bodyPr/>
        <a:lstStyle/>
        <a:p>
          <a:endParaRPr lang="en-US"/>
        </a:p>
      </dgm:t>
    </dgm:pt>
    <dgm:pt modelId="{5BD8BBA7-1A39-4057-8721-BB8CD01A088C}" type="sibTrans" cxnId="{73DDBEF6-1A79-411A-8730-369C0A2464BD}">
      <dgm:prSet/>
      <dgm:spPr/>
      <dgm:t>
        <a:bodyPr/>
        <a:lstStyle/>
        <a:p>
          <a:endParaRPr lang="en-US"/>
        </a:p>
      </dgm:t>
    </dgm:pt>
    <dgm:pt modelId="{42CF60C6-7EFC-4394-95D9-8368D4125182}">
      <dgm:prSet/>
      <dgm:spPr/>
      <dgm:t>
        <a:bodyPr/>
        <a:lstStyle/>
        <a:p>
          <a:pPr>
            <a:lnSpc>
              <a:spcPct val="100000"/>
            </a:lnSpc>
          </a:pPr>
          <a:r>
            <a:rPr lang="en-US"/>
            <a:t>Expiration every 90 days along with no reuse of last 5 passwords.</a:t>
          </a:r>
        </a:p>
      </dgm:t>
    </dgm:pt>
    <dgm:pt modelId="{788ECA34-2B32-498F-AAED-F6F4CC3D8DE1}" type="parTrans" cxnId="{E08A8AA2-C780-45D9-9D60-D886982190E7}">
      <dgm:prSet/>
      <dgm:spPr/>
      <dgm:t>
        <a:bodyPr/>
        <a:lstStyle/>
        <a:p>
          <a:endParaRPr lang="en-US"/>
        </a:p>
      </dgm:t>
    </dgm:pt>
    <dgm:pt modelId="{E21BF350-7AF1-420D-8C56-6EC4E821F293}" type="sibTrans" cxnId="{E08A8AA2-C780-45D9-9D60-D886982190E7}">
      <dgm:prSet/>
      <dgm:spPr/>
      <dgm:t>
        <a:bodyPr/>
        <a:lstStyle/>
        <a:p>
          <a:endParaRPr lang="en-US"/>
        </a:p>
      </dgm:t>
    </dgm:pt>
    <dgm:pt modelId="{6FFAC4CE-CB70-422B-9CED-ABAAE260BD93}">
      <dgm:prSet/>
      <dgm:spPr/>
      <dgm:t>
        <a:bodyPr/>
        <a:lstStyle/>
        <a:p>
          <a:pPr>
            <a:lnSpc>
              <a:spcPct val="100000"/>
            </a:lnSpc>
          </a:pPr>
          <a:r>
            <a:rPr lang="en-US"/>
            <a:t>Multifactor authentication required for all admin and remote access accounts</a:t>
          </a:r>
        </a:p>
      </dgm:t>
    </dgm:pt>
    <dgm:pt modelId="{90A66080-24CC-4A75-A817-AFC2E35CC8B1}" type="parTrans" cxnId="{EF758CBB-3F59-48AD-8DE7-7A53F6E634EB}">
      <dgm:prSet/>
      <dgm:spPr/>
      <dgm:t>
        <a:bodyPr/>
        <a:lstStyle/>
        <a:p>
          <a:endParaRPr lang="en-US"/>
        </a:p>
      </dgm:t>
    </dgm:pt>
    <dgm:pt modelId="{E9EF6089-607B-4667-A813-A7E3C75266DD}" type="sibTrans" cxnId="{EF758CBB-3F59-48AD-8DE7-7A53F6E634EB}">
      <dgm:prSet/>
      <dgm:spPr/>
      <dgm:t>
        <a:bodyPr/>
        <a:lstStyle/>
        <a:p>
          <a:endParaRPr lang="en-US"/>
        </a:p>
      </dgm:t>
    </dgm:pt>
    <dgm:pt modelId="{05D0AB48-3480-4ABE-9A20-D4713C579730}">
      <dgm:prSet/>
      <dgm:spPr/>
      <dgm:t>
        <a:bodyPr/>
        <a:lstStyle/>
        <a:p>
          <a:pPr>
            <a:lnSpc>
              <a:spcPct val="100000"/>
            </a:lnSpc>
          </a:pPr>
          <a:r>
            <a:rPr lang="en-US" dirty="0"/>
            <a:t>Passwords securely stored using hashing and salting techniques.</a:t>
          </a:r>
        </a:p>
      </dgm:t>
    </dgm:pt>
    <dgm:pt modelId="{716A59AB-2BBF-4EFD-B681-8968DF1C3C62}" type="parTrans" cxnId="{4CD71A7C-DE7C-4AE8-B4E0-00F38E0525E3}">
      <dgm:prSet/>
      <dgm:spPr/>
      <dgm:t>
        <a:bodyPr/>
        <a:lstStyle/>
        <a:p>
          <a:endParaRPr lang="en-US"/>
        </a:p>
      </dgm:t>
    </dgm:pt>
    <dgm:pt modelId="{9FEDE644-2881-408C-994D-A844EAB0D534}" type="sibTrans" cxnId="{4CD71A7C-DE7C-4AE8-B4E0-00F38E0525E3}">
      <dgm:prSet/>
      <dgm:spPr/>
      <dgm:t>
        <a:bodyPr/>
        <a:lstStyle/>
        <a:p>
          <a:endParaRPr lang="en-US"/>
        </a:p>
      </dgm:t>
    </dgm:pt>
    <dgm:pt modelId="{CE12B680-446D-4FAD-9539-380E8B8787DB}">
      <dgm:prSet/>
      <dgm:spPr/>
      <dgm:t>
        <a:bodyPr/>
        <a:lstStyle/>
        <a:p>
          <a:pPr>
            <a:lnSpc>
              <a:spcPct val="100000"/>
            </a:lnSpc>
          </a:pPr>
          <a:r>
            <a:rPr lang="en-US" dirty="0"/>
            <a:t>Accounts automatically lock after 3 failed login attempts.</a:t>
          </a:r>
        </a:p>
      </dgm:t>
    </dgm:pt>
    <dgm:pt modelId="{38E0C3C2-379E-4F6F-AA7A-FC9315781BA6}" type="parTrans" cxnId="{7FB76B30-1706-4ABA-BE10-3F0EF2F65D0A}">
      <dgm:prSet/>
      <dgm:spPr/>
      <dgm:t>
        <a:bodyPr/>
        <a:lstStyle/>
        <a:p>
          <a:endParaRPr lang="en-US"/>
        </a:p>
      </dgm:t>
    </dgm:pt>
    <dgm:pt modelId="{60E66A41-821B-457A-B1F9-2FDE933C305C}" type="sibTrans" cxnId="{7FB76B30-1706-4ABA-BE10-3F0EF2F65D0A}">
      <dgm:prSet/>
      <dgm:spPr/>
      <dgm:t>
        <a:bodyPr/>
        <a:lstStyle/>
        <a:p>
          <a:endParaRPr lang="en-US"/>
        </a:p>
      </dgm:t>
    </dgm:pt>
    <dgm:pt modelId="{7D859C5A-25F3-41AB-B261-2DF1D2FDD713}" type="pres">
      <dgm:prSet presAssocID="{891B9F7E-D85D-476E-800B-CBB9F6B64FBC}" presName="root" presStyleCnt="0">
        <dgm:presLayoutVars>
          <dgm:dir/>
          <dgm:resizeHandles val="exact"/>
        </dgm:presLayoutVars>
      </dgm:prSet>
      <dgm:spPr/>
    </dgm:pt>
    <dgm:pt modelId="{2804526C-E35A-4F6A-8175-F92D56423743}" type="pres">
      <dgm:prSet presAssocID="{5CB529D7-E040-4D86-8032-9D60B8D04848}" presName="compNode" presStyleCnt="0"/>
      <dgm:spPr/>
    </dgm:pt>
    <dgm:pt modelId="{E2053249-A5A9-47C7-823D-6DC78C073AC8}" type="pres">
      <dgm:prSet presAssocID="{5CB529D7-E040-4D86-8032-9D60B8D04848}" presName="bgRect" presStyleLbl="bgShp" presStyleIdx="0" presStyleCnt="5"/>
      <dgm:spPr/>
    </dgm:pt>
    <dgm:pt modelId="{84475750-30EE-47DC-ABB8-66456C7CFC87}" type="pres">
      <dgm:prSet presAssocID="{5CB529D7-E040-4D86-8032-9D60B8D04848}"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lly with solid fill"/>
        </a:ext>
      </dgm:extLst>
    </dgm:pt>
    <dgm:pt modelId="{001888B7-98DD-40D1-8D37-2CE8B4744C17}" type="pres">
      <dgm:prSet presAssocID="{5CB529D7-E040-4D86-8032-9D60B8D04848}" presName="spaceRect" presStyleCnt="0"/>
      <dgm:spPr/>
    </dgm:pt>
    <dgm:pt modelId="{3E9DEED0-2219-4650-8C88-27620BF080D9}" type="pres">
      <dgm:prSet presAssocID="{5CB529D7-E040-4D86-8032-9D60B8D04848}" presName="parTx" presStyleLbl="revTx" presStyleIdx="0" presStyleCnt="5">
        <dgm:presLayoutVars>
          <dgm:chMax val="0"/>
          <dgm:chPref val="0"/>
        </dgm:presLayoutVars>
      </dgm:prSet>
      <dgm:spPr/>
    </dgm:pt>
    <dgm:pt modelId="{D44876E2-59CF-42C1-8C2E-D384E7A03A6E}" type="pres">
      <dgm:prSet presAssocID="{5BD8BBA7-1A39-4057-8721-BB8CD01A088C}" presName="sibTrans" presStyleCnt="0"/>
      <dgm:spPr/>
    </dgm:pt>
    <dgm:pt modelId="{271AF657-80C4-4089-94E9-E8695BB5ADAF}" type="pres">
      <dgm:prSet presAssocID="{42CF60C6-7EFC-4394-95D9-8368D4125182}" presName="compNode" presStyleCnt="0"/>
      <dgm:spPr/>
    </dgm:pt>
    <dgm:pt modelId="{193C5944-725C-4F38-812C-6656640D5D7D}" type="pres">
      <dgm:prSet presAssocID="{42CF60C6-7EFC-4394-95D9-8368D4125182}" presName="bgRect" presStyleLbl="bgShp" presStyleIdx="1" presStyleCnt="5"/>
      <dgm:spPr/>
    </dgm:pt>
    <dgm:pt modelId="{FB41DF07-805B-4DA4-8BFA-7DCEAE8E3604}" type="pres">
      <dgm:prSet presAssocID="{42CF60C6-7EFC-4394-95D9-8368D4125182}"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Warning with solid fill"/>
        </a:ext>
      </dgm:extLst>
    </dgm:pt>
    <dgm:pt modelId="{A70E209D-48D3-449A-B7AF-CC823BE59A13}" type="pres">
      <dgm:prSet presAssocID="{42CF60C6-7EFC-4394-95D9-8368D4125182}" presName="spaceRect" presStyleCnt="0"/>
      <dgm:spPr/>
    </dgm:pt>
    <dgm:pt modelId="{893EE01D-3888-4285-BA3B-B401E0F23B49}" type="pres">
      <dgm:prSet presAssocID="{42CF60C6-7EFC-4394-95D9-8368D4125182}" presName="parTx" presStyleLbl="revTx" presStyleIdx="1" presStyleCnt="5">
        <dgm:presLayoutVars>
          <dgm:chMax val="0"/>
          <dgm:chPref val="0"/>
        </dgm:presLayoutVars>
      </dgm:prSet>
      <dgm:spPr/>
    </dgm:pt>
    <dgm:pt modelId="{3462E132-C240-4788-8595-03C258C533A5}" type="pres">
      <dgm:prSet presAssocID="{E21BF350-7AF1-420D-8C56-6EC4E821F293}" presName="sibTrans" presStyleCnt="0"/>
      <dgm:spPr/>
    </dgm:pt>
    <dgm:pt modelId="{395852FE-B7CC-4071-B157-7002834950B8}" type="pres">
      <dgm:prSet presAssocID="{6FFAC4CE-CB70-422B-9CED-ABAAE260BD93}" presName="compNode" presStyleCnt="0"/>
      <dgm:spPr/>
    </dgm:pt>
    <dgm:pt modelId="{C3D6BAE9-96F2-438F-8151-2A7817844112}" type="pres">
      <dgm:prSet presAssocID="{6FFAC4CE-CB70-422B-9CED-ABAAE260BD93}" presName="bgRect" presStyleLbl="bgShp" presStyleIdx="2" presStyleCnt="5"/>
      <dgm:spPr/>
    </dgm:pt>
    <dgm:pt modelId="{68D25EC0-6708-44FD-A114-1881A45A6884}" type="pres">
      <dgm:prSet presAssocID="{6FFAC4CE-CB70-422B-9CED-ABAAE260BD9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93EFFAE6-D060-4232-8FEF-7C71F824CEBD}" type="pres">
      <dgm:prSet presAssocID="{6FFAC4CE-CB70-422B-9CED-ABAAE260BD93}" presName="spaceRect" presStyleCnt="0"/>
      <dgm:spPr/>
    </dgm:pt>
    <dgm:pt modelId="{99312691-D45B-43DE-ACF8-AADF2DCD494B}" type="pres">
      <dgm:prSet presAssocID="{6FFAC4CE-CB70-422B-9CED-ABAAE260BD93}" presName="parTx" presStyleLbl="revTx" presStyleIdx="2" presStyleCnt="5">
        <dgm:presLayoutVars>
          <dgm:chMax val="0"/>
          <dgm:chPref val="0"/>
        </dgm:presLayoutVars>
      </dgm:prSet>
      <dgm:spPr/>
    </dgm:pt>
    <dgm:pt modelId="{10A4C745-A2E3-438D-98AE-F3C8304CD4C7}" type="pres">
      <dgm:prSet presAssocID="{E9EF6089-607B-4667-A813-A7E3C75266DD}" presName="sibTrans" presStyleCnt="0"/>
      <dgm:spPr/>
    </dgm:pt>
    <dgm:pt modelId="{2C7FBBD1-8A10-47B2-9A56-98134D5DC2AD}" type="pres">
      <dgm:prSet presAssocID="{05D0AB48-3480-4ABE-9A20-D4713C579730}" presName="compNode" presStyleCnt="0"/>
      <dgm:spPr/>
    </dgm:pt>
    <dgm:pt modelId="{135498B1-848F-4381-B738-DADA1DC6D80A}" type="pres">
      <dgm:prSet presAssocID="{05D0AB48-3480-4ABE-9A20-D4713C579730}" presName="bgRect" presStyleLbl="bgShp" presStyleIdx="3" presStyleCnt="5"/>
      <dgm:spPr/>
    </dgm:pt>
    <dgm:pt modelId="{CA94946A-9705-44F4-90C2-C739ED2CBC73}" type="pres">
      <dgm:prSet presAssocID="{05D0AB48-3480-4ABE-9A20-D4713C5797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afe"/>
        </a:ext>
      </dgm:extLst>
    </dgm:pt>
    <dgm:pt modelId="{A8A4A6DD-B163-4B28-861E-9F046636D0DA}" type="pres">
      <dgm:prSet presAssocID="{05D0AB48-3480-4ABE-9A20-D4713C579730}" presName="spaceRect" presStyleCnt="0"/>
      <dgm:spPr/>
    </dgm:pt>
    <dgm:pt modelId="{DA65E607-3EFF-44EE-AE99-CE704AE0390D}" type="pres">
      <dgm:prSet presAssocID="{05D0AB48-3480-4ABE-9A20-D4713C579730}" presName="parTx" presStyleLbl="revTx" presStyleIdx="3" presStyleCnt="5">
        <dgm:presLayoutVars>
          <dgm:chMax val="0"/>
          <dgm:chPref val="0"/>
        </dgm:presLayoutVars>
      </dgm:prSet>
      <dgm:spPr/>
    </dgm:pt>
    <dgm:pt modelId="{A4383862-C803-48B0-9B99-46DDA50591A6}" type="pres">
      <dgm:prSet presAssocID="{9FEDE644-2881-408C-994D-A844EAB0D534}" presName="sibTrans" presStyleCnt="0"/>
      <dgm:spPr/>
    </dgm:pt>
    <dgm:pt modelId="{04597928-8F6B-4891-861E-CA4902110B34}" type="pres">
      <dgm:prSet presAssocID="{CE12B680-446D-4FAD-9539-380E8B8787DB}" presName="compNode" presStyleCnt="0"/>
      <dgm:spPr/>
    </dgm:pt>
    <dgm:pt modelId="{A7323F81-A514-4B7B-B30D-9D59959C8280}" type="pres">
      <dgm:prSet presAssocID="{CE12B680-446D-4FAD-9539-380E8B8787DB}" presName="bgRect" presStyleLbl="bgShp" presStyleIdx="4" presStyleCnt="5"/>
      <dgm:spPr>
        <a:ln>
          <a:noFill/>
        </a:ln>
      </dgm:spPr>
    </dgm:pt>
    <dgm:pt modelId="{4CDD5E56-50DB-4BE2-BEB5-98E7C049C142}" type="pres">
      <dgm:prSet presAssocID="{CE12B680-446D-4FAD-9539-380E8B8787DB}"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FE296918-9250-4EC1-B440-C822E14AD9F7}" type="pres">
      <dgm:prSet presAssocID="{CE12B680-446D-4FAD-9539-380E8B8787DB}" presName="spaceRect" presStyleCnt="0"/>
      <dgm:spPr/>
    </dgm:pt>
    <dgm:pt modelId="{92894584-D6C6-47C9-836A-941EA8C051AE}" type="pres">
      <dgm:prSet presAssocID="{CE12B680-446D-4FAD-9539-380E8B8787DB}" presName="parTx" presStyleLbl="revTx" presStyleIdx="4" presStyleCnt="5">
        <dgm:presLayoutVars>
          <dgm:chMax val="0"/>
          <dgm:chPref val="0"/>
        </dgm:presLayoutVars>
      </dgm:prSet>
      <dgm:spPr/>
    </dgm:pt>
  </dgm:ptLst>
  <dgm:cxnLst>
    <dgm:cxn modelId="{7FB76B30-1706-4ABA-BE10-3F0EF2F65D0A}" srcId="{891B9F7E-D85D-476E-800B-CBB9F6B64FBC}" destId="{CE12B680-446D-4FAD-9539-380E8B8787DB}" srcOrd="4" destOrd="0" parTransId="{38E0C3C2-379E-4F6F-AA7A-FC9315781BA6}" sibTransId="{60E66A41-821B-457A-B1F9-2FDE933C305C}"/>
    <dgm:cxn modelId="{6AF6D443-B865-4C69-A996-224DE802A9D5}" type="presOf" srcId="{CE12B680-446D-4FAD-9539-380E8B8787DB}" destId="{92894584-D6C6-47C9-836A-941EA8C051AE}" srcOrd="0" destOrd="0" presId="urn:microsoft.com/office/officeart/2018/2/layout/IconVerticalSolidList"/>
    <dgm:cxn modelId="{1B497A79-5621-48B2-8B90-05985C9681B8}" type="presOf" srcId="{05D0AB48-3480-4ABE-9A20-D4713C579730}" destId="{DA65E607-3EFF-44EE-AE99-CE704AE0390D}" srcOrd="0" destOrd="0" presId="urn:microsoft.com/office/officeart/2018/2/layout/IconVerticalSolidList"/>
    <dgm:cxn modelId="{4CD71A7C-DE7C-4AE8-B4E0-00F38E0525E3}" srcId="{891B9F7E-D85D-476E-800B-CBB9F6B64FBC}" destId="{05D0AB48-3480-4ABE-9A20-D4713C579730}" srcOrd="3" destOrd="0" parTransId="{716A59AB-2BBF-4EFD-B681-8968DF1C3C62}" sibTransId="{9FEDE644-2881-408C-994D-A844EAB0D534}"/>
    <dgm:cxn modelId="{E08A8AA2-C780-45D9-9D60-D886982190E7}" srcId="{891B9F7E-D85D-476E-800B-CBB9F6B64FBC}" destId="{42CF60C6-7EFC-4394-95D9-8368D4125182}" srcOrd="1" destOrd="0" parTransId="{788ECA34-2B32-498F-AAED-F6F4CC3D8DE1}" sibTransId="{E21BF350-7AF1-420D-8C56-6EC4E821F293}"/>
    <dgm:cxn modelId="{EF758CBB-3F59-48AD-8DE7-7A53F6E634EB}" srcId="{891B9F7E-D85D-476E-800B-CBB9F6B64FBC}" destId="{6FFAC4CE-CB70-422B-9CED-ABAAE260BD93}" srcOrd="2" destOrd="0" parTransId="{90A66080-24CC-4A75-A817-AFC2E35CC8B1}" sibTransId="{E9EF6089-607B-4667-A813-A7E3C75266DD}"/>
    <dgm:cxn modelId="{9114CCBC-0AB1-45C0-BA82-59F45741E071}" type="presOf" srcId="{42CF60C6-7EFC-4394-95D9-8368D4125182}" destId="{893EE01D-3888-4285-BA3B-B401E0F23B49}" srcOrd="0" destOrd="0" presId="urn:microsoft.com/office/officeart/2018/2/layout/IconVerticalSolidList"/>
    <dgm:cxn modelId="{AB0A33BF-D6F3-41C1-965B-41B5DB46179F}" type="presOf" srcId="{6FFAC4CE-CB70-422B-9CED-ABAAE260BD93}" destId="{99312691-D45B-43DE-ACF8-AADF2DCD494B}" srcOrd="0" destOrd="0" presId="urn:microsoft.com/office/officeart/2018/2/layout/IconVerticalSolidList"/>
    <dgm:cxn modelId="{55D59DED-D223-429A-8341-29D0F5C12C38}" type="presOf" srcId="{891B9F7E-D85D-476E-800B-CBB9F6B64FBC}" destId="{7D859C5A-25F3-41AB-B261-2DF1D2FDD713}" srcOrd="0" destOrd="0" presId="urn:microsoft.com/office/officeart/2018/2/layout/IconVerticalSolidList"/>
    <dgm:cxn modelId="{A01EC7F4-D85C-4693-90A5-33814A85EC5C}" type="presOf" srcId="{5CB529D7-E040-4D86-8032-9D60B8D04848}" destId="{3E9DEED0-2219-4650-8C88-27620BF080D9}" srcOrd="0" destOrd="0" presId="urn:microsoft.com/office/officeart/2018/2/layout/IconVerticalSolidList"/>
    <dgm:cxn modelId="{73DDBEF6-1A79-411A-8730-369C0A2464BD}" srcId="{891B9F7E-D85D-476E-800B-CBB9F6B64FBC}" destId="{5CB529D7-E040-4D86-8032-9D60B8D04848}" srcOrd="0" destOrd="0" parTransId="{1A034434-FD58-4647-934E-0C8EFC6B87F0}" sibTransId="{5BD8BBA7-1A39-4057-8721-BB8CD01A088C}"/>
    <dgm:cxn modelId="{993321A8-C633-4965-BAF1-D669583ABE54}" type="presParOf" srcId="{7D859C5A-25F3-41AB-B261-2DF1D2FDD713}" destId="{2804526C-E35A-4F6A-8175-F92D56423743}" srcOrd="0" destOrd="0" presId="urn:microsoft.com/office/officeart/2018/2/layout/IconVerticalSolidList"/>
    <dgm:cxn modelId="{3C9A0DE5-966A-451B-AE2A-E81282527EAB}" type="presParOf" srcId="{2804526C-E35A-4F6A-8175-F92D56423743}" destId="{E2053249-A5A9-47C7-823D-6DC78C073AC8}" srcOrd="0" destOrd="0" presId="urn:microsoft.com/office/officeart/2018/2/layout/IconVerticalSolidList"/>
    <dgm:cxn modelId="{6F668762-697F-4DF7-94B5-77FB18DC699B}" type="presParOf" srcId="{2804526C-E35A-4F6A-8175-F92D56423743}" destId="{84475750-30EE-47DC-ABB8-66456C7CFC87}" srcOrd="1" destOrd="0" presId="urn:microsoft.com/office/officeart/2018/2/layout/IconVerticalSolidList"/>
    <dgm:cxn modelId="{1C38FE43-8FA8-471F-AA3F-70E07DD8051F}" type="presParOf" srcId="{2804526C-E35A-4F6A-8175-F92D56423743}" destId="{001888B7-98DD-40D1-8D37-2CE8B4744C17}" srcOrd="2" destOrd="0" presId="urn:microsoft.com/office/officeart/2018/2/layout/IconVerticalSolidList"/>
    <dgm:cxn modelId="{064E6033-74CB-48C8-A329-DDA28F2B626F}" type="presParOf" srcId="{2804526C-E35A-4F6A-8175-F92D56423743}" destId="{3E9DEED0-2219-4650-8C88-27620BF080D9}" srcOrd="3" destOrd="0" presId="urn:microsoft.com/office/officeart/2018/2/layout/IconVerticalSolidList"/>
    <dgm:cxn modelId="{A34C925D-607A-43E9-87F0-50591221E1B7}" type="presParOf" srcId="{7D859C5A-25F3-41AB-B261-2DF1D2FDD713}" destId="{D44876E2-59CF-42C1-8C2E-D384E7A03A6E}" srcOrd="1" destOrd="0" presId="urn:microsoft.com/office/officeart/2018/2/layout/IconVerticalSolidList"/>
    <dgm:cxn modelId="{02F4CFDC-FAAF-45EB-B03C-35729AEAEAA7}" type="presParOf" srcId="{7D859C5A-25F3-41AB-B261-2DF1D2FDD713}" destId="{271AF657-80C4-4089-94E9-E8695BB5ADAF}" srcOrd="2" destOrd="0" presId="urn:microsoft.com/office/officeart/2018/2/layout/IconVerticalSolidList"/>
    <dgm:cxn modelId="{4CD3324F-2827-4942-803D-9CCCBD1742EE}" type="presParOf" srcId="{271AF657-80C4-4089-94E9-E8695BB5ADAF}" destId="{193C5944-725C-4F38-812C-6656640D5D7D}" srcOrd="0" destOrd="0" presId="urn:microsoft.com/office/officeart/2018/2/layout/IconVerticalSolidList"/>
    <dgm:cxn modelId="{FAD2ECA1-9F78-4E9D-94F2-A7C3BB092A1C}" type="presParOf" srcId="{271AF657-80C4-4089-94E9-E8695BB5ADAF}" destId="{FB41DF07-805B-4DA4-8BFA-7DCEAE8E3604}" srcOrd="1" destOrd="0" presId="urn:microsoft.com/office/officeart/2018/2/layout/IconVerticalSolidList"/>
    <dgm:cxn modelId="{BE053CCF-BDAB-4575-9A6F-38141554425D}" type="presParOf" srcId="{271AF657-80C4-4089-94E9-E8695BB5ADAF}" destId="{A70E209D-48D3-449A-B7AF-CC823BE59A13}" srcOrd="2" destOrd="0" presId="urn:microsoft.com/office/officeart/2018/2/layout/IconVerticalSolidList"/>
    <dgm:cxn modelId="{FBC14FA7-8935-4889-BC34-CA2AA851416F}" type="presParOf" srcId="{271AF657-80C4-4089-94E9-E8695BB5ADAF}" destId="{893EE01D-3888-4285-BA3B-B401E0F23B49}" srcOrd="3" destOrd="0" presId="urn:microsoft.com/office/officeart/2018/2/layout/IconVerticalSolidList"/>
    <dgm:cxn modelId="{7D8C05E1-0853-4A89-96CC-60169EFEF063}" type="presParOf" srcId="{7D859C5A-25F3-41AB-B261-2DF1D2FDD713}" destId="{3462E132-C240-4788-8595-03C258C533A5}" srcOrd="3" destOrd="0" presId="urn:microsoft.com/office/officeart/2018/2/layout/IconVerticalSolidList"/>
    <dgm:cxn modelId="{EFAED974-466F-4DBD-9311-E675A4778C5F}" type="presParOf" srcId="{7D859C5A-25F3-41AB-B261-2DF1D2FDD713}" destId="{395852FE-B7CC-4071-B157-7002834950B8}" srcOrd="4" destOrd="0" presId="urn:microsoft.com/office/officeart/2018/2/layout/IconVerticalSolidList"/>
    <dgm:cxn modelId="{B67A1135-3055-4649-BE7A-F8E56F671CF3}" type="presParOf" srcId="{395852FE-B7CC-4071-B157-7002834950B8}" destId="{C3D6BAE9-96F2-438F-8151-2A7817844112}" srcOrd="0" destOrd="0" presId="urn:microsoft.com/office/officeart/2018/2/layout/IconVerticalSolidList"/>
    <dgm:cxn modelId="{E4F9BDD7-3D4D-42C7-A47E-1ED5BA59E05E}" type="presParOf" srcId="{395852FE-B7CC-4071-B157-7002834950B8}" destId="{68D25EC0-6708-44FD-A114-1881A45A6884}" srcOrd="1" destOrd="0" presId="urn:microsoft.com/office/officeart/2018/2/layout/IconVerticalSolidList"/>
    <dgm:cxn modelId="{2F20D546-CD15-4E83-9BAF-50DC72BDB7EF}" type="presParOf" srcId="{395852FE-B7CC-4071-B157-7002834950B8}" destId="{93EFFAE6-D060-4232-8FEF-7C71F824CEBD}" srcOrd="2" destOrd="0" presId="urn:microsoft.com/office/officeart/2018/2/layout/IconVerticalSolidList"/>
    <dgm:cxn modelId="{AFB31956-1210-4E54-B7A0-41058C3DA0FF}" type="presParOf" srcId="{395852FE-B7CC-4071-B157-7002834950B8}" destId="{99312691-D45B-43DE-ACF8-AADF2DCD494B}" srcOrd="3" destOrd="0" presId="urn:microsoft.com/office/officeart/2018/2/layout/IconVerticalSolidList"/>
    <dgm:cxn modelId="{0FDE8A92-D337-42E0-ABC0-0FF6368A0375}" type="presParOf" srcId="{7D859C5A-25F3-41AB-B261-2DF1D2FDD713}" destId="{10A4C745-A2E3-438D-98AE-F3C8304CD4C7}" srcOrd="5" destOrd="0" presId="urn:microsoft.com/office/officeart/2018/2/layout/IconVerticalSolidList"/>
    <dgm:cxn modelId="{CED695C7-F5FD-4156-8FEE-93E0C74053CD}" type="presParOf" srcId="{7D859C5A-25F3-41AB-B261-2DF1D2FDD713}" destId="{2C7FBBD1-8A10-47B2-9A56-98134D5DC2AD}" srcOrd="6" destOrd="0" presId="urn:microsoft.com/office/officeart/2018/2/layout/IconVerticalSolidList"/>
    <dgm:cxn modelId="{815F350D-C08A-4BCC-93A4-7447C71B12E7}" type="presParOf" srcId="{2C7FBBD1-8A10-47B2-9A56-98134D5DC2AD}" destId="{135498B1-848F-4381-B738-DADA1DC6D80A}" srcOrd="0" destOrd="0" presId="urn:microsoft.com/office/officeart/2018/2/layout/IconVerticalSolidList"/>
    <dgm:cxn modelId="{62505C83-367F-43FA-AC19-774632845CB1}" type="presParOf" srcId="{2C7FBBD1-8A10-47B2-9A56-98134D5DC2AD}" destId="{CA94946A-9705-44F4-90C2-C739ED2CBC73}" srcOrd="1" destOrd="0" presId="urn:microsoft.com/office/officeart/2018/2/layout/IconVerticalSolidList"/>
    <dgm:cxn modelId="{3026BD98-BC1B-40ED-B05E-39CC089CBFD5}" type="presParOf" srcId="{2C7FBBD1-8A10-47B2-9A56-98134D5DC2AD}" destId="{A8A4A6DD-B163-4B28-861E-9F046636D0DA}" srcOrd="2" destOrd="0" presId="urn:microsoft.com/office/officeart/2018/2/layout/IconVerticalSolidList"/>
    <dgm:cxn modelId="{2C805109-13E6-4D11-A53E-4DE2EF4AD555}" type="presParOf" srcId="{2C7FBBD1-8A10-47B2-9A56-98134D5DC2AD}" destId="{DA65E607-3EFF-44EE-AE99-CE704AE0390D}" srcOrd="3" destOrd="0" presId="urn:microsoft.com/office/officeart/2018/2/layout/IconVerticalSolidList"/>
    <dgm:cxn modelId="{0F26BC88-65AC-45FC-8B95-69B38744CC40}" type="presParOf" srcId="{7D859C5A-25F3-41AB-B261-2DF1D2FDD713}" destId="{A4383862-C803-48B0-9B99-46DDA50591A6}" srcOrd="7" destOrd="0" presId="urn:microsoft.com/office/officeart/2018/2/layout/IconVerticalSolidList"/>
    <dgm:cxn modelId="{4548182F-81AA-4F09-ABEF-D72E2721479E}" type="presParOf" srcId="{7D859C5A-25F3-41AB-B261-2DF1D2FDD713}" destId="{04597928-8F6B-4891-861E-CA4902110B34}" srcOrd="8" destOrd="0" presId="urn:microsoft.com/office/officeart/2018/2/layout/IconVerticalSolidList"/>
    <dgm:cxn modelId="{54BE5E8E-AFCA-4ACC-B6C8-7EC4E5FC01B0}" type="presParOf" srcId="{04597928-8F6B-4891-861E-CA4902110B34}" destId="{A7323F81-A514-4B7B-B30D-9D59959C8280}" srcOrd="0" destOrd="0" presId="urn:microsoft.com/office/officeart/2018/2/layout/IconVerticalSolidList"/>
    <dgm:cxn modelId="{603B91E1-8F84-4320-8DCE-7E714CF69071}" type="presParOf" srcId="{04597928-8F6B-4891-861E-CA4902110B34}" destId="{4CDD5E56-50DB-4BE2-BEB5-98E7C049C142}" srcOrd="1" destOrd="0" presId="urn:microsoft.com/office/officeart/2018/2/layout/IconVerticalSolidList"/>
    <dgm:cxn modelId="{A5E19D51-BD15-404A-8D06-07FA9B7236CD}" type="presParOf" srcId="{04597928-8F6B-4891-861E-CA4902110B34}" destId="{FE296918-9250-4EC1-B440-C822E14AD9F7}" srcOrd="2" destOrd="0" presId="urn:microsoft.com/office/officeart/2018/2/layout/IconVerticalSolidList"/>
    <dgm:cxn modelId="{5171839B-8384-44BF-AC16-925E88897CF3}" type="presParOf" srcId="{04597928-8F6B-4891-861E-CA4902110B34}" destId="{92894584-D6C6-47C9-836A-941EA8C051A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1B9F7E-D85D-476E-800B-CBB9F6B64F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CB529D7-E040-4D86-8032-9D60B8D04848}">
      <dgm:prSet/>
      <dgm:spPr/>
      <dgm:t>
        <a:bodyPr/>
        <a:lstStyle/>
        <a:p>
          <a:pPr>
            <a:lnSpc>
              <a:spcPct val="100000"/>
            </a:lnSpc>
          </a:pPr>
          <a:r>
            <a:rPr lang="en-US"/>
            <a:t>Least privilege enforced.</a:t>
          </a:r>
        </a:p>
      </dgm:t>
    </dgm:pt>
    <dgm:pt modelId="{1A034434-FD58-4647-934E-0C8EFC6B87F0}" type="parTrans" cxnId="{73DDBEF6-1A79-411A-8730-369C0A2464BD}">
      <dgm:prSet/>
      <dgm:spPr/>
      <dgm:t>
        <a:bodyPr/>
        <a:lstStyle/>
        <a:p>
          <a:endParaRPr lang="en-US"/>
        </a:p>
      </dgm:t>
    </dgm:pt>
    <dgm:pt modelId="{5BD8BBA7-1A39-4057-8721-BB8CD01A088C}" type="sibTrans" cxnId="{73DDBEF6-1A79-411A-8730-369C0A2464BD}">
      <dgm:prSet/>
      <dgm:spPr/>
      <dgm:t>
        <a:bodyPr/>
        <a:lstStyle/>
        <a:p>
          <a:endParaRPr lang="en-US"/>
        </a:p>
      </dgm:t>
    </dgm:pt>
    <dgm:pt modelId="{42CF60C6-7EFC-4394-95D9-8368D4125182}">
      <dgm:prSet/>
      <dgm:spPr/>
      <dgm:t>
        <a:bodyPr/>
        <a:lstStyle/>
        <a:p>
          <a:pPr>
            <a:lnSpc>
              <a:spcPct val="100000"/>
            </a:lnSpc>
          </a:pPr>
          <a:r>
            <a:rPr lang="en-US" b="0" i="0" u="none"/>
            <a:t>Remote access (e.g., SSH, RDP) is disabled by default unless justified and approved.</a:t>
          </a:r>
          <a:endParaRPr lang="en-US"/>
        </a:p>
      </dgm:t>
    </dgm:pt>
    <dgm:pt modelId="{788ECA34-2B32-498F-AAED-F6F4CC3D8DE1}" type="parTrans" cxnId="{E08A8AA2-C780-45D9-9D60-D886982190E7}">
      <dgm:prSet/>
      <dgm:spPr/>
      <dgm:t>
        <a:bodyPr/>
        <a:lstStyle/>
        <a:p>
          <a:endParaRPr lang="en-US"/>
        </a:p>
      </dgm:t>
    </dgm:pt>
    <dgm:pt modelId="{E21BF350-7AF1-420D-8C56-6EC4E821F293}" type="sibTrans" cxnId="{E08A8AA2-C780-45D9-9D60-D886982190E7}">
      <dgm:prSet/>
      <dgm:spPr/>
      <dgm:t>
        <a:bodyPr/>
        <a:lstStyle/>
        <a:p>
          <a:endParaRPr lang="en-US"/>
        </a:p>
      </dgm:t>
    </dgm:pt>
    <dgm:pt modelId="{6FFAC4CE-CB70-422B-9CED-ABAAE260BD93}">
      <dgm:prSet/>
      <dgm:spPr/>
      <dgm:t>
        <a:bodyPr/>
        <a:lstStyle/>
        <a:p>
          <a:pPr>
            <a:lnSpc>
              <a:spcPct val="100000"/>
            </a:lnSpc>
          </a:pPr>
          <a:r>
            <a:rPr lang="en-US" b="0" i="0" u="none"/>
            <a:t>IT Security will maintain centralized logs of all access attempts for auditing.</a:t>
          </a:r>
          <a:endParaRPr lang="en-US"/>
        </a:p>
      </dgm:t>
    </dgm:pt>
    <dgm:pt modelId="{90A66080-24CC-4A75-A817-AFC2E35CC8B1}" type="parTrans" cxnId="{EF758CBB-3F59-48AD-8DE7-7A53F6E634EB}">
      <dgm:prSet/>
      <dgm:spPr/>
      <dgm:t>
        <a:bodyPr/>
        <a:lstStyle/>
        <a:p>
          <a:endParaRPr lang="en-US"/>
        </a:p>
      </dgm:t>
    </dgm:pt>
    <dgm:pt modelId="{E9EF6089-607B-4667-A813-A7E3C75266DD}" type="sibTrans" cxnId="{EF758CBB-3F59-48AD-8DE7-7A53F6E634EB}">
      <dgm:prSet/>
      <dgm:spPr/>
      <dgm:t>
        <a:bodyPr/>
        <a:lstStyle/>
        <a:p>
          <a:endParaRPr lang="en-US"/>
        </a:p>
      </dgm:t>
    </dgm:pt>
    <dgm:pt modelId="{05D0AB48-3480-4ABE-9A20-D4713C579730}">
      <dgm:prSet/>
      <dgm:spPr/>
      <dgm:t>
        <a:bodyPr/>
        <a:lstStyle/>
        <a:p>
          <a:pPr>
            <a:lnSpc>
              <a:spcPct val="100000"/>
            </a:lnSpc>
          </a:pPr>
          <a:r>
            <a:rPr lang="en-US" b="0" i="0" u="none"/>
            <a:t>All administrative privileges must be formally approved and reviewed quarterly.</a:t>
          </a:r>
          <a:endParaRPr lang="en-US"/>
        </a:p>
      </dgm:t>
    </dgm:pt>
    <dgm:pt modelId="{716A59AB-2BBF-4EFD-B681-8968DF1C3C62}" type="parTrans" cxnId="{4CD71A7C-DE7C-4AE8-B4E0-00F38E0525E3}">
      <dgm:prSet/>
      <dgm:spPr/>
      <dgm:t>
        <a:bodyPr/>
        <a:lstStyle/>
        <a:p>
          <a:endParaRPr lang="en-US"/>
        </a:p>
      </dgm:t>
    </dgm:pt>
    <dgm:pt modelId="{9FEDE644-2881-408C-994D-A844EAB0D534}" type="sibTrans" cxnId="{4CD71A7C-DE7C-4AE8-B4E0-00F38E0525E3}">
      <dgm:prSet/>
      <dgm:spPr/>
      <dgm:t>
        <a:bodyPr/>
        <a:lstStyle/>
        <a:p>
          <a:endParaRPr lang="en-US"/>
        </a:p>
      </dgm:t>
    </dgm:pt>
    <dgm:pt modelId="{CE12B680-446D-4FAD-9539-380E8B8787DB}">
      <dgm:prSet/>
      <dgm:spPr/>
      <dgm:t>
        <a:bodyPr/>
        <a:lstStyle/>
        <a:p>
          <a:pPr>
            <a:lnSpc>
              <a:spcPct val="100000"/>
            </a:lnSpc>
          </a:pPr>
          <a:r>
            <a:rPr lang="en-US"/>
            <a:t>Access rights must be revoked within 24 hours of employee separation or role change.</a:t>
          </a:r>
        </a:p>
      </dgm:t>
    </dgm:pt>
    <dgm:pt modelId="{38E0C3C2-379E-4F6F-AA7A-FC9315781BA6}" type="parTrans" cxnId="{7FB76B30-1706-4ABA-BE10-3F0EF2F65D0A}">
      <dgm:prSet/>
      <dgm:spPr/>
      <dgm:t>
        <a:bodyPr/>
        <a:lstStyle/>
        <a:p>
          <a:endParaRPr lang="en-US"/>
        </a:p>
      </dgm:t>
    </dgm:pt>
    <dgm:pt modelId="{60E66A41-821B-457A-B1F9-2FDE933C305C}" type="sibTrans" cxnId="{7FB76B30-1706-4ABA-BE10-3F0EF2F65D0A}">
      <dgm:prSet/>
      <dgm:spPr/>
      <dgm:t>
        <a:bodyPr/>
        <a:lstStyle/>
        <a:p>
          <a:endParaRPr lang="en-US"/>
        </a:p>
      </dgm:t>
    </dgm:pt>
    <dgm:pt modelId="{7D859C5A-25F3-41AB-B261-2DF1D2FDD713}" type="pres">
      <dgm:prSet presAssocID="{891B9F7E-D85D-476E-800B-CBB9F6B64FBC}" presName="root" presStyleCnt="0">
        <dgm:presLayoutVars>
          <dgm:dir/>
          <dgm:resizeHandles val="exact"/>
        </dgm:presLayoutVars>
      </dgm:prSet>
      <dgm:spPr/>
    </dgm:pt>
    <dgm:pt modelId="{2804526C-E35A-4F6A-8175-F92D56423743}" type="pres">
      <dgm:prSet presAssocID="{5CB529D7-E040-4D86-8032-9D60B8D04848}" presName="compNode" presStyleCnt="0"/>
      <dgm:spPr/>
    </dgm:pt>
    <dgm:pt modelId="{E2053249-A5A9-47C7-823D-6DC78C073AC8}" type="pres">
      <dgm:prSet presAssocID="{5CB529D7-E040-4D86-8032-9D60B8D04848}" presName="bgRect" presStyleLbl="bgShp" presStyleIdx="0" presStyleCnt="5"/>
      <dgm:spPr/>
    </dgm:pt>
    <dgm:pt modelId="{84475750-30EE-47DC-ABB8-66456C7CFC87}" type="pres">
      <dgm:prSet presAssocID="{5CB529D7-E040-4D86-8032-9D60B8D048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tecting Hand"/>
        </a:ext>
      </dgm:extLst>
    </dgm:pt>
    <dgm:pt modelId="{001888B7-98DD-40D1-8D37-2CE8B4744C17}" type="pres">
      <dgm:prSet presAssocID="{5CB529D7-E040-4D86-8032-9D60B8D04848}" presName="spaceRect" presStyleCnt="0"/>
      <dgm:spPr/>
    </dgm:pt>
    <dgm:pt modelId="{3E9DEED0-2219-4650-8C88-27620BF080D9}" type="pres">
      <dgm:prSet presAssocID="{5CB529D7-E040-4D86-8032-9D60B8D04848}" presName="parTx" presStyleLbl="revTx" presStyleIdx="0" presStyleCnt="5">
        <dgm:presLayoutVars>
          <dgm:chMax val="0"/>
          <dgm:chPref val="0"/>
        </dgm:presLayoutVars>
      </dgm:prSet>
      <dgm:spPr/>
    </dgm:pt>
    <dgm:pt modelId="{D44876E2-59CF-42C1-8C2E-D384E7A03A6E}" type="pres">
      <dgm:prSet presAssocID="{5BD8BBA7-1A39-4057-8721-BB8CD01A088C}" presName="sibTrans" presStyleCnt="0"/>
      <dgm:spPr/>
    </dgm:pt>
    <dgm:pt modelId="{271AF657-80C4-4089-94E9-E8695BB5ADAF}" type="pres">
      <dgm:prSet presAssocID="{42CF60C6-7EFC-4394-95D9-8368D4125182}" presName="compNode" presStyleCnt="0"/>
      <dgm:spPr/>
    </dgm:pt>
    <dgm:pt modelId="{193C5944-725C-4F38-812C-6656640D5D7D}" type="pres">
      <dgm:prSet presAssocID="{42CF60C6-7EFC-4394-95D9-8368D4125182}" presName="bgRect" presStyleLbl="bgShp" presStyleIdx="1" presStyleCnt="5"/>
      <dgm:spPr/>
    </dgm:pt>
    <dgm:pt modelId="{FB41DF07-805B-4DA4-8BFA-7DCEAE8E3604}" type="pres">
      <dgm:prSet presAssocID="{42CF60C6-7EFC-4394-95D9-8368D41251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VD player"/>
        </a:ext>
      </dgm:extLst>
    </dgm:pt>
    <dgm:pt modelId="{A70E209D-48D3-449A-B7AF-CC823BE59A13}" type="pres">
      <dgm:prSet presAssocID="{42CF60C6-7EFC-4394-95D9-8368D4125182}" presName="spaceRect" presStyleCnt="0"/>
      <dgm:spPr/>
    </dgm:pt>
    <dgm:pt modelId="{893EE01D-3888-4285-BA3B-B401E0F23B49}" type="pres">
      <dgm:prSet presAssocID="{42CF60C6-7EFC-4394-95D9-8368D4125182}" presName="parTx" presStyleLbl="revTx" presStyleIdx="1" presStyleCnt="5">
        <dgm:presLayoutVars>
          <dgm:chMax val="0"/>
          <dgm:chPref val="0"/>
        </dgm:presLayoutVars>
      </dgm:prSet>
      <dgm:spPr/>
    </dgm:pt>
    <dgm:pt modelId="{3462E132-C240-4788-8595-03C258C533A5}" type="pres">
      <dgm:prSet presAssocID="{E21BF350-7AF1-420D-8C56-6EC4E821F293}" presName="sibTrans" presStyleCnt="0"/>
      <dgm:spPr/>
    </dgm:pt>
    <dgm:pt modelId="{395852FE-B7CC-4071-B157-7002834950B8}" type="pres">
      <dgm:prSet presAssocID="{6FFAC4CE-CB70-422B-9CED-ABAAE260BD93}" presName="compNode" presStyleCnt="0"/>
      <dgm:spPr/>
    </dgm:pt>
    <dgm:pt modelId="{C3D6BAE9-96F2-438F-8151-2A7817844112}" type="pres">
      <dgm:prSet presAssocID="{6FFAC4CE-CB70-422B-9CED-ABAAE260BD93}" presName="bgRect" presStyleLbl="bgShp" presStyleIdx="2" presStyleCnt="5"/>
      <dgm:spPr/>
    </dgm:pt>
    <dgm:pt modelId="{68D25EC0-6708-44FD-A114-1881A45A6884}" type="pres">
      <dgm:prSet presAssocID="{6FFAC4CE-CB70-422B-9CED-ABAAE260BD9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3EFFAE6-D060-4232-8FEF-7C71F824CEBD}" type="pres">
      <dgm:prSet presAssocID="{6FFAC4CE-CB70-422B-9CED-ABAAE260BD93}" presName="spaceRect" presStyleCnt="0"/>
      <dgm:spPr/>
    </dgm:pt>
    <dgm:pt modelId="{99312691-D45B-43DE-ACF8-AADF2DCD494B}" type="pres">
      <dgm:prSet presAssocID="{6FFAC4CE-CB70-422B-9CED-ABAAE260BD93}" presName="parTx" presStyleLbl="revTx" presStyleIdx="2" presStyleCnt="5">
        <dgm:presLayoutVars>
          <dgm:chMax val="0"/>
          <dgm:chPref val="0"/>
        </dgm:presLayoutVars>
      </dgm:prSet>
      <dgm:spPr/>
    </dgm:pt>
    <dgm:pt modelId="{10A4C745-A2E3-438D-98AE-F3C8304CD4C7}" type="pres">
      <dgm:prSet presAssocID="{E9EF6089-607B-4667-A813-A7E3C75266DD}" presName="sibTrans" presStyleCnt="0"/>
      <dgm:spPr/>
    </dgm:pt>
    <dgm:pt modelId="{2C7FBBD1-8A10-47B2-9A56-98134D5DC2AD}" type="pres">
      <dgm:prSet presAssocID="{05D0AB48-3480-4ABE-9A20-D4713C579730}" presName="compNode" presStyleCnt="0"/>
      <dgm:spPr/>
    </dgm:pt>
    <dgm:pt modelId="{135498B1-848F-4381-B738-DADA1DC6D80A}" type="pres">
      <dgm:prSet presAssocID="{05D0AB48-3480-4ABE-9A20-D4713C579730}" presName="bgRect" presStyleLbl="bgShp" presStyleIdx="3" presStyleCnt="5"/>
      <dgm:spPr/>
    </dgm:pt>
    <dgm:pt modelId="{CA94946A-9705-44F4-90C2-C739ED2CBC73}" type="pres">
      <dgm:prSet presAssocID="{05D0AB48-3480-4ABE-9A20-D4713C5797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udge"/>
        </a:ext>
      </dgm:extLst>
    </dgm:pt>
    <dgm:pt modelId="{A8A4A6DD-B163-4B28-861E-9F046636D0DA}" type="pres">
      <dgm:prSet presAssocID="{05D0AB48-3480-4ABE-9A20-D4713C579730}" presName="spaceRect" presStyleCnt="0"/>
      <dgm:spPr/>
    </dgm:pt>
    <dgm:pt modelId="{DA65E607-3EFF-44EE-AE99-CE704AE0390D}" type="pres">
      <dgm:prSet presAssocID="{05D0AB48-3480-4ABE-9A20-D4713C579730}" presName="parTx" presStyleLbl="revTx" presStyleIdx="3" presStyleCnt="5">
        <dgm:presLayoutVars>
          <dgm:chMax val="0"/>
          <dgm:chPref val="0"/>
        </dgm:presLayoutVars>
      </dgm:prSet>
      <dgm:spPr/>
    </dgm:pt>
    <dgm:pt modelId="{A4383862-C803-48B0-9B99-46DDA50591A6}" type="pres">
      <dgm:prSet presAssocID="{9FEDE644-2881-408C-994D-A844EAB0D534}" presName="sibTrans" presStyleCnt="0"/>
      <dgm:spPr/>
    </dgm:pt>
    <dgm:pt modelId="{04597928-8F6B-4891-861E-CA4902110B34}" type="pres">
      <dgm:prSet presAssocID="{CE12B680-446D-4FAD-9539-380E8B8787DB}" presName="compNode" presStyleCnt="0"/>
      <dgm:spPr/>
    </dgm:pt>
    <dgm:pt modelId="{A7323F81-A514-4B7B-B30D-9D59959C8280}" type="pres">
      <dgm:prSet presAssocID="{CE12B680-446D-4FAD-9539-380E8B8787DB}" presName="bgRect" presStyleLbl="bgShp" presStyleIdx="4" presStyleCnt="5"/>
      <dgm:spPr/>
    </dgm:pt>
    <dgm:pt modelId="{4CDD5E56-50DB-4BE2-BEB5-98E7C049C142}" type="pres">
      <dgm:prSet presAssocID="{CE12B680-446D-4FAD-9539-380E8B8787DB}"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FE296918-9250-4EC1-B440-C822E14AD9F7}" type="pres">
      <dgm:prSet presAssocID="{CE12B680-446D-4FAD-9539-380E8B8787DB}" presName="spaceRect" presStyleCnt="0"/>
      <dgm:spPr/>
    </dgm:pt>
    <dgm:pt modelId="{92894584-D6C6-47C9-836A-941EA8C051AE}" type="pres">
      <dgm:prSet presAssocID="{CE12B680-446D-4FAD-9539-380E8B8787DB}" presName="parTx" presStyleLbl="revTx" presStyleIdx="4" presStyleCnt="5">
        <dgm:presLayoutVars>
          <dgm:chMax val="0"/>
          <dgm:chPref val="0"/>
        </dgm:presLayoutVars>
      </dgm:prSet>
      <dgm:spPr/>
    </dgm:pt>
  </dgm:ptLst>
  <dgm:cxnLst>
    <dgm:cxn modelId="{7FB76B30-1706-4ABA-BE10-3F0EF2F65D0A}" srcId="{891B9F7E-D85D-476E-800B-CBB9F6B64FBC}" destId="{CE12B680-446D-4FAD-9539-380E8B8787DB}" srcOrd="4" destOrd="0" parTransId="{38E0C3C2-379E-4F6F-AA7A-FC9315781BA6}" sibTransId="{60E66A41-821B-457A-B1F9-2FDE933C305C}"/>
    <dgm:cxn modelId="{6AF6D443-B865-4C69-A996-224DE802A9D5}" type="presOf" srcId="{CE12B680-446D-4FAD-9539-380E8B8787DB}" destId="{92894584-D6C6-47C9-836A-941EA8C051AE}" srcOrd="0" destOrd="0" presId="urn:microsoft.com/office/officeart/2018/2/layout/IconVerticalSolidList"/>
    <dgm:cxn modelId="{1B497A79-5621-48B2-8B90-05985C9681B8}" type="presOf" srcId="{05D0AB48-3480-4ABE-9A20-D4713C579730}" destId="{DA65E607-3EFF-44EE-AE99-CE704AE0390D}" srcOrd="0" destOrd="0" presId="urn:microsoft.com/office/officeart/2018/2/layout/IconVerticalSolidList"/>
    <dgm:cxn modelId="{4CD71A7C-DE7C-4AE8-B4E0-00F38E0525E3}" srcId="{891B9F7E-D85D-476E-800B-CBB9F6B64FBC}" destId="{05D0AB48-3480-4ABE-9A20-D4713C579730}" srcOrd="3" destOrd="0" parTransId="{716A59AB-2BBF-4EFD-B681-8968DF1C3C62}" sibTransId="{9FEDE644-2881-408C-994D-A844EAB0D534}"/>
    <dgm:cxn modelId="{E08A8AA2-C780-45D9-9D60-D886982190E7}" srcId="{891B9F7E-D85D-476E-800B-CBB9F6B64FBC}" destId="{42CF60C6-7EFC-4394-95D9-8368D4125182}" srcOrd="1" destOrd="0" parTransId="{788ECA34-2B32-498F-AAED-F6F4CC3D8DE1}" sibTransId="{E21BF350-7AF1-420D-8C56-6EC4E821F293}"/>
    <dgm:cxn modelId="{EF758CBB-3F59-48AD-8DE7-7A53F6E634EB}" srcId="{891B9F7E-D85D-476E-800B-CBB9F6B64FBC}" destId="{6FFAC4CE-CB70-422B-9CED-ABAAE260BD93}" srcOrd="2" destOrd="0" parTransId="{90A66080-24CC-4A75-A817-AFC2E35CC8B1}" sibTransId="{E9EF6089-607B-4667-A813-A7E3C75266DD}"/>
    <dgm:cxn modelId="{9114CCBC-0AB1-45C0-BA82-59F45741E071}" type="presOf" srcId="{42CF60C6-7EFC-4394-95D9-8368D4125182}" destId="{893EE01D-3888-4285-BA3B-B401E0F23B49}" srcOrd="0" destOrd="0" presId="urn:microsoft.com/office/officeart/2018/2/layout/IconVerticalSolidList"/>
    <dgm:cxn modelId="{AB0A33BF-D6F3-41C1-965B-41B5DB46179F}" type="presOf" srcId="{6FFAC4CE-CB70-422B-9CED-ABAAE260BD93}" destId="{99312691-D45B-43DE-ACF8-AADF2DCD494B}" srcOrd="0" destOrd="0" presId="urn:microsoft.com/office/officeart/2018/2/layout/IconVerticalSolidList"/>
    <dgm:cxn modelId="{55D59DED-D223-429A-8341-29D0F5C12C38}" type="presOf" srcId="{891B9F7E-D85D-476E-800B-CBB9F6B64FBC}" destId="{7D859C5A-25F3-41AB-B261-2DF1D2FDD713}" srcOrd="0" destOrd="0" presId="urn:microsoft.com/office/officeart/2018/2/layout/IconVerticalSolidList"/>
    <dgm:cxn modelId="{A01EC7F4-D85C-4693-90A5-33814A85EC5C}" type="presOf" srcId="{5CB529D7-E040-4D86-8032-9D60B8D04848}" destId="{3E9DEED0-2219-4650-8C88-27620BF080D9}" srcOrd="0" destOrd="0" presId="urn:microsoft.com/office/officeart/2018/2/layout/IconVerticalSolidList"/>
    <dgm:cxn modelId="{73DDBEF6-1A79-411A-8730-369C0A2464BD}" srcId="{891B9F7E-D85D-476E-800B-CBB9F6B64FBC}" destId="{5CB529D7-E040-4D86-8032-9D60B8D04848}" srcOrd="0" destOrd="0" parTransId="{1A034434-FD58-4647-934E-0C8EFC6B87F0}" sibTransId="{5BD8BBA7-1A39-4057-8721-BB8CD01A088C}"/>
    <dgm:cxn modelId="{993321A8-C633-4965-BAF1-D669583ABE54}" type="presParOf" srcId="{7D859C5A-25F3-41AB-B261-2DF1D2FDD713}" destId="{2804526C-E35A-4F6A-8175-F92D56423743}" srcOrd="0" destOrd="0" presId="urn:microsoft.com/office/officeart/2018/2/layout/IconVerticalSolidList"/>
    <dgm:cxn modelId="{3C9A0DE5-966A-451B-AE2A-E81282527EAB}" type="presParOf" srcId="{2804526C-E35A-4F6A-8175-F92D56423743}" destId="{E2053249-A5A9-47C7-823D-6DC78C073AC8}" srcOrd="0" destOrd="0" presId="urn:microsoft.com/office/officeart/2018/2/layout/IconVerticalSolidList"/>
    <dgm:cxn modelId="{6F668762-697F-4DF7-94B5-77FB18DC699B}" type="presParOf" srcId="{2804526C-E35A-4F6A-8175-F92D56423743}" destId="{84475750-30EE-47DC-ABB8-66456C7CFC87}" srcOrd="1" destOrd="0" presId="urn:microsoft.com/office/officeart/2018/2/layout/IconVerticalSolidList"/>
    <dgm:cxn modelId="{1C38FE43-8FA8-471F-AA3F-70E07DD8051F}" type="presParOf" srcId="{2804526C-E35A-4F6A-8175-F92D56423743}" destId="{001888B7-98DD-40D1-8D37-2CE8B4744C17}" srcOrd="2" destOrd="0" presId="urn:microsoft.com/office/officeart/2018/2/layout/IconVerticalSolidList"/>
    <dgm:cxn modelId="{064E6033-74CB-48C8-A329-DDA28F2B626F}" type="presParOf" srcId="{2804526C-E35A-4F6A-8175-F92D56423743}" destId="{3E9DEED0-2219-4650-8C88-27620BF080D9}" srcOrd="3" destOrd="0" presId="urn:microsoft.com/office/officeart/2018/2/layout/IconVerticalSolidList"/>
    <dgm:cxn modelId="{A34C925D-607A-43E9-87F0-50591221E1B7}" type="presParOf" srcId="{7D859C5A-25F3-41AB-B261-2DF1D2FDD713}" destId="{D44876E2-59CF-42C1-8C2E-D384E7A03A6E}" srcOrd="1" destOrd="0" presId="urn:microsoft.com/office/officeart/2018/2/layout/IconVerticalSolidList"/>
    <dgm:cxn modelId="{02F4CFDC-FAAF-45EB-B03C-35729AEAEAA7}" type="presParOf" srcId="{7D859C5A-25F3-41AB-B261-2DF1D2FDD713}" destId="{271AF657-80C4-4089-94E9-E8695BB5ADAF}" srcOrd="2" destOrd="0" presId="urn:microsoft.com/office/officeart/2018/2/layout/IconVerticalSolidList"/>
    <dgm:cxn modelId="{4CD3324F-2827-4942-803D-9CCCBD1742EE}" type="presParOf" srcId="{271AF657-80C4-4089-94E9-E8695BB5ADAF}" destId="{193C5944-725C-4F38-812C-6656640D5D7D}" srcOrd="0" destOrd="0" presId="urn:microsoft.com/office/officeart/2018/2/layout/IconVerticalSolidList"/>
    <dgm:cxn modelId="{FAD2ECA1-9F78-4E9D-94F2-A7C3BB092A1C}" type="presParOf" srcId="{271AF657-80C4-4089-94E9-E8695BB5ADAF}" destId="{FB41DF07-805B-4DA4-8BFA-7DCEAE8E3604}" srcOrd="1" destOrd="0" presId="urn:microsoft.com/office/officeart/2018/2/layout/IconVerticalSolidList"/>
    <dgm:cxn modelId="{BE053CCF-BDAB-4575-9A6F-38141554425D}" type="presParOf" srcId="{271AF657-80C4-4089-94E9-E8695BB5ADAF}" destId="{A70E209D-48D3-449A-B7AF-CC823BE59A13}" srcOrd="2" destOrd="0" presId="urn:microsoft.com/office/officeart/2018/2/layout/IconVerticalSolidList"/>
    <dgm:cxn modelId="{FBC14FA7-8935-4889-BC34-CA2AA851416F}" type="presParOf" srcId="{271AF657-80C4-4089-94E9-E8695BB5ADAF}" destId="{893EE01D-3888-4285-BA3B-B401E0F23B49}" srcOrd="3" destOrd="0" presId="urn:microsoft.com/office/officeart/2018/2/layout/IconVerticalSolidList"/>
    <dgm:cxn modelId="{7D8C05E1-0853-4A89-96CC-60169EFEF063}" type="presParOf" srcId="{7D859C5A-25F3-41AB-B261-2DF1D2FDD713}" destId="{3462E132-C240-4788-8595-03C258C533A5}" srcOrd="3" destOrd="0" presId="urn:microsoft.com/office/officeart/2018/2/layout/IconVerticalSolidList"/>
    <dgm:cxn modelId="{EFAED974-466F-4DBD-9311-E675A4778C5F}" type="presParOf" srcId="{7D859C5A-25F3-41AB-B261-2DF1D2FDD713}" destId="{395852FE-B7CC-4071-B157-7002834950B8}" srcOrd="4" destOrd="0" presId="urn:microsoft.com/office/officeart/2018/2/layout/IconVerticalSolidList"/>
    <dgm:cxn modelId="{B67A1135-3055-4649-BE7A-F8E56F671CF3}" type="presParOf" srcId="{395852FE-B7CC-4071-B157-7002834950B8}" destId="{C3D6BAE9-96F2-438F-8151-2A7817844112}" srcOrd="0" destOrd="0" presId="urn:microsoft.com/office/officeart/2018/2/layout/IconVerticalSolidList"/>
    <dgm:cxn modelId="{E4F9BDD7-3D4D-42C7-A47E-1ED5BA59E05E}" type="presParOf" srcId="{395852FE-B7CC-4071-B157-7002834950B8}" destId="{68D25EC0-6708-44FD-A114-1881A45A6884}" srcOrd="1" destOrd="0" presId="urn:microsoft.com/office/officeart/2018/2/layout/IconVerticalSolidList"/>
    <dgm:cxn modelId="{2F20D546-CD15-4E83-9BAF-50DC72BDB7EF}" type="presParOf" srcId="{395852FE-B7CC-4071-B157-7002834950B8}" destId="{93EFFAE6-D060-4232-8FEF-7C71F824CEBD}" srcOrd="2" destOrd="0" presId="urn:microsoft.com/office/officeart/2018/2/layout/IconVerticalSolidList"/>
    <dgm:cxn modelId="{AFB31956-1210-4E54-B7A0-41058C3DA0FF}" type="presParOf" srcId="{395852FE-B7CC-4071-B157-7002834950B8}" destId="{99312691-D45B-43DE-ACF8-AADF2DCD494B}" srcOrd="3" destOrd="0" presId="urn:microsoft.com/office/officeart/2018/2/layout/IconVerticalSolidList"/>
    <dgm:cxn modelId="{0FDE8A92-D337-42E0-ABC0-0FF6368A0375}" type="presParOf" srcId="{7D859C5A-25F3-41AB-B261-2DF1D2FDD713}" destId="{10A4C745-A2E3-438D-98AE-F3C8304CD4C7}" srcOrd="5" destOrd="0" presId="urn:microsoft.com/office/officeart/2018/2/layout/IconVerticalSolidList"/>
    <dgm:cxn modelId="{CED695C7-F5FD-4156-8FEE-93E0C74053CD}" type="presParOf" srcId="{7D859C5A-25F3-41AB-B261-2DF1D2FDD713}" destId="{2C7FBBD1-8A10-47B2-9A56-98134D5DC2AD}" srcOrd="6" destOrd="0" presId="urn:microsoft.com/office/officeart/2018/2/layout/IconVerticalSolidList"/>
    <dgm:cxn modelId="{815F350D-C08A-4BCC-93A4-7447C71B12E7}" type="presParOf" srcId="{2C7FBBD1-8A10-47B2-9A56-98134D5DC2AD}" destId="{135498B1-848F-4381-B738-DADA1DC6D80A}" srcOrd="0" destOrd="0" presId="urn:microsoft.com/office/officeart/2018/2/layout/IconVerticalSolidList"/>
    <dgm:cxn modelId="{62505C83-367F-43FA-AC19-774632845CB1}" type="presParOf" srcId="{2C7FBBD1-8A10-47B2-9A56-98134D5DC2AD}" destId="{CA94946A-9705-44F4-90C2-C739ED2CBC73}" srcOrd="1" destOrd="0" presId="urn:microsoft.com/office/officeart/2018/2/layout/IconVerticalSolidList"/>
    <dgm:cxn modelId="{3026BD98-BC1B-40ED-B05E-39CC089CBFD5}" type="presParOf" srcId="{2C7FBBD1-8A10-47B2-9A56-98134D5DC2AD}" destId="{A8A4A6DD-B163-4B28-861E-9F046636D0DA}" srcOrd="2" destOrd="0" presId="urn:microsoft.com/office/officeart/2018/2/layout/IconVerticalSolidList"/>
    <dgm:cxn modelId="{2C805109-13E6-4D11-A53E-4DE2EF4AD555}" type="presParOf" srcId="{2C7FBBD1-8A10-47B2-9A56-98134D5DC2AD}" destId="{DA65E607-3EFF-44EE-AE99-CE704AE0390D}" srcOrd="3" destOrd="0" presId="urn:microsoft.com/office/officeart/2018/2/layout/IconVerticalSolidList"/>
    <dgm:cxn modelId="{0F26BC88-65AC-45FC-8B95-69B38744CC40}" type="presParOf" srcId="{7D859C5A-25F3-41AB-B261-2DF1D2FDD713}" destId="{A4383862-C803-48B0-9B99-46DDA50591A6}" srcOrd="7" destOrd="0" presId="urn:microsoft.com/office/officeart/2018/2/layout/IconVerticalSolidList"/>
    <dgm:cxn modelId="{4548182F-81AA-4F09-ABEF-D72E2721479E}" type="presParOf" srcId="{7D859C5A-25F3-41AB-B261-2DF1D2FDD713}" destId="{04597928-8F6B-4891-861E-CA4902110B34}" srcOrd="8" destOrd="0" presId="urn:microsoft.com/office/officeart/2018/2/layout/IconVerticalSolidList"/>
    <dgm:cxn modelId="{54BE5E8E-AFCA-4ACC-B6C8-7EC4E5FC01B0}" type="presParOf" srcId="{04597928-8F6B-4891-861E-CA4902110B34}" destId="{A7323F81-A514-4B7B-B30D-9D59959C8280}" srcOrd="0" destOrd="0" presId="urn:microsoft.com/office/officeart/2018/2/layout/IconVerticalSolidList"/>
    <dgm:cxn modelId="{603B91E1-8F84-4320-8DCE-7E714CF69071}" type="presParOf" srcId="{04597928-8F6B-4891-861E-CA4902110B34}" destId="{4CDD5E56-50DB-4BE2-BEB5-98E7C049C142}" srcOrd="1" destOrd="0" presId="urn:microsoft.com/office/officeart/2018/2/layout/IconVerticalSolidList"/>
    <dgm:cxn modelId="{A5E19D51-BD15-404A-8D06-07FA9B7236CD}" type="presParOf" srcId="{04597928-8F6B-4891-861E-CA4902110B34}" destId="{FE296918-9250-4EC1-B440-C822E14AD9F7}" srcOrd="2" destOrd="0" presId="urn:microsoft.com/office/officeart/2018/2/layout/IconVerticalSolidList"/>
    <dgm:cxn modelId="{5171839B-8384-44BF-AC16-925E88897CF3}" type="presParOf" srcId="{04597928-8F6B-4891-861E-CA4902110B34}" destId="{92894584-D6C6-47C9-836A-941EA8C051A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1B9F7E-D85D-476E-800B-CBB9F6B64F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CB529D7-E040-4D86-8032-9D60B8D04848}">
      <dgm:prSet/>
      <dgm:spPr/>
      <dgm:t>
        <a:bodyPr/>
        <a:lstStyle/>
        <a:p>
          <a:pPr>
            <a:lnSpc>
              <a:spcPct val="100000"/>
            </a:lnSpc>
          </a:pPr>
          <a:r>
            <a:rPr lang="en-US"/>
            <a:t>Any software or service that is not necessary for the operation of a system must be removed</a:t>
          </a:r>
        </a:p>
      </dgm:t>
    </dgm:pt>
    <dgm:pt modelId="{1A034434-FD58-4647-934E-0C8EFC6B87F0}" type="parTrans" cxnId="{73DDBEF6-1A79-411A-8730-369C0A2464BD}">
      <dgm:prSet/>
      <dgm:spPr/>
      <dgm:t>
        <a:bodyPr/>
        <a:lstStyle/>
        <a:p>
          <a:endParaRPr lang="en-US"/>
        </a:p>
      </dgm:t>
    </dgm:pt>
    <dgm:pt modelId="{5BD8BBA7-1A39-4057-8721-BB8CD01A088C}" type="sibTrans" cxnId="{73DDBEF6-1A79-411A-8730-369C0A2464BD}">
      <dgm:prSet/>
      <dgm:spPr/>
      <dgm:t>
        <a:bodyPr/>
        <a:lstStyle/>
        <a:p>
          <a:endParaRPr lang="en-US"/>
        </a:p>
      </dgm:t>
    </dgm:pt>
    <dgm:pt modelId="{42CF60C6-7EFC-4394-95D9-8368D4125182}">
      <dgm:prSet/>
      <dgm:spPr/>
      <dgm:t>
        <a:bodyPr/>
        <a:lstStyle/>
        <a:p>
          <a:pPr>
            <a:lnSpc>
              <a:spcPct val="100000"/>
            </a:lnSpc>
          </a:pPr>
          <a:r>
            <a:rPr lang="en-US"/>
            <a:t>Firewall rules must be set on the endpoints and router to block unwarranted traffic</a:t>
          </a:r>
        </a:p>
      </dgm:t>
    </dgm:pt>
    <dgm:pt modelId="{788ECA34-2B32-498F-AAED-F6F4CC3D8DE1}" type="parTrans" cxnId="{E08A8AA2-C780-45D9-9D60-D886982190E7}">
      <dgm:prSet/>
      <dgm:spPr/>
      <dgm:t>
        <a:bodyPr/>
        <a:lstStyle/>
        <a:p>
          <a:endParaRPr lang="en-US"/>
        </a:p>
      </dgm:t>
    </dgm:pt>
    <dgm:pt modelId="{E21BF350-7AF1-420D-8C56-6EC4E821F293}" type="sibTrans" cxnId="{E08A8AA2-C780-45D9-9D60-D886982190E7}">
      <dgm:prSet/>
      <dgm:spPr/>
      <dgm:t>
        <a:bodyPr/>
        <a:lstStyle/>
        <a:p>
          <a:endParaRPr lang="en-US"/>
        </a:p>
      </dgm:t>
    </dgm:pt>
    <dgm:pt modelId="{6FFAC4CE-CB70-422B-9CED-ABAAE260BD93}">
      <dgm:prSet/>
      <dgm:spPr/>
      <dgm:t>
        <a:bodyPr/>
        <a:lstStyle/>
        <a:p>
          <a:pPr>
            <a:lnSpc>
              <a:spcPct val="100000"/>
            </a:lnSpc>
          </a:pPr>
          <a:r>
            <a:rPr lang="en-US" b="0" i="0" u="none"/>
            <a:t>Thorough logging is enabled for processes, data moving throughout the network, and network communications</a:t>
          </a:r>
          <a:endParaRPr lang="en-US"/>
        </a:p>
      </dgm:t>
    </dgm:pt>
    <dgm:pt modelId="{90A66080-24CC-4A75-A817-AFC2E35CC8B1}" type="parTrans" cxnId="{EF758CBB-3F59-48AD-8DE7-7A53F6E634EB}">
      <dgm:prSet/>
      <dgm:spPr/>
      <dgm:t>
        <a:bodyPr/>
        <a:lstStyle/>
        <a:p>
          <a:endParaRPr lang="en-US"/>
        </a:p>
      </dgm:t>
    </dgm:pt>
    <dgm:pt modelId="{E9EF6089-607B-4667-A813-A7E3C75266DD}" type="sibTrans" cxnId="{EF758CBB-3F59-48AD-8DE7-7A53F6E634EB}">
      <dgm:prSet/>
      <dgm:spPr/>
      <dgm:t>
        <a:bodyPr/>
        <a:lstStyle/>
        <a:p>
          <a:endParaRPr lang="en-US"/>
        </a:p>
      </dgm:t>
    </dgm:pt>
    <dgm:pt modelId="{05D0AB48-3480-4ABE-9A20-D4713C579730}">
      <dgm:prSet/>
      <dgm:spPr/>
      <dgm:t>
        <a:bodyPr/>
        <a:lstStyle/>
        <a:p>
          <a:pPr>
            <a:lnSpc>
              <a:spcPct val="100000"/>
            </a:lnSpc>
          </a:pPr>
          <a:r>
            <a:rPr lang="en-US"/>
            <a:t>All system must remain up to date with recent security patches and updates.</a:t>
          </a:r>
        </a:p>
      </dgm:t>
    </dgm:pt>
    <dgm:pt modelId="{716A59AB-2BBF-4EFD-B681-8968DF1C3C62}" type="parTrans" cxnId="{4CD71A7C-DE7C-4AE8-B4E0-00F38E0525E3}">
      <dgm:prSet/>
      <dgm:spPr/>
      <dgm:t>
        <a:bodyPr/>
        <a:lstStyle/>
        <a:p>
          <a:endParaRPr lang="en-US"/>
        </a:p>
      </dgm:t>
    </dgm:pt>
    <dgm:pt modelId="{9FEDE644-2881-408C-994D-A844EAB0D534}" type="sibTrans" cxnId="{4CD71A7C-DE7C-4AE8-B4E0-00F38E0525E3}">
      <dgm:prSet/>
      <dgm:spPr/>
      <dgm:t>
        <a:bodyPr/>
        <a:lstStyle/>
        <a:p>
          <a:endParaRPr lang="en-US"/>
        </a:p>
      </dgm:t>
    </dgm:pt>
    <dgm:pt modelId="{7D859C5A-25F3-41AB-B261-2DF1D2FDD713}" type="pres">
      <dgm:prSet presAssocID="{891B9F7E-D85D-476E-800B-CBB9F6B64FBC}" presName="root" presStyleCnt="0">
        <dgm:presLayoutVars>
          <dgm:dir/>
          <dgm:resizeHandles val="exact"/>
        </dgm:presLayoutVars>
      </dgm:prSet>
      <dgm:spPr/>
    </dgm:pt>
    <dgm:pt modelId="{2804526C-E35A-4F6A-8175-F92D56423743}" type="pres">
      <dgm:prSet presAssocID="{5CB529D7-E040-4D86-8032-9D60B8D04848}" presName="compNode" presStyleCnt="0"/>
      <dgm:spPr/>
    </dgm:pt>
    <dgm:pt modelId="{E2053249-A5A9-47C7-823D-6DC78C073AC8}" type="pres">
      <dgm:prSet presAssocID="{5CB529D7-E040-4D86-8032-9D60B8D04848}" presName="bgRect" presStyleLbl="bgShp" presStyleIdx="0" presStyleCnt="4"/>
      <dgm:spPr/>
    </dgm:pt>
    <dgm:pt modelId="{84475750-30EE-47DC-ABB8-66456C7CFC87}" type="pres">
      <dgm:prSet presAssocID="{5CB529D7-E040-4D86-8032-9D60B8D0484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01888B7-98DD-40D1-8D37-2CE8B4744C17}" type="pres">
      <dgm:prSet presAssocID="{5CB529D7-E040-4D86-8032-9D60B8D04848}" presName="spaceRect" presStyleCnt="0"/>
      <dgm:spPr/>
    </dgm:pt>
    <dgm:pt modelId="{3E9DEED0-2219-4650-8C88-27620BF080D9}" type="pres">
      <dgm:prSet presAssocID="{5CB529D7-E040-4D86-8032-9D60B8D04848}" presName="parTx" presStyleLbl="revTx" presStyleIdx="0" presStyleCnt="4">
        <dgm:presLayoutVars>
          <dgm:chMax val="0"/>
          <dgm:chPref val="0"/>
        </dgm:presLayoutVars>
      </dgm:prSet>
      <dgm:spPr/>
    </dgm:pt>
    <dgm:pt modelId="{D44876E2-59CF-42C1-8C2E-D384E7A03A6E}" type="pres">
      <dgm:prSet presAssocID="{5BD8BBA7-1A39-4057-8721-BB8CD01A088C}" presName="sibTrans" presStyleCnt="0"/>
      <dgm:spPr/>
    </dgm:pt>
    <dgm:pt modelId="{271AF657-80C4-4089-94E9-E8695BB5ADAF}" type="pres">
      <dgm:prSet presAssocID="{42CF60C6-7EFC-4394-95D9-8368D4125182}" presName="compNode" presStyleCnt="0"/>
      <dgm:spPr/>
    </dgm:pt>
    <dgm:pt modelId="{193C5944-725C-4F38-812C-6656640D5D7D}" type="pres">
      <dgm:prSet presAssocID="{42CF60C6-7EFC-4394-95D9-8368D4125182}" presName="bgRect" presStyleLbl="bgShp" presStyleIdx="1" presStyleCnt="4"/>
      <dgm:spPr/>
    </dgm:pt>
    <dgm:pt modelId="{FB41DF07-805B-4DA4-8BFA-7DCEAE8E3604}" type="pres">
      <dgm:prSet presAssocID="{42CF60C6-7EFC-4394-95D9-8368D41251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A70E209D-48D3-449A-B7AF-CC823BE59A13}" type="pres">
      <dgm:prSet presAssocID="{42CF60C6-7EFC-4394-95D9-8368D4125182}" presName="spaceRect" presStyleCnt="0"/>
      <dgm:spPr/>
    </dgm:pt>
    <dgm:pt modelId="{893EE01D-3888-4285-BA3B-B401E0F23B49}" type="pres">
      <dgm:prSet presAssocID="{42CF60C6-7EFC-4394-95D9-8368D4125182}" presName="parTx" presStyleLbl="revTx" presStyleIdx="1" presStyleCnt="4">
        <dgm:presLayoutVars>
          <dgm:chMax val="0"/>
          <dgm:chPref val="0"/>
        </dgm:presLayoutVars>
      </dgm:prSet>
      <dgm:spPr/>
    </dgm:pt>
    <dgm:pt modelId="{3462E132-C240-4788-8595-03C258C533A5}" type="pres">
      <dgm:prSet presAssocID="{E21BF350-7AF1-420D-8C56-6EC4E821F293}" presName="sibTrans" presStyleCnt="0"/>
      <dgm:spPr/>
    </dgm:pt>
    <dgm:pt modelId="{395852FE-B7CC-4071-B157-7002834950B8}" type="pres">
      <dgm:prSet presAssocID="{6FFAC4CE-CB70-422B-9CED-ABAAE260BD93}" presName="compNode" presStyleCnt="0"/>
      <dgm:spPr/>
    </dgm:pt>
    <dgm:pt modelId="{C3D6BAE9-96F2-438F-8151-2A7817844112}" type="pres">
      <dgm:prSet presAssocID="{6FFAC4CE-CB70-422B-9CED-ABAAE260BD93}" presName="bgRect" presStyleLbl="bgShp" presStyleIdx="2" presStyleCnt="4"/>
      <dgm:spPr/>
    </dgm:pt>
    <dgm:pt modelId="{68D25EC0-6708-44FD-A114-1881A45A6884}" type="pres">
      <dgm:prSet presAssocID="{6FFAC4CE-CB70-422B-9CED-ABAAE260BD9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93EFFAE6-D060-4232-8FEF-7C71F824CEBD}" type="pres">
      <dgm:prSet presAssocID="{6FFAC4CE-CB70-422B-9CED-ABAAE260BD93}" presName="spaceRect" presStyleCnt="0"/>
      <dgm:spPr/>
    </dgm:pt>
    <dgm:pt modelId="{99312691-D45B-43DE-ACF8-AADF2DCD494B}" type="pres">
      <dgm:prSet presAssocID="{6FFAC4CE-CB70-422B-9CED-ABAAE260BD93}" presName="parTx" presStyleLbl="revTx" presStyleIdx="2" presStyleCnt="4">
        <dgm:presLayoutVars>
          <dgm:chMax val="0"/>
          <dgm:chPref val="0"/>
        </dgm:presLayoutVars>
      </dgm:prSet>
      <dgm:spPr/>
    </dgm:pt>
    <dgm:pt modelId="{10A4C745-A2E3-438D-98AE-F3C8304CD4C7}" type="pres">
      <dgm:prSet presAssocID="{E9EF6089-607B-4667-A813-A7E3C75266DD}" presName="sibTrans" presStyleCnt="0"/>
      <dgm:spPr/>
    </dgm:pt>
    <dgm:pt modelId="{2C7FBBD1-8A10-47B2-9A56-98134D5DC2AD}" type="pres">
      <dgm:prSet presAssocID="{05D0AB48-3480-4ABE-9A20-D4713C579730}" presName="compNode" presStyleCnt="0"/>
      <dgm:spPr/>
    </dgm:pt>
    <dgm:pt modelId="{135498B1-848F-4381-B738-DADA1DC6D80A}" type="pres">
      <dgm:prSet presAssocID="{05D0AB48-3480-4ABE-9A20-D4713C579730}" presName="bgRect" presStyleLbl="bgShp" presStyleIdx="3" presStyleCnt="4"/>
      <dgm:spPr/>
    </dgm:pt>
    <dgm:pt modelId="{CA94946A-9705-44F4-90C2-C739ED2CBC73}" type="pres">
      <dgm:prSet presAssocID="{05D0AB48-3480-4ABE-9A20-D4713C5797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A8A4A6DD-B163-4B28-861E-9F046636D0DA}" type="pres">
      <dgm:prSet presAssocID="{05D0AB48-3480-4ABE-9A20-D4713C579730}" presName="spaceRect" presStyleCnt="0"/>
      <dgm:spPr/>
    </dgm:pt>
    <dgm:pt modelId="{DA65E607-3EFF-44EE-AE99-CE704AE0390D}" type="pres">
      <dgm:prSet presAssocID="{05D0AB48-3480-4ABE-9A20-D4713C579730}" presName="parTx" presStyleLbl="revTx" presStyleIdx="3" presStyleCnt="4">
        <dgm:presLayoutVars>
          <dgm:chMax val="0"/>
          <dgm:chPref val="0"/>
        </dgm:presLayoutVars>
      </dgm:prSet>
      <dgm:spPr/>
    </dgm:pt>
  </dgm:ptLst>
  <dgm:cxnLst>
    <dgm:cxn modelId="{1B497A79-5621-48B2-8B90-05985C9681B8}" type="presOf" srcId="{05D0AB48-3480-4ABE-9A20-D4713C579730}" destId="{DA65E607-3EFF-44EE-AE99-CE704AE0390D}" srcOrd="0" destOrd="0" presId="urn:microsoft.com/office/officeart/2018/2/layout/IconVerticalSolidList"/>
    <dgm:cxn modelId="{4CD71A7C-DE7C-4AE8-B4E0-00F38E0525E3}" srcId="{891B9F7E-D85D-476E-800B-CBB9F6B64FBC}" destId="{05D0AB48-3480-4ABE-9A20-D4713C579730}" srcOrd="3" destOrd="0" parTransId="{716A59AB-2BBF-4EFD-B681-8968DF1C3C62}" sibTransId="{9FEDE644-2881-408C-994D-A844EAB0D534}"/>
    <dgm:cxn modelId="{E08A8AA2-C780-45D9-9D60-D886982190E7}" srcId="{891B9F7E-D85D-476E-800B-CBB9F6B64FBC}" destId="{42CF60C6-7EFC-4394-95D9-8368D4125182}" srcOrd="1" destOrd="0" parTransId="{788ECA34-2B32-498F-AAED-F6F4CC3D8DE1}" sibTransId="{E21BF350-7AF1-420D-8C56-6EC4E821F293}"/>
    <dgm:cxn modelId="{EF758CBB-3F59-48AD-8DE7-7A53F6E634EB}" srcId="{891B9F7E-D85D-476E-800B-CBB9F6B64FBC}" destId="{6FFAC4CE-CB70-422B-9CED-ABAAE260BD93}" srcOrd="2" destOrd="0" parTransId="{90A66080-24CC-4A75-A817-AFC2E35CC8B1}" sibTransId="{E9EF6089-607B-4667-A813-A7E3C75266DD}"/>
    <dgm:cxn modelId="{9114CCBC-0AB1-45C0-BA82-59F45741E071}" type="presOf" srcId="{42CF60C6-7EFC-4394-95D9-8368D4125182}" destId="{893EE01D-3888-4285-BA3B-B401E0F23B49}" srcOrd="0" destOrd="0" presId="urn:microsoft.com/office/officeart/2018/2/layout/IconVerticalSolidList"/>
    <dgm:cxn modelId="{AB0A33BF-D6F3-41C1-965B-41B5DB46179F}" type="presOf" srcId="{6FFAC4CE-CB70-422B-9CED-ABAAE260BD93}" destId="{99312691-D45B-43DE-ACF8-AADF2DCD494B}" srcOrd="0" destOrd="0" presId="urn:microsoft.com/office/officeart/2018/2/layout/IconVerticalSolidList"/>
    <dgm:cxn modelId="{55D59DED-D223-429A-8341-29D0F5C12C38}" type="presOf" srcId="{891B9F7E-D85D-476E-800B-CBB9F6B64FBC}" destId="{7D859C5A-25F3-41AB-B261-2DF1D2FDD713}" srcOrd="0" destOrd="0" presId="urn:microsoft.com/office/officeart/2018/2/layout/IconVerticalSolidList"/>
    <dgm:cxn modelId="{A01EC7F4-D85C-4693-90A5-33814A85EC5C}" type="presOf" srcId="{5CB529D7-E040-4D86-8032-9D60B8D04848}" destId="{3E9DEED0-2219-4650-8C88-27620BF080D9}" srcOrd="0" destOrd="0" presId="urn:microsoft.com/office/officeart/2018/2/layout/IconVerticalSolidList"/>
    <dgm:cxn modelId="{73DDBEF6-1A79-411A-8730-369C0A2464BD}" srcId="{891B9F7E-D85D-476E-800B-CBB9F6B64FBC}" destId="{5CB529D7-E040-4D86-8032-9D60B8D04848}" srcOrd="0" destOrd="0" parTransId="{1A034434-FD58-4647-934E-0C8EFC6B87F0}" sibTransId="{5BD8BBA7-1A39-4057-8721-BB8CD01A088C}"/>
    <dgm:cxn modelId="{993321A8-C633-4965-BAF1-D669583ABE54}" type="presParOf" srcId="{7D859C5A-25F3-41AB-B261-2DF1D2FDD713}" destId="{2804526C-E35A-4F6A-8175-F92D56423743}" srcOrd="0" destOrd="0" presId="urn:microsoft.com/office/officeart/2018/2/layout/IconVerticalSolidList"/>
    <dgm:cxn modelId="{3C9A0DE5-966A-451B-AE2A-E81282527EAB}" type="presParOf" srcId="{2804526C-E35A-4F6A-8175-F92D56423743}" destId="{E2053249-A5A9-47C7-823D-6DC78C073AC8}" srcOrd="0" destOrd="0" presId="urn:microsoft.com/office/officeart/2018/2/layout/IconVerticalSolidList"/>
    <dgm:cxn modelId="{6F668762-697F-4DF7-94B5-77FB18DC699B}" type="presParOf" srcId="{2804526C-E35A-4F6A-8175-F92D56423743}" destId="{84475750-30EE-47DC-ABB8-66456C7CFC87}" srcOrd="1" destOrd="0" presId="urn:microsoft.com/office/officeart/2018/2/layout/IconVerticalSolidList"/>
    <dgm:cxn modelId="{1C38FE43-8FA8-471F-AA3F-70E07DD8051F}" type="presParOf" srcId="{2804526C-E35A-4F6A-8175-F92D56423743}" destId="{001888B7-98DD-40D1-8D37-2CE8B4744C17}" srcOrd="2" destOrd="0" presId="urn:microsoft.com/office/officeart/2018/2/layout/IconVerticalSolidList"/>
    <dgm:cxn modelId="{064E6033-74CB-48C8-A329-DDA28F2B626F}" type="presParOf" srcId="{2804526C-E35A-4F6A-8175-F92D56423743}" destId="{3E9DEED0-2219-4650-8C88-27620BF080D9}" srcOrd="3" destOrd="0" presId="urn:microsoft.com/office/officeart/2018/2/layout/IconVerticalSolidList"/>
    <dgm:cxn modelId="{A34C925D-607A-43E9-87F0-50591221E1B7}" type="presParOf" srcId="{7D859C5A-25F3-41AB-B261-2DF1D2FDD713}" destId="{D44876E2-59CF-42C1-8C2E-D384E7A03A6E}" srcOrd="1" destOrd="0" presId="urn:microsoft.com/office/officeart/2018/2/layout/IconVerticalSolidList"/>
    <dgm:cxn modelId="{02F4CFDC-FAAF-45EB-B03C-35729AEAEAA7}" type="presParOf" srcId="{7D859C5A-25F3-41AB-B261-2DF1D2FDD713}" destId="{271AF657-80C4-4089-94E9-E8695BB5ADAF}" srcOrd="2" destOrd="0" presId="urn:microsoft.com/office/officeart/2018/2/layout/IconVerticalSolidList"/>
    <dgm:cxn modelId="{4CD3324F-2827-4942-803D-9CCCBD1742EE}" type="presParOf" srcId="{271AF657-80C4-4089-94E9-E8695BB5ADAF}" destId="{193C5944-725C-4F38-812C-6656640D5D7D}" srcOrd="0" destOrd="0" presId="urn:microsoft.com/office/officeart/2018/2/layout/IconVerticalSolidList"/>
    <dgm:cxn modelId="{FAD2ECA1-9F78-4E9D-94F2-A7C3BB092A1C}" type="presParOf" srcId="{271AF657-80C4-4089-94E9-E8695BB5ADAF}" destId="{FB41DF07-805B-4DA4-8BFA-7DCEAE8E3604}" srcOrd="1" destOrd="0" presId="urn:microsoft.com/office/officeart/2018/2/layout/IconVerticalSolidList"/>
    <dgm:cxn modelId="{BE053CCF-BDAB-4575-9A6F-38141554425D}" type="presParOf" srcId="{271AF657-80C4-4089-94E9-E8695BB5ADAF}" destId="{A70E209D-48D3-449A-B7AF-CC823BE59A13}" srcOrd="2" destOrd="0" presId="urn:microsoft.com/office/officeart/2018/2/layout/IconVerticalSolidList"/>
    <dgm:cxn modelId="{FBC14FA7-8935-4889-BC34-CA2AA851416F}" type="presParOf" srcId="{271AF657-80C4-4089-94E9-E8695BB5ADAF}" destId="{893EE01D-3888-4285-BA3B-B401E0F23B49}" srcOrd="3" destOrd="0" presId="urn:microsoft.com/office/officeart/2018/2/layout/IconVerticalSolidList"/>
    <dgm:cxn modelId="{7D8C05E1-0853-4A89-96CC-60169EFEF063}" type="presParOf" srcId="{7D859C5A-25F3-41AB-B261-2DF1D2FDD713}" destId="{3462E132-C240-4788-8595-03C258C533A5}" srcOrd="3" destOrd="0" presId="urn:microsoft.com/office/officeart/2018/2/layout/IconVerticalSolidList"/>
    <dgm:cxn modelId="{EFAED974-466F-4DBD-9311-E675A4778C5F}" type="presParOf" srcId="{7D859C5A-25F3-41AB-B261-2DF1D2FDD713}" destId="{395852FE-B7CC-4071-B157-7002834950B8}" srcOrd="4" destOrd="0" presId="urn:microsoft.com/office/officeart/2018/2/layout/IconVerticalSolidList"/>
    <dgm:cxn modelId="{B67A1135-3055-4649-BE7A-F8E56F671CF3}" type="presParOf" srcId="{395852FE-B7CC-4071-B157-7002834950B8}" destId="{C3D6BAE9-96F2-438F-8151-2A7817844112}" srcOrd="0" destOrd="0" presId="urn:microsoft.com/office/officeart/2018/2/layout/IconVerticalSolidList"/>
    <dgm:cxn modelId="{E4F9BDD7-3D4D-42C7-A47E-1ED5BA59E05E}" type="presParOf" srcId="{395852FE-B7CC-4071-B157-7002834950B8}" destId="{68D25EC0-6708-44FD-A114-1881A45A6884}" srcOrd="1" destOrd="0" presId="urn:microsoft.com/office/officeart/2018/2/layout/IconVerticalSolidList"/>
    <dgm:cxn modelId="{2F20D546-CD15-4E83-9BAF-50DC72BDB7EF}" type="presParOf" srcId="{395852FE-B7CC-4071-B157-7002834950B8}" destId="{93EFFAE6-D060-4232-8FEF-7C71F824CEBD}" srcOrd="2" destOrd="0" presId="urn:microsoft.com/office/officeart/2018/2/layout/IconVerticalSolidList"/>
    <dgm:cxn modelId="{AFB31956-1210-4E54-B7A0-41058C3DA0FF}" type="presParOf" srcId="{395852FE-B7CC-4071-B157-7002834950B8}" destId="{99312691-D45B-43DE-ACF8-AADF2DCD494B}" srcOrd="3" destOrd="0" presId="urn:microsoft.com/office/officeart/2018/2/layout/IconVerticalSolidList"/>
    <dgm:cxn modelId="{0FDE8A92-D337-42E0-ABC0-0FF6368A0375}" type="presParOf" srcId="{7D859C5A-25F3-41AB-B261-2DF1D2FDD713}" destId="{10A4C745-A2E3-438D-98AE-F3C8304CD4C7}" srcOrd="5" destOrd="0" presId="urn:microsoft.com/office/officeart/2018/2/layout/IconVerticalSolidList"/>
    <dgm:cxn modelId="{CED695C7-F5FD-4156-8FEE-93E0C74053CD}" type="presParOf" srcId="{7D859C5A-25F3-41AB-B261-2DF1D2FDD713}" destId="{2C7FBBD1-8A10-47B2-9A56-98134D5DC2AD}" srcOrd="6" destOrd="0" presId="urn:microsoft.com/office/officeart/2018/2/layout/IconVerticalSolidList"/>
    <dgm:cxn modelId="{815F350D-C08A-4BCC-93A4-7447C71B12E7}" type="presParOf" srcId="{2C7FBBD1-8A10-47B2-9A56-98134D5DC2AD}" destId="{135498B1-848F-4381-B738-DADA1DC6D80A}" srcOrd="0" destOrd="0" presId="urn:microsoft.com/office/officeart/2018/2/layout/IconVerticalSolidList"/>
    <dgm:cxn modelId="{62505C83-367F-43FA-AC19-774632845CB1}" type="presParOf" srcId="{2C7FBBD1-8A10-47B2-9A56-98134D5DC2AD}" destId="{CA94946A-9705-44F4-90C2-C739ED2CBC73}" srcOrd="1" destOrd="0" presId="urn:microsoft.com/office/officeart/2018/2/layout/IconVerticalSolidList"/>
    <dgm:cxn modelId="{3026BD98-BC1B-40ED-B05E-39CC089CBFD5}" type="presParOf" srcId="{2C7FBBD1-8A10-47B2-9A56-98134D5DC2AD}" destId="{A8A4A6DD-B163-4B28-861E-9F046636D0DA}" srcOrd="2" destOrd="0" presId="urn:microsoft.com/office/officeart/2018/2/layout/IconVerticalSolidList"/>
    <dgm:cxn modelId="{2C805109-13E6-4D11-A53E-4DE2EF4AD555}" type="presParOf" srcId="{2C7FBBD1-8A10-47B2-9A56-98134D5DC2AD}" destId="{DA65E607-3EFF-44EE-AE99-CE704AE039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65133A-EFAE-425B-BA43-4F80ED38A40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7164059-770D-44B5-9F20-B90ECD5EEB79}">
      <dgm:prSet/>
      <dgm:spPr/>
      <dgm:t>
        <a:bodyPr/>
        <a:lstStyle/>
        <a:p>
          <a:r>
            <a:rPr lang="en-US" b="1"/>
            <a:t>IT Security: </a:t>
          </a:r>
          <a:r>
            <a:rPr lang="en-US"/>
            <a:t>enforce policies, monitoring.</a:t>
          </a:r>
        </a:p>
      </dgm:t>
    </dgm:pt>
    <dgm:pt modelId="{1CE9B5F7-E6CE-42FD-A1CB-58716A37AD79}" type="parTrans" cxnId="{F4D1437D-DF58-4F16-99EC-0DB07F3D84AB}">
      <dgm:prSet/>
      <dgm:spPr/>
      <dgm:t>
        <a:bodyPr/>
        <a:lstStyle/>
        <a:p>
          <a:endParaRPr lang="en-US"/>
        </a:p>
      </dgm:t>
    </dgm:pt>
    <dgm:pt modelId="{2E9FE338-96C8-43B7-AAF9-E7DB0BD7379C}" type="sibTrans" cxnId="{F4D1437D-DF58-4F16-99EC-0DB07F3D84AB}">
      <dgm:prSet/>
      <dgm:spPr/>
      <dgm:t>
        <a:bodyPr/>
        <a:lstStyle/>
        <a:p>
          <a:endParaRPr lang="en-US"/>
        </a:p>
      </dgm:t>
    </dgm:pt>
    <dgm:pt modelId="{6DE48CF6-9DA4-4867-8CDB-0A5C05C2135D}">
      <dgm:prSet/>
      <dgm:spPr/>
      <dgm:t>
        <a:bodyPr/>
        <a:lstStyle/>
        <a:p>
          <a:r>
            <a:rPr lang="en-US" b="1"/>
            <a:t>Department Managers:</a:t>
          </a:r>
          <a:r>
            <a:rPr lang="en-US"/>
            <a:t> ensure compliance, review access.</a:t>
          </a:r>
        </a:p>
      </dgm:t>
    </dgm:pt>
    <dgm:pt modelId="{0DEEA01C-2AE0-4966-9AE8-015903873DFB}" type="parTrans" cxnId="{FBDD769D-96E5-454D-A717-7F21C683E452}">
      <dgm:prSet/>
      <dgm:spPr/>
      <dgm:t>
        <a:bodyPr/>
        <a:lstStyle/>
        <a:p>
          <a:endParaRPr lang="en-US"/>
        </a:p>
      </dgm:t>
    </dgm:pt>
    <dgm:pt modelId="{DDAB131F-AE0B-49D0-A05A-970BB849EAC8}" type="sibTrans" cxnId="{FBDD769D-96E5-454D-A717-7F21C683E452}">
      <dgm:prSet/>
      <dgm:spPr/>
      <dgm:t>
        <a:bodyPr/>
        <a:lstStyle/>
        <a:p>
          <a:endParaRPr lang="en-US"/>
        </a:p>
      </dgm:t>
    </dgm:pt>
    <dgm:pt modelId="{B386878D-428C-4886-970A-1F007F7CFBC7}">
      <dgm:prSet/>
      <dgm:spPr/>
      <dgm:t>
        <a:bodyPr/>
        <a:lstStyle/>
        <a:p>
          <a:r>
            <a:rPr lang="en-US" b="1"/>
            <a:t>Executives:</a:t>
          </a:r>
          <a:r>
            <a:rPr lang="en-US"/>
            <a:t> strategic oversight and resource allocation.</a:t>
          </a:r>
        </a:p>
      </dgm:t>
    </dgm:pt>
    <dgm:pt modelId="{AB0A477F-21BC-443A-851D-FACD4D0520D0}" type="parTrans" cxnId="{6F9910EB-1CD4-4E69-A56F-9832B3B7329A}">
      <dgm:prSet/>
      <dgm:spPr/>
      <dgm:t>
        <a:bodyPr/>
        <a:lstStyle/>
        <a:p>
          <a:endParaRPr lang="en-US"/>
        </a:p>
      </dgm:t>
    </dgm:pt>
    <dgm:pt modelId="{5FCBD5C6-4E02-4924-808E-7F7D90C55496}" type="sibTrans" cxnId="{6F9910EB-1CD4-4E69-A56F-9832B3B7329A}">
      <dgm:prSet/>
      <dgm:spPr/>
      <dgm:t>
        <a:bodyPr/>
        <a:lstStyle/>
        <a:p>
          <a:endParaRPr lang="en-US"/>
        </a:p>
      </dgm:t>
    </dgm:pt>
    <dgm:pt modelId="{152A47B7-0C50-4284-8072-94E06108ED1D}" type="pres">
      <dgm:prSet presAssocID="{4965133A-EFAE-425B-BA43-4F80ED38A408}" presName="diagram" presStyleCnt="0">
        <dgm:presLayoutVars>
          <dgm:dir/>
          <dgm:resizeHandles val="exact"/>
        </dgm:presLayoutVars>
      </dgm:prSet>
      <dgm:spPr/>
    </dgm:pt>
    <dgm:pt modelId="{2672A901-8923-48CA-AA8F-E1ED43F0524D}" type="pres">
      <dgm:prSet presAssocID="{C7164059-770D-44B5-9F20-B90ECD5EEB79}" presName="node" presStyleLbl="node1" presStyleIdx="0" presStyleCnt="3">
        <dgm:presLayoutVars>
          <dgm:bulletEnabled val="1"/>
        </dgm:presLayoutVars>
      </dgm:prSet>
      <dgm:spPr/>
    </dgm:pt>
    <dgm:pt modelId="{1F0C9B1C-233F-44C9-9B9B-EB7F952AC607}" type="pres">
      <dgm:prSet presAssocID="{2E9FE338-96C8-43B7-AAF9-E7DB0BD7379C}" presName="sibTrans" presStyleCnt="0"/>
      <dgm:spPr/>
    </dgm:pt>
    <dgm:pt modelId="{37F0063B-2EC2-4D75-ACC7-226A8C82A501}" type="pres">
      <dgm:prSet presAssocID="{6DE48CF6-9DA4-4867-8CDB-0A5C05C2135D}" presName="node" presStyleLbl="node1" presStyleIdx="1" presStyleCnt="3">
        <dgm:presLayoutVars>
          <dgm:bulletEnabled val="1"/>
        </dgm:presLayoutVars>
      </dgm:prSet>
      <dgm:spPr/>
    </dgm:pt>
    <dgm:pt modelId="{B5A09126-84D1-46B2-911E-B63EE77AE2C1}" type="pres">
      <dgm:prSet presAssocID="{DDAB131F-AE0B-49D0-A05A-970BB849EAC8}" presName="sibTrans" presStyleCnt="0"/>
      <dgm:spPr/>
    </dgm:pt>
    <dgm:pt modelId="{784E975E-C403-48F3-B492-98303701ECD7}" type="pres">
      <dgm:prSet presAssocID="{B386878D-428C-4886-970A-1F007F7CFBC7}" presName="node" presStyleLbl="node1" presStyleIdx="2" presStyleCnt="3">
        <dgm:presLayoutVars>
          <dgm:bulletEnabled val="1"/>
        </dgm:presLayoutVars>
      </dgm:prSet>
      <dgm:spPr/>
    </dgm:pt>
  </dgm:ptLst>
  <dgm:cxnLst>
    <dgm:cxn modelId="{11193913-EC9C-44F0-AD58-CEA1DBF486F6}" type="presOf" srcId="{6DE48CF6-9DA4-4867-8CDB-0A5C05C2135D}" destId="{37F0063B-2EC2-4D75-ACC7-226A8C82A501}" srcOrd="0" destOrd="0" presId="urn:microsoft.com/office/officeart/2005/8/layout/default"/>
    <dgm:cxn modelId="{AD9D883C-1613-4ECE-9244-4977246DCA4B}" type="presOf" srcId="{4965133A-EFAE-425B-BA43-4F80ED38A408}" destId="{152A47B7-0C50-4284-8072-94E06108ED1D}" srcOrd="0" destOrd="0" presId="urn:microsoft.com/office/officeart/2005/8/layout/default"/>
    <dgm:cxn modelId="{3A351A50-64EE-4B4B-A442-4E97EF7FD50E}" type="presOf" srcId="{B386878D-428C-4886-970A-1F007F7CFBC7}" destId="{784E975E-C403-48F3-B492-98303701ECD7}" srcOrd="0" destOrd="0" presId="urn:microsoft.com/office/officeart/2005/8/layout/default"/>
    <dgm:cxn modelId="{F4D1437D-DF58-4F16-99EC-0DB07F3D84AB}" srcId="{4965133A-EFAE-425B-BA43-4F80ED38A408}" destId="{C7164059-770D-44B5-9F20-B90ECD5EEB79}" srcOrd="0" destOrd="0" parTransId="{1CE9B5F7-E6CE-42FD-A1CB-58716A37AD79}" sibTransId="{2E9FE338-96C8-43B7-AAF9-E7DB0BD7379C}"/>
    <dgm:cxn modelId="{FBDD769D-96E5-454D-A717-7F21C683E452}" srcId="{4965133A-EFAE-425B-BA43-4F80ED38A408}" destId="{6DE48CF6-9DA4-4867-8CDB-0A5C05C2135D}" srcOrd="1" destOrd="0" parTransId="{0DEEA01C-2AE0-4966-9AE8-015903873DFB}" sibTransId="{DDAB131F-AE0B-49D0-A05A-970BB849EAC8}"/>
    <dgm:cxn modelId="{6F9910EB-1CD4-4E69-A56F-9832B3B7329A}" srcId="{4965133A-EFAE-425B-BA43-4F80ED38A408}" destId="{B386878D-428C-4886-970A-1F007F7CFBC7}" srcOrd="2" destOrd="0" parTransId="{AB0A477F-21BC-443A-851D-FACD4D0520D0}" sibTransId="{5FCBD5C6-4E02-4924-808E-7F7D90C55496}"/>
    <dgm:cxn modelId="{A33C6CF6-F620-431A-B33A-E3F10D241580}" type="presOf" srcId="{C7164059-770D-44B5-9F20-B90ECD5EEB79}" destId="{2672A901-8923-48CA-AA8F-E1ED43F0524D}" srcOrd="0" destOrd="0" presId="urn:microsoft.com/office/officeart/2005/8/layout/default"/>
    <dgm:cxn modelId="{20305F85-0D75-41E5-B3B6-735D3DDB7827}" type="presParOf" srcId="{152A47B7-0C50-4284-8072-94E06108ED1D}" destId="{2672A901-8923-48CA-AA8F-E1ED43F0524D}" srcOrd="0" destOrd="0" presId="urn:microsoft.com/office/officeart/2005/8/layout/default"/>
    <dgm:cxn modelId="{673BE795-37B1-4AF5-97CC-522A44ABF076}" type="presParOf" srcId="{152A47B7-0C50-4284-8072-94E06108ED1D}" destId="{1F0C9B1C-233F-44C9-9B9B-EB7F952AC607}" srcOrd="1" destOrd="0" presId="urn:microsoft.com/office/officeart/2005/8/layout/default"/>
    <dgm:cxn modelId="{E91A6C48-A8C4-47AD-B324-72330C55B72D}" type="presParOf" srcId="{152A47B7-0C50-4284-8072-94E06108ED1D}" destId="{37F0063B-2EC2-4D75-ACC7-226A8C82A501}" srcOrd="2" destOrd="0" presId="urn:microsoft.com/office/officeart/2005/8/layout/default"/>
    <dgm:cxn modelId="{E96CB039-ADF8-4CEE-8E98-FD8BCD8ADB6A}" type="presParOf" srcId="{152A47B7-0C50-4284-8072-94E06108ED1D}" destId="{B5A09126-84D1-46B2-911E-B63EE77AE2C1}" srcOrd="3" destOrd="0" presId="urn:microsoft.com/office/officeart/2005/8/layout/default"/>
    <dgm:cxn modelId="{8CD0E432-94BF-4053-A531-16E45AD0D17A}" type="presParOf" srcId="{152A47B7-0C50-4284-8072-94E06108ED1D}" destId="{784E975E-C403-48F3-B492-98303701ECD7}"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210EF5-FE0D-40C8-86C0-FD9C3D2F38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ADA53E6-BB88-401A-89C9-F09C6A394FAF}">
      <dgm:prSet/>
      <dgm:spPr/>
      <dgm:t>
        <a:bodyPr/>
        <a:lstStyle/>
        <a:p>
          <a:r>
            <a:rPr lang="en-US" dirty="0"/>
            <a:t>All the risks identified in the risk register has been addressed and mitigated properly except for one.</a:t>
          </a:r>
        </a:p>
      </dgm:t>
    </dgm:pt>
    <dgm:pt modelId="{C2665DE3-9702-4741-A7C8-987CD0849F8E}" type="parTrans" cxnId="{2739A234-39E7-40F7-9ED9-90E60FEDFD4C}">
      <dgm:prSet/>
      <dgm:spPr/>
      <dgm:t>
        <a:bodyPr/>
        <a:lstStyle/>
        <a:p>
          <a:endParaRPr lang="en-US"/>
        </a:p>
      </dgm:t>
    </dgm:pt>
    <dgm:pt modelId="{A3ADD354-2ECC-43DB-94CF-B6B0D803F7A5}" type="sibTrans" cxnId="{2739A234-39E7-40F7-9ED9-90E60FEDFD4C}">
      <dgm:prSet/>
      <dgm:spPr/>
      <dgm:t>
        <a:bodyPr/>
        <a:lstStyle/>
        <a:p>
          <a:endParaRPr lang="en-US"/>
        </a:p>
      </dgm:t>
    </dgm:pt>
    <dgm:pt modelId="{BEB6403A-5DD4-46B4-AB5E-06877836F6F8}">
      <dgm:prSet/>
      <dgm:spPr/>
      <dgm:t>
        <a:bodyPr/>
        <a:lstStyle/>
        <a:p>
          <a:r>
            <a:rPr lang="en-US"/>
            <a:t>Due to financial constraints, Splunk is unable to be used to view and aggregate the logs collected by Sysmon. The organization is unable to upgrade to a managed switch.</a:t>
          </a:r>
        </a:p>
      </dgm:t>
    </dgm:pt>
    <dgm:pt modelId="{3168CC15-FFCF-4DC1-99FC-E9FF0824123A}" type="parTrans" cxnId="{235A1E18-29A8-4858-B808-3A198005D28A}">
      <dgm:prSet/>
      <dgm:spPr/>
      <dgm:t>
        <a:bodyPr/>
        <a:lstStyle/>
        <a:p>
          <a:endParaRPr lang="en-US"/>
        </a:p>
      </dgm:t>
    </dgm:pt>
    <dgm:pt modelId="{CFD94747-6C8A-4DCB-BB58-44E9266BA679}" type="sibTrans" cxnId="{235A1E18-29A8-4858-B808-3A198005D28A}">
      <dgm:prSet/>
      <dgm:spPr/>
      <dgm:t>
        <a:bodyPr/>
        <a:lstStyle/>
        <a:p>
          <a:endParaRPr lang="en-US"/>
        </a:p>
      </dgm:t>
    </dgm:pt>
    <dgm:pt modelId="{B29813FC-CCF4-4DCE-9EC3-6F05A77EEF3A}">
      <dgm:prSet/>
      <dgm:spPr/>
      <dgm:t>
        <a:bodyPr/>
        <a:lstStyle/>
        <a:p>
          <a:r>
            <a:rPr lang="en-US"/>
            <a:t>Compensating controls such as endpoint logging with Sysmon and Windows Event viewer have been implemented.</a:t>
          </a:r>
        </a:p>
      </dgm:t>
    </dgm:pt>
    <dgm:pt modelId="{CA46C639-972C-45FF-B90B-5C76D5F17661}" type="parTrans" cxnId="{80419969-05BB-4AC1-9D6A-7682BD5659AF}">
      <dgm:prSet/>
      <dgm:spPr/>
      <dgm:t>
        <a:bodyPr/>
        <a:lstStyle/>
        <a:p>
          <a:endParaRPr lang="en-US"/>
        </a:p>
      </dgm:t>
    </dgm:pt>
    <dgm:pt modelId="{39A746DE-C027-4E91-B797-30B58EC1A0D0}" type="sibTrans" cxnId="{80419969-05BB-4AC1-9D6A-7682BD5659AF}">
      <dgm:prSet/>
      <dgm:spPr/>
      <dgm:t>
        <a:bodyPr/>
        <a:lstStyle/>
        <a:p>
          <a:endParaRPr lang="en-US"/>
        </a:p>
      </dgm:t>
    </dgm:pt>
    <dgm:pt modelId="{9A174BB4-636C-40F1-B3BF-DC3CD1DC9ABE}" type="pres">
      <dgm:prSet presAssocID="{32210EF5-FE0D-40C8-86C0-FD9C3D2F3819}" presName="linear" presStyleCnt="0">
        <dgm:presLayoutVars>
          <dgm:animLvl val="lvl"/>
          <dgm:resizeHandles val="exact"/>
        </dgm:presLayoutVars>
      </dgm:prSet>
      <dgm:spPr/>
    </dgm:pt>
    <dgm:pt modelId="{45D79BFC-A70D-4C55-8CBA-48D48214F651}" type="pres">
      <dgm:prSet presAssocID="{0ADA53E6-BB88-401A-89C9-F09C6A394FAF}" presName="parentText" presStyleLbl="node1" presStyleIdx="0" presStyleCnt="3">
        <dgm:presLayoutVars>
          <dgm:chMax val="0"/>
          <dgm:bulletEnabled val="1"/>
        </dgm:presLayoutVars>
      </dgm:prSet>
      <dgm:spPr/>
    </dgm:pt>
    <dgm:pt modelId="{DA4E9B20-368B-4B3A-87B3-A3CA8824C672}" type="pres">
      <dgm:prSet presAssocID="{A3ADD354-2ECC-43DB-94CF-B6B0D803F7A5}" presName="spacer" presStyleCnt="0"/>
      <dgm:spPr/>
    </dgm:pt>
    <dgm:pt modelId="{014F13BC-C1C5-4E71-9933-068B0B5395A8}" type="pres">
      <dgm:prSet presAssocID="{BEB6403A-5DD4-46B4-AB5E-06877836F6F8}" presName="parentText" presStyleLbl="node1" presStyleIdx="1" presStyleCnt="3">
        <dgm:presLayoutVars>
          <dgm:chMax val="0"/>
          <dgm:bulletEnabled val="1"/>
        </dgm:presLayoutVars>
      </dgm:prSet>
      <dgm:spPr/>
    </dgm:pt>
    <dgm:pt modelId="{7008B1E7-0E52-442B-98BC-872F09DCA44D}" type="pres">
      <dgm:prSet presAssocID="{CFD94747-6C8A-4DCB-BB58-44E9266BA679}" presName="spacer" presStyleCnt="0"/>
      <dgm:spPr/>
    </dgm:pt>
    <dgm:pt modelId="{C5F1A4E4-2258-42C3-8E68-6B614C7BB0EF}" type="pres">
      <dgm:prSet presAssocID="{B29813FC-CCF4-4DCE-9EC3-6F05A77EEF3A}" presName="parentText" presStyleLbl="node1" presStyleIdx="2" presStyleCnt="3">
        <dgm:presLayoutVars>
          <dgm:chMax val="0"/>
          <dgm:bulletEnabled val="1"/>
        </dgm:presLayoutVars>
      </dgm:prSet>
      <dgm:spPr/>
    </dgm:pt>
  </dgm:ptLst>
  <dgm:cxnLst>
    <dgm:cxn modelId="{235A1E18-29A8-4858-B808-3A198005D28A}" srcId="{32210EF5-FE0D-40C8-86C0-FD9C3D2F3819}" destId="{BEB6403A-5DD4-46B4-AB5E-06877836F6F8}" srcOrd="1" destOrd="0" parTransId="{3168CC15-FFCF-4DC1-99FC-E9FF0824123A}" sibTransId="{CFD94747-6C8A-4DCB-BB58-44E9266BA679}"/>
    <dgm:cxn modelId="{46EC0C1F-7C28-4C97-985A-A33A6CA994DB}" type="presOf" srcId="{0ADA53E6-BB88-401A-89C9-F09C6A394FAF}" destId="{45D79BFC-A70D-4C55-8CBA-48D48214F651}" srcOrd="0" destOrd="0" presId="urn:microsoft.com/office/officeart/2005/8/layout/vList2"/>
    <dgm:cxn modelId="{2739A234-39E7-40F7-9ED9-90E60FEDFD4C}" srcId="{32210EF5-FE0D-40C8-86C0-FD9C3D2F3819}" destId="{0ADA53E6-BB88-401A-89C9-F09C6A394FAF}" srcOrd="0" destOrd="0" parTransId="{C2665DE3-9702-4741-A7C8-987CD0849F8E}" sibTransId="{A3ADD354-2ECC-43DB-94CF-B6B0D803F7A5}"/>
    <dgm:cxn modelId="{292D1862-BA41-4DB0-AD66-C19073A7E58E}" type="presOf" srcId="{32210EF5-FE0D-40C8-86C0-FD9C3D2F3819}" destId="{9A174BB4-636C-40F1-B3BF-DC3CD1DC9ABE}" srcOrd="0" destOrd="0" presId="urn:microsoft.com/office/officeart/2005/8/layout/vList2"/>
    <dgm:cxn modelId="{80419969-05BB-4AC1-9D6A-7682BD5659AF}" srcId="{32210EF5-FE0D-40C8-86C0-FD9C3D2F3819}" destId="{B29813FC-CCF4-4DCE-9EC3-6F05A77EEF3A}" srcOrd="2" destOrd="0" parTransId="{CA46C639-972C-45FF-B90B-5C76D5F17661}" sibTransId="{39A746DE-C027-4E91-B797-30B58EC1A0D0}"/>
    <dgm:cxn modelId="{7EDE72A3-8DF1-451B-9DEA-8F9A41C8298E}" type="presOf" srcId="{BEB6403A-5DD4-46B4-AB5E-06877836F6F8}" destId="{014F13BC-C1C5-4E71-9933-068B0B5395A8}" srcOrd="0" destOrd="0" presId="urn:microsoft.com/office/officeart/2005/8/layout/vList2"/>
    <dgm:cxn modelId="{CB26D9D8-CF97-4694-B5A7-7F5A4208C823}" type="presOf" srcId="{B29813FC-CCF4-4DCE-9EC3-6F05A77EEF3A}" destId="{C5F1A4E4-2258-42C3-8E68-6B614C7BB0EF}" srcOrd="0" destOrd="0" presId="urn:microsoft.com/office/officeart/2005/8/layout/vList2"/>
    <dgm:cxn modelId="{0CAEAC86-308C-4A5D-B484-CCD000F41C14}" type="presParOf" srcId="{9A174BB4-636C-40F1-B3BF-DC3CD1DC9ABE}" destId="{45D79BFC-A70D-4C55-8CBA-48D48214F651}" srcOrd="0" destOrd="0" presId="urn:microsoft.com/office/officeart/2005/8/layout/vList2"/>
    <dgm:cxn modelId="{1BC6D5FB-DCCF-447C-904C-323D4A9E7BEE}" type="presParOf" srcId="{9A174BB4-636C-40F1-B3BF-DC3CD1DC9ABE}" destId="{DA4E9B20-368B-4B3A-87B3-A3CA8824C672}" srcOrd="1" destOrd="0" presId="urn:microsoft.com/office/officeart/2005/8/layout/vList2"/>
    <dgm:cxn modelId="{D8B404A9-5131-49E3-A9E2-BB2397EF670A}" type="presParOf" srcId="{9A174BB4-636C-40F1-B3BF-DC3CD1DC9ABE}" destId="{014F13BC-C1C5-4E71-9933-068B0B5395A8}" srcOrd="2" destOrd="0" presId="urn:microsoft.com/office/officeart/2005/8/layout/vList2"/>
    <dgm:cxn modelId="{D2DEFFC1-D856-4B59-BC00-2FEEDC24691D}" type="presParOf" srcId="{9A174BB4-636C-40F1-B3BF-DC3CD1DC9ABE}" destId="{7008B1E7-0E52-442B-98BC-872F09DCA44D}" srcOrd="3" destOrd="0" presId="urn:microsoft.com/office/officeart/2005/8/layout/vList2"/>
    <dgm:cxn modelId="{60FFC55C-2883-46BD-B2E5-71732A7BEE33}" type="presParOf" srcId="{9A174BB4-636C-40F1-B3BF-DC3CD1DC9ABE}" destId="{C5F1A4E4-2258-42C3-8E68-6B614C7BB0E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90E27-35F6-439B-9B8C-AA1A10C269B4}">
      <dsp:nvSpPr>
        <dsp:cNvPr id="0" name=""/>
        <dsp:cNvSpPr/>
      </dsp:nvSpPr>
      <dsp:spPr>
        <a:xfrm>
          <a:off x="0" y="79911"/>
          <a:ext cx="8811640" cy="9534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Introduce three new governance policies for the organization</a:t>
          </a:r>
        </a:p>
      </dsp:txBody>
      <dsp:txXfrm>
        <a:off x="46541" y="126452"/>
        <a:ext cx="8718558" cy="860321"/>
      </dsp:txXfrm>
    </dsp:sp>
    <dsp:sp modelId="{327C9D7A-8CA1-41A1-A27E-1E92B9E962C3}">
      <dsp:nvSpPr>
        <dsp:cNvPr id="0" name=""/>
        <dsp:cNvSpPr/>
      </dsp:nvSpPr>
      <dsp:spPr>
        <a:xfrm>
          <a:off x="0" y="1102435"/>
          <a:ext cx="8811640" cy="90979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Establish accountability and roles for the organization’s security posture</a:t>
          </a:r>
        </a:p>
      </dsp:txBody>
      <dsp:txXfrm>
        <a:off x="44413" y="1146848"/>
        <a:ext cx="8722814" cy="820969"/>
      </dsp:txXfrm>
    </dsp:sp>
    <dsp:sp modelId="{E970FC33-53CF-4CB0-A81B-079657484310}">
      <dsp:nvSpPr>
        <dsp:cNvPr id="0" name=""/>
        <dsp:cNvSpPr/>
      </dsp:nvSpPr>
      <dsp:spPr>
        <a:xfrm>
          <a:off x="0" y="2081350"/>
          <a:ext cx="8811640" cy="9534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Review the updated risk assessment post-hardening.</a:t>
          </a:r>
        </a:p>
      </dsp:txBody>
      <dsp:txXfrm>
        <a:off x="46541" y="2127891"/>
        <a:ext cx="8718558" cy="860321"/>
      </dsp:txXfrm>
    </dsp:sp>
    <dsp:sp modelId="{2AC4DF9E-4552-46B0-BE4B-320BBA93F5B4}">
      <dsp:nvSpPr>
        <dsp:cNvPr id="0" name=""/>
        <dsp:cNvSpPr/>
      </dsp:nvSpPr>
      <dsp:spPr>
        <a:xfrm>
          <a:off x="0" y="3103873"/>
          <a:ext cx="8811640" cy="9534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Review compliance alignment with NIST SP 800-53</a:t>
          </a:r>
        </a:p>
      </dsp:txBody>
      <dsp:txXfrm>
        <a:off x="46541" y="3150414"/>
        <a:ext cx="8718558" cy="860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53249-A5A9-47C7-823D-6DC78C073AC8}">
      <dsp:nvSpPr>
        <dsp:cNvPr id="0" name=""/>
        <dsp:cNvSpPr/>
      </dsp:nvSpPr>
      <dsp:spPr>
        <a:xfrm>
          <a:off x="0" y="3062"/>
          <a:ext cx="10965627" cy="652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75750-30EE-47DC-ABB8-66456C7CFC87}">
      <dsp:nvSpPr>
        <dsp:cNvPr id="0" name=""/>
        <dsp:cNvSpPr/>
      </dsp:nvSpPr>
      <dsp:spPr>
        <a:xfrm>
          <a:off x="197334" y="149840"/>
          <a:ext cx="358789" cy="35878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9DEED0-2219-4650-8C88-27620BF080D9}">
      <dsp:nvSpPr>
        <dsp:cNvPr id="0" name=""/>
        <dsp:cNvSpPr/>
      </dsp:nvSpPr>
      <dsp:spPr>
        <a:xfrm>
          <a:off x="753458" y="3062"/>
          <a:ext cx="10212169" cy="65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40" tIns="69040" rIns="69040" bIns="69040" numCol="1" spcCol="1270" anchor="ctr" anchorCtr="0">
          <a:noAutofit/>
        </a:bodyPr>
        <a:lstStyle/>
        <a:p>
          <a:pPr marL="0" lvl="0" indent="0" algn="l" defTabSz="844550">
            <a:lnSpc>
              <a:spcPct val="100000"/>
            </a:lnSpc>
            <a:spcBef>
              <a:spcPct val="0"/>
            </a:spcBef>
            <a:spcAft>
              <a:spcPct val="35000"/>
            </a:spcAft>
            <a:buNone/>
          </a:pPr>
          <a:r>
            <a:rPr lang="en-US" sz="1900" kern="1200"/>
            <a:t>Minimum 12 characters with upper/lowercase, numbers, and special characters.</a:t>
          </a:r>
        </a:p>
      </dsp:txBody>
      <dsp:txXfrm>
        <a:off x="753458" y="3062"/>
        <a:ext cx="10212169" cy="652345"/>
      </dsp:txXfrm>
    </dsp:sp>
    <dsp:sp modelId="{193C5944-725C-4F38-812C-6656640D5D7D}">
      <dsp:nvSpPr>
        <dsp:cNvPr id="0" name=""/>
        <dsp:cNvSpPr/>
      </dsp:nvSpPr>
      <dsp:spPr>
        <a:xfrm>
          <a:off x="0" y="818494"/>
          <a:ext cx="10965627" cy="652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1DF07-805B-4DA4-8BFA-7DCEAE8E3604}">
      <dsp:nvSpPr>
        <dsp:cNvPr id="0" name=""/>
        <dsp:cNvSpPr/>
      </dsp:nvSpPr>
      <dsp:spPr>
        <a:xfrm>
          <a:off x="197334" y="965271"/>
          <a:ext cx="358789" cy="35878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3EE01D-3888-4285-BA3B-B401E0F23B49}">
      <dsp:nvSpPr>
        <dsp:cNvPr id="0" name=""/>
        <dsp:cNvSpPr/>
      </dsp:nvSpPr>
      <dsp:spPr>
        <a:xfrm>
          <a:off x="753458" y="818494"/>
          <a:ext cx="10212169" cy="65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40" tIns="69040" rIns="69040" bIns="69040" numCol="1" spcCol="1270" anchor="ctr" anchorCtr="0">
          <a:noAutofit/>
        </a:bodyPr>
        <a:lstStyle/>
        <a:p>
          <a:pPr marL="0" lvl="0" indent="0" algn="l" defTabSz="844550">
            <a:lnSpc>
              <a:spcPct val="100000"/>
            </a:lnSpc>
            <a:spcBef>
              <a:spcPct val="0"/>
            </a:spcBef>
            <a:spcAft>
              <a:spcPct val="35000"/>
            </a:spcAft>
            <a:buNone/>
          </a:pPr>
          <a:r>
            <a:rPr lang="en-US" sz="1900" kern="1200"/>
            <a:t>Expiration every 90 days along with no reuse of last 5 passwords.</a:t>
          </a:r>
        </a:p>
      </dsp:txBody>
      <dsp:txXfrm>
        <a:off x="753458" y="818494"/>
        <a:ext cx="10212169" cy="652345"/>
      </dsp:txXfrm>
    </dsp:sp>
    <dsp:sp modelId="{C3D6BAE9-96F2-438F-8151-2A7817844112}">
      <dsp:nvSpPr>
        <dsp:cNvPr id="0" name=""/>
        <dsp:cNvSpPr/>
      </dsp:nvSpPr>
      <dsp:spPr>
        <a:xfrm>
          <a:off x="0" y="1633925"/>
          <a:ext cx="10965627" cy="652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D25EC0-6708-44FD-A114-1881A45A6884}">
      <dsp:nvSpPr>
        <dsp:cNvPr id="0" name=""/>
        <dsp:cNvSpPr/>
      </dsp:nvSpPr>
      <dsp:spPr>
        <a:xfrm>
          <a:off x="197334" y="1780703"/>
          <a:ext cx="358789" cy="358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12691-D45B-43DE-ACF8-AADF2DCD494B}">
      <dsp:nvSpPr>
        <dsp:cNvPr id="0" name=""/>
        <dsp:cNvSpPr/>
      </dsp:nvSpPr>
      <dsp:spPr>
        <a:xfrm>
          <a:off x="753458" y="1633925"/>
          <a:ext cx="10212169" cy="65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40" tIns="69040" rIns="69040" bIns="69040" numCol="1" spcCol="1270" anchor="ctr" anchorCtr="0">
          <a:noAutofit/>
        </a:bodyPr>
        <a:lstStyle/>
        <a:p>
          <a:pPr marL="0" lvl="0" indent="0" algn="l" defTabSz="844550">
            <a:lnSpc>
              <a:spcPct val="100000"/>
            </a:lnSpc>
            <a:spcBef>
              <a:spcPct val="0"/>
            </a:spcBef>
            <a:spcAft>
              <a:spcPct val="35000"/>
            </a:spcAft>
            <a:buNone/>
          </a:pPr>
          <a:r>
            <a:rPr lang="en-US" sz="1900" kern="1200"/>
            <a:t>Multifactor authentication required for all admin and remote access accounts</a:t>
          </a:r>
        </a:p>
      </dsp:txBody>
      <dsp:txXfrm>
        <a:off x="753458" y="1633925"/>
        <a:ext cx="10212169" cy="652345"/>
      </dsp:txXfrm>
    </dsp:sp>
    <dsp:sp modelId="{135498B1-848F-4381-B738-DADA1DC6D80A}">
      <dsp:nvSpPr>
        <dsp:cNvPr id="0" name=""/>
        <dsp:cNvSpPr/>
      </dsp:nvSpPr>
      <dsp:spPr>
        <a:xfrm>
          <a:off x="0" y="2449356"/>
          <a:ext cx="10965627" cy="652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4946A-9705-44F4-90C2-C739ED2CBC73}">
      <dsp:nvSpPr>
        <dsp:cNvPr id="0" name=""/>
        <dsp:cNvSpPr/>
      </dsp:nvSpPr>
      <dsp:spPr>
        <a:xfrm>
          <a:off x="197334" y="2596134"/>
          <a:ext cx="358789" cy="3587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65E607-3EFF-44EE-AE99-CE704AE0390D}">
      <dsp:nvSpPr>
        <dsp:cNvPr id="0" name=""/>
        <dsp:cNvSpPr/>
      </dsp:nvSpPr>
      <dsp:spPr>
        <a:xfrm>
          <a:off x="753458" y="2449356"/>
          <a:ext cx="10212169" cy="65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40" tIns="69040" rIns="69040" bIns="69040" numCol="1" spcCol="1270" anchor="ctr" anchorCtr="0">
          <a:noAutofit/>
        </a:bodyPr>
        <a:lstStyle/>
        <a:p>
          <a:pPr marL="0" lvl="0" indent="0" algn="l" defTabSz="844550">
            <a:lnSpc>
              <a:spcPct val="100000"/>
            </a:lnSpc>
            <a:spcBef>
              <a:spcPct val="0"/>
            </a:spcBef>
            <a:spcAft>
              <a:spcPct val="35000"/>
            </a:spcAft>
            <a:buNone/>
          </a:pPr>
          <a:r>
            <a:rPr lang="en-US" sz="1900" kern="1200" dirty="0"/>
            <a:t>Passwords securely stored using hashing and salting techniques.</a:t>
          </a:r>
        </a:p>
      </dsp:txBody>
      <dsp:txXfrm>
        <a:off x="753458" y="2449356"/>
        <a:ext cx="10212169" cy="652345"/>
      </dsp:txXfrm>
    </dsp:sp>
    <dsp:sp modelId="{A7323F81-A514-4B7B-B30D-9D59959C8280}">
      <dsp:nvSpPr>
        <dsp:cNvPr id="0" name=""/>
        <dsp:cNvSpPr/>
      </dsp:nvSpPr>
      <dsp:spPr>
        <a:xfrm>
          <a:off x="0" y="3264788"/>
          <a:ext cx="10965627" cy="652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D5E56-50DB-4BE2-BEB5-98E7C049C142}">
      <dsp:nvSpPr>
        <dsp:cNvPr id="0" name=""/>
        <dsp:cNvSpPr/>
      </dsp:nvSpPr>
      <dsp:spPr>
        <a:xfrm>
          <a:off x="197334" y="3411565"/>
          <a:ext cx="358789" cy="358789"/>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94584-D6C6-47C9-836A-941EA8C051AE}">
      <dsp:nvSpPr>
        <dsp:cNvPr id="0" name=""/>
        <dsp:cNvSpPr/>
      </dsp:nvSpPr>
      <dsp:spPr>
        <a:xfrm>
          <a:off x="753458" y="3264788"/>
          <a:ext cx="10212169" cy="65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40" tIns="69040" rIns="69040" bIns="69040" numCol="1" spcCol="1270" anchor="ctr" anchorCtr="0">
          <a:noAutofit/>
        </a:bodyPr>
        <a:lstStyle/>
        <a:p>
          <a:pPr marL="0" lvl="0" indent="0" algn="l" defTabSz="844550">
            <a:lnSpc>
              <a:spcPct val="100000"/>
            </a:lnSpc>
            <a:spcBef>
              <a:spcPct val="0"/>
            </a:spcBef>
            <a:spcAft>
              <a:spcPct val="35000"/>
            </a:spcAft>
            <a:buNone/>
          </a:pPr>
          <a:r>
            <a:rPr lang="en-US" sz="1900" kern="1200" dirty="0"/>
            <a:t>Accounts automatically lock after 3 failed login attempts.</a:t>
          </a:r>
        </a:p>
      </dsp:txBody>
      <dsp:txXfrm>
        <a:off x="753458" y="3264788"/>
        <a:ext cx="10212169" cy="652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53249-A5A9-47C7-823D-6DC78C073AC8}">
      <dsp:nvSpPr>
        <dsp:cNvPr id="0" name=""/>
        <dsp:cNvSpPr/>
      </dsp:nvSpPr>
      <dsp:spPr>
        <a:xfrm>
          <a:off x="0" y="3062"/>
          <a:ext cx="10965627" cy="652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75750-30EE-47DC-ABB8-66456C7CFC87}">
      <dsp:nvSpPr>
        <dsp:cNvPr id="0" name=""/>
        <dsp:cNvSpPr/>
      </dsp:nvSpPr>
      <dsp:spPr>
        <a:xfrm>
          <a:off x="197334" y="149840"/>
          <a:ext cx="358789" cy="358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9DEED0-2219-4650-8C88-27620BF080D9}">
      <dsp:nvSpPr>
        <dsp:cNvPr id="0" name=""/>
        <dsp:cNvSpPr/>
      </dsp:nvSpPr>
      <dsp:spPr>
        <a:xfrm>
          <a:off x="753458" y="3062"/>
          <a:ext cx="10212169" cy="65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40" tIns="69040" rIns="69040" bIns="69040" numCol="1" spcCol="1270" anchor="ctr" anchorCtr="0">
          <a:noAutofit/>
        </a:bodyPr>
        <a:lstStyle/>
        <a:p>
          <a:pPr marL="0" lvl="0" indent="0" algn="l" defTabSz="844550">
            <a:lnSpc>
              <a:spcPct val="100000"/>
            </a:lnSpc>
            <a:spcBef>
              <a:spcPct val="0"/>
            </a:spcBef>
            <a:spcAft>
              <a:spcPct val="35000"/>
            </a:spcAft>
            <a:buNone/>
          </a:pPr>
          <a:r>
            <a:rPr lang="en-US" sz="1900" kern="1200"/>
            <a:t>Least privilege enforced.</a:t>
          </a:r>
        </a:p>
      </dsp:txBody>
      <dsp:txXfrm>
        <a:off x="753458" y="3062"/>
        <a:ext cx="10212169" cy="652345"/>
      </dsp:txXfrm>
    </dsp:sp>
    <dsp:sp modelId="{193C5944-725C-4F38-812C-6656640D5D7D}">
      <dsp:nvSpPr>
        <dsp:cNvPr id="0" name=""/>
        <dsp:cNvSpPr/>
      </dsp:nvSpPr>
      <dsp:spPr>
        <a:xfrm>
          <a:off x="0" y="818494"/>
          <a:ext cx="10965627" cy="652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1DF07-805B-4DA4-8BFA-7DCEAE8E3604}">
      <dsp:nvSpPr>
        <dsp:cNvPr id="0" name=""/>
        <dsp:cNvSpPr/>
      </dsp:nvSpPr>
      <dsp:spPr>
        <a:xfrm>
          <a:off x="197334" y="965271"/>
          <a:ext cx="358789" cy="3587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3EE01D-3888-4285-BA3B-B401E0F23B49}">
      <dsp:nvSpPr>
        <dsp:cNvPr id="0" name=""/>
        <dsp:cNvSpPr/>
      </dsp:nvSpPr>
      <dsp:spPr>
        <a:xfrm>
          <a:off x="753458" y="818494"/>
          <a:ext cx="10212169" cy="65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40" tIns="69040" rIns="69040" bIns="69040" numCol="1" spcCol="1270" anchor="ctr" anchorCtr="0">
          <a:noAutofit/>
        </a:bodyPr>
        <a:lstStyle/>
        <a:p>
          <a:pPr marL="0" lvl="0" indent="0" algn="l" defTabSz="844550">
            <a:lnSpc>
              <a:spcPct val="100000"/>
            </a:lnSpc>
            <a:spcBef>
              <a:spcPct val="0"/>
            </a:spcBef>
            <a:spcAft>
              <a:spcPct val="35000"/>
            </a:spcAft>
            <a:buNone/>
          </a:pPr>
          <a:r>
            <a:rPr lang="en-US" sz="1900" b="0" i="0" u="none" kern="1200"/>
            <a:t>Remote access (e.g., SSH, RDP) is disabled by default unless justified and approved.</a:t>
          </a:r>
          <a:endParaRPr lang="en-US" sz="1900" kern="1200"/>
        </a:p>
      </dsp:txBody>
      <dsp:txXfrm>
        <a:off x="753458" y="818494"/>
        <a:ext cx="10212169" cy="652345"/>
      </dsp:txXfrm>
    </dsp:sp>
    <dsp:sp modelId="{C3D6BAE9-96F2-438F-8151-2A7817844112}">
      <dsp:nvSpPr>
        <dsp:cNvPr id="0" name=""/>
        <dsp:cNvSpPr/>
      </dsp:nvSpPr>
      <dsp:spPr>
        <a:xfrm>
          <a:off x="0" y="1633925"/>
          <a:ext cx="10965627" cy="652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D25EC0-6708-44FD-A114-1881A45A6884}">
      <dsp:nvSpPr>
        <dsp:cNvPr id="0" name=""/>
        <dsp:cNvSpPr/>
      </dsp:nvSpPr>
      <dsp:spPr>
        <a:xfrm>
          <a:off x="197334" y="1780703"/>
          <a:ext cx="358789" cy="358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12691-D45B-43DE-ACF8-AADF2DCD494B}">
      <dsp:nvSpPr>
        <dsp:cNvPr id="0" name=""/>
        <dsp:cNvSpPr/>
      </dsp:nvSpPr>
      <dsp:spPr>
        <a:xfrm>
          <a:off x="753458" y="1633925"/>
          <a:ext cx="10212169" cy="65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40" tIns="69040" rIns="69040" bIns="69040" numCol="1" spcCol="1270" anchor="ctr" anchorCtr="0">
          <a:noAutofit/>
        </a:bodyPr>
        <a:lstStyle/>
        <a:p>
          <a:pPr marL="0" lvl="0" indent="0" algn="l" defTabSz="844550">
            <a:lnSpc>
              <a:spcPct val="100000"/>
            </a:lnSpc>
            <a:spcBef>
              <a:spcPct val="0"/>
            </a:spcBef>
            <a:spcAft>
              <a:spcPct val="35000"/>
            </a:spcAft>
            <a:buNone/>
          </a:pPr>
          <a:r>
            <a:rPr lang="en-US" sz="1900" b="0" i="0" u="none" kern="1200"/>
            <a:t>IT Security will maintain centralized logs of all access attempts for auditing.</a:t>
          </a:r>
          <a:endParaRPr lang="en-US" sz="1900" kern="1200"/>
        </a:p>
      </dsp:txBody>
      <dsp:txXfrm>
        <a:off x="753458" y="1633925"/>
        <a:ext cx="10212169" cy="652345"/>
      </dsp:txXfrm>
    </dsp:sp>
    <dsp:sp modelId="{135498B1-848F-4381-B738-DADA1DC6D80A}">
      <dsp:nvSpPr>
        <dsp:cNvPr id="0" name=""/>
        <dsp:cNvSpPr/>
      </dsp:nvSpPr>
      <dsp:spPr>
        <a:xfrm>
          <a:off x="0" y="2449356"/>
          <a:ext cx="10965627" cy="652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4946A-9705-44F4-90C2-C739ED2CBC73}">
      <dsp:nvSpPr>
        <dsp:cNvPr id="0" name=""/>
        <dsp:cNvSpPr/>
      </dsp:nvSpPr>
      <dsp:spPr>
        <a:xfrm>
          <a:off x="197334" y="2596134"/>
          <a:ext cx="358789" cy="3587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65E607-3EFF-44EE-AE99-CE704AE0390D}">
      <dsp:nvSpPr>
        <dsp:cNvPr id="0" name=""/>
        <dsp:cNvSpPr/>
      </dsp:nvSpPr>
      <dsp:spPr>
        <a:xfrm>
          <a:off x="753458" y="2449356"/>
          <a:ext cx="10212169" cy="65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40" tIns="69040" rIns="69040" bIns="69040" numCol="1" spcCol="1270" anchor="ctr" anchorCtr="0">
          <a:noAutofit/>
        </a:bodyPr>
        <a:lstStyle/>
        <a:p>
          <a:pPr marL="0" lvl="0" indent="0" algn="l" defTabSz="844550">
            <a:lnSpc>
              <a:spcPct val="100000"/>
            </a:lnSpc>
            <a:spcBef>
              <a:spcPct val="0"/>
            </a:spcBef>
            <a:spcAft>
              <a:spcPct val="35000"/>
            </a:spcAft>
            <a:buNone/>
          </a:pPr>
          <a:r>
            <a:rPr lang="en-US" sz="1900" b="0" i="0" u="none" kern="1200"/>
            <a:t>All administrative privileges must be formally approved and reviewed quarterly.</a:t>
          </a:r>
          <a:endParaRPr lang="en-US" sz="1900" kern="1200"/>
        </a:p>
      </dsp:txBody>
      <dsp:txXfrm>
        <a:off x="753458" y="2449356"/>
        <a:ext cx="10212169" cy="652345"/>
      </dsp:txXfrm>
    </dsp:sp>
    <dsp:sp modelId="{A7323F81-A514-4B7B-B30D-9D59959C8280}">
      <dsp:nvSpPr>
        <dsp:cNvPr id="0" name=""/>
        <dsp:cNvSpPr/>
      </dsp:nvSpPr>
      <dsp:spPr>
        <a:xfrm>
          <a:off x="0" y="3264788"/>
          <a:ext cx="10965627" cy="652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D5E56-50DB-4BE2-BEB5-98E7C049C142}">
      <dsp:nvSpPr>
        <dsp:cNvPr id="0" name=""/>
        <dsp:cNvSpPr/>
      </dsp:nvSpPr>
      <dsp:spPr>
        <a:xfrm>
          <a:off x="197334" y="3411565"/>
          <a:ext cx="358789" cy="358789"/>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94584-D6C6-47C9-836A-941EA8C051AE}">
      <dsp:nvSpPr>
        <dsp:cNvPr id="0" name=""/>
        <dsp:cNvSpPr/>
      </dsp:nvSpPr>
      <dsp:spPr>
        <a:xfrm>
          <a:off x="753458" y="3264788"/>
          <a:ext cx="10212169" cy="65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40" tIns="69040" rIns="69040" bIns="69040" numCol="1" spcCol="1270" anchor="ctr" anchorCtr="0">
          <a:noAutofit/>
        </a:bodyPr>
        <a:lstStyle/>
        <a:p>
          <a:pPr marL="0" lvl="0" indent="0" algn="l" defTabSz="844550">
            <a:lnSpc>
              <a:spcPct val="100000"/>
            </a:lnSpc>
            <a:spcBef>
              <a:spcPct val="0"/>
            </a:spcBef>
            <a:spcAft>
              <a:spcPct val="35000"/>
            </a:spcAft>
            <a:buNone/>
          </a:pPr>
          <a:r>
            <a:rPr lang="en-US" sz="1900" kern="1200"/>
            <a:t>Access rights must be revoked within 24 hours of employee separation or role change.</a:t>
          </a:r>
        </a:p>
      </dsp:txBody>
      <dsp:txXfrm>
        <a:off x="753458" y="3264788"/>
        <a:ext cx="10212169" cy="6523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53249-A5A9-47C7-823D-6DC78C073AC8}">
      <dsp:nvSpPr>
        <dsp:cNvPr id="0" name=""/>
        <dsp:cNvSpPr/>
      </dsp:nvSpPr>
      <dsp:spPr>
        <a:xfrm>
          <a:off x="0" y="1627"/>
          <a:ext cx="10965627" cy="8246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75750-30EE-47DC-ABB8-66456C7CFC87}">
      <dsp:nvSpPr>
        <dsp:cNvPr id="0" name=""/>
        <dsp:cNvSpPr/>
      </dsp:nvSpPr>
      <dsp:spPr>
        <a:xfrm>
          <a:off x="249447" y="187166"/>
          <a:ext cx="453540" cy="4535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9DEED0-2219-4650-8C88-27620BF080D9}">
      <dsp:nvSpPr>
        <dsp:cNvPr id="0" name=""/>
        <dsp:cNvSpPr/>
      </dsp:nvSpPr>
      <dsp:spPr>
        <a:xfrm>
          <a:off x="952435" y="1627"/>
          <a:ext cx="10013192" cy="824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72" tIns="87272" rIns="87272" bIns="87272" numCol="1" spcCol="1270" anchor="ctr" anchorCtr="0">
          <a:noAutofit/>
        </a:bodyPr>
        <a:lstStyle/>
        <a:p>
          <a:pPr marL="0" lvl="0" indent="0" algn="l" defTabSz="889000">
            <a:lnSpc>
              <a:spcPct val="100000"/>
            </a:lnSpc>
            <a:spcBef>
              <a:spcPct val="0"/>
            </a:spcBef>
            <a:spcAft>
              <a:spcPct val="35000"/>
            </a:spcAft>
            <a:buNone/>
          </a:pPr>
          <a:r>
            <a:rPr lang="en-US" sz="2000" kern="1200"/>
            <a:t>Any software or service that is not necessary for the operation of a system must be removed</a:t>
          </a:r>
        </a:p>
      </dsp:txBody>
      <dsp:txXfrm>
        <a:off x="952435" y="1627"/>
        <a:ext cx="10013192" cy="824619"/>
      </dsp:txXfrm>
    </dsp:sp>
    <dsp:sp modelId="{193C5944-725C-4F38-812C-6656640D5D7D}">
      <dsp:nvSpPr>
        <dsp:cNvPr id="0" name=""/>
        <dsp:cNvSpPr/>
      </dsp:nvSpPr>
      <dsp:spPr>
        <a:xfrm>
          <a:off x="0" y="1032401"/>
          <a:ext cx="10965627" cy="8246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1DF07-805B-4DA4-8BFA-7DCEAE8E3604}">
      <dsp:nvSpPr>
        <dsp:cNvPr id="0" name=""/>
        <dsp:cNvSpPr/>
      </dsp:nvSpPr>
      <dsp:spPr>
        <a:xfrm>
          <a:off x="249447" y="1217940"/>
          <a:ext cx="453540" cy="4535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3EE01D-3888-4285-BA3B-B401E0F23B49}">
      <dsp:nvSpPr>
        <dsp:cNvPr id="0" name=""/>
        <dsp:cNvSpPr/>
      </dsp:nvSpPr>
      <dsp:spPr>
        <a:xfrm>
          <a:off x="952435" y="1032401"/>
          <a:ext cx="10013192" cy="824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72" tIns="87272" rIns="87272" bIns="87272" numCol="1" spcCol="1270" anchor="ctr" anchorCtr="0">
          <a:noAutofit/>
        </a:bodyPr>
        <a:lstStyle/>
        <a:p>
          <a:pPr marL="0" lvl="0" indent="0" algn="l" defTabSz="889000">
            <a:lnSpc>
              <a:spcPct val="100000"/>
            </a:lnSpc>
            <a:spcBef>
              <a:spcPct val="0"/>
            </a:spcBef>
            <a:spcAft>
              <a:spcPct val="35000"/>
            </a:spcAft>
            <a:buNone/>
          </a:pPr>
          <a:r>
            <a:rPr lang="en-US" sz="2000" kern="1200"/>
            <a:t>Firewall rules must be set on the endpoints and router to block unwarranted traffic</a:t>
          </a:r>
        </a:p>
      </dsp:txBody>
      <dsp:txXfrm>
        <a:off x="952435" y="1032401"/>
        <a:ext cx="10013192" cy="824619"/>
      </dsp:txXfrm>
    </dsp:sp>
    <dsp:sp modelId="{C3D6BAE9-96F2-438F-8151-2A7817844112}">
      <dsp:nvSpPr>
        <dsp:cNvPr id="0" name=""/>
        <dsp:cNvSpPr/>
      </dsp:nvSpPr>
      <dsp:spPr>
        <a:xfrm>
          <a:off x="0" y="2063175"/>
          <a:ext cx="10965627" cy="8246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D25EC0-6708-44FD-A114-1881A45A6884}">
      <dsp:nvSpPr>
        <dsp:cNvPr id="0" name=""/>
        <dsp:cNvSpPr/>
      </dsp:nvSpPr>
      <dsp:spPr>
        <a:xfrm>
          <a:off x="249447" y="2248714"/>
          <a:ext cx="453540" cy="4535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12691-D45B-43DE-ACF8-AADF2DCD494B}">
      <dsp:nvSpPr>
        <dsp:cNvPr id="0" name=""/>
        <dsp:cNvSpPr/>
      </dsp:nvSpPr>
      <dsp:spPr>
        <a:xfrm>
          <a:off x="952435" y="2063175"/>
          <a:ext cx="10013192" cy="824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72" tIns="87272" rIns="87272" bIns="87272" numCol="1" spcCol="1270" anchor="ctr" anchorCtr="0">
          <a:noAutofit/>
        </a:bodyPr>
        <a:lstStyle/>
        <a:p>
          <a:pPr marL="0" lvl="0" indent="0" algn="l" defTabSz="889000">
            <a:lnSpc>
              <a:spcPct val="100000"/>
            </a:lnSpc>
            <a:spcBef>
              <a:spcPct val="0"/>
            </a:spcBef>
            <a:spcAft>
              <a:spcPct val="35000"/>
            </a:spcAft>
            <a:buNone/>
          </a:pPr>
          <a:r>
            <a:rPr lang="en-US" sz="2000" b="0" i="0" u="none" kern="1200"/>
            <a:t>Thorough logging is enabled for processes, data moving throughout the network, and network communications</a:t>
          </a:r>
          <a:endParaRPr lang="en-US" sz="2000" kern="1200"/>
        </a:p>
      </dsp:txBody>
      <dsp:txXfrm>
        <a:off x="952435" y="2063175"/>
        <a:ext cx="10013192" cy="824619"/>
      </dsp:txXfrm>
    </dsp:sp>
    <dsp:sp modelId="{135498B1-848F-4381-B738-DADA1DC6D80A}">
      <dsp:nvSpPr>
        <dsp:cNvPr id="0" name=""/>
        <dsp:cNvSpPr/>
      </dsp:nvSpPr>
      <dsp:spPr>
        <a:xfrm>
          <a:off x="0" y="3093949"/>
          <a:ext cx="10965627" cy="8246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4946A-9705-44F4-90C2-C739ED2CBC73}">
      <dsp:nvSpPr>
        <dsp:cNvPr id="0" name=""/>
        <dsp:cNvSpPr/>
      </dsp:nvSpPr>
      <dsp:spPr>
        <a:xfrm>
          <a:off x="249447" y="3279488"/>
          <a:ext cx="453540" cy="4535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65E607-3EFF-44EE-AE99-CE704AE0390D}">
      <dsp:nvSpPr>
        <dsp:cNvPr id="0" name=""/>
        <dsp:cNvSpPr/>
      </dsp:nvSpPr>
      <dsp:spPr>
        <a:xfrm>
          <a:off x="952435" y="3093949"/>
          <a:ext cx="10013192" cy="824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272" tIns="87272" rIns="87272" bIns="87272" numCol="1" spcCol="1270" anchor="ctr" anchorCtr="0">
          <a:noAutofit/>
        </a:bodyPr>
        <a:lstStyle/>
        <a:p>
          <a:pPr marL="0" lvl="0" indent="0" algn="l" defTabSz="889000">
            <a:lnSpc>
              <a:spcPct val="100000"/>
            </a:lnSpc>
            <a:spcBef>
              <a:spcPct val="0"/>
            </a:spcBef>
            <a:spcAft>
              <a:spcPct val="35000"/>
            </a:spcAft>
            <a:buNone/>
          </a:pPr>
          <a:r>
            <a:rPr lang="en-US" sz="2000" kern="1200"/>
            <a:t>All system must remain up to date with recent security patches and updates.</a:t>
          </a:r>
        </a:p>
      </dsp:txBody>
      <dsp:txXfrm>
        <a:off x="952435" y="3093949"/>
        <a:ext cx="10013192" cy="8246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2A901-8923-48CA-AA8F-E1ED43F0524D}">
      <dsp:nvSpPr>
        <dsp:cNvPr id="0" name=""/>
        <dsp:cNvSpPr/>
      </dsp:nvSpPr>
      <dsp:spPr>
        <a:xfrm>
          <a:off x="1134223" y="217"/>
          <a:ext cx="3163553" cy="189813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a:t>IT Security: </a:t>
          </a:r>
          <a:r>
            <a:rPr lang="en-US" sz="2900" kern="1200"/>
            <a:t>enforce policies, monitoring.</a:t>
          </a:r>
        </a:p>
      </dsp:txBody>
      <dsp:txXfrm>
        <a:off x="1134223" y="217"/>
        <a:ext cx="3163553" cy="1898132"/>
      </dsp:txXfrm>
    </dsp:sp>
    <dsp:sp modelId="{37F0063B-2EC2-4D75-ACC7-226A8C82A501}">
      <dsp:nvSpPr>
        <dsp:cNvPr id="0" name=""/>
        <dsp:cNvSpPr/>
      </dsp:nvSpPr>
      <dsp:spPr>
        <a:xfrm>
          <a:off x="4614132" y="217"/>
          <a:ext cx="3163553" cy="189813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a:t>Department Managers:</a:t>
          </a:r>
          <a:r>
            <a:rPr lang="en-US" sz="2900" kern="1200"/>
            <a:t> ensure compliance, review access.</a:t>
          </a:r>
        </a:p>
      </dsp:txBody>
      <dsp:txXfrm>
        <a:off x="4614132" y="217"/>
        <a:ext cx="3163553" cy="1898132"/>
      </dsp:txXfrm>
    </dsp:sp>
    <dsp:sp modelId="{784E975E-C403-48F3-B492-98303701ECD7}">
      <dsp:nvSpPr>
        <dsp:cNvPr id="0" name=""/>
        <dsp:cNvSpPr/>
      </dsp:nvSpPr>
      <dsp:spPr>
        <a:xfrm>
          <a:off x="2874177" y="2214704"/>
          <a:ext cx="3163553" cy="189813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a:t>Executives:</a:t>
          </a:r>
          <a:r>
            <a:rPr lang="en-US" sz="2900" kern="1200"/>
            <a:t> strategic oversight and resource allocation.</a:t>
          </a:r>
        </a:p>
      </dsp:txBody>
      <dsp:txXfrm>
        <a:off x="2874177" y="2214704"/>
        <a:ext cx="3163553" cy="18981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79BFC-A70D-4C55-8CBA-48D48214F651}">
      <dsp:nvSpPr>
        <dsp:cNvPr id="0" name=""/>
        <dsp:cNvSpPr/>
      </dsp:nvSpPr>
      <dsp:spPr>
        <a:xfrm>
          <a:off x="0" y="617876"/>
          <a:ext cx="10429671" cy="9149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All the risks identified in the risk register has been addressed and mitigated properly except for one.</a:t>
          </a:r>
        </a:p>
      </dsp:txBody>
      <dsp:txXfrm>
        <a:off x="44664" y="662540"/>
        <a:ext cx="10340343" cy="825612"/>
      </dsp:txXfrm>
    </dsp:sp>
    <dsp:sp modelId="{014F13BC-C1C5-4E71-9933-068B0B5395A8}">
      <dsp:nvSpPr>
        <dsp:cNvPr id="0" name=""/>
        <dsp:cNvSpPr/>
      </dsp:nvSpPr>
      <dsp:spPr>
        <a:xfrm>
          <a:off x="0" y="1599056"/>
          <a:ext cx="10429671" cy="9149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Due to financial constraints, Splunk is unable to be used to view and aggregate the logs collected by Sysmon. The organization is unable to upgrade to a managed switch.</a:t>
          </a:r>
        </a:p>
      </dsp:txBody>
      <dsp:txXfrm>
        <a:off x="44664" y="1643720"/>
        <a:ext cx="10340343" cy="825612"/>
      </dsp:txXfrm>
    </dsp:sp>
    <dsp:sp modelId="{C5F1A4E4-2258-42C3-8E68-6B614C7BB0EF}">
      <dsp:nvSpPr>
        <dsp:cNvPr id="0" name=""/>
        <dsp:cNvSpPr/>
      </dsp:nvSpPr>
      <dsp:spPr>
        <a:xfrm>
          <a:off x="0" y="2580237"/>
          <a:ext cx="10429671" cy="9149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Compensating controls such as endpoint logging with Sysmon and Windows Event viewer have been implemented.</a:t>
          </a:r>
        </a:p>
      </dsp:txBody>
      <dsp:txXfrm>
        <a:off x="44664" y="2624901"/>
        <a:ext cx="10340343" cy="8256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8/20/2025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8/20/2025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download the new </a:t>
            </a:r>
            <a:r>
              <a:rPr lang="en-US" dirty="0" err="1"/>
              <a:t>ir</a:t>
            </a:r>
            <a:r>
              <a:rPr lang="en-US" dirty="0"/>
              <a:t> report</a:t>
            </a:r>
          </a:p>
        </p:txBody>
      </p:sp>
      <p:sp>
        <p:nvSpPr>
          <p:cNvPr id="4" name="Slide Number Placeholder 3"/>
          <p:cNvSpPr>
            <a:spLocks noGrp="1"/>
          </p:cNvSpPr>
          <p:nvPr>
            <p:ph type="sldNum" sz="quarter" idx="5"/>
          </p:nvPr>
        </p:nvSpPr>
        <p:spPr/>
        <p:txBody>
          <a:bodyPr/>
          <a:lstStyle/>
          <a:p>
            <a:fld id="{55247812-3409-784D-BAE7-ABE53735D59F}" type="slidenum">
              <a:rPr lang="en-US" smtClean="0"/>
              <a:t>1</a:t>
            </a:fld>
            <a:endParaRPr lang="en-US"/>
          </a:p>
        </p:txBody>
      </p:sp>
    </p:spTree>
    <p:extLst>
      <p:ext uri="{BB962C8B-B14F-4D97-AF65-F5344CB8AC3E}">
        <p14:creationId xmlns:p14="http://schemas.microsoft.com/office/powerpoint/2010/main" val="2681647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F496-141C-EE3D-DA37-2859D4F02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8A0DE4-9E4D-23EC-9394-1260218EFB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59F590-FEA2-3AE2-C51B-DC7CDE893D42}"/>
              </a:ext>
            </a:extLst>
          </p:cNvPr>
          <p:cNvSpPr>
            <a:spLocks noGrp="1"/>
          </p:cNvSpPr>
          <p:nvPr>
            <p:ph type="body" idx="1"/>
          </p:nvPr>
        </p:nvSpPr>
        <p:spPr/>
        <p:txBody>
          <a:bodyPr/>
          <a:lstStyle/>
          <a:p>
            <a:r>
              <a:rPr lang="en-US" dirty="0"/>
              <a:t>Deprovisioning</a:t>
            </a:r>
          </a:p>
        </p:txBody>
      </p:sp>
      <p:sp>
        <p:nvSpPr>
          <p:cNvPr id="4" name="Slide Number Placeholder 3">
            <a:extLst>
              <a:ext uri="{FF2B5EF4-FFF2-40B4-BE49-F238E27FC236}">
                <a16:creationId xmlns:a16="http://schemas.microsoft.com/office/drawing/2014/main" id="{F6EC4BB5-1A97-1965-B7D1-9315BDDD0C67}"/>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343677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6FA41-1F7D-063C-11D2-CF127101B9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22B756-D7A8-5924-EC78-54C52C1BD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65A2CE-5C02-D6AA-2A3C-D3718F6F80D8}"/>
              </a:ext>
            </a:extLst>
          </p:cNvPr>
          <p:cNvSpPr>
            <a:spLocks noGrp="1"/>
          </p:cNvSpPr>
          <p:nvPr>
            <p:ph type="body" idx="1"/>
          </p:nvPr>
        </p:nvSpPr>
        <p:spPr/>
        <p:txBody>
          <a:bodyPr/>
          <a:lstStyle/>
          <a:p>
            <a:r>
              <a:rPr lang="en-US" dirty="0"/>
              <a:t>Given that the payload was inside of the directory of the web server page files the only way it could get there is being dropped in through some type of remote execution</a:t>
            </a:r>
          </a:p>
        </p:txBody>
      </p:sp>
      <p:sp>
        <p:nvSpPr>
          <p:cNvPr id="4" name="Slide Number Placeholder 3">
            <a:extLst>
              <a:ext uri="{FF2B5EF4-FFF2-40B4-BE49-F238E27FC236}">
                <a16:creationId xmlns:a16="http://schemas.microsoft.com/office/drawing/2014/main" id="{1271A151-AA0B-CE45-517D-A4C994613813}"/>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009965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B6636-AD4E-07F4-3F93-67C42CCEA4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D788C8-BF05-5F2C-BDB5-519D5D8B5C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4AC18D-8BF0-4A24-B210-2BE279AA3AB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15D55D6-94F1-21FF-0AA6-8C7BCDD8BFE3}"/>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3098850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0EF84-71F9-7064-CEA4-2041FF0492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AEC6A-5A72-5C79-9C75-3356C27507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E6CAF4-925A-7804-461B-0E8B873F03F7}"/>
              </a:ext>
            </a:extLst>
          </p:cNvPr>
          <p:cNvSpPr>
            <a:spLocks noGrp="1"/>
          </p:cNvSpPr>
          <p:nvPr>
            <p:ph type="body" idx="1"/>
          </p:nvPr>
        </p:nvSpPr>
        <p:spPr/>
        <p:txBody>
          <a:bodyPr/>
          <a:lstStyle/>
          <a:p>
            <a:r>
              <a:rPr lang="en-US" dirty="0"/>
              <a:t>Give some examples</a:t>
            </a:r>
          </a:p>
        </p:txBody>
      </p:sp>
      <p:sp>
        <p:nvSpPr>
          <p:cNvPr id="4" name="Slide Number Placeholder 3">
            <a:extLst>
              <a:ext uri="{FF2B5EF4-FFF2-40B4-BE49-F238E27FC236}">
                <a16:creationId xmlns:a16="http://schemas.microsoft.com/office/drawing/2014/main" id="{B0F1BA9D-0C77-C379-9C63-8BA23B76B388}"/>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395726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F5E98-7987-9A4A-74B2-222F83E57D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576B0B-E1BC-8098-3AC8-B4B366BA7E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12238-B67E-0807-C508-EB874EC905F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DCCCFA4-97BF-B2C9-C4C1-EC90C84FCC85}"/>
              </a:ext>
            </a:extLst>
          </p:cNvPr>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807995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9CD98-140D-CCFE-EDFF-73D82BF0CA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8BBAB7-7EB7-13B5-1CA8-BF47312965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22AD6D-2F5E-9665-381C-21432ACEE33C}"/>
              </a:ext>
            </a:extLst>
          </p:cNvPr>
          <p:cNvSpPr>
            <a:spLocks noGrp="1"/>
          </p:cNvSpPr>
          <p:nvPr>
            <p:ph type="body" idx="1"/>
          </p:nvPr>
        </p:nvSpPr>
        <p:spPr/>
        <p:txBody>
          <a:bodyPr/>
          <a:lstStyle/>
          <a:p>
            <a:r>
              <a:rPr lang="en-US" dirty="0"/>
              <a:t>Given that the payload was inside of the directory of the web server page files the only way it could get there is being dropped in through some type of remote execution</a:t>
            </a:r>
          </a:p>
        </p:txBody>
      </p:sp>
      <p:sp>
        <p:nvSpPr>
          <p:cNvPr id="4" name="Slide Number Placeholder 3">
            <a:extLst>
              <a:ext uri="{FF2B5EF4-FFF2-40B4-BE49-F238E27FC236}">
                <a16:creationId xmlns:a16="http://schemas.microsoft.com/office/drawing/2014/main" id="{083A1719-FE9C-6D95-AD0A-F9903D8C6A7F}"/>
              </a:ext>
            </a:extLst>
          </p:cNvPr>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276869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56418-537A-26E4-6BC1-E8BBA75B7B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1CEDA4-EEEB-375D-7364-6E2580615A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CE732-5B24-3A18-7E51-50767DCB43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0466C8-5696-9FA5-A526-C338833D1DFC}"/>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3982450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889D5-14A5-7978-7988-7A8C1EC0DD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F91BE4-DEF2-66CA-C769-D513CCA550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B13D73-41B9-14D8-24B0-7E1FEF24B32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9EB0448-C46B-3190-FEB8-07FB62473DCA}"/>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4079523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DD1AF-420F-83AC-DC63-E6B985FCA2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F2E322-F8B7-3524-B21E-C7202ECE79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B09F57-157B-03A2-3C80-B37078AE78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544F78-0906-E5FE-F843-16A6502B31F2}"/>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2452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BE5A6-C4E3-5CE6-BD26-60C65ECD4C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119BC2-0E6A-F20A-D785-EAF89DEA8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C248C-CACD-A6D9-510C-576ECCA3EF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EA8A6C-6811-1473-B3F6-E534ABA5C34D}"/>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69697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00919-65D8-38CA-6D61-CD99491826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6DEF05-4A04-CBF4-9362-7F137DBCEE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29E89D-D3A1-1F85-63EE-B429BAAC1451}"/>
              </a:ext>
            </a:extLst>
          </p:cNvPr>
          <p:cNvSpPr>
            <a:spLocks noGrp="1"/>
          </p:cNvSpPr>
          <p:nvPr>
            <p:ph type="body" idx="1"/>
          </p:nvPr>
        </p:nvSpPr>
        <p:spPr/>
        <p:txBody>
          <a:bodyPr/>
          <a:lstStyle/>
          <a:p>
            <a:r>
              <a:rPr lang="en-US" dirty="0"/>
              <a:t>Deprovisioning</a:t>
            </a:r>
          </a:p>
        </p:txBody>
      </p:sp>
      <p:sp>
        <p:nvSpPr>
          <p:cNvPr id="4" name="Slide Number Placeholder 3">
            <a:extLst>
              <a:ext uri="{FF2B5EF4-FFF2-40B4-BE49-F238E27FC236}">
                <a16:creationId xmlns:a16="http://schemas.microsoft.com/office/drawing/2014/main" id="{36886ACC-F151-7072-091E-4678888C54DE}"/>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3709117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8/20/2025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8/20/2025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8/20/2025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8/20/2025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8/20/2025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8/20/2025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109" b="12622"/>
          <a:stretch>
            <a:fillRect/>
          </a:stretch>
        </p:blipFill>
        <p:spPr>
          <a:xfrm>
            <a:off x="20" y="10"/>
            <a:ext cx="12191980" cy="6857990"/>
          </a:xfrm>
          <a:noFill/>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nchor="ctr">
            <a:normAutofit/>
          </a:bodyPr>
          <a:lstStyle/>
          <a:p>
            <a:r>
              <a:rPr lang="en-US" dirty="0"/>
              <a:t>Chippy’s Corner Governance, risk, and compliance report</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179A8-87B6-8FC6-7E8F-577A132AD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536EF-1CE2-5B2D-5DAA-0AB2A0C72A52}"/>
              </a:ext>
            </a:extLst>
          </p:cNvPr>
          <p:cNvSpPr>
            <a:spLocks noGrp="1"/>
          </p:cNvSpPr>
          <p:nvPr>
            <p:ph type="title"/>
          </p:nvPr>
        </p:nvSpPr>
        <p:spPr>
          <a:xfrm>
            <a:off x="838200" y="365125"/>
            <a:ext cx="10515600" cy="1325563"/>
          </a:xfrm>
        </p:spPr>
        <p:txBody>
          <a:bodyPr anchor="ctr">
            <a:normAutofit/>
          </a:bodyPr>
          <a:lstStyle/>
          <a:p>
            <a:r>
              <a:rPr lang="en-US" dirty="0"/>
              <a:t>System hardening standards</a:t>
            </a:r>
          </a:p>
        </p:txBody>
      </p:sp>
      <p:graphicFrame>
        <p:nvGraphicFramePr>
          <p:cNvPr id="5" name="Content Placeholder 2">
            <a:extLst>
              <a:ext uri="{FF2B5EF4-FFF2-40B4-BE49-F238E27FC236}">
                <a16:creationId xmlns:a16="http://schemas.microsoft.com/office/drawing/2014/main" id="{2E40D717-2B3E-A55B-3303-8A3433396897}"/>
              </a:ext>
            </a:extLst>
          </p:cNvPr>
          <p:cNvGraphicFramePr>
            <a:graphicFrameLocks noGrp="1"/>
          </p:cNvGraphicFramePr>
          <p:nvPr>
            <p:ph type="tbl" sz="quarter" idx="13"/>
            <p:extLst>
              <p:ext uri="{D42A27DB-BD31-4B8C-83A1-F6EECF244321}">
                <p14:modId xmlns:p14="http://schemas.microsoft.com/office/powerpoint/2010/main" val="340200375"/>
              </p:ext>
            </p:extLst>
          </p:nvPr>
        </p:nvGraphicFramePr>
        <p:xfrm>
          <a:off x="613186" y="1806242"/>
          <a:ext cx="10965628" cy="3920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561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EDA87-87F5-88C8-22F3-55865DA921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C799B-A0F9-39A1-E081-3BA05D9D29A0}"/>
              </a:ext>
            </a:extLst>
          </p:cNvPr>
          <p:cNvSpPr>
            <a:spLocks noGrp="1"/>
          </p:cNvSpPr>
          <p:nvPr>
            <p:ph type="title"/>
          </p:nvPr>
        </p:nvSpPr>
        <p:spPr>
          <a:xfrm>
            <a:off x="838200" y="365760"/>
            <a:ext cx="10515600" cy="1325563"/>
          </a:xfrm>
        </p:spPr>
        <p:txBody>
          <a:bodyPr anchor="ctr">
            <a:normAutofit/>
          </a:bodyPr>
          <a:lstStyle/>
          <a:p>
            <a:r>
              <a:rPr lang="en-US" dirty="0"/>
              <a:t>Roles and responsibilities</a:t>
            </a:r>
          </a:p>
        </p:txBody>
      </p:sp>
      <p:graphicFrame>
        <p:nvGraphicFramePr>
          <p:cNvPr id="4" name="Content Placeholder 3">
            <a:extLst>
              <a:ext uri="{FF2B5EF4-FFF2-40B4-BE49-F238E27FC236}">
                <a16:creationId xmlns:a16="http://schemas.microsoft.com/office/drawing/2014/main" id="{72FD8F19-5E92-B036-202A-61F0F5B86A9D}"/>
              </a:ext>
            </a:extLst>
          </p:cNvPr>
          <p:cNvGraphicFramePr>
            <a:graphicFrameLocks noGrp="1"/>
          </p:cNvGraphicFramePr>
          <p:nvPr>
            <p:ph sz="quarter" idx="16"/>
            <p:extLst>
              <p:ext uri="{D42A27DB-BD31-4B8C-83A1-F6EECF244321}">
                <p14:modId xmlns:p14="http://schemas.microsoft.com/office/powerpoint/2010/main" val="4253399917"/>
              </p:ext>
            </p:extLst>
          </p:nvPr>
        </p:nvGraphicFramePr>
        <p:xfrm>
          <a:off x="1640045" y="1680306"/>
          <a:ext cx="8911909" cy="4113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814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AF049-1161-1DD5-3AAE-F935E2E40BDD}"/>
            </a:ext>
          </a:extLst>
        </p:cNvPr>
        <p:cNvGrpSpPr/>
        <p:nvPr/>
      </p:nvGrpSpPr>
      <p:grpSpPr>
        <a:xfrm>
          <a:off x="0" y="0"/>
          <a:ext cx="0" cy="0"/>
          <a:chOff x="0" y="0"/>
          <a:chExt cx="0" cy="0"/>
        </a:xfrm>
      </p:grpSpPr>
      <p:pic>
        <p:nvPicPr>
          <p:cNvPr id="10" name="Picture Placeholder 9" descr="A close-up of a curved staircase&#10;&#10;AI-generated content may be incorrect.">
            <a:extLst>
              <a:ext uri="{FF2B5EF4-FFF2-40B4-BE49-F238E27FC236}">
                <a16:creationId xmlns:a16="http://schemas.microsoft.com/office/drawing/2014/main" id="{CDDCF9AF-5824-9356-5562-22DF382F0A2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65" b="7865"/>
          <a:stretch/>
        </p:blipFill>
        <p:spPr>
          <a:xfrm>
            <a:off x="23" y="0"/>
            <a:ext cx="12191953" cy="6858000"/>
          </a:xfrm>
          <a:noFill/>
        </p:spPr>
      </p:pic>
      <p:sp>
        <p:nvSpPr>
          <p:cNvPr id="3" name="Title 2">
            <a:extLst>
              <a:ext uri="{FF2B5EF4-FFF2-40B4-BE49-F238E27FC236}">
                <a16:creationId xmlns:a16="http://schemas.microsoft.com/office/drawing/2014/main" id="{D5E35790-236E-5A0A-288A-7B18E057E8C8}"/>
              </a:ext>
            </a:extLst>
          </p:cNvPr>
          <p:cNvSpPr>
            <a:spLocks noGrp="1"/>
          </p:cNvSpPr>
          <p:nvPr>
            <p:ph type="ctrTitle"/>
          </p:nvPr>
        </p:nvSpPr>
        <p:spPr>
          <a:xfrm>
            <a:off x="1524000" y="2286000"/>
            <a:ext cx="9144000" cy="2286000"/>
          </a:xfrm>
        </p:spPr>
        <p:txBody>
          <a:bodyPr anchor="ctr">
            <a:normAutofit/>
          </a:bodyPr>
          <a:lstStyle/>
          <a:p>
            <a:r>
              <a:rPr lang="en-US" dirty="0"/>
              <a:t>RISK Management</a:t>
            </a:r>
          </a:p>
        </p:txBody>
      </p:sp>
    </p:spTree>
    <p:extLst>
      <p:ext uri="{BB962C8B-B14F-4D97-AF65-F5344CB8AC3E}">
        <p14:creationId xmlns:p14="http://schemas.microsoft.com/office/powerpoint/2010/main" val="341583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4033F-565C-856B-29DF-71D1CA440F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E1C6A-1102-5279-67C6-419C95663F1D}"/>
              </a:ext>
            </a:extLst>
          </p:cNvPr>
          <p:cNvSpPr>
            <a:spLocks noGrp="1"/>
          </p:cNvSpPr>
          <p:nvPr>
            <p:ph type="title"/>
          </p:nvPr>
        </p:nvSpPr>
        <p:spPr>
          <a:xfrm>
            <a:off x="838200" y="365760"/>
            <a:ext cx="10515600" cy="1325563"/>
          </a:xfrm>
        </p:spPr>
        <p:txBody>
          <a:bodyPr anchor="ctr">
            <a:normAutofit/>
          </a:bodyPr>
          <a:lstStyle/>
          <a:p>
            <a:r>
              <a:rPr lang="en-US" dirty="0"/>
              <a:t>Residual Risk Post-Mitigation</a:t>
            </a:r>
          </a:p>
        </p:txBody>
      </p:sp>
      <p:graphicFrame>
        <p:nvGraphicFramePr>
          <p:cNvPr id="4" name="Content Placeholder 3">
            <a:extLst>
              <a:ext uri="{FF2B5EF4-FFF2-40B4-BE49-F238E27FC236}">
                <a16:creationId xmlns:a16="http://schemas.microsoft.com/office/drawing/2014/main" id="{96445BA9-363F-2C60-4182-A2AAD61260D7}"/>
              </a:ext>
            </a:extLst>
          </p:cNvPr>
          <p:cNvGraphicFramePr>
            <a:graphicFrameLocks noGrp="1"/>
          </p:cNvGraphicFramePr>
          <p:nvPr>
            <p:ph sz="quarter" idx="16"/>
            <p:extLst>
              <p:ext uri="{D42A27DB-BD31-4B8C-83A1-F6EECF244321}">
                <p14:modId xmlns:p14="http://schemas.microsoft.com/office/powerpoint/2010/main" val="2735007682"/>
              </p:ext>
            </p:extLst>
          </p:nvPr>
        </p:nvGraphicFramePr>
        <p:xfrm>
          <a:off x="924128" y="1790329"/>
          <a:ext cx="10429671" cy="4113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35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B98B9-05DC-4B7D-52FD-C8FEBACB847B}"/>
            </a:ext>
          </a:extLst>
        </p:cNvPr>
        <p:cNvGrpSpPr/>
        <p:nvPr/>
      </p:nvGrpSpPr>
      <p:grpSpPr>
        <a:xfrm>
          <a:off x="0" y="0"/>
          <a:ext cx="0" cy="0"/>
          <a:chOff x="0" y="0"/>
          <a:chExt cx="0" cy="0"/>
        </a:xfrm>
      </p:grpSpPr>
      <p:pic>
        <p:nvPicPr>
          <p:cNvPr id="10" name="Picture Placeholder 9" descr="A close-up of a curved staircase&#10;&#10;AI-generated content may be incorrect.">
            <a:extLst>
              <a:ext uri="{FF2B5EF4-FFF2-40B4-BE49-F238E27FC236}">
                <a16:creationId xmlns:a16="http://schemas.microsoft.com/office/drawing/2014/main" id="{60DAFD79-F7D8-BF6E-2BB6-4156CD7DF45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65" b="7865"/>
          <a:stretch/>
        </p:blipFill>
        <p:spPr>
          <a:xfrm>
            <a:off x="23" y="0"/>
            <a:ext cx="12191953" cy="6858000"/>
          </a:xfrm>
          <a:noFill/>
        </p:spPr>
      </p:pic>
      <p:sp>
        <p:nvSpPr>
          <p:cNvPr id="3" name="Title 2">
            <a:extLst>
              <a:ext uri="{FF2B5EF4-FFF2-40B4-BE49-F238E27FC236}">
                <a16:creationId xmlns:a16="http://schemas.microsoft.com/office/drawing/2014/main" id="{03F19D70-2B3A-B3A5-D6DC-1E8CA241A972}"/>
              </a:ext>
            </a:extLst>
          </p:cNvPr>
          <p:cNvSpPr>
            <a:spLocks noGrp="1"/>
          </p:cNvSpPr>
          <p:nvPr>
            <p:ph type="ctrTitle"/>
          </p:nvPr>
        </p:nvSpPr>
        <p:spPr>
          <a:xfrm>
            <a:off x="1524000" y="2286000"/>
            <a:ext cx="9144000" cy="2286000"/>
          </a:xfrm>
        </p:spPr>
        <p:txBody>
          <a:bodyPr anchor="ctr">
            <a:normAutofit/>
          </a:bodyPr>
          <a:lstStyle/>
          <a:p>
            <a:r>
              <a:rPr lang="en-US" dirty="0"/>
              <a:t>compliance</a:t>
            </a:r>
          </a:p>
        </p:txBody>
      </p:sp>
    </p:spTree>
    <p:extLst>
      <p:ext uri="{BB962C8B-B14F-4D97-AF65-F5344CB8AC3E}">
        <p14:creationId xmlns:p14="http://schemas.microsoft.com/office/powerpoint/2010/main" val="1892339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43239-1E88-A393-469A-C818F2E90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CD69C-C4E4-1816-4AE0-5CA0BC66C041}"/>
              </a:ext>
            </a:extLst>
          </p:cNvPr>
          <p:cNvSpPr>
            <a:spLocks noGrp="1"/>
          </p:cNvSpPr>
          <p:nvPr>
            <p:ph type="title"/>
          </p:nvPr>
        </p:nvSpPr>
        <p:spPr>
          <a:xfrm>
            <a:off x="838200" y="365760"/>
            <a:ext cx="10515600" cy="1325563"/>
          </a:xfrm>
        </p:spPr>
        <p:txBody>
          <a:bodyPr anchor="ctr">
            <a:normAutofit/>
          </a:bodyPr>
          <a:lstStyle/>
          <a:p>
            <a:r>
              <a:rPr lang="en-US" dirty="0"/>
              <a:t>Compliance mapping to NIST sp-800 53</a:t>
            </a:r>
          </a:p>
        </p:txBody>
      </p:sp>
      <p:graphicFrame>
        <p:nvGraphicFramePr>
          <p:cNvPr id="7" name="Table 6">
            <a:extLst>
              <a:ext uri="{FF2B5EF4-FFF2-40B4-BE49-F238E27FC236}">
                <a16:creationId xmlns:a16="http://schemas.microsoft.com/office/drawing/2014/main" id="{D20C11D3-EF74-1D9E-8D47-C539026A465E}"/>
              </a:ext>
            </a:extLst>
          </p:cNvPr>
          <p:cNvGraphicFramePr>
            <a:graphicFrameLocks noGrp="1"/>
          </p:cNvGraphicFramePr>
          <p:nvPr>
            <p:extLst>
              <p:ext uri="{D42A27DB-BD31-4B8C-83A1-F6EECF244321}">
                <p14:modId xmlns:p14="http://schemas.microsoft.com/office/powerpoint/2010/main" val="1655999401"/>
              </p:ext>
            </p:extLst>
          </p:nvPr>
        </p:nvGraphicFramePr>
        <p:xfrm>
          <a:off x="1572099" y="1527243"/>
          <a:ext cx="9047802" cy="4212074"/>
        </p:xfrm>
        <a:graphic>
          <a:graphicData uri="http://schemas.openxmlformats.org/drawingml/2006/table">
            <a:tbl>
              <a:tblPr firstRow="1" bandRow="1">
                <a:tableStyleId>{7E9639D4-E3E2-4D34-9284-5A2195B3D0D7}</a:tableStyleId>
              </a:tblPr>
              <a:tblGrid>
                <a:gridCol w="3015934">
                  <a:extLst>
                    <a:ext uri="{9D8B030D-6E8A-4147-A177-3AD203B41FA5}">
                      <a16:colId xmlns:a16="http://schemas.microsoft.com/office/drawing/2014/main" val="1371725898"/>
                    </a:ext>
                  </a:extLst>
                </a:gridCol>
                <a:gridCol w="3015934">
                  <a:extLst>
                    <a:ext uri="{9D8B030D-6E8A-4147-A177-3AD203B41FA5}">
                      <a16:colId xmlns:a16="http://schemas.microsoft.com/office/drawing/2014/main" val="1968899159"/>
                    </a:ext>
                  </a:extLst>
                </a:gridCol>
                <a:gridCol w="3015934">
                  <a:extLst>
                    <a:ext uri="{9D8B030D-6E8A-4147-A177-3AD203B41FA5}">
                      <a16:colId xmlns:a16="http://schemas.microsoft.com/office/drawing/2014/main" val="1930204191"/>
                    </a:ext>
                  </a:extLst>
                </a:gridCol>
              </a:tblGrid>
              <a:tr h="422003">
                <a:tc>
                  <a:txBody>
                    <a:bodyPr/>
                    <a:lstStyle/>
                    <a:p>
                      <a:pPr rtl="0" fontAlgn="t">
                        <a:buNone/>
                      </a:pPr>
                      <a:r>
                        <a:rPr lang="en-US" sz="1200" b="0" i="0" u="none" strike="noStrike">
                          <a:solidFill>
                            <a:srgbClr val="000000"/>
                          </a:solidFill>
                          <a:effectLst/>
                          <a:latin typeface="Times" panose="02020603050405020304" pitchFamily="18" charset="0"/>
                        </a:rPr>
                        <a:t>NIST Control Family</a:t>
                      </a:r>
                      <a:endParaRPr lang="en-US">
                        <a:effectLst/>
                      </a:endParaRPr>
                    </a:p>
                  </a:txBody>
                  <a:tcPr marL="63500" marR="63500" marT="63500" marB="63500">
                    <a:solidFill>
                      <a:schemeClr val="accent1">
                        <a:lumMod val="60000"/>
                        <a:lumOff val="40000"/>
                      </a:schemeClr>
                    </a:solidFill>
                  </a:tcPr>
                </a:tc>
                <a:tc>
                  <a:txBody>
                    <a:bodyPr/>
                    <a:lstStyle/>
                    <a:p>
                      <a:pPr rtl="0" fontAlgn="t">
                        <a:buNone/>
                      </a:pPr>
                      <a:r>
                        <a:rPr lang="en-US" sz="1200" b="0" i="0" u="none" strike="noStrike">
                          <a:solidFill>
                            <a:srgbClr val="000000"/>
                          </a:solidFill>
                          <a:effectLst/>
                          <a:latin typeface="Times" panose="02020603050405020304" pitchFamily="18" charset="0"/>
                        </a:rPr>
                        <a:t>Example Control Implemented</a:t>
                      </a:r>
                      <a:endParaRPr lang="en-US">
                        <a:effectLst/>
                      </a:endParaRPr>
                    </a:p>
                  </a:txBody>
                  <a:tcPr marL="63500" marR="63500" marT="63500" marB="63500">
                    <a:solidFill>
                      <a:schemeClr val="accent1">
                        <a:lumMod val="60000"/>
                        <a:lumOff val="40000"/>
                      </a:schemeClr>
                    </a:solidFill>
                  </a:tcPr>
                </a:tc>
                <a:tc>
                  <a:txBody>
                    <a:bodyPr/>
                    <a:lstStyle/>
                    <a:p>
                      <a:pPr rtl="0" fontAlgn="t">
                        <a:buNone/>
                      </a:pPr>
                      <a:r>
                        <a:rPr lang="en-US" sz="1200" b="0" i="0" u="none" strike="noStrike" dirty="0">
                          <a:solidFill>
                            <a:srgbClr val="000000"/>
                          </a:solidFill>
                          <a:effectLst/>
                          <a:latin typeface="Times" panose="02020603050405020304" pitchFamily="18" charset="0"/>
                        </a:rPr>
                        <a:t>Organizational Action Take</a:t>
                      </a:r>
                      <a:endParaRPr lang="en-US" dirty="0">
                        <a:effectLst/>
                      </a:endParaRPr>
                    </a:p>
                  </a:txBody>
                  <a:tcPr marL="63500" marR="63500" marT="63500" marB="63500">
                    <a:solidFill>
                      <a:schemeClr val="accent1">
                        <a:lumMod val="60000"/>
                        <a:lumOff val="40000"/>
                      </a:schemeClr>
                    </a:solidFill>
                  </a:tcPr>
                </a:tc>
                <a:extLst>
                  <a:ext uri="{0D108BD9-81ED-4DB2-BD59-A6C34878D82A}">
                    <a16:rowId xmlns:a16="http://schemas.microsoft.com/office/drawing/2014/main" val="3513105993"/>
                  </a:ext>
                </a:extLst>
              </a:tr>
              <a:tr h="713825">
                <a:tc>
                  <a:txBody>
                    <a:bodyPr/>
                    <a:lstStyle/>
                    <a:p>
                      <a:pPr rtl="0" fontAlgn="t">
                        <a:buNone/>
                      </a:pPr>
                      <a:r>
                        <a:rPr lang="en-US" sz="1200" b="0" i="0" u="none" strike="noStrike" dirty="0">
                          <a:solidFill>
                            <a:srgbClr val="000000"/>
                          </a:solidFill>
                          <a:effectLst/>
                          <a:latin typeface="Times" panose="02020603050405020304" pitchFamily="18" charset="0"/>
                          <a:cs typeface="Times" panose="02020603050405020304" pitchFamily="18" charset="0"/>
                        </a:rPr>
                        <a:t>Access Control (AC)</a:t>
                      </a:r>
                      <a:endParaRPr lang="en-US" sz="1200" dirty="0">
                        <a:effectLst/>
                        <a:latin typeface="Times" panose="02020603050405020304" pitchFamily="18" charset="0"/>
                        <a:cs typeface="Times" panose="02020603050405020304" pitchFamily="18" charset="0"/>
                      </a:endParaRPr>
                    </a:p>
                  </a:txBody>
                  <a:tcPr marL="63500" marR="63500" marT="63500" marB="63500"/>
                </a:tc>
                <a:tc>
                  <a:txBody>
                    <a:bodyPr/>
                    <a:lstStyle/>
                    <a:p>
                      <a:pPr rtl="0" fontAlgn="t">
                        <a:buNone/>
                      </a:pPr>
                      <a:r>
                        <a:rPr lang="en-US" sz="1200" b="0" i="0" u="none" strike="noStrike" dirty="0">
                          <a:solidFill>
                            <a:srgbClr val="000000"/>
                          </a:solidFill>
                          <a:effectLst/>
                          <a:latin typeface="Times" panose="02020603050405020304" pitchFamily="18" charset="0"/>
                          <a:cs typeface="Times" panose="02020603050405020304" pitchFamily="18" charset="0"/>
                        </a:rPr>
                        <a:t>AC-2, AC-6 (Least Privilege, Access Enforcement)</a:t>
                      </a:r>
                      <a:endParaRPr lang="en-US" sz="1200" dirty="0">
                        <a:effectLst/>
                        <a:latin typeface="Times" panose="02020603050405020304" pitchFamily="18" charset="0"/>
                        <a:cs typeface="Times" panose="02020603050405020304" pitchFamily="18" charset="0"/>
                      </a:endParaRPr>
                    </a:p>
                  </a:txBody>
                  <a:tcPr marL="63500" marR="63500" marT="63500" marB="63500"/>
                </a:tc>
                <a:tc>
                  <a:txBody>
                    <a:bodyPr/>
                    <a:lstStyle/>
                    <a:p>
                      <a:r>
                        <a:rPr lang="en-US" sz="1200" dirty="0">
                          <a:latin typeface="Times" panose="02020603050405020304" pitchFamily="18" charset="0"/>
                          <a:cs typeface="Times" panose="02020603050405020304" pitchFamily="18" charset="0"/>
                        </a:rPr>
                        <a:t>Strong password rules, MFA for admins, least-privilege enforced, SSH disabled where not needed.</a:t>
                      </a:r>
                    </a:p>
                  </a:txBody>
                  <a:tcPr/>
                </a:tc>
                <a:extLst>
                  <a:ext uri="{0D108BD9-81ED-4DB2-BD59-A6C34878D82A}">
                    <a16:rowId xmlns:a16="http://schemas.microsoft.com/office/drawing/2014/main" val="504115245"/>
                  </a:ext>
                </a:extLst>
              </a:tr>
              <a:tr h="713825">
                <a:tc>
                  <a:txBody>
                    <a:bodyPr/>
                    <a:lstStyle/>
                    <a:p>
                      <a:pPr rtl="0" fontAlgn="t">
                        <a:buNone/>
                      </a:pPr>
                      <a:r>
                        <a:rPr lang="en-US" sz="1200" b="0" i="0" u="none" strike="noStrike" dirty="0">
                          <a:solidFill>
                            <a:srgbClr val="000000"/>
                          </a:solidFill>
                          <a:effectLst/>
                          <a:latin typeface="Times" panose="02020603050405020304" pitchFamily="18" charset="0"/>
                          <a:cs typeface="Times" panose="02020603050405020304" pitchFamily="18" charset="0"/>
                        </a:rPr>
                        <a:t>System and Information Integrity (SI)</a:t>
                      </a:r>
                      <a:endParaRPr lang="en-US" sz="1200" dirty="0">
                        <a:effectLst/>
                        <a:latin typeface="Times" panose="02020603050405020304" pitchFamily="18" charset="0"/>
                        <a:cs typeface="Times" panose="02020603050405020304" pitchFamily="18" charset="0"/>
                      </a:endParaRPr>
                    </a:p>
                  </a:txBody>
                  <a:tcPr marL="63500" marR="63500" marT="63500" marB="63500"/>
                </a:tc>
                <a:tc>
                  <a:txBody>
                    <a:bodyPr/>
                    <a:lstStyle/>
                    <a:p>
                      <a:pPr rtl="0" fontAlgn="t">
                        <a:buNone/>
                      </a:pPr>
                      <a:r>
                        <a:rPr lang="en-US" sz="1200" b="0" i="0" u="none" strike="noStrike">
                          <a:solidFill>
                            <a:srgbClr val="000000"/>
                          </a:solidFill>
                          <a:effectLst/>
                          <a:latin typeface="Times" panose="02020603050405020304" pitchFamily="18" charset="0"/>
                          <a:cs typeface="Times" panose="02020603050405020304" pitchFamily="18" charset="0"/>
                        </a:rPr>
                        <a:t>SI-3 (Malicious Code Protection), SI-4 (System Monitoring)</a:t>
                      </a:r>
                      <a:endParaRPr lang="en-US" sz="1200">
                        <a:effectLst/>
                        <a:latin typeface="Times" panose="02020603050405020304" pitchFamily="18" charset="0"/>
                        <a:cs typeface="Times" panose="02020603050405020304" pitchFamily="18" charset="0"/>
                      </a:endParaRPr>
                    </a:p>
                  </a:txBody>
                  <a:tcPr marL="63500" marR="63500" marT="63500" marB="63500"/>
                </a:tc>
                <a:tc>
                  <a:txBody>
                    <a:bodyPr/>
                    <a:lstStyle/>
                    <a:p>
                      <a:r>
                        <a:rPr lang="en-US" sz="1200" dirty="0">
                          <a:latin typeface="Times" panose="02020603050405020304" pitchFamily="18" charset="0"/>
                          <a:cs typeface="Times" panose="02020603050405020304" pitchFamily="18" charset="0"/>
                        </a:rPr>
                        <a:t>Malicious scripts removed, Sysmon logging for processes/files/network, file transfer monitoring.</a:t>
                      </a:r>
                    </a:p>
                  </a:txBody>
                  <a:tcPr/>
                </a:tc>
                <a:extLst>
                  <a:ext uri="{0D108BD9-81ED-4DB2-BD59-A6C34878D82A}">
                    <a16:rowId xmlns:a16="http://schemas.microsoft.com/office/drawing/2014/main" val="2087463216"/>
                  </a:ext>
                </a:extLst>
              </a:tr>
              <a:tr h="549532">
                <a:tc>
                  <a:txBody>
                    <a:bodyPr/>
                    <a:lstStyle/>
                    <a:p>
                      <a:pPr rtl="0" fontAlgn="t">
                        <a:buNone/>
                      </a:pPr>
                      <a:r>
                        <a:rPr lang="en-US" sz="1200" b="0" i="0" u="none" strike="noStrike">
                          <a:solidFill>
                            <a:srgbClr val="000000"/>
                          </a:solidFill>
                          <a:effectLst/>
                          <a:latin typeface="Times" panose="02020603050405020304" pitchFamily="18" charset="0"/>
                          <a:cs typeface="Times" panose="02020603050405020304" pitchFamily="18" charset="0"/>
                        </a:rPr>
                        <a:t>Configuration Management (CM)</a:t>
                      </a:r>
                      <a:endParaRPr lang="en-US" sz="1200">
                        <a:effectLst/>
                        <a:latin typeface="Times" panose="02020603050405020304" pitchFamily="18" charset="0"/>
                        <a:cs typeface="Times" panose="02020603050405020304" pitchFamily="18" charset="0"/>
                      </a:endParaRPr>
                    </a:p>
                  </a:txBody>
                  <a:tcPr marL="63500" marR="63500" marT="63500" marB="63500"/>
                </a:tc>
                <a:tc>
                  <a:txBody>
                    <a:bodyPr/>
                    <a:lstStyle/>
                    <a:p>
                      <a:pPr rtl="0" fontAlgn="t">
                        <a:buNone/>
                      </a:pPr>
                      <a:r>
                        <a:rPr lang="en-US" sz="1200" b="0" i="0" u="none" strike="noStrike">
                          <a:solidFill>
                            <a:srgbClr val="000000"/>
                          </a:solidFill>
                          <a:effectLst/>
                          <a:latin typeface="Times" panose="02020603050405020304" pitchFamily="18" charset="0"/>
                          <a:cs typeface="Times" panose="02020603050405020304" pitchFamily="18" charset="0"/>
                        </a:rPr>
                        <a:t>CM-6 (Configuration Settings), CM-7 (Least Functionality)</a:t>
                      </a:r>
                      <a:endParaRPr lang="en-US" sz="1200">
                        <a:effectLst/>
                        <a:latin typeface="Times" panose="02020603050405020304" pitchFamily="18" charset="0"/>
                        <a:cs typeface="Times" panose="02020603050405020304" pitchFamily="18" charset="0"/>
                      </a:endParaRPr>
                    </a:p>
                  </a:txBody>
                  <a:tcPr marL="63500" marR="63500" marT="63500" marB="63500"/>
                </a:tc>
                <a:tc>
                  <a:txBody>
                    <a:bodyPr/>
                    <a:lstStyle/>
                    <a:p>
                      <a:r>
                        <a:rPr lang="en-US" sz="1200" dirty="0">
                          <a:latin typeface="Times" panose="02020603050405020304" pitchFamily="18" charset="0"/>
                          <a:cs typeface="Times" panose="02020603050405020304" pitchFamily="18" charset="0"/>
                        </a:rPr>
                        <a:t>Servers rebuilt on hardened baseline, only required services/software kept.</a:t>
                      </a:r>
                    </a:p>
                  </a:txBody>
                  <a:tcPr/>
                </a:tc>
                <a:extLst>
                  <a:ext uri="{0D108BD9-81ED-4DB2-BD59-A6C34878D82A}">
                    <a16:rowId xmlns:a16="http://schemas.microsoft.com/office/drawing/2014/main" val="766796202"/>
                  </a:ext>
                </a:extLst>
              </a:tr>
              <a:tr h="713825">
                <a:tc>
                  <a:txBody>
                    <a:bodyPr/>
                    <a:lstStyle/>
                    <a:p>
                      <a:pPr rtl="0" fontAlgn="t">
                        <a:buNone/>
                      </a:pPr>
                      <a:r>
                        <a:rPr lang="en-US" sz="1200" b="0" i="0" u="none" strike="noStrike" dirty="0">
                          <a:solidFill>
                            <a:srgbClr val="000000"/>
                          </a:solidFill>
                          <a:effectLst/>
                          <a:latin typeface="Times" panose="02020603050405020304" pitchFamily="18" charset="0"/>
                          <a:cs typeface="Times" panose="02020603050405020304" pitchFamily="18" charset="0"/>
                        </a:rPr>
                        <a:t>System and Communications Protection (SC)</a:t>
                      </a:r>
                      <a:endParaRPr lang="en-US" sz="1200" dirty="0">
                        <a:effectLst/>
                        <a:latin typeface="Times" panose="02020603050405020304" pitchFamily="18" charset="0"/>
                        <a:cs typeface="Times" panose="02020603050405020304" pitchFamily="18" charset="0"/>
                      </a:endParaRPr>
                    </a:p>
                  </a:txBody>
                  <a:tcPr marL="63500" marR="63500" marT="63500" marB="63500"/>
                </a:tc>
                <a:tc>
                  <a:txBody>
                    <a:bodyPr/>
                    <a:lstStyle/>
                    <a:p>
                      <a:pPr rtl="0" fontAlgn="t">
                        <a:buNone/>
                      </a:pPr>
                      <a:r>
                        <a:rPr lang="en-US" sz="1200" b="0" i="0" u="none" strike="noStrike">
                          <a:solidFill>
                            <a:srgbClr val="000000"/>
                          </a:solidFill>
                          <a:effectLst/>
                          <a:latin typeface="Times" panose="02020603050405020304" pitchFamily="18" charset="0"/>
                          <a:cs typeface="Times" panose="02020603050405020304" pitchFamily="18" charset="0"/>
                        </a:rPr>
                        <a:t>SC-7 (Boundary Protection), SC-18 (Mobile Code)</a:t>
                      </a:r>
                      <a:endParaRPr lang="en-US" sz="1200">
                        <a:effectLst/>
                        <a:latin typeface="Times" panose="02020603050405020304" pitchFamily="18" charset="0"/>
                        <a:cs typeface="Times" panose="02020603050405020304" pitchFamily="18" charset="0"/>
                      </a:endParaRPr>
                    </a:p>
                  </a:txBody>
                  <a:tcPr marL="63500" marR="63500" marT="63500" marB="63500"/>
                </a:tc>
                <a:tc>
                  <a:txBody>
                    <a:bodyPr/>
                    <a:lstStyle/>
                    <a:p>
                      <a:r>
                        <a:rPr lang="en-US" sz="1200" dirty="0">
                          <a:latin typeface="Times" panose="02020603050405020304" pitchFamily="18" charset="0"/>
                          <a:cs typeface="Times" panose="02020603050405020304" pitchFamily="18" charset="0"/>
                        </a:rPr>
                        <a:t>Firewalls restricted to HTTP/HTTPS, outbound blocks added, PHP input sanitization applied.</a:t>
                      </a:r>
                    </a:p>
                  </a:txBody>
                  <a:tcPr/>
                </a:tc>
                <a:extLst>
                  <a:ext uri="{0D108BD9-81ED-4DB2-BD59-A6C34878D82A}">
                    <a16:rowId xmlns:a16="http://schemas.microsoft.com/office/drawing/2014/main" val="1306269904"/>
                  </a:ext>
                </a:extLst>
              </a:tr>
              <a:tr h="549532">
                <a:tc>
                  <a:txBody>
                    <a:bodyPr/>
                    <a:lstStyle/>
                    <a:p>
                      <a:pPr rtl="0" fontAlgn="t">
                        <a:buNone/>
                      </a:pPr>
                      <a:r>
                        <a:rPr lang="en-US" sz="1200" b="0" i="0" u="none" strike="noStrike" dirty="0">
                          <a:solidFill>
                            <a:srgbClr val="000000"/>
                          </a:solidFill>
                          <a:effectLst/>
                          <a:latin typeface="Times" panose="02020603050405020304" pitchFamily="18" charset="0"/>
                          <a:cs typeface="Times" panose="02020603050405020304" pitchFamily="18" charset="0"/>
                        </a:rPr>
                        <a:t>Identification and Authentication (IA)</a:t>
                      </a:r>
                      <a:endParaRPr lang="en-US" sz="1200" dirty="0">
                        <a:effectLst/>
                        <a:latin typeface="Times" panose="02020603050405020304" pitchFamily="18" charset="0"/>
                        <a:cs typeface="Times" panose="02020603050405020304" pitchFamily="18" charset="0"/>
                      </a:endParaRPr>
                    </a:p>
                  </a:txBody>
                  <a:tcPr marL="63500" marR="63500" marT="63500" marB="63500"/>
                </a:tc>
                <a:tc>
                  <a:txBody>
                    <a:bodyPr/>
                    <a:lstStyle/>
                    <a:p>
                      <a:pPr rtl="0" fontAlgn="t">
                        <a:buNone/>
                      </a:pPr>
                      <a:r>
                        <a:rPr lang="en-US" sz="1200" b="0" i="0" u="none" strike="noStrike">
                          <a:solidFill>
                            <a:srgbClr val="000000"/>
                          </a:solidFill>
                          <a:effectLst/>
                          <a:latin typeface="Times" panose="02020603050405020304" pitchFamily="18" charset="0"/>
                          <a:cs typeface="Times" panose="02020603050405020304" pitchFamily="18" charset="0"/>
                        </a:rPr>
                        <a:t>IA-2 (User Identification and Authentication)</a:t>
                      </a:r>
                      <a:endParaRPr lang="en-US" sz="1200">
                        <a:effectLst/>
                        <a:latin typeface="Times" panose="02020603050405020304" pitchFamily="18" charset="0"/>
                        <a:cs typeface="Times" panose="02020603050405020304" pitchFamily="18" charset="0"/>
                      </a:endParaRPr>
                    </a:p>
                  </a:txBody>
                  <a:tcPr marL="63500" marR="63500" marT="63500" marB="63500"/>
                </a:tc>
                <a:tc>
                  <a:txBody>
                    <a:bodyPr/>
                    <a:lstStyle/>
                    <a:p>
                      <a:r>
                        <a:rPr lang="en-US" sz="1200" dirty="0">
                          <a:latin typeface="Times" panose="02020603050405020304" pitchFamily="18" charset="0"/>
                          <a:cs typeface="Times" panose="02020603050405020304" pitchFamily="18" charset="0"/>
                        </a:rPr>
                        <a:t>Weak credentials replaced with strong ones, MFA planned for admin accounts.</a:t>
                      </a:r>
                    </a:p>
                  </a:txBody>
                  <a:tcPr/>
                </a:tc>
                <a:extLst>
                  <a:ext uri="{0D108BD9-81ED-4DB2-BD59-A6C34878D82A}">
                    <a16:rowId xmlns:a16="http://schemas.microsoft.com/office/drawing/2014/main" val="1088492975"/>
                  </a:ext>
                </a:extLst>
              </a:tr>
              <a:tr h="549532">
                <a:tc>
                  <a:txBody>
                    <a:bodyPr/>
                    <a:lstStyle/>
                    <a:p>
                      <a:pPr rtl="0" fontAlgn="t">
                        <a:buNone/>
                      </a:pPr>
                      <a:r>
                        <a:rPr lang="en-US" sz="1200" b="0" i="0" u="none" strike="noStrike" dirty="0">
                          <a:solidFill>
                            <a:srgbClr val="000000"/>
                          </a:solidFill>
                          <a:effectLst/>
                          <a:latin typeface="Times" panose="02020603050405020304" pitchFamily="18" charset="0"/>
                          <a:cs typeface="Times" panose="02020603050405020304" pitchFamily="18" charset="0"/>
                        </a:rPr>
                        <a:t>Audit and Accountability (AU)</a:t>
                      </a:r>
                      <a:endParaRPr lang="en-US" sz="1200" dirty="0">
                        <a:effectLst/>
                        <a:latin typeface="Times" panose="02020603050405020304" pitchFamily="18" charset="0"/>
                        <a:cs typeface="Times" panose="02020603050405020304" pitchFamily="18" charset="0"/>
                      </a:endParaRPr>
                    </a:p>
                  </a:txBody>
                  <a:tcPr marL="63500" marR="63500" marT="63500" marB="63500"/>
                </a:tc>
                <a:tc>
                  <a:txBody>
                    <a:bodyPr/>
                    <a:lstStyle/>
                    <a:p>
                      <a:pPr rtl="0" fontAlgn="t">
                        <a:buNone/>
                      </a:pPr>
                      <a:r>
                        <a:rPr lang="en-US" sz="1200" b="0" i="0" u="none" strike="noStrike" dirty="0">
                          <a:solidFill>
                            <a:srgbClr val="000000"/>
                          </a:solidFill>
                          <a:effectLst/>
                          <a:latin typeface="Times" panose="02020603050405020304" pitchFamily="18" charset="0"/>
                          <a:cs typeface="Times" panose="02020603050405020304" pitchFamily="18" charset="0"/>
                        </a:rPr>
                        <a:t>AU-2, AU-6 (Audit Events, Review, and Analysis)</a:t>
                      </a:r>
                      <a:endParaRPr lang="en-US" sz="1200" dirty="0">
                        <a:effectLst/>
                        <a:latin typeface="Times" panose="02020603050405020304" pitchFamily="18" charset="0"/>
                        <a:cs typeface="Times" panose="02020603050405020304" pitchFamily="18" charset="0"/>
                      </a:endParaRPr>
                    </a:p>
                  </a:txBody>
                  <a:tcPr marL="63500" marR="63500" marT="63500" marB="63500"/>
                </a:tc>
                <a:tc>
                  <a:txBody>
                    <a:bodyPr/>
                    <a:lstStyle/>
                    <a:p>
                      <a:r>
                        <a:rPr lang="en-US" sz="1200" dirty="0">
                          <a:latin typeface="Times" panose="02020603050405020304" pitchFamily="18" charset="0"/>
                          <a:cs typeface="Times" panose="02020603050405020304" pitchFamily="18" charset="0"/>
                        </a:rPr>
                        <a:t>Centralized event logging with Sysmon, audit trails for file changes and transfers.</a:t>
                      </a:r>
                    </a:p>
                  </a:txBody>
                  <a:tcPr/>
                </a:tc>
                <a:extLst>
                  <a:ext uri="{0D108BD9-81ED-4DB2-BD59-A6C34878D82A}">
                    <a16:rowId xmlns:a16="http://schemas.microsoft.com/office/drawing/2014/main" val="3469459"/>
                  </a:ext>
                </a:extLst>
              </a:tr>
            </a:tbl>
          </a:graphicData>
        </a:graphic>
      </p:graphicFrame>
    </p:spTree>
    <p:extLst>
      <p:ext uri="{BB962C8B-B14F-4D97-AF65-F5344CB8AC3E}">
        <p14:creationId xmlns:p14="http://schemas.microsoft.com/office/powerpoint/2010/main" val="193235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562816" y="457200"/>
            <a:ext cx="4837176" cy="1993392"/>
          </a:xfrm>
        </p:spPr>
        <p:txBody>
          <a:bodyPr anchor="b">
            <a:normAutofit/>
          </a:bodyPr>
          <a:lstStyle/>
          <a:p>
            <a:r>
              <a:rPr lang="en-US" dirty="0"/>
              <a:t>AGENDA</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6562818" y="2752344"/>
            <a:ext cx="4837174" cy="3136392"/>
          </a:xfrm>
        </p:spPr>
        <p:txBody>
          <a:bodyPr anchor="t">
            <a:normAutofit/>
          </a:bodyPr>
          <a:lstStyle/>
          <a:p>
            <a:r>
              <a:rPr lang="en-US" dirty="0"/>
              <a:t>Executive Summary</a:t>
            </a:r>
          </a:p>
          <a:p>
            <a:r>
              <a:rPr lang="en-US" dirty="0"/>
              <a:t>Governance</a:t>
            </a:r>
          </a:p>
          <a:p>
            <a:r>
              <a:rPr lang="en-US" dirty="0"/>
              <a:t>Risk Management</a:t>
            </a:r>
          </a:p>
          <a:p>
            <a:r>
              <a:rPr lang="en-US" dirty="0"/>
              <a:t>Compliance</a:t>
            </a:r>
          </a:p>
        </p:txBody>
      </p:sp>
      <p:pic>
        <p:nvPicPr>
          <p:cNvPr id="7" name="Picture Placeholder 6" descr="A person typing on a computer&#10;&#10;AI-generated content may be incorrect.">
            <a:extLst>
              <a:ext uri="{FF2B5EF4-FFF2-40B4-BE49-F238E27FC236}">
                <a16:creationId xmlns:a16="http://schemas.microsoft.com/office/drawing/2014/main" id="{5B95BF34-4531-E26D-6349-D8268246A1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2135" r="22135"/>
          <a:stretch>
            <a:fillRect/>
          </a:stretch>
        </p:blipFill>
        <p:spPr/>
      </p:pic>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up of a curved staircase&#10;&#10;AI-generated content may be incorrect.">
            <a:extLst>
              <a:ext uri="{FF2B5EF4-FFF2-40B4-BE49-F238E27FC236}">
                <a16:creationId xmlns:a16="http://schemas.microsoft.com/office/drawing/2014/main" id="{10AE7161-90B5-DF36-3A9D-C10A80E2BFD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65" b="7865"/>
          <a:stretch/>
        </p:blipFill>
        <p:spPr>
          <a:xfrm>
            <a:off x="23" y="0"/>
            <a:ext cx="12191953" cy="6858000"/>
          </a:xfrm>
          <a:noFill/>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144000" cy="2286000"/>
          </a:xfrm>
        </p:spPr>
        <p:txBody>
          <a:bodyPr anchor="ctr">
            <a:normAutofit/>
          </a:bodyPr>
          <a:lstStyle/>
          <a:p>
            <a:r>
              <a:rPr lang="en-US" dirty="0"/>
              <a:t>Executive summary</a:t>
            </a:r>
          </a:p>
        </p:txBody>
      </p:sp>
    </p:spTree>
    <p:extLst>
      <p:ext uri="{BB962C8B-B14F-4D97-AF65-F5344CB8AC3E}">
        <p14:creationId xmlns:p14="http://schemas.microsoft.com/office/powerpoint/2010/main" val="4678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65760"/>
            <a:ext cx="10515600" cy="1325563"/>
          </a:xfrm>
        </p:spPr>
        <p:txBody>
          <a:bodyPr anchor="ctr">
            <a:normAutofit/>
          </a:bodyPr>
          <a:lstStyle/>
          <a:p>
            <a:r>
              <a:rPr lang="en-US" dirty="0"/>
              <a:t>Purpose</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5"/>
          </p:nvPr>
        </p:nvSpPr>
        <p:spPr>
          <a:xfrm>
            <a:off x="838200" y="1790329"/>
            <a:ext cx="5134335" cy="4113054"/>
          </a:xfrm>
        </p:spPr>
        <p:txBody>
          <a:bodyPr vert="horz" lIns="91440" tIns="45720" rIns="91440" bIns="45720" rtlCol="0">
            <a:normAutofit/>
          </a:bodyPr>
          <a:lstStyle/>
          <a:p>
            <a:pPr marL="285750" indent="-285750">
              <a:buFont typeface="Wingdings" panose="05000000000000000000" pitchFamily="2" charset="2"/>
              <a:buChar char="§"/>
            </a:pPr>
            <a:r>
              <a:rPr lang="en-US" dirty="0"/>
              <a:t>After the recent incident, Chippy’s Corner has placed together a formal governance, risk, and compliance framework.</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framework introduced new governance policies, assign accountability and roles, review an updated risk assessment, and develop compliance baselines.</a:t>
            </a:r>
          </a:p>
        </p:txBody>
      </p:sp>
      <p:pic>
        <p:nvPicPr>
          <p:cNvPr id="1026" name="Picture 2" descr="NIST SP 800-53A Rev. 5 - An Overview of Changes">
            <a:extLst>
              <a:ext uri="{FF2B5EF4-FFF2-40B4-BE49-F238E27FC236}">
                <a16:creationId xmlns:a16="http://schemas.microsoft.com/office/drawing/2014/main" id="{69A056C5-77F5-6369-4953-79F4DB6DD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776" r="18808" b="-1"/>
          <a:stretch>
            <a:fillRect/>
          </a:stretch>
        </p:blipFill>
        <p:spPr bwMode="auto">
          <a:xfrm>
            <a:off x="6219464" y="1790329"/>
            <a:ext cx="5134335" cy="411305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7CFC5-372A-A149-C195-206FD8F82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D8736-C391-F41C-AF9E-889034C15DE1}"/>
              </a:ext>
            </a:extLst>
          </p:cNvPr>
          <p:cNvSpPr>
            <a:spLocks noGrp="1"/>
          </p:cNvSpPr>
          <p:nvPr>
            <p:ph type="title"/>
          </p:nvPr>
        </p:nvSpPr>
        <p:spPr>
          <a:xfrm>
            <a:off x="838200" y="365760"/>
            <a:ext cx="10515600" cy="1325880"/>
          </a:xfrm>
        </p:spPr>
        <p:txBody>
          <a:bodyPr anchor="ctr">
            <a:normAutofit/>
          </a:bodyPr>
          <a:lstStyle/>
          <a:p>
            <a:r>
              <a:rPr lang="en-US" dirty="0"/>
              <a:t>objectives</a:t>
            </a:r>
          </a:p>
        </p:txBody>
      </p:sp>
      <p:graphicFrame>
        <p:nvGraphicFramePr>
          <p:cNvPr id="6" name="Content Placeholder 5">
            <a:extLst>
              <a:ext uri="{FF2B5EF4-FFF2-40B4-BE49-F238E27FC236}">
                <a16:creationId xmlns:a16="http://schemas.microsoft.com/office/drawing/2014/main" id="{01146A3F-67CD-07C6-DFA8-A03C2D95D356}"/>
              </a:ext>
            </a:extLst>
          </p:cNvPr>
          <p:cNvGraphicFramePr>
            <a:graphicFrameLocks noGrp="1"/>
          </p:cNvGraphicFramePr>
          <p:nvPr>
            <p:ph sz="quarter" idx="13"/>
            <p:extLst>
              <p:ext uri="{D42A27DB-BD31-4B8C-83A1-F6EECF244321}">
                <p14:modId xmlns:p14="http://schemas.microsoft.com/office/powerpoint/2010/main" val="45521719"/>
              </p:ext>
            </p:extLst>
          </p:nvPr>
        </p:nvGraphicFramePr>
        <p:xfrm>
          <a:off x="1690180" y="1477632"/>
          <a:ext cx="8811640" cy="4137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7150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C5C-6455-D2A1-A904-25C664E0B8B7}"/>
            </a:ext>
          </a:extLst>
        </p:cNvPr>
        <p:cNvGrpSpPr/>
        <p:nvPr/>
      </p:nvGrpSpPr>
      <p:grpSpPr>
        <a:xfrm>
          <a:off x="0" y="0"/>
          <a:ext cx="0" cy="0"/>
          <a:chOff x="0" y="0"/>
          <a:chExt cx="0" cy="0"/>
        </a:xfrm>
      </p:grpSpPr>
      <p:pic>
        <p:nvPicPr>
          <p:cNvPr id="8" name="Picture Placeholder 7" descr="A close-up of a curved staircase&#10;&#10;AI-generated content may be incorrect.">
            <a:extLst>
              <a:ext uri="{FF2B5EF4-FFF2-40B4-BE49-F238E27FC236}">
                <a16:creationId xmlns:a16="http://schemas.microsoft.com/office/drawing/2014/main" id="{A71824CB-FF8A-18E2-14BC-FBFB46C8904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65" b="7865"/>
          <a:stretch/>
        </p:blipFill>
        <p:spPr>
          <a:xfrm>
            <a:off x="23" y="0"/>
            <a:ext cx="12191953" cy="6858000"/>
          </a:xfrm>
          <a:noFill/>
        </p:spPr>
      </p:pic>
      <p:sp>
        <p:nvSpPr>
          <p:cNvPr id="3" name="Title 2">
            <a:extLst>
              <a:ext uri="{FF2B5EF4-FFF2-40B4-BE49-F238E27FC236}">
                <a16:creationId xmlns:a16="http://schemas.microsoft.com/office/drawing/2014/main" id="{8834F08A-C41E-F2F2-2DBC-94DFD3BE5C6D}"/>
              </a:ext>
            </a:extLst>
          </p:cNvPr>
          <p:cNvSpPr>
            <a:spLocks noGrp="1"/>
          </p:cNvSpPr>
          <p:nvPr>
            <p:ph type="ctrTitle"/>
          </p:nvPr>
        </p:nvSpPr>
        <p:spPr>
          <a:xfrm>
            <a:off x="1524000" y="2286000"/>
            <a:ext cx="9144000" cy="2286000"/>
          </a:xfrm>
        </p:spPr>
        <p:txBody>
          <a:bodyPr anchor="ctr">
            <a:normAutofit/>
          </a:bodyPr>
          <a:lstStyle/>
          <a:p>
            <a:r>
              <a:rPr lang="en-US" dirty="0"/>
              <a:t>Governance</a:t>
            </a:r>
          </a:p>
        </p:txBody>
      </p:sp>
    </p:spTree>
    <p:extLst>
      <p:ext uri="{BB962C8B-B14F-4D97-AF65-F5344CB8AC3E}">
        <p14:creationId xmlns:p14="http://schemas.microsoft.com/office/powerpoint/2010/main" val="110031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38AEE-A29B-43EE-DC0C-B5A5347B3E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58AC31-6FE0-95DF-081B-A737182B2DC3}"/>
              </a:ext>
            </a:extLst>
          </p:cNvPr>
          <p:cNvSpPr>
            <a:spLocks noGrp="1"/>
          </p:cNvSpPr>
          <p:nvPr>
            <p:ph type="title"/>
          </p:nvPr>
        </p:nvSpPr>
        <p:spPr>
          <a:xfrm>
            <a:off x="838201" y="448056"/>
            <a:ext cx="6172200" cy="1581912"/>
          </a:xfrm>
        </p:spPr>
        <p:txBody>
          <a:bodyPr anchor="b">
            <a:normAutofit/>
          </a:bodyPr>
          <a:lstStyle/>
          <a:p>
            <a:r>
              <a:rPr lang="en-US" dirty="0"/>
              <a:t>Security policies</a:t>
            </a:r>
          </a:p>
        </p:txBody>
      </p:sp>
      <p:sp>
        <p:nvSpPr>
          <p:cNvPr id="3" name="Content Placeholder 2">
            <a:extLst>
              <a:ext uri="{FF2B5EF4-FFF2-40B4-BE49-F238E27FC236}">
                <a16:creationId xmlns:a16="http://schemas.microsoft.com/office/drawing/2014/main" id="{A7B55E66-776B-3FD5-B908-7743FB0CAD65}"/>
              </a:ext>
            </a:extLst>
          </p:cNvPr>
          <p:cNvSpPr>
            <a:spLocks noGrp="1"/>
          </p:cNvSpPr>
          <p:nvPr>
            <p:ph sz="quarter" idx="14"/>
          </p:nvPr>
        </p:nvSpPr>
        <p:spPr>
          <a:xfrm>
            <a:off x="838200" y="2257063"/>
            <a:ext cx="4894006" cy="3904906"/>
          </a:xfrm>
        </p:spPr>
        <p:txBody>
          <a:bodyPr vert="horz" lIns="91440" tIns="45720" rIns="91440" bIns="45720" rtlCol="0">
            <a:normAutofit/>
          </a:bodyPr>
          <a:lstStyle/>
          <a:p>
            <a:pPr marL="285750" indent="-285750">
              <a:buFont typeface="Wingdings" panose="05000000000000000000" pitchFamily="2" charset="2"/>
              <a:buChar char="§"/>
            </a:pPr>
            <a:r>
              <a:rPr lang="en-US" dirty="0"/>
              <a:t>Before the incident, Chippy’s Corner staff subnet did not have any type of security policies standards in place.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After the incident, three new policies and standards have been introduced: A password policy, an access control policy, and a set of hardening standards.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Roles and responsibilities for enforcing these new policies and standards have also been established.</a:t>
            </a:r>
          </a:p>
        </p:txBody>
      </p:sp>
      <p:pic>
        <p:nvPicPr>
          <p:cNvPr id="6150" name="Picture 6" descr="Free Cybersecurity Professionals Working Image | Download at StockCake">
            <a:extLst>
              <a:ext uri="{FF2B5EF4-FFF2-40B4-BE49-F238E27FC236}">
                <a16:creationId xmlns:a16="http://schemas.microsoft.com/office/drawing/2014/main" id="{933AFDC2-6CCA-0195-D740-3507CA131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1000" r="20624" b="-1"/>
          <a:stretch>
            <a:fillRect/>
          </a:stretch>
        </p:blipFill>
        <p:spPr bwMode="auto">
          <a:xfrm>
            <a:off x="7500938" y="-22225"/>
            <a:ext cx="4714875" cy="6880225"/>
          </a:xfrm>
          <a:prstGeom prst="rect">
            <a:avLst/>
          </a:prstGeom>
          <a:solidFill>
            <a:srgbClr val="FFFFFF"/>
          </a:solidFill>
        </p:spPr>
      </p:pic>
    </p:spTree>
    <p:extLst>
      <p:ext uri="{BB962C8B-B14F-4D97-AF65-F5344CB8AC3E}">
        <p14:creationId xmlns:p14="http://schemas.microsoft.com/office/powerpoint/2010/main" val="78931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A6D1D-209E-68CB-FDDF-090FFBB893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AB5EC-56C4-4937-F95E-8353FC466254}"/>
              </a:ext>
            </a:extLst>
          </p:cNvPr>
          <p:cNvSpPr>
            <a:spLocks noGrp="1"/>
          </p:cNvSpPr>
          <p:nvPr>
            <p:ph type="title"/>
          </p:nvPr>
        </p:nvSpPr>
        <p:spPr>
          <a:xfrm>
            <a:off x="838200" y="365125"/>
            <a:ext cx="10515600" cy="1325563"/>
          </a:xfrm>
        </p:spPr>
        <p:txBody>
          <a:bodyPr anchor="ctr">
            <a:normAutofit/>
          </a:bodyPr>
          <a:lstStyle/>
          <a:p>
            <a:r>
              <a:rPr lang="en-US" dirty="0"/>
              <a:t>Password policy</a:t>
            </a:r>
          </a:p>
        </p:txBody>
      </p:sp>
      <p:graphicFrame>
        <p:nvGraphicFramePr>
          <p:cNvPr id="5" name="Content Placeholder 2">
            <a:extLst>
              <a:ext uri="{FF2B5EF4-FFF2-40B4-BE49-F238E27FC236}">
                <a16:creationId xmlns:a16="http://schemas.microsoft.com/office/drawing/2014/main" id="{5FE2C851-6501-1E0E-7C9F-37E92D59AED1}"/>
              </a:ext>
            </a:extLst>
          </p:cNvPr>
          <p:cNvGraphicFramePr>
            <a:graphicFrameLocks noGrp="1"/>
          </p:cNvGraphicFramePr>
          <p:nvPr>
            <p:ph type="tbl" sz="quarter" idx="13"/>
            <p:extLst>
              <p:ext uri="{D42A27DB-BD31-4B8C-83A1-F6EECF244321}">
                <p14:modId xmlns:p14="http://schemas.microsoft.com/office/powerpoint/2010/main" val="1157902375"/>
              </p:ext>
            </p:extLst>
          </p:nvPr>
        </p:nvGraphicFramePr>
        <p:xfrm>
          <a:off x="613186" y="1806242"/>
          <a:ext cx="10965628" cy="3920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935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2FFEF-4E65-88E8-024D-7E71B7848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ED74BB-3B2D-DFFB-2A6C-8989B1C936CC}"/>
              </a:ext>
            </a:extLst>
          </p:cNvPr>
          <p:cNvSpPr>
            <a:spLocks noGrp="1"/>
          </p:cNvSpPr>
          <p:nvPr>
            <p:ph type="title"/>
          </p:nvPr>
        </p:nvSpPr>
        <p:spPr>
          <a:xfrm>
            <a:off x="838200" y="365125"/>
            <a:ext cx="10515600" cy="1325563"/>
          </a:xfrm>
        </p:spPr>
        <p:txBody>
          <a:bodyPr anchor="ctr">
            <a:normAutofit/>
          </a:bodyPr>
          <a:lstStyle/>
          <a:p>
            <a:r>
              <a:rPr lang="en-US" dirty="0"/>
              <a:t>Access control policy</a:t>
            </a:r>
          </a:p>
        </p:txBody>
      </p:sp>
      <p:graphicFrame>
        <p:nvGraphicFramePr>
          <p:cNvPr id="5" name="Content Placeholder 2">
            <a:extLst>
              <a:ext uri="{FF2B5EF4-FFF2-40B4-BE49-F238E27FC236}">
                <a16:creationId xmlns:a16="http://schemas.microsoft.com/office/drawing/2014/main" id="{361F1CE1-E6AE-B59A-7AC8-3A8328D6B944}"/>
              </a:ext>
            </a:extLst>
          </p:cNvPr>
          <p:cNvGraphicFramePr>
            <a:graphicFrameLocks noGrp="1"/>
          </p:cNvGraphicFramePr>
          <p:nvPr>
            <p:ph type="tbl" sz="quarter" idx="13"/>
            <p:extLst>
              <p:ext uri="{D42A27DB-BD31-4B8C-83A1-F6EECF244321}">
                <p14:modId xmlns:p14="http://schemas.microsoft.com/office/powerpoint/2010/main" val="1313779816"/>
              </p:ext>
            </p:extLst>
          </p:nvPr>
        </p:nvGraphicFramePr>
        <p:xfrm>
          <a:off x="613186" y="1806242"/>
          <a:ext cx="10965628" cy="3920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2720975"/>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Chippy’s Corner Incident Response report</Template>
  <TotalTime>326</TotalTime>
  <Words>739</Words>
  <Application>Microsoft Office PowerPoint</Application>
  <PresentationFormat>Widescreen</PresentationFormat>
  <Paragraphs>93</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Calibri</vt:lpstr>
      <vt:lpstr>Calibri Light</vt:lpstr>
      <vt:lpstr>Times</vt:lpstr>
      <vt:lpstr>Wingdings</vt:lpstr>
      <vt:lpstr>Custom</vt:lpstr>
      <vt:lpstr>Chippy’s Corner Governance, risk, and compliance report</vt:lpstr>
      <vt:lpstr>AGENDA</vt:lpstr>
      <vt:lpstr>Executive summary</vt:lpstr>
      <vt:lpstr>Purpose</vt:lpstr>
      <vt:lpstr>objectives</vt:lpstr>
      <vt:lpstr>Governance</vt:lpstr>
      <vt:lpstr>Security policies</vt:lpstr>
      <vt:lpstr>Password policy</vt:lpstr>
      <vt:lpstr>Access control policy</vt:lpstr>
      <vt:lpstr>System hardening standards</vt:lpstr>
      <vt:lpstr>Roles and responsibilities</vt:lpstr>
      <vt:lpstr>RISK Management</vt:lpstr>
      <vt:lpstr>Residual Risk Post-Mitigation</vt:lpstr>
      <vt:lpstr>compliance</vt:lpstr>
      <vt:lpstr>Compliance mapping to NIST sp-800 53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Mamadu Bah (Student Employee)</dc:creator>
  <cp:lastModifiedBy>Mamadu Bah (Student Employee)</cp:lastModifiedBy>
  <cp:revision>2</cp:revision>
  <dcterms:created xsi:type="dcterms:W3CDTF">2025-08-20T15:46:30Z</dcterms:created>
  <dcterms:modified xsi:type="dcterms:W3CDTF">2025-08-20T21:12:56Z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