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7" r:id="rId2"/>
    <p:sldId id="454" r:id="rId3"/>
    <p:sldId id="453" r:id="rId4"/>
    <p:sldId id="452" r:id="rId5"/>
    <p:sldId id="455" r:id="rId6"/>
    <p:sldId id="451" r:id="rId7"/>
    <p:sldId id="456" r:id="rId8"/>
    <p:sldId id="457" r:id="rId9"/>
    <p:sldId id="459" r:id="rId10"/>
    <p:sldId id="458" r:id="rId11"/>
    <p:sldId id="460" r:id="rId12"/>
    <p:sldId id="461" r:id="rId13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8"/>
    <p:restoredTop sz="90359" autoAdjust="0"/>
  </p:normalViewPr>
  <p:slideViewPr>
    <p:cSldViewPr>
      <p:cViewPr>
        <p:scale>
          <a:sx n="90" d="100"/>
          <a:sy n="90" d="100"/>
        </p:scale>
        <p:origin x="8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4752"/>
    </p:cViewPr>
  </p:sorterViewPr>
  <p:notesViewPr>
    <p:cSldViewPr snapToGrid="0" snapToObjects="1">
      <p:cViewPr varScale="1">
        <p:scale>
          <a:sx n="88" d="100"/>
          <a:sy n="88" d="100"/>
        </p:scale>
        <p:origin x="-369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5D298-9530-7644-AEEB-3D7CAF8E4908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3EF6C-E151-4947-B84B-2343B17C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B52B8F-CC41-FA41-A777-CB40FD2B45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52B8F-CC41-FA41-A777-CB40FD2B45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assess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52B8F-CC41-FA41-A777-CB40FD2B4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2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DF5D5-78AE-AA4C-9023-84DF0335F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9A4D3-DBDD-4F4D-B479-60F68CADE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13F2F-7E02-6343-8DBF-CCA761B67B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76484-314C-DF49-8960-5DDD84D9A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B700D-D3C7-CB42-ABDF-703177B4E8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36A5A0-EDE7-384F-B415-438E8B609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232D2-D677-9942-ADDF-22DEB37761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4E3F7-3795-C04C-A74A-742A4FABF4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5FF59-7AB3-0A42-86D8-1A5643CD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259B4-F648-B14B-9AF4-FA04D5302B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34577-E7EB-B744-AA16-D4FC944965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Helvetica Neue Ligh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elvetica Neue Ligh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 Neue Light"/>
              </a:defRPr>
            </a:lvl1pPr>
          </a:lstStyle>
          <a:p>
            <a:fld id="{C38BEB4C-A63B-EF40-A3E3-6FFB7476B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0">
          <a:solidFill>
            <a:schemeClr val="tx2"/>
          </a:solidFill>
          <a:latin typeface="Raleway ExtraBold" panose="020B0503030101060003" pitchFamily="34" charset="77"/>
          <a:ea typeface="+mj-ea"/>
          <a:cs typeface="Raleway ExtraBold" panose="020B05030301010600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0" i="0">
          <a:solidFill>
            <a:schemeClr val="tx1"/>
          </a:solidFill>
          <a:latin typeface="Raleway Light" panose="020B0403030101060003" pitchFamily="34" charset="77"/>
          <a:ea typeface="+mn-ea"/>
          <a:cs typeface="Raleway Light" panose="020B0403030101060003" pitchFamily="34" charset="7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>
          <a:solidFill>
            <a:schemeClr val="tx1"/>
          </a:solidFill>
          <a:latin typeface="Raleway Light" panose="020B0403030101060003" pitchFamily="34" charset="77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Raleway Light" panose="020B0403030101060003" pitchFamily="34" charset="77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Raleway Light" panose="020B0403030101060003" pitchFamily="34" charset="77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Raleway Light" panose="020B0403030101060003" pitchFamily="34" charset="77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s.lawley.net/fdg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81000"/>
            <a:ext cx="9448800" cy="1633537"/>
          </a:xfrm>
        </p:spPr>
        <p:txBody>
          <a:bodyPr/>
          <a:lstStyle/>
          <a:p>
            <a:r>
              <a:rPr lang="en-US" sz="5000" b="1" dirty="0"/>
              <a:t>Publication Challenges</a:t>
            </a:r>
            <a:br>
              <a:rPr lang="en-US" sz="5000" b="1" dirty="0"/>
            </a:br>
            <a:r>
              <a:rPr lang="en-US" sz="5000" b="1" dirty="0"/>
              <a:t>in Games &amp; Interactive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890837"/>
            <a:ext cx="9144000" cy="1947863"/>
          </a:xfrm>
        </p:spPr>
        <p:txBody>
          <a:bodyPr/>
          <a:lstStyle/>
          <a:p>
            <a:r>
              <a:rPr lang="en-US" sz="2400" dirty="0"/>
              <a:t>Elizabeth Lawley, Rochester Institute of Technology</a:t>
            </a:r>
          </a:p>
          <a:p>
            <a:r>
              <a:rPr lang="en-US" sz="2000" dirty="0"/>
              <a:t>School of Interactive Games &amp; Media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Resources </a:t>
            </a:r>
            <a:r>
              <a:rPr lang="en-US" sz="2400" dirty="0">
                <a:solidFill>
                  <a:srgbClr val="FF0000"/>
                </a:solidFill>
              </a:rPr>
              <a:t>at </a:t>
            </a:r>
            <a:r>
              <a:rPr lang="en-US" sz="2400" b="1" dirty="0" err="1">
                <a:solidFill>
                  <a:srgbClr val="FF0000"/>
                </a:solidFill>
                <a:latin typeface="Raleway" panose="020B05030301010600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links.lawley.net</a:t>
            </a:r>
            <a:r>
              <a:rPr lang="en-US" sz="2400" b="1" dirty="0">
                <a:solidFill>
                  <a:srgbClr val="FF0000"/>
                </a:solidFill>
                <a:latin typeface="Raleway" panose="020B05030301010600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/fdg2019</a:t>
            </a:r>
            <a:endParaRPr lang="en-US" sz="2400" b="1" dirty="0">
              <a:solidFill>
                <a:srgbClr val="FF0000"/>
              </a:solidFill>
              <a:latin typeface="Raleway" panose="020B05030301010600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F7903-17EB-0746-B514-A8D0E261F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44958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7D0F-0941-0342-A87E-95257033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Post-Publication 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F159-DC7B-454A-A24C-027CED5E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everyone agrees that current peer review is deeply broken</a:t>
            </a:r>
          </a:p>
          <a:p>
            <a:r>
              <a:rPr lang="en-US" dirty="0"/>
              <a:t>Very difficult to replace current practices wholesale, but PPPR adds another approach to assessment</a:t>
            </a:r>
          </a:p>
        </p:txBody>
      </p:sp>
    </p:spTree>
    <p:extLst>
      <p:ext uri="{BB962C8B-B14F-4D97-AF65-F5344CB8AC3E}">
        <p14:creationId xmlns:p14="http://schemas.microsoft.com/office/powerpoint/2010/main" val="388635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2D4D-CDB1-9944-8596-1C59FDFB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PPPR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941A-4081-6749-B96A-78B8CE45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post-publication review</a:t>
            </a:r>
          </a:p>
          <a:p>
            <a:pPr lvl="1"/>
            <a:r>
              <a:rPr lang="en-US" dirty="0" err="1"/>
              <a:t>Altmetrics</a:t>
            </a:r>
            <a:endParaRPr lang="en-US" dirty="0"/>
          </a:p>
          <a:p>
            <a:pPr lvl="1"/>
            <a:r>
              <a:rPr lang="en-US" dirty="0" err="1"/>
              <a:t>MediaCommons</a:t>
            </a:r>
            <a:endParaRPr lang="en-US" dirty="0"/>
          </a:p>
          <a:p>
            <a:r>
              <a:rPr lang="en-US" dirty="0"/>
              <a:t>Secondary expert review process</a:t>
            </a:r>
          </a:p>
          <a:p>
            <a:pPr lvl="1"/>
            <a:r>
              <a:rPr lang="en-US" dirty="0"/>
              <a:t>Restricting commentary to vetted experts</a:t>
            </a:r>
          </a:p>
          <a:p>
            <a:pPr lvl="1"/>
            <a:r>
              <a:rPr lang="en-US" dirty="0"/>
              <a:t>Overlay journals (aka “deconstructed journals”)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45AD-D4FF-1A4F-85B5-7DDC193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Journals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8CD-2274-024A-9484-7F654883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8636000" cy="4573588"/>
          </a:xfrm>
        </p:spPr>
        <p:txBody>
          <a:bodyPr/>
          <a:lstStyle/>
          <a:p>
            <a:r>
              <a:rPr lang="en-US" dirty="0"/>
              <a:t>Interdisciplinary editorial board selects previously published articles for inclusion</a:t>
            </a:r>
          </a:p>
          <a:p>
            <a:r>
              <a:rPr lang="en-US" dirty="0"/>
              <a:t>Content similar to an anthology or annotated bibliography, process similar to a journal</a:t>
            </a:r>
          </a:p>
          <a:p>
            <a:r>
              <a:rPr lang="en-US" dirty="0"/>
              <a:t>Allows pre-tenure faculty to “double-dip” by publishing in accepted venues </a:t>
            </a:r>
            <a:r>
              <a:rPr lang="en-US" i="1" dirty="0"/>
              <a:t>and</a:t>
            </a:r>
            <a:r>
              <a:rPr lang="en-US" dirty="0"/>
              <a:t> in an interdisciplinary context</a:t>
            </a:r>
          </a:p>
          <a:p>
            <a:r>
              <a:rPr lang="en-US" dirty="0"/>
              <a:t>Provides established faculty with a regular update on important research in their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8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F880-C093-1947-B09B-929F059B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47D4-0E72-DD41-97B4-402F75FE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/>
              <a:t>What types of scholarship are (or should be) valid for games &amp; interactive media faculty? 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How can (or should) our work be published and disseminated? 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How do we archive and cite games and media created by faculty?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8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E89E-6A0A-D943-A9B3-931F9411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558800"/>
            <a:ext cx="9144000" cy="1270000"/>
          </a:xfrm>
        </p:spPr>
        <p:txBody>
          <a:bodyPr/>
          <a:lstStyle/>
          <a:p>
            <a:r>
              <a:rPr lang="en-US" dirty="0"/>
              <a:t>Who Decides the Validity </a:t>
            </a:r>
            <a:br>
              <a:rPr lang="en-US" dirty="0"/>
            </a:br>
            <a:r>
              <a:rPr lang="en-US" dirty="0"/>
              <a:t>of Interdisciplinary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57D4E1-38A0-5A4A-8B16-E47DD86A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441575"/>
            <a:ext cx="4489450" cy="711200"/>
          </a:xfrm>
        </p:spPr>
        <p:txBody>
          <a:bodyPr/>
          <a:lstStyle/>
          <a:p>
            <a:r>
              <a:rPr lang="en-US" dirty="0"/>
              <a:t>       Expectations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9CAEE4-7F48-9248-9CC3-9078EB2E8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" y="3152775"/>
            <a:ext cx="4489450" cy="43910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(Inter)Discipline(s)</a:t>
            </a:r>
          </a:p>
          <a:p>
            <a:r>
              <a:rPr lang="en-US" dirty="0"/>
              <a:t>Universities</a:t>
            </a:r>
          </a:p>
          <a:p>
            <a:r>
              <a:rPr lang="en-US" dirty="0"/>
              <a:t>Colleges</a:t>
            </a:r>
          </a:p>
          <a:p>
            <a:r>
              <a:rPr lang="en-US" dirty="0"/>
              <a:t>Departments</a:t>
            </a:r>
          </a:p>
          <a:p>
            <a:r>
              <a:rPr lang="en-US" dirty="0"/>
              <a:t>Committees</a:t>
            </a:r>
          </a:p>
          <a:p>
            <a:r>
              <a:rPr lang="en-US" dirty="0"/>
              <a:t>External Reviewers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2D56A-DF1D-964A-A902-018B72874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60963" y="2441575"/>
            <a:ext cx="4491037" cy="711200"/>
          </a:xfrm>
        </p:spPr>
        <p:txBody>
          <a:bodyPr/>
          <a:lstStyle/>
          <a:p>
            <a:r>
              <a:rPr lang="en-US" dirty="0"/>
              <a:t>Potential Venues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EB3D9-727D-E94D-8BDB-1BB02C15C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60963" y="3152775"/>
            <a:ext cx="4491037" cy="43910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Conferences?</a:t>
            </a:r>
          </a:p>
          <a:p>
            <a:r>
              <a:rPr lang="en-US" dirty="0"/>
              <a:t>Journals?</a:t>
            </a:r>
          </a:p>
          <a:p>
            <a:r>
              <a:rPr lang="en-US" dirty="0"/>
              <a:t>Monographs?</a:t>
            </a:r>
          </a:p>
          <a:p>
            <a:r>
              <a:rPr lang="en-US" dirty="0"/>
              <a:t>Non-scholarly press?</a:t>
            </a:r>
          </a:p>
          <a:p>
            <a:r>
              <a:rPr lang="en-US" dirty="0"/>
              <a:t>Games?</a:t>
            </a:r>
          </a:p>
          <a:p>
            <a:r>
              <a:rPr lang="en-US" dirty="0"/>
              <a:t>Media projects?</a:t>
            </a:r>
          </a:p>
        </p:txBody>
      </p:sp>
    </p:spTree>
    <p:extLst>
      <p:ext uri="{BB962C8B-B14F-4D97-AF65-F5344CB8AC3E}">
        <p14:creationId xmlns:p14="http://schemas.microsoft.com/office/powerpoint/2010/main" val="18008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897250-B38A-E249-8D61-CBFA83B0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Interdisciplinary </a:t>
            </a:r>
            <a:br>
              <a:rPr lang="en-US" dirty="0"/>
            </a:br>
            <a:r>
              <a:rPr lang="en-US" dirty="0"/>
              <a:t>Journals &amp; Conferences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96B38-2436-284E-9242-F9A54A9D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Institutional reviewers are unfamiliar with these venues</a:t>
            </a:r>
          </a:p>
          <a:p>
            <a:r>
              <a:rPr lang="en-US" dirty="0"/>
              <a:t>Most interdisciplinary publications/conferences are too new to have a high impact factor</a:t>
            </a:r>
          </a:p>
          <a:p>
            <a:r>
              <a:rPr lang="en-US" dirty="0"/>
              <a:t>Self-perpetuating problem—early career scholars are reluctant to publish in these venues, so impact factor doesn’t increase</a:t>
            </a:r>
          </a:p>
        </p:txBody>
      </p:sp>
    </p:spTree>
    <p:extLst>
      <p:ext uri="{BB962C8B-B14F-4D97-AF65-F5344CB8AC3E}">
        <p14:creationId xmlns:p14="http://schemas.microsoft.com/office/powerpoint/2010/main" val="334467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99A1-EBDC-6A46-B4A5-F3B46C2E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 and Citing</a:t>
            </a:r>
            <a:br>
              <a:rPr lang="en-US" dirty="0"/>
            </a:br>
            <a:r>
              <a:rPr lang="en-US" dirty="0"/>
              <a:t>Games &amp; Interactive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29DD-9F7E-FA44-9039-D446BD1F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map is not the territory”</a:t>
            </a:r>
          </a:p>
          <a:p>
            <a:r>
              <a:rPr lang="en-US" dirty="0"/>
              <a:t>Multiple components, including design documents, code, executables, presentation/performance, user experience, critical response</a:t>
            </a:r>
          </a:p>
          <a:p>
            <a:r>
              <a:rPr lang="en-US" dirty="0"/>
              <a:t>Primarily dependent on scholars self-archiving and providing access to materials</a:t>
            </a:r>
          </a:p>
          <a:p>
            <a:r>
              <a:rPr lang="en-US" b="1" dirty="0"/>
              <a:t>If you can’t cite it, you can’t show dissemination or impact!</a:t>
            </a:r>
          </a:p>
        </p:txBody>
      </p:sp>
    </p:spTree>
    <p:extLst>
      <p:ext uri="{BB962C8B-B14F-4D97-AF65-F5344CB8AC3E}">
        <p14:creationId xmlns:p14="http://schemas.microsoft.com/office/powerpoint/2010/main" val="269187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94FA9-3A33-134A-A734-FAF883376697}"/>
              </a:ext>
            </a:extLst>
          </p:cNvPr>
          <p:cNvSpPr txBox="1"/>
          <p:nvPr/>
        </p:nvSpPr>
        <p:spPr>
          <a:xfrm>
            <a:off x="2946400" y="7010400"/>
            <a:ext cx="41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" panose="020B0503030101060003" pitchFamily="34" charset="77"/>
              </a:rPr>
              <a:t>RIT/IGM Guidelines, page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87DED-6F87-FC45-8D6A-27949A1A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500"/>
            <a:ext cx="1010496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6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99F4-A91B-FE47-96D5-74039AF1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79D3-F045-5243-8421-512DB2D55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DCF85-6803-D141-AAC9-AC7A2054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Repositories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8A252-021B-9E4C-9BDF-6EEF8474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complex, multi-object records</a:t>
            </a:r>
          </a:p>
          <a:p>
            <a:r>
              <a:rPr lang="en-US" dirty="0"/>
              <a:t>Easy for scholars to create and add content to records</a:t>
            </a:r>
          </a:p>
          <a:p>
            <a:r>
              <a:rPr lang="en-US" dirty="0"/>
              <a:t>Facilitates discovery and retrieval by researchers and evaluators</a:t>
            </a:r>
          </a:p>
        </p:txBody>
      </p:sp>
    </p:spTree>
    <p:extLst>
      <p:ext uri="{BB962C8B-B14F-4D97-AF65-F5344CB8AC3E}">
        <p14:creationId xmlns:p14="http://schemas.microsoft.com/office/powerpoint/2010/main" val="34180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6437-A4D3-9D40-B605-5E6B1480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Repository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B30C-396A-A54D-8A12-6E47AD00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Projects</a:t>
            </a:r>
          </a:p>
          <a:p>
            <a:pPr lvl="1"/>
            <a:r>
              <a:rPr lang="en-US" dirty="0"/>
              <a:t>Preserving Virtual Worlds</a:t>
            </a:r>
          </a:p>
          <a:p>
            <a:pPr lvl="1"/>
            <a:r>
              <a:rPr lang="en-US" dirty="0"/>
              <a:t>GAMECIP (UCSC/Stanford)</a:t>
            </a:r>
          </a:p>
          <a:p>
            <a:r>
              <a:rPr lang="en-US" dirty="0"/>
              <a:t>Current Work (IMLS)</a:t>
            </a:r>
          </a:p>
          <a:p>
            <a:pPr lvl="1"/>
            <a:r>
              <a:rPr lang="en-US" dirty="0"/>
              <a:t>University of Utah </a:t>
            </a:r>
          </a:p>
          <a:p>
            <a:pPr lvl="1"/>
            <a:r>
              <a:rPr lang="en-US" dirty="0"/>
              <a:t>University of Washington</a:t>
            </a:r>
          </a:p>
          <a:p>
            <a:r>
              <a:rPr lang="en-US" dirty="0"/>
              <a:t>RIT has applied for an NEH grant to focus on functional design</a:t>
            </a:r>
          </a:p>
        </p:txBody>
      </p:sp>
    </p:spTree>
    <p:extLst>
      <p:ext uri="{BB962C8B-B14F-4D97-AF65-F5344CB8AC3E}">
        <p14:creationId xmlns:p14="http://schemas.microsoft.com/office/powerpoint/2010/main" val="35681338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48936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13475</TotalTime>
  <Words>349</Words>
  <Application>Microsoft Macintosh PowerPoint</Application>
  <PresentationFormat>Custom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 Neue Light</vt:lpstr>
      <vt:lpstr>Raleway</vt:lpstr>
      <vt:lpstr>Raleway ExtraBold</vt:lpstr>
      <vt:lpstr>Raleway Light</vt:lpstr>
      <vt:lpstr>Times New Roman</vt:lpstr>
      <vt:lpstr>Default Design</vt:lpstr>
      <vt:lpstr>Publication Challenges in Games &amp; Interactive Media</vt:lpstr>
      <vt:lpstr>Key Questions</vt:lpstr>
      <vt:lpstr>Who Decides the Validity  of Interdisciplinary Work?</vt:lpstr>
      <vt:lpstr>Interdisciplinary  Journals &amp; Conferences</vt:lpstr>
      <vt:lpstr>Archiving and Citing Games &amp; Interactive Media</vt:lpstr>
      <vt:lpstr>PowerPoint Presentation</vt:lpstr>
      <vt:lpstr>Possible solutions</vt:lpstr>
      <vt:lpstr>Specialized Repositories</vt:lpstr>
      <vt:lpstr>Games Repository Research</vt:lpstr>
      <vt:lpstr>Post-Publication Peer Review</vt:lpstr>
      <vt:lpstr>PPPR Approaches</vt:lpstr>
      <vt:lpstr>Overlay Journals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Elizabeth Lawley</cp:lastModifiedBy>
  <cp:revision>387</cp:revision>
  <cp:lastPrinted>2011-11-16T19:26:46Z</cp:lastPrinted>
  <dcterms:created xsi:type="dcterms:W3CDTF">2011-09-06T18:17:05Z</dcterms:created>
  <dcterms:modified xsi:type="dcterms:W3CDTF">2019-08-29T20:31:51Z</dcterms:modified>
</cp:coreProperties>
</file>