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2" r:id="rId10"/>
    <p:sldId id="263" r:id="rId11"/>
    <p:sldId id="281" r:id="rId12"/>
    <p:sldId id="279" r:id="rId13"/>
    <p:sldId id="265" r:id="rId14"/>
    <p:sldId id="280" r:id="rId15"/>
    <p:sldId id="275" r:id="rId16"/>
    <p:sldId id="268" r:id="rId17"/>
    <p:sldId id="267" r:id="rId18"/>
    <p:sldId id="270" r:id="rId19"/>
    <p:sldId id="271" r:id="rId20"/>
    <p:sldId id="276" r:id="rId21"/>
    <p:sldId id="269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99"/>
    <a:srgbClr val="0033CC"/>
    <a:srgbClr val="0033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83645" autoAdjust="0"/>
  </p:normalViewPr>
  <p:slideViewPr>
    <p:cSldViewPr snapToGrid="0">
      <p:cViewPr varScale="1">
        <p:scale>
          <a:sx n="96" d="100"/>
          <a:sy n="96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A5A53E-688D-4962-B45B-56E02C94DF4F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EDB6697-25DA-49B0-BB94-419177A6B7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39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3417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563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6488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154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endParaRPr lang="he-IL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39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372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0903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3454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7891" indent="-267891" algn="l" rtl="0">
              <a:lnSpc>
                <a:spcPct val="90000"/>
              </a:lnSpc>
              <a:spcBef>
                <a:spcPct val="15000"/>
              </a:spcBef>
            </a:pPr>
            <a:endParaRPr lang="en-AU" altLang="ko-KR" sz="1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65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276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896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7185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324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032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582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73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816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5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510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6697-25DA-49B0-BB94-419177A6B744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133BE4-1E93-49C5-9EA1-F3B2BBAF5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BCC3951-117C-4B56-8355-002015988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C797AE-3DA0-4E92-835C-AD9CD6BA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AC02-DC91-4F78-9247-49DDE760C0F4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AAD3717-BC26-4FFB-91AC-A9C09A06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0772F8-696D-4C4B-801E-05EE23B9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3CF9-C21D-4DF7-9D98-CD623FE4BE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49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317835-8D30-4042-B3D3-E1E10B14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0E4544F-8109-49B1-8725-E55C81B39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E7E1A7-74DB-4333-8071-CB3FD1F7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AC02-DC91-4F78-9247-49DDE760C0F4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362B4B-5C7A-4C23-8817-6A1D3CBE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C4364A-437D-4A40-8C47-81D60C0A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3CF9-C21D-4DF7-9D98-CD623FE4BE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847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AA5DDFB-BD00-45CE-90B0-30F0C7333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533242-F2D5-4D31-A85C-194C4938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2250E5-8FC7-498B-8418-F5DD5A19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AC02-DC91-4F78-9247-49DDE760C0F4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23A694-AC19-448C-9861-4DED4E21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AA0378-474C-4367-8173-AC43B63F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3CF9-C21D-4DF7-9D98-CD623FE4BE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987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2005C5-A841-41BD-B741-2105AF9C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44EBA6-FBC2-4897-AF4A-0EF8B04D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EB2E9A-4439-4B43-BC55-4CA70E39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AC02-DC91-4F78-9247-49DDE760C0F4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ED0798-8E3F-43BB-9A0A-AC758713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8B9C19-067F-4C16-86B2-7E62CE26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3CF9-C21D-4DF7-9D98-CD623FE4BE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85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E3D5F0-0D37-446F-AF68-B32F9EF8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2B5144B-31C9-4A5F-A5CD-10BC5E8F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B15599-F859-43A0-B88C-E15ED1A2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AC02-DC91-4F78-9247-49DDE760C0F4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6F5D83-85CB-4822-BDF0-D831637C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99B4CF-B59D-4843-A637-0797A509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3CF9-C21D-4DF7-9D98-CD623FE4BE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8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5667F1-E4EC-4BC9-B525-6B28A3EC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59F0F3-7493-4D5C-8368-E834CE202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235365-13E9-44C0-9668-1178F80C9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0F5120D-1472-4CAF-8EBA-2DD6C165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AC02-DC91-4F78-9247-49DDE760C0F4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04A5767-89AA-4254-B59A-820FE7AF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1F5ED7-93FF-44F9-919A-72DCB2BA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3CF9-C21D-4DF7-9D98-CD623FE4BE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443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9556FE-65F8-4BDC-B3C2-46C2E427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8A06E64-DAD4-4CF4-83EB-90ADFEF5A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CD527D9-EA05-42E0-B35A-99BE67EDE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23ECF5C-F841-488E-9EAB-BEA10BDB3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C523E7A-0BAD-47BC-9E15-5C745EFC8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C77804C-AD41-430D-B67B-42F4BE01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AC02-DC91-4F78-9247-49DDE760C0F4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3CDE5AD-214B-4966-96F3-4EB56C3E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6074B71-1272-478C-AF7C-6749C171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3CF9-C21D-4DF7-9D98-CD623FE4BE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57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A15097-D085-4F2F-82CF-DBE7FE98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928C788-3F83-40D7-B8BE-8270524D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AC02-DC91-4F78-9247-49DDE760C0F4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754F5E6-9449-4BD9-96A9-C096D827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E427D6E-67A9-48B0-BE3A-4B69EACF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3CF9-C21D-4DF7-9D98-CD623FE4BE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2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AB9B7B3-672D-40D7-8045-776EB9EB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AC02-DC91-4F78-9247-49DDE760C0F4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5A741BE-E320-43FB-BF1F-F5166B2C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C2830AB-60C5-4AAF-ACA7-E4B96D7C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3CF9-C21D-4DF7-9D98-CD623FE4BE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79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49F104-73AC-4C1E-84BA-EFDD3FD0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59C7BBD-4B20-4ADF-82A7-EDF5FF74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4523022-536E-42B0-8054-64C97578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109210-B6EC-4A06-87EF-DACBE9A6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AC02-DC91-4F78-9247-49DDE760C0F4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DD0B1D-754B-49C2-979E-8EA49ED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76FC9A-9A82-49F8-A031-1D0D5AB6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3CF9-C21D-4DF7-9D98-CD623FE4BE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96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7861EF-76B0-4D51-8B78-9659A07A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F3F89C7-988E-4DD5-89AB-1E50AC5D1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6EFEA94-E6F8-4691-ADD0-C92C1ECFC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0A688EF-919A-4955-944C-AE9DB28E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AC02-DC91-4F78-9247-49DDE760C0F4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17324F1-D57D-402D-94BD-FB684AE7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25DF3F9-0705-4979-A5A1-7A92A24F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3CF9-C21D-4DF7-9D98-CD623FE4BE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88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96CD9F1-AC59-484B-B2AA-C80DCDDC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58695F-656B-42E6-876A-894EBD54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67A8B5-3C78-4CBF-A676-BB9B1E547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AC02-DC91-4F78-9247-49DDE760C0F4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164DAD6-01A1-4226-B382-77A5666A9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64760F-3FCC-4A59-B665-F8D5A2346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13CF9-C21D-4DF7-9D98-CD623FE4BE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rypto.stackexchange.com/questions/2476/cipher-feedback-mode" TargetMode="External"/><Relationship Id="rId3" Type="http://schemas.openxmlformats.org/officeDocument/2006/relationships/hyperlink" Target="https://www.highgo.ca/2019/08/08/the-difference-in-five-modes-in-the-aes-encryption-algorithm/" TargetMode="External"/><Relationship Id="rId7" Type="http://schemas.openxmlformats.org/officeDocument/2006/relationships/hyperlink" Target="https://www.tutorialspoint.com/cryptography/block_cipher_modes_of_operation.htm" TargetMode="External"/><Relationship Id="rId2" Type="http://schemas.openxmlformats.org/officeDocument/2006/relationships/hyperlink" Target="https://en.wikipedia.org/wiki/Digital_signatur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RSA_(cryptosystem)#Signing_messages" TargetMode="External"/><Relationship Id="rId5" Type="http://schemas.openxmlformats.org/officeDocument/2006/relationships/hyperlink" Target="https://he.wikipedia.org/wiki/%D7%A6%D7%95%D7%A4%D7%9F_%D7%90%D7%9C-%D7%92%D7%9E%D7%90%D7%9C" TargetMode="External"/><Relationship Id="rId4" Type="http://schemas.openxmlformats.org/officeDocument/2006/relationships/hyperlink" Target="https://en.wikipedia.org/wiki/MARS_(cipher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A812141-DECD-490F-B323-DB577DE6A9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9" r="-1" b="-1"/>
          <a:stretch/>
        </p:blipFill>
        <p:spPr>
          <a:xfrm>
            <a:off x="3837708" y="10"/>
            <a:ext cx="835428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946FD6-9C1C-4AA1-8AEB-676C4BEFC999}"/>
              </a:ext>
            </a:extLst>
          </p:cNvPr>
          <p:cNvSpPr/>
          <p:nvPr/>
        </p:nvSpPr>
        <p:spPr>
          <a:xfrm>
            <a:off x="579895" y="802062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Cryptology</a:t>
            </a:r>
            <a:endParaRPr lang="en-US" sz="60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857B2DE-C428-402C-B160-B4874BDCE0BF}"/>
              </a:ext>
            </a:extLst>
          </p:cNvPr>
          <p:cNvSpPr txBox="1"/>
          <p:nvPr/>
        </p:nvSpPr>
        <p:spPr>
          <a:xfrm>
            <a:off x="582706" y="3966881"/>
            <a:ext cx="3822189" cy="208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Liran Hersh – 203955299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Noy Maman – 313594434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Karin Azulay – 316541549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Asaf Darmon - 205404080 </a:t>
            </a:r>
          </a:p>
        </p:txBody>
      </p:sp>
    </p:spTree>
    <p:extLst>
      <p:ext uri="{BB962C8B-B14F-4D97-AF65-F5344CB8AC3E}">
        <p14:creationId xmlns:p14="http://schemas.microsoft.com/office/powerpoint/2010/main" val="119626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104C1EF-35E0-4059-9714-5FC31C0896E5}"/>
              </a:ext>
            </a:extLst>
          </p:cNvPr>
          <p:cNvSpPr/>
          <p:nvPr/>
        </p:nvSpPr>
        <p:spPr>
          <a:xfrm>
            <a:off x="254387" y="478284"/>
            <a:ext cx="3941002" cy="3245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Image Encryption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6C9E88A-03A8-498E-8CB7-F7570B94E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4" y="2522835"/>
            <a:ext cx="8858804" cy="435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0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46ECE65-B550-4466-9ED9-68C48C2A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695"/>
            <a:ext cx="3968528" cy="6898695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F8DEAC99-E0E5-47AC-A5D9-63F45929055A}"/>
              </a:ext>
            </a:extLst>
          </p:cNvPr>
          <p:cNvSpPr/>
          <p:nvPr/>
        </p:nvSpPr>
        <p:spPr>
          <a:xfrm>
            <a:off x="1185948" y="2447460"/>
            <a:ext cx="135376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ECC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FA525D6-03EC-4155-8D7D-027D7A10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978" y="1885951"/>
            <a:ext cx="7606349" cy="28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5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104C1EF-35E0-4059-9714-5FC31C0896E5}"/>
              </a:ext>
            </a:extLst>
          </p:cNvPr>
          <p:cNvSpPr/>
          <p:nvPr/>
        </p:nvSpPr>
        <p:spPr>
          <a:xfrm>
            <a:off x="105159" y="4527393"/>
            <a:ext cx="4931298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 err="1">
                <a:ln w="0"/>
                <a:solidFill>
                  <a:srgbClr val="00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Ecc</a:t>
            </a:r>
            <a:r>
              <a:rPr lang="en-US" sz="5400" b="1" dirty="0">
                <a:ln w="0"/>
                <a:solidFill>
                  <a:srgbClr val="00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-equations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2D19B69-6483-4BA2-B786-27F316CCC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59" y="338870"/>
            <a:ext cx="5514095" cy="283975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CA4E600-618C-4021-876F-38D0333F1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351" y="3429000"/>
            <a:ext cx="6574576" cy="304074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00D5802-47A1-44D5-830A-27BEC87F5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860" y="338869"/>
            <a:ext cx="5409067" cy="283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9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D769113-EA05-448D-A754-406531E149EC}"/>
              </a:ext>
            </a:extLst>
          </p:cNvPr>
          <p:cNvSpPr txBox="1"/>
          <p:nvPr/>
        </p:nvSpPr>
        <p:spPr>
          <a:xfrm>
            <a:off x="4106975" y="1061572"/>
            <a:ext cx="8232997" cy="13858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spcBef>
                <a:spcPts val="500"/>
              </a:spcBef>
              <a:spcAft>
                <a:spcPts val="500"/>
              </a:spcAft>
            </a:pPr>
            <a:r>
              <a:rPr lang="en-US" sz="2800" b="1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El Gamal encryption system is an </a:t>
            </a:r>
            <a:r>
              <a:rPr lang="en-US" sz="2800" b="1" i="0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asymmetric key encryption </a:t>
            </a:r>
            <a:r>
              <a:rPr lang="en-US" sz="28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en-US" sz="2800" b="1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sz="28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public-key cryptography</a:t>
            </a:r>
            <a:r>
              <a:rPr lang="en-US" sz="2800" b="1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endParaRPr lang="he-I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46ECE65-B550-4466-9ED9-68C48C2A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695"/>
            <a:ext cx="3968528" cy="6898695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F8DEAC99-E0E5-47AC-A5D9-63F45929055A}"/>
              </a:ext>
            </a:extLst>
          </p:cNvPr>
          <p:cNvSpPr/>
          <p:nvPr/>
        </p:nvSpPr>
        <p:spPr>
          <a:xfrm>
            <a:off x="368673" y="2447460"/>
            <a:ext cx="298831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El Gamal</a:t>
            </a:r>
          </a:p>
        </p:txBody>
      </p:sp>
    </p:spTree>
    <p:extLst>
      <p:ext uri="{BB962C8B-B14F-4D97-AF65-F5344CB8AC3E}">
        <p14:creationId xmlns:p14="http://schemas.microsoft.com/office/powerpoint/2010/main" val="255026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46ECE65-B550-4466-9ED9-68C48C2A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695"/>
            <a:ext cx="3968528" cy="6898695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F8DEAC99-E0E5-47AC-A5D9-63F45929055A}"/>
              </a:ext>
            </a:extLst>
          </p:cNvPr>
          <p:cNvSpPr/>
          <p:nvPr/>
        </p:nvSpPr>
        <p:spPr>
          <a:xfrm>
            <a:off x="368673" y="2447460"/>
            <a:ext cx="298831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El Gamal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0CD0264-4EAF-4CDE-AC15-D056ACE52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40" y="1613354"/>
            <a:ext cx="5381625" cy="59055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E699733-637A-4C71-8BBD-D99D7B7C6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498" y="3129315"/>
            <a:ext cx="2247900" cy="51435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278C5C22-E870-41A8-9FAB-6AEB3AC9E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498" y="4573486"/>
            <a:ext cx="5562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4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A5CD81D-E1CF-4997-8747-8FADB9F6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" y="368919"/>
            <a:ext cx="11277600" cy="1973579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AED4A7E-B315-4F3C-AA72-D70267A1E868}"/>
              </a:ext>
            </a:extLst>
          </p:cNvPr>
          <p:cNvSpPr txBox="1"/>
          <p:nvPr/>
        </p:nvSpPr>
        <p:spPr>
          <a:xfrm>
            <a:off x="1102660" y="1888528"/>
            <a:ext cx="9910482" cy="9079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600"/>
              </a:spcAft>
            </a:pPr>
            <a:endParaRPr lang="he-IL" sz="2400">
              <a:solidFill>
                <a:schemeClr val="accent5"/>
              </a:solidFill>
            </a:endParaRPr>
          </a:p>
          <a:p>
            <a:pPr>
              <a:spcAft>
                <a:spcPts val="600"/>
              </a:spcAft>
            </a:pPr>
            <a:endParaRPr lang="he-IL" sz="2400">
              <a:solidFill>
                <a:schemeClr val="accent5"/>
              </a:soli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837E425-38AB-4CD8-97DE-02439F3CE879}"/>
              </a:ext>
            </a:extLst>
          </p:cNvPr>
          <p:cNvSpPr txBox="1"/>
          <p:nvPr/>
        </p:nvSpPr>
        <p:spPr>
          <a:xfrm>
            <a:off x="121023" y="2676221"/>
            <a:ext cx="4074459" cy="2262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350" dirty="0"/>
              <a:t>El-Gamal Mars key encryption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35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350" dirty="0"/>
              <a:t>Create digital signature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35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350" dirty="0"/>
              <a:t>Publish digital signature</a:t>
            </a:r>
            <a:endParaRPr lang="he-IL" sz="2350" dirty="0"/>
          </a:p>
        </p:txBody>
      </p:sp>
    </p:spTree>
    <p:extLst>
      <p:ext uri="{BB962C8B-B14F-4D97-AF65-F5344CB8AC3E}">
        <p14:creationId xmlns:p14="http://schemas.microsoft.com/office/powerpoint/2010/main" val="141265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638C794-AB19-4725-B4C3-05391486D703}"/>
              </a:ext>
            </a:extLst>
          </p:cNvPr>
          <p:cNvSpPr/>
          <p:nvPr/>
        </p:nvSpPr>
        <p:spPr>
          <a:xfrm>
            <a:off x="5191126" y="385931"/>
            <a:ext cx="5754896" cy="1099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Digital Signature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72CC566-CFA9-44A8-B654-DA0A148C5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1" r="13163" b="1"/>
          <a:stretch/>
        </p:blipFill>
        <p:spPr>
          <a:xfrm>
            <a:off x="219076" y="553035"/>
            <a:ext cx="4752974" cy="5319487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7340BB9-17E3-4CFA-A30E-614109E31E0B}"/>
              </a:ext>
            </a:extLst>
          </p:cNvPr>
          <p:cNvSpPr txBox="1"/>
          <p:nvPr/>
        </p:nvSpPr>
        <p:spPr>
          <a:xfrm>
            <a:off x="5336663" y="1632856"/>
            <a:ext cx="6490723" cy="4932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sz="2800" b="1" dirty="0">
                <a:cs typeface="+mj-cs"/>
              </a:rPr>
              <a:t>D</a:t>
            </a:r>
            <a:r>
              <a:rPr lang="en-US" sz="2800" b="1" i="0" u="none" strike="noStrike" dirty="0">
                <a:effectLst/>
                <a:cs typeface="+mj-cs"/>
              </a:rPr>
              <a:t>igital signature </a:t>
            </a:r>
            <a:r>
              <a:rPr lang="en-US" sz="2800" b="1" dirty="0">
                <a:cs typeface="+mj-cs"/>
              </a:rPr>
              <a:t>is a tool that verify </a:t>
            </a:r>
            <a:r>
              <a:rPr lang="en-US" sz="2800" b="1" i="0" u="none" strike="noStrike" dirty="0">
                <a:effectLst/>
                <a:cs typeface="+mj-cs"/>
              </a:rPr>
              <a:t>the identity of </a:t>
            </a:r>
            <a:r>
              <a:rPr lang="en-US" sz="2800" b="1" dirty="0">
                <a:cs typeface="+mj-cs"/>
              </a:rPr>
              <a:t>the message sender </a:t>
            </a:r>
            <a:r>
              <a:rPr lang="en-US" sz="2800" b="1" i="0" u="none" strike="noStrike" dirty="0">
                <a:effectLst/>
                <a:cs typeface="+mj-cs"/>
              </a:rPr>
              <a:t>that sent from one side to another and ensure the document being unchanged during transmission.</a:t>
            </a:r>
          </a:p>
          <a:p>
            <a:pPr algn="l" rtl="0">
              <a:lnSpc>
                <a:spcPct val="90000"/>
              </a:lnSpc>
            </a:pPr>
            <a:endParaRPr lang="en-US" sz="2800" b="1" dirty="0">
              <a:cs typeface="+mj-cs"/>
            </a:endParaRPr>
          </a:p>
          <a:p>
            <a:pPr algn="l" rtl="0">
              <a:lnSpc>
                <a:spcPct val="90000"/>
              </a:lnSpc>
            </a:pPr>
            <a:r>
              <a:rPr lang="en-US" sz="2800" b="1" i="0" u="none" strike="noStrike" dirty="0">
                <a:effectLst/>
                <a:cs typeface="+mj-cs"/>
              </a:rPr>
              <a:t>The signature provides:</a:t>
            </a:r>
          </a:p>
          <a:p>
            <a:pPr algn="l" rtl="0">
              <a:lnSpc>
                <a:spcPct val="90000"/>
              </a:lnSpc>
            </a:pPr>
            <a:endParaRPr lang="en-US" sz="2800" b="1" dirty="0">
              <a:effectLst/>
              <a:cs typeface="+mj-cs"/>
            </a:endParaRPr>
          </a:p>
          <a:p>
            <a:pPr algn="l" rtl="0">
              <a:lnSpc>
                <a:spcPct val="90000"/>
              </a:lnSpc>
            </a:pPr>
            <a:r>
              <a:rPr lang="en-US" sz="2800" b="1" dirty="0">
                <a:cs typeface="+mj-cs"/>
              </a:rPr>
              <a:t>-</a:t>
            </a:r>
            <a:r>
              <a:rPr lang="en-US" sz="2800" b="1" i="0" u="none" strike="noStrike" dirty="0">
                <a:effectLst/>
                <a:cs typeface="+mj-cs"/>
              </a:rPr>
              <a:t> authentication.</a:t>
            </a:r>
            <a:endParaRPr lang="en-US" sz="2800" b="1" dirty="0">
              <a:effectLst/>
              <a:cs typeface="+mj-cs"/>
            </a:endParaRPr>
          </a:p>
          <a:p>
            <a:pPr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b="1" i="0" u="none" strike="noStrike" dirty="0">
                <a:effectLst/>
                <a:cs typeface="+mj-cs"/>
              </a:rPr>
              <a:t>- data integrity.</a:t>
            </a:r>
            <a:endParaRPr lang="en-US" sz="2800" b="1" dirty="0">
              <a:effectLst/>
              <a:cs typeface="+mj-cs"/>
            </a:endParaRPr>
          </a:p>
          <a:p>
            <a:pPr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b="1" i="0" u="none" strike="noStrike" dirty="0">
                <a:effectLst/>
                <a:cs typeface="+mj-cs"/>
              </a:rPr>
              <a:t>- nonrepudiation.</a:t>
            </a:r>
            <a:endParaRPr lang="en-US" sz="2800" b="1" dirty="0">
              <a:effectLst/>
              <a:cs typeface="+mj-cs"/>
            </a:endParaRPr>
          </a:p>
          <a:p>
            <a:pPr algn="l" rtl="0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E7ED773-2FD8-4B2B-94E0-D8B2E179EE1F}"/>
              </a:ext>
            </a:extLst>
          </p:cNvPr>
          <p:cNvSpPr/>
          <p:nvPr/>
        </p:nvSpPr>
        <p:spPr>
          <a:xfrm>
            <a:off x="567656" y="444118"/>
            <a:ext cx="6268770" cy="1087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RSA</a:t>
            </a:r>
          </a:p>
        </p:txBody>
      </p:sp>
      <p:sp>
        <p:nvSpPr>
          <p:cNvPr id="26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0176DBE-2179-4475-92E0-C65515B20413}"/>
              </a:ext>
            </a:extLst>
          </p:cNvPr>
          <p:cNvSpPr txBox="1"/>
          <p:nvPr/>
        </p:nvSpPr>
        <p:spPr>
          <a:xfrm>
            <a:off x="567656" y="1591166"/>
            <a:ext cx="6857030" cy="2908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800" b="1" i="0" dirty="0">
                <a:effectLst/>
                <a:cs typeface="+mj-cs"/>
              </a:rPr>
              <a:t>RSA is a </a:t>
            </a:r>
            <a:r>
              <a:rPr lang="en-US" sz="2800" b="1" i="0" u="none" strike="noStrike" dirty="0">
                <a:effectLst/>
                <a:cs typeface="+mj-cs"/>
              </a:rPr>
              <a:t>public-key cryptosystem</a:t>
            </a:r>
            <a:r>
              <a:rPr lang="en-US" sz="2800" b="1" i="0" dirty="0">
                <a:effectLst/>
                <a:cs typeface="+mj-cs"/>
              </a:rPr>
              <a:t> that is widely used for secure data transmission and the first widely marketed software package to offer digital signature using RSA algorithm</a:t>
            </a:r>
            <a:endParaRPr lang="en-US" sz="2800" b="1" dirty="0">
              <a:cs typeface="+mj-cs"/>
            </a:endParaRPr>
          </a:p>
        </p:txBody>
      </p:sp>
      <p:pic>
        <p:nvPicPr>
          <p:cNvPr id="8" name="תמונה 7" descr="תמונה שמכילה כוכב, חפץ מחוץ לבית, שמי הלילה&#10;&#10;התיאור נוצר באופן אוטומטי">
            <a:extLst>
              <a:ext uri="{FF2B5EF4-FFF2-40B4-BE49-F238E27FC236}">
                <a16:creationId xmlns:a16="http://schemas.microsoft.com/office/drawing/2014/main" id="{3204A5BF-3296-415B-8522-731F392282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0" r="28932" b="-1"/>
          <a:stretch/>
        </p:blipFill>
        <p:spPr>
          <a:xfrm>
            <a:off x="7684006" y="15000"/>
            <a:ext cx="4507993" cy="6857990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F80BA3F5-12B1-48D3-8543-D52C0BC12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" y="3324048"/>
            <a:ext cx="7196931" cy="34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52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C4E4771-E7D1-48A4-A2D0-E8FDE5FE7950}"/>
              </a:ext>
            </a:extLst>
          </p:cNvPr>
          <p:cNvSpPr/>
          <p:nvPr/>
        </p:nvSpPr>
        <p:spPr>
          <a:xfrm>
            <a:off x="699713" y="248038"/>
            <a:ext cx="9658490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Digital Signature in our code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3C03567-0028-4204-BB0E-9EF082C43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6" y="2026253"/>
            <a:ext cx="1085892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0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40C4A12B-D5E2-4883-B3E7-6CA67F72924A}"/>
              </a:ext>
            </a:extLst>
          </p:cNvPr>
          <p:cNvSpPr/>
          <p:nvPr/>
        </p:nvSpPr>
        <p:spPr>
          <a:xfrm>
            <a:off x="3510501" y="544779"/>
            <a:ext cx="5171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Decryption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00C6CAD-7CA6-42C2-A79B-0A522B92C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27" y="1968141"/>
            <a:ext cx="9138935" cy="448950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261507E-1A96-480C-808F-04B8D987D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3429000"/>
            <a:ext cx="4248150" cy="32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CAFFBC7-60C4-4860-A587-040B8F06E598}"/>
              </a:ext>
            </a:extLst>
          </p:cNvPr>
          <p:cNvSpPr/>
          <p:nvPr/>
        </p:nvSpPr>
        <p:spPr>
          <a:xfrm>
            <a:off x="466722" y="586856"/>
            <a:ext cx="2814360" cy="1497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Our goal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04A60F2-A9D8-46E3-A4AD-ABC1995C965F}"/>
              </a:ext>
            </a:extLst>
          </p:cNvPr>
          <p:cNvSpPr txBox="1"/>
          <p:nvPr/>
        </p:nvSpPr>
        <p:spPr>
          <a:xfrm>
            <a:off x="4810259" y="712694"/>
            <a:ext cx="6555347" cy="5482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lvl="1" algn="l" rtl="0">
              <a:lnSpc>
                <a:spcPct val="90000"/>
              </a:lnSpc>
              <a:spcAft>
                <a:spcPts val="600"/>
              </a:spcAft>
            </a:pPr>
            <a:endParaRPr lang="en-US" sz="2800" b="1" dirty="0">
              <a:cs typeface="+mj-cs"/>
            </a:endParaRPr>
          </a:p>
          <a:p>
            <a:pPr marL="571500" lvl="1" indent="-342900" algn="l" rtl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b="1" dirty="0">
                <a:cs typeface="+mj-cs"/>
              </a:rPr>
              <a:t>Secure access to dataset of image files</a:t>
            </a:r>
          </a:p>
          <a:p>
            <a:pPr marL="571500" lvl="1" indent="-342900" algn="l" rtl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b="1" dirty="0">
                <a:cs typeface="+mj-cs"/>
              </a:rPr>
              <a:t>AES</a:t>
            </a:r>
          </a:p>
          <a:p>
            <a:pPr marL="571500" lvl="1" indent="-342900" algn="l" rtl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b="1" dirty="0">
                <a:cs typeface="+mj-cs"/>
              </a:rPr>
              <a:t>Image encryption/decryption by MARS In CFB mode</a:t>
            </a:r>
          </a:p>
          <a:p>
            <a:pPr marL="571500" lvl="1" indent="-342900" algn="l" rtl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b="1" dirty="0">
                <a:cs typeface="+mj-cs"/>
              </a:rPr>
              <a:t>Secure channel for secret key delivery</a:t>
            </a:r>
          </a:p>
          <a:p>
            <a:pPr marL="571500" lvl="1" indent="-342900" algn="l" rtl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b="1" dirty="0">
                <a:cs typeface="+mj-cs"/>
              </a:rPr>
              <a:t>Encryption/Decryption secret key with EC El Gamal</a:t>
            </a:r>
          </a:p>
          <a:p>
            <a:pPr marL="571500" lvl="1" indent="-342900" algn="l" rtl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b="1" dirty="0">
                <a:cs typeface="+mj-cs"/>
              </a:rPr>
              <a:t>Digital signature using RSA using </a:t>
            </a:r>
          </a:p>
          <a:p>
            <a:pPr marL="22860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cs typeface="+mj-cs"/>
              </a:rPr>
              <a:t>    SHA-256 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154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 descr="תמונה שמכילה אדם&#10;&#10;התיאור נוצר באופן אוטומטי">
            <a:extLst>
              <a:ext uri="{FF2B5EF4-FFF2-40B4-BE49-F238E27FC236}">
                <a16:creationId xmlns:a16="http://schemas.microsoft.com/office/drawing/2014/main" id="{1737FEC8-72CE-4890-996A-B792FB937A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9" b="265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7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883D28E-33ED-43E5-8FC8-A51777891F47}"/>
              </a:ext>
            </a:extLst>
          </p:cNvPr>
          <p:cNvSpPr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Bibliography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B68FEE-E5D8-438B-8074-2F9F00661087}"/>
              </a:ext>
            </a:extLst>
          </p:cNvPr>
          <p:cNvSpPr txBox="1"/>
          <p:nvPr/>
        </p:nvSpPr>
        <p:spPr>
          <a:xfrm>
            <a:off x="871536" y="3300413"/>
            <a:ext cx="9724031" cy="3852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dirty="0">
              <a:effectLst/>
            </a:endParaRPr>
          </a:p>
          <a:p>
            <a:pPr marL="28575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  <a:hlinkClick r:id="rId2"/>
              </a:rPr>
              <a:t>https://en.wikipedia.org/wiki/Digital_signature</a:t>
            </a:r>
            <a:r>
              <a:rPr lang="en-US" sz="2400" b="0" dirty="0">
                <a:effectLst/>
              </a:rPr>
              <a:t> 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sng" strike="noStrike" dirty="0">
                <a:effectLst/>
                <a:hlinkClick r:id="rId3"/>
              </a:rPr>
              <a:t>https://www.highgo.ca/2019/08/08/the-difference-in-five-modes-in-the-aes-encryption-algorithm/</a:t>
            </a:r>
            <a:r>
              <a:rPr lang="en-US" sz="2400" b="0" i="0" u="none" strike="noStrike" dirty="0">
                <a:effectLst/>
              </a:rPr>
              <a:t> 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sng" strike="noStrike" dirty="0">
                <a:effectLst/>
                <a:hlinkClick r:id="rId4"/>
              </a:rPr>
              <a:t>https://en.wikipedia.org/wiki/MARS_(cipher)</a:t>
            </a:r>
            <a:r>
              <a:rPr lang="en-US" sz="2400" b="0" i="0" u="none" strike="noStrike" dirty="0">
                <a:effectLst/>
              </a:rPr>
              <a:t> 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sng" strike="noStrike" dirty="0">
                <a:effectLst/>
                <a:hlinkClick r:id="rId5"/>
              </a:rPr>
              <a:t>https://he.wikipedia.org/wiki/%D7%A6%D7%95%D7%A4%D7%9F_%D7%90%D7%9C-%D7%92%D7%9E%D7%90%D7%9C</a:t>
            </a:r>
            <a:r>
              <a:rPr lang="en-US" sz="2400" b="0" i="0" u="none" strike="noStrike" dirty="0">
                <a:effectLst/>
              </a:rPr>
              <a:t> 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  <a:hlinkClick r:id="rId6"/>
              </a:rPr>
              <a:t>https://en.wikipedia.org/wiki/RSA_(cryptosystem)#Signing_messages</a:t>
            </a:r>
            <a:r>
              <a:rPr lang="en-US" sz="2400" dirty="0"/>
              <a:t> 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https://www.tutorialspoint.com/cryptography/block_cipher_modes_of_operation.htm</a:t>
            </a:r>
            <a:r>
              <a:rPr lang="en-US" sz="2400" dirty="0"/>
              <a:t> 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https://crypto.stackexchange.com/questions/2476/cipher-feedback-mode</a:t>
            </a:r>
            <a:r>
              <a:rPr lang="en-US" sz="2400" dirty="0"/>
              <a:t> 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dirty="0">
              <a:effectLst/>
            </a:endParaRP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dirty="0">
              <a:effectLst/>
            </a:endParaRP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effectLst/>
            </a:endParaRPr>
          </a:p>
          <a:p>
            <a:pPr marL="28575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dirty="0">
              <a:effectLst/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27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8E71B81-3AD0-4C5D-AA2C-4F6E1860E8D6}"/>
              </a:ext>
            </a:extLst>
          </p:cNvPr>
          <p:cNvSpPr/>
          <p:nvPr/>
        </p:nvSpPr>
        <p:spPr>
          <a:xfrm>
            <a:off x="4022162" y="544779"/>
            <a:ext cx="41476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Project Flow</a:t>
            </a:r>
            <a:endParaRPr lang="he-IL" sz="6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A68882F1-48CA-4486-8062-5B9BF825CAAC}"/>
              </a:ext>
            </a:extLst>
          </p:cNvPr>
          <p:cNvSpPr/>
          <p:nvPr/>
        </p:nvSpPr>
        <p:spPr>
          <a:xfrm>
            <a:off x="4597500" y="1887477"/>
            <a:ext cx="1816745" cy="2052507"/>
          </a:xfrm>
          <a:prstGeom prst="roundRect">
            <a:avLst/>
          </a:prstGeom>
          <a:ln w="57150">
            <a:solidFill>
              <a:srgbClr val="0000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MARS</a:t>
            </a:r>
          </a:p>
          <a:p>
            <a:pPr algn="ctr"/>
            <a:r>
              <a:rPr lang="en-US" dirty="0"/>
              <a:t>Encryption for each block</a:t>
            </a:r>
          </a:p>
          <a:p>
            <a:pPr algn="ctr"/>
            <a:r>
              <a:rPr lang="en-US" dirty="0"/>
              <a:t>Using CFB mode and special secret key</a:t>
            </a:r>
            <a:endParaRPr lang="he-IL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2B0E1216-4727-42F5-8193-91EBA7D7FA38}"/>
              </a:ext>
            </a:extLst>
          </p:cNvPr>
          <p:cNvSpPr/>
          <p:nvPr/>
        </p:nvSpPr>
        <p:spPr>
          <a:xfrm>
            <a:off x="6997889" y="2142127"/>
            <a:ext cx="1544714" cy="1260629"/>
          </a:xfrm>
          <a:prstGeom prst="roundRect">
            <a:avLst/>
          </a:prstGeom>
          <a:ln w="57150">
            <a:solidFill>
              <a:srgbClr val="0000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Secret key (MARS KEY)</a:t>
            </a:r>
          </a:p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EC El Gamal</a:t>
            </a:r>
            <a:endParaRPr lang="he-IL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973A3414-475A-41B1-A67E-45CC5142B55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542603" y="2772442"/>
            <a:ext cx="694389" cy="1"/>
          </a:xfrm>
          <a:prstGeom prst="straightConnector1">
            <a:avLst/>
          </a:prstGeom>
          <a:ln w="254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3281DD8-829B-4796-A580-A0310E54752E}"/>
              </a:ext>
            </a:extLst>
          </p:cNvPr>
          <p:cNvSpPr/>
          <p:nvPr/>
        </p:nvSpPr>
        <p:spPr>
          <a:xfrm>
            <a:off x="9126246" y="2166188"/>
            <a:ext cx="1655459" cy="1455907"/>
          </a:xfrm>
          <a:prstGeom prst="roundRect">
            <a:avLst/>
          </a:prstGeom>
          <a:ln w="57150">
            <a:solidFill>
              <a:srgbClr val="0000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Digital signature using RSA algorithm with SHA-256</a:t>
            </a:r>
            <a:endParaRPr lang="he-IL" dirty="0"/>
          </a:p>
        </p:txBody>
      </p:sp>
      <p:pic>
        <p:nvPicPr>
          <p:cNvPr id="1026" name="Picture 2" descr="Photo Picture Image - Free vector graphic on Pixabay">
            <a:extLst>
              <a:ext uri="{FF2B5EF4-FFF2-40B4-BE49-F238E27FC236}">
                <a16:creationId xmlns:a16="http://schemas.microsoft.com/office/drawing/2014/main" id="{7895E704-6239-4BF1-ACB1-F2EAAF73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14" y="2209849"/>
            <a:ext cx="1260629" cy="126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DA7F7990-1C2C-47EE-A01E-A724D6AEF224}"/>
              </a:ext>
            </a:extLst>
          </p:cNvPr>
          <p:cNvSpPr/>
          <p:nvPr/>
        </p:nvSpPr>
        <p:spPr>
          <a:xfrm>
            <a:off x="9039017" y="4501546"/>
            <a:ext cx="1544714" cy="1260629"/>
          </a:xfrm>
          <a:prstGeom prst="roundRect">
            <a:avLst/>
          </a:prstGeom>
          <a:ln w="57150">
            <a:solidFill>
              <a:srgbClr val="0000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Digital signature Check</a:t>
            </a:r>
            <a:endParaRPr lang="he-IL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4E274334-8732-4402-9E81-9609EF50BBC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786246" y="2913731"/>
            <a:ext cx="811254" cy="0"/>
          </a:xfrm>
          <a:prstGeom prst="straightConnector1">
            <a:avLst/>
          </a:prstGeom>
          <a:ln w="254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F8D40201-6737-49D1-8213-FCF44CBB662D}"/>
              </a:ext>
            </a:extLst>
          </p:cNvPr>
          <p:cNvCxnSpPr>
            <a:cxnSpLocks/>
            <a:stCxn id="1026" idx="3"/>
            <a:endCxn id="65" idx="1"/>
          </p:cNvCxnSpPr>
          <p:nvPr/>
        </p:nvCxnSpPr>
        <p:spPr>
          <a:xfrm>
            <a:off x="1697343" y="2840164"/>
            <a:ext cx="544189" cy="0"/>
          </a:xfrm>
          <a:prstGeom prst="straightConnector1">
            <a:avLst/>
          </a:prstGeom>
          <a:ln w="254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875E459-E0EC-4E01-991C-5773613C3145}"/>
              </a:ext>
            </a:extLst>
          </p:cNvPr>
          <p:cNvCxnSpPr>
            <a:cxnSpLocks/>
          </p:cNvCxnSpPr>
          <p:nvPr/>
        </p:nvCxnSpPr>
        <p:spPr>
          <a:xfrm flipH="1">
            <a:off x="8024901" y="5080189"/>
            <a:ext cx="1032374" cy="0"/>
          </a:xfrm>
          <a:prstGeom prst="straightConnector1">
            <a:avLst/>
          </a:prstGeom>
          <a:ln w="254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35B4B04-2732-40B4-A09A-EE2E4784D152}"/>
              </a:ext>
            </a:extLst>
          </p:cNvPr>
          <p:cNvSpPr/>
          <p:nvPr/>
        </p:nvSpPr>
        <p:spPr>
          <a:xfrm>
            <a:off x="6480187" y="4501545"/>
            <a:ext cx="1544714" cy="1260629"/>
          </a:xfrm>
          <a:prstGeom prst="roundRect">
            <a:avLst/>
          </a:prstGeom>
          <a:ln w="57150">
            <a:solidFill>
              <a:srgbClr val="0000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MARS Secret Key Decryption</a:t>
            </a:r>
            <a:endParaRPr lang="he-IL" dirty="0"/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4DB7BEDC-FEFB-4630-B5B8-6BA961372365}"/>
              </a:ext>
            </a:extLst>
          </p:cNvPr>
          <p:cNvCxnSpPr>
            <a:cxnSpLocks/>
          </p:cNvCxnSpPr>
          <p:nvPr/>
        </p:nvCxnSpPr>
        <p:spPr>
          <a:xfrm flipH="1">
            <a:off x="5505873" y="5047701"/>
            <a:ext cx="974314" cy="0"/>
          </a:xfrm>
          <a:prstGeom prst="straightConnector1">
            <a:avLst/>
          </a:prstGeom>
          <a:ln w="254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1D463FDA-39F1-4E72-8E4E-D8C859712410}"/>
              </a:ext>
            </a:extLst>
          </p:cNvPr>
          <p:cNvSpPr/>
          <p:nvPr/>
        </p:nvSpPr>
        <p:spPr>
          <a:xfrm>
            <a:off x="3828815" y="4360666"/>
            <a:ext cx="1641795" cy="1877264"/>
          </a:xfrm>
          <a:prstGeom prst="roundRect">
            <a:avLst/>
          </a:prstGeom>
          <a:ln w="57150">
            <a:solidFill>
              <a:srgbClr val="0000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MARS</a:t>
            </a:r>
          </a:p>
          <a:p>
            <a:pPr algn="ctr"/>
            <a:r>
              <a:rPr lang="en-US" dirty="0"/>
              <a:t>Decryption</a:t>
            </a:r>
          </a:p>
          <a:p>
            <a:pPr algn="ctr"/>
            <a:r>
              <a:rPr lang="en-US" dirty="0"/>
              <a:t>Algorithm using CFB Decryption Mode</a:t>
            </a:r>
            <a:endParaRPr lang="he-IL" dirty="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AB0D19C8-B2FA-4749-AEE9-4446FCFE2F5F}"/>
              </a:ext>
            </a:extLst>
          </p:cNvPr>
          <p:cNvSpPr/>
          <p:nvPr/>
        </p:nvSpPr>
        <p:spPr>
          <a:xfrm>
            <a:off x="260409" y="575208"/>
            <a:ext cx="1544714" cy="1260629"/>
          </a:xfrm>
          <a:prstGeom prst="roundRect">
            <a:avLst/>
          </a:prstGeom>
          <a:ln w="57150">
            <a:solidFill>
              <a:srgbClr val="0000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Generate public key + private key</a:t>
            </a:r>
            <a:endParaRPr lang="he-IL" dirty="0"/>
          </a:p>
        </p:txBody>
      </p: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30FB0519-7D79-41E5-B6DC-91F47C6E74D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14245" y="2772442"/>
            <a:ext cx="583644" cy="0"/>
          </a:xfrm>
          <a:prstGeom prst="straightConnector1">
            <a:avLst/>
          </a:prstGeom>
          <a:ln w="254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3C900ECC-8778-470B-8135-4B24997681C5}"/>
              </a:ext>
            </a:extLst>
          </p:cNvPr>
          <p:cNvSpPr/>
          <p:nvPr/>
        </p:nvSpPr>
        <p:spPr>
          <a:xfrm>
            <a:off x="2241532" y="2209849"/>
            <a:ext cx="1544714" cy="1260629"/>
          </a:xfrm>
          <a:prstGeom prst="roundRect">
            <a:avLst/>
          </a:prstGeom>
          <a:ln w="57150">
            <a:solidFill>
              <a:srgbClr val="0000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Divide picture pixels to 128-bit blocks</a:t>
            </a:r>
            <a:endParaRPr lang="he-IL" dirty="0"/>
          </a:p>
        </p:txBody>
      </p:sp>
      <p:cxnSp>
        <p:nvCxnSpPr>
          <p:cNvPr id="84" name="מחבר חץ ישר 83">
            <a:extLst>
              <a:ext uri="{FF2B5EF4-FFF2-40B4-BE49-F238E27FC236}">
                <a16:creationId xmlns:a16="http://schemas.microsoft.com/office/drawing/2014/main" id="{6B34B319-F428-4E24-8297-C5CAB3E13809}"/>
              </a:ext>
            </a:extLst>
          </p:cNvPr>
          <p:cNvCxnSpPr>
            <a:cxnSpLocks/>
          </p:cNvCxnSpPr>
          <p:nvPr/>
        </p:nvCxnSpPr>
        <p:spPr>
          <a:xfrm>
            <a:off x="9853265" y="3661886"/>
            <a:ext cx="0" cy="800182"/>
          </a:xfrm>
          <a:prstGeom prst="straightConnector1">
            <a:avLst/>
          </a:prstGeom>
          <a:ln w="254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BC5EB661-E494-412A-8A12-76C75C1B7210}"/>
              </a:ext>
            </a:extLst>
          </p:cNvPr>
          <p:cNvSpPr/>
          <p:nvPr/>
        </p:nvSpPr>
        <p:spPr>
          <a:xfrm>
            <a:off x="260409" y="1835838"/>
            <a:ext cx="11774709" cy="250955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B6E5526F-B5DF-49CF-900C-B4CC6FE642C4}"/>
              </a:ext>
            </a:extLst>
          </p:cNvPr>
          <p:cNvSpPr txBox="1"/>
          <p:nvPr/>
        </p:nvSpPr>
        <p:spPr>
          <a:xfrm>
            <a:off x="10689071" y="1897193"/>
            <a:ext cx="12425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/>
              <a:t>Alice’s Side</a:t>
            </a:r>
            <a:endParaRPr lang="he-IL" b="1" u="sng" dirty="0"/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311A5FD5-71D8-49B0-A168-9C98CEBD4FD0}"/>
              </a:ext>
            </a:extLst>
          </p:cNvPr>
          <p:cNvSpPr/>
          <p:nvPr/>
        </p:nvSpPr>
        <p:spPr>
          <a:xfrm>
            <a:off x="260408" y="4360666"/>
            <a:ext cx="11774709" cy="22956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1BBF59B9-3004-4996-8305-EF7B95D1A9F5}"/>
              </a:ext>
            </a:extLst>
          </p:cNvPr>
          <p:cNvSpPr txBox="1"/>
          <p:nvPr/>
        </p:nvSpPr>
        <p:spPr>
          <a:xfrm>
            <a:off x="10701920" y="4452138"/>
            <a:ext cx="1155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/>
              <a:t>Bob’s Side</a:t>
            </a:r>
            <a:endParaRPr lang="he-IL" b="1" u="sng" dirty="0"/>
          </a:p>
        </p:txBody>
      </p: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6641221D-9428-4C70-89D4-1629775A48F2}"/>
              </a:ext>
            </a:extLst>
          </p:cNvPr>
          <p:cNvCxnSpPr>
            <a:cxnSpLocks/>
          </p:cNvCxnSpPr>
          <p:nvPr/>
        </p:nvCxnSpPr>
        <p:spPr>
          <a:xfrm flipH="1">
            <a:off x="3056458" y="5131860"/>
            <a:ext cx="772357" cy="0"/>
          </a:xfrm>
          <a:prstGeom prst="straightConnector1">
            <a:avLst/>
          </a:prstGeom>
          <a:ln w="254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DAC52633-4E52-4027-AA6C-A48C21B91F49}"/>
              </a:ext>
            </a:extLst>
          </p:cNvPr>
          <p:cNvSpPr/>
          <p:nvPr/>
        </p:nvSpPr>
        <p:spPr>
          <a:xfrm>
            <a:off x="1366647" y="4426362"/>
            <a:ext cx="1641795" cy="1877264"/>
          </a:xfrm>
          <a:prstGeom prst="roundRect">
            <a:avLst/>
          </a:prstGeom>
          <a:ln w="57150">
            <a:solidFill>
              <a:srgbClr val="0000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Re-Build the decrypted blocks into an image.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032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948F258-CB66-44F8-904E-DBCE60C698F0}"/>
              </a:ext>
            </a:extLst>
          </p:cNvPr>
          <p:cNvSpPr/>
          <p:nvPr/>
        </p:nvSpPr>
        <p:spPr>
          <a:xfrm>
            <a:off x="772285" y="523184"/>
            <a:ext cx="5323715" cy="7876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Symmetric key</a:t>
            </a:r>
            <a:endParaRPr lang="en-US" sz="60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CD393D8-4470-49AC-981A-AB49A4935BCA}"/>
              </a:ext>
            </a:extLst>
          </p:cNvPr>
          <p:cNvSpPr txBox="1"/>
          <p:nvPr/>
        </p:nvSpPr>
        <p:spPr>
          <a:xfrm>
            <a:off x="631178" y="1600200"/>
            <a:ext cx="7318177" cy="434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800" b="1" i="0" dirty="0">
                <a:effectLst/>
              </a:rPr>
              <a:t>Symmetric-key algorithms are algorithms for cryptography that use the same cryptographic keys for both the encryption of plaintext and the decryption of ciphertext.</a:t>
            </a:r>
            <a:endParaRPr lang="en-US" sz="28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Symmetric vs. Asymmetric Encryption - What are differences?">
            <a:extLst>
              <a:ext uri="{FF2B5EF4-FFF2-40B4-BE49-F238E27FC236}">
                <a16:creationId xmlns:a16="http://schemas.microsoft.com/office/drawing/2014/main" id="{A9934464-9207-43B1-812A-96EE2278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5414" y="2944178"/>
            <a:ext cx="7148513" cy="391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45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654BCC9-B2B5-47A6-B8C9-D4CF5E86FABF}"/>
              </a:ext>
            </a:extLst>
          </p:cNvPr>
          <p:cNvSpPr/>
          <p:nvPr/>
        </p:nvSpPr>
        <p:spPr>
          <a:xfrm>
            <a:off x="52644" y="129282"/>
            <a:ext cx="4510409" cy="2243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Key generation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A1FD631-6CBD-4145-A78A-DB6FC562B9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0" b="1"/>
          <a:stretch/>
        </p:blipFill>
        <p:spPr>
          <a:xfrm>
            <a:off x="470597" y="2615673"/>
            <a:ext cx="11508893" cy="3502721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6A539E1-8771-4319-BFF3-556FB0F4D2A1}"/>
              </a:ext>
            </a:extLst>
          </p:cNvPr>
          <p:cNvSpPr txBox="1"/>
          <p:nvPr/>
        </p:nvSpPr>
        <p:spPr>
          <a:xfrm>
            <a:off x="4221641" y="156679"/>
            <a:ext cx="5308122" cy="2501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Bob secret + private key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Alice secret + private key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40454FE-4AAB-4F4C-A98C-EBD9E87908BD}"/>
              </a:ext>
            </a:extLst>
          </p:cNvPr>
          <p:cNvSpPr txBox="1"/>
          <p:nvPr/>
        </p:nvSpPr>
        <p:spPr>
          <a:xfrm>
            <a:off x="4149758" y="1876067"/>
            <a:ext cx="74281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>
                <a:solidFill>
                  <a:srgbClr val="002060"/>
                </a:solidFill>
              </a:rPr>
              <a:t>Bob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and Alice chooses a private key in advance </a:t>
            </a:r>
            <a:endParaRPr lang="he-IL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3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65A5F4D-5539-4B45-8D8B-30947DF0E3D7}"/>
              </a:ext>
            </a:extLst>
          </p:cNvPr>
          <p:cNvSpPr txBox="1"/>
          <p:nvPr/>
        </p:nvSpPr>
        <p:spPr>
          <a:xfrm>
            <a:off x="468852" y="1805493"/>
            <a:ext cx="1130404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b="1" dirty="0"/>
              <a:t>In order to work with Mars algorithm, we need to divide the image matrix into 128-bit blocks</a:t>
            </a:r>
            <a:endParaRPr lang="he-IL" sz="2800" b="1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E655EB4-3DA3-4809-A45F-7584E194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2" y="2657475"/>
            <a:ext cx="10007280" cy="402907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2387BFF-9F04-4932-B63C-BA6C4D0F5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1559775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3B6B611-588E-4EA9-BD90-9357D1A7DCC5}"/>
              </a:ext>
            </a:extLst>
          </p:cNvPr>
          <p:cNvSpPr txBox="1"/>
          <p:nvPr/>
        </p:nvSpPr>
        <p:spPr>
          <a:xfrm>
            <a:off x="0" y="272055"/>
            <a:ext cx="8335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cs typeface="+mj-cs"/>
              </a:rPr>
              <a:t>Picture pixel division</a:t>
            </a:r>
            <a:endParaRPr lang="he-IL" sz="6000" b="1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259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7D4C064-1EA7-4C25-8188-D78572F2C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>
          <a:xfrm>
            <a:off x="4000500" y="0"/>
            <a:ext cx="8191498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607AD03-09DE-426F-99A3-4E29A14D7A24}"/>
              </a:ext>
            </a:extLst>
          </p:cNvPr>
          <p:cNvSpPr/>
          <p:nvPr/>
        </p:nvSpPr>
        <p:spPr>
          <a:xfrm>
            <a:off x="852488" y="279400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AES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DDBD392-F3C0-4275-91D5-6D321EF74D90}"/>
              </a:ext>
            </a:extLst>
          </p:cNvPr>
          <p:cNvSpPr txBox="1"/>
          <p:nvPr/>
        </p:nvSpPr>
        <p:spPr>
          <a:xfrm>
            <a:off x="352425" y="2048439"/>
            <a:ext cx="5257800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private key symmetric block cipher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128-bit data, 128/192/256-bit keys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stronger &amp; faster than Triple-DES</a:t>
            </a:r>
          </a:p>
        </p:txBody>
      </p:sp>
    </p:spTree>
    <p:extLst>
      <p:ext uri="{BB962C8B-B14F-4D97-AF65-F5344CB8AC3E}">
        <p14:creationId xmlns:p14="http://schemas.microsoft.com/office/powerpoint/2010/main" val="70124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PU with binary numbers and blueprint">
            <a:extLst>
              <a:ext uri="{FF2B5EF4-FFF2-40B4-BE49-F238E27FC236}">
                <a16:creationId xmlns:a16="http://schemas.microsoft.com/office/drawing/2014/main" id="{6342B391-F21D-4772-9D23-91B5C68D7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69" t="6484" r="23740" b="-1"/>
          <a:stretch/>
        </p:blipFill>
        <p:spPr>
          <a:xfrm>
            <a:off x="4496941" y="10"/>
            <a:ext cx="7695058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A2AA30-C2ED-437A-9497-BDD68AA5A0F9}"/>
              </a:ext>
            </a:extLst>
          </p:cNvPr>
          <p:cNvSpPr/>
          <p:nvPr/>
        </p:nvSpPr>
        <p:spPr>
          <a:xfrm>
            <a:off x="1058797" y="234315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19590F5-297F-4030-885E-F36B5BAAAE93}"/>
              </a:ext>
            </a:extLst>
          </p:cNvPr>
          <p:cNvSpPr txBox="1"/>
          <p:nvPr/>
        </p:nvSpPr>
        <p:spPr>
          <a:xfrm>
            <a:off x="424815" y="1346454"/>
            <a:ext cx="7829932" cy="41650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effectLst/>
              </a:rPr>
              <a:t>Mars is a block cipher that was IBM submission to the AES process.</a:t>
            </a:r>
          </a:p>
          <a:p>
            <a:pPr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i="0" dirty="0">
                <a:effectLst/>
              </a:rPr>
              <a:t>MARS was selected as an AES finalist</a:t>
            </a:r>
            <a:r>
              <a:rPr lang="en-US" sz="2800" b="1" dirty="0"/>
              <a:t> algorithm of </a:t>
            </a:r>
            <a:r>
              <a:rPr lang="en-US" sz="2800" b="1" i="0" u="none" strike="noStrike" dirty="0">
                <a:effectLst/>
              </a:rPr>
              <a:t>Advanced Encryption Standard process</a:t>
            </a:r>
            <a:r>
              <a:rPr lang="en-US" sz="2800" b="1" i="0" dirty="0">
                <a:effectLst/>
              </a:rPr>
              <a:t>.</a:t>
            </a:r>
            <a:endParaRPr lang="en-US" sz="2800" b="1" dirty="0">
              <a:effectLst/>
            </a:endParaRPr>
          </a:p>
          <a:p>
            <a:pPr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effectLst/>
              </a:rPr>
              <a:t>-  128-bit block size and a variable key size of between 128 and 448 bits.</a:t>
            </a:r>
            <a:endParaRPr lang="en-US" sz="2800" b="1" dirty="0">
              <a:effectLst/>
            </a:endParaRPr>
          </a:p>
          <a:p>
            <a:pPr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effectLst/>
              </a:rPr>
              <a:t>-  shared-key (symmetric) block cipher</a:t>
            </a:r>
            <a:endParaRPr lang="en-US" sz="2800" b="1" dirty="0">
              <a:effectLst/>
            </a:endParaRPr>
          </a:p>
          <a:p>
            <a:pPr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effectLst/>
              </a:rPr>
              <a:t>-  resulting in a much-improved</a:t>
            </a:r>
            <a:r>
              <a:rPr lang="en-US" sz="2800" b="1" dirty="0"/>
              <a:t> </a:t>
            </a:r>
            <a:r>
              <a:rPr lang="en-US" sz="2800" b="1" i="0" u="none" strike="noStrike" dirty="0">
                <a:effectLst/>
              </a:rPr>
              <a:t>security/performance tradeoff over existing ciphers</a:t>
            </a:r>
            <a:endParaRPr lang="en-US" sz="2800" b="1" dirty="0">
              <a:effectLst/>
            </a:endParaRPr>
          </a:p>
          <a:p>
            <a:pPr algn="l" rtl="0">
              <a:lnSpc>
                <a:spcPct val="90000"/>
              </a:lnSpc>
            </a:pPr>
            <a:r>
              <a:rPr lang="en-US" sz="2800" b="1" i="0" u="none" strike="noStrike" dirty="0">
                <a:effectLst/>
              </a:rPr>
              <a:t>-  c and java support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6774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8F2196F-CC7C-4B03-8793-5C61959EFE1D}"/>
              </a:ext>
            </a:extLst>
          </p:cNvPr>
          <p:cNvSpPr/>
          <p:nvPr/>
        </p:nvSpPr>
        <p:spPr>
          <a:xfrm>
            <a:off x="4580202" y="515282"/>
            <a:ext cx="3031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CFB mode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9B3C670-C2D2-4F9F-B39A-4E0C7823E9F7}"/>
              </a:ext>
            </a:extLst>
          </p:cNvPr>
          <p:cNvSpPr txBox="1"/>
          <p:nvPr/>
        </p:nvSpPr>
        <p:spPr>
          <a:xfrm>
            <a:off x="1150374" y="1637071"/>
            <a:ext cx="662202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/>
              <a:t>Encryption</a:t>
            </a:r>
            <a:endParaRPr lang="he-IL" b="1" dirty="0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73729A20-829C-47C3-B952-2381843F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8058"/>
            <a:ext cx="9753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2A00BC9C-4A79-4CEA-BD83-092811C1B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497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TM04033921[[fn=אריג דמשק]]</Template>
  <TotalTime>820</TotalTime>
  <Words>542</Words>
  <Application>Microsoft Office PowerPoint</Application>
  <PresentationFormat>מסך רחב</PresentationFormat>
  <Paragraphs>111</Paragraphs>
  <Slides>21</Slides>
  <Notes>20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Liran Hersh</dc:creator>
  <cp:lastModifiedBy>Liran Hersh</cp:lastModifiedBy>
  <cp:revision>107</cp:revision>
  <dcterms:created xsi:type="dcterms:W3CDTF">2021-06-01T14:52:00Z</dcterms:created>
  <dcterms:modified xsi:type="dcterms:W3CDTF">2021-06-16T08:53:26Z</dcterms:modified>
</cp:coreProperties>
</file>