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85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2" r:id="rId17"/>
    <p:sldId id="270" r:id="rId18"/>
    <p:sldId id="274" r:id="rId19"/>
    <p:sldId id="271" r:id="rId20"/>
    <p:sldId id="273" r:id="rId21"/>
    <p:sldId id="275" r:id="rId22"/>
    <p:sldId id="290" r:id="rId23"/>
    <p:sldId id="276" r:id="rId24"/>
    <p:sldId id="277" r:id="rId25"/>
    <p:sldId id="285" r:id="rId26"/>
    <p:sldId id="280" r:id="rId27"/>
    <p:sldId id="281" r:id="rId28"/>
    <p:sldId id="282" r:id="rId29"/>
    <p:sldId id="283" r:id="rId30"/>
    <p:sldId id="292" r:id="rId31"/>
    <p:sldId id="286" r:id="rId32"/>
    <p:sldId id="287" r:id="rId33"/>
    <p:sldId id="288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41" autoAdjust="0"/>
    <p:restoredTop sz="81030" autoAdjust="0"/>
  </p:normalViewPr>
  <p:slideViewPr>
    <p:cSldViewPr snapToGrid="0">
      <p:cViewPr varScale="1">
        <p:scale>
          <a:sx n="70" d="100"/>
          <a:sy n="70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7E6917-D308-480C-8D52-4D430D0667C8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0878FDA-642D-48D7-B84A-D1E43DE69A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23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70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FontTx/>
              <a:buNone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FontTx/>
              <a:buNone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73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FontTx/>
              <a:buNone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39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54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1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095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57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6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63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155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28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36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66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342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Tx/>
              <a:buChar char="-"/>
            </a:pPr>
            <a:endParaRPr lang="en-US" b="0" i="0" dirty="0">
              <a:solidFill>
                <a:srgbClr val="2E2E2E"/>
              </a:solidFill>
              <a:effectLst/>
              <a:latin typeface="NexusSan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78FDA-642D-48D7-B84A-D1E43DE69AF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57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9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1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35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6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662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92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65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5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70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6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97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88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9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4ABE-A2D1-4F3B-B913-9A8ECB29B560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F279-5921-4B56-9172-9BD52BB7F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1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6068E008-1C33-4BF8-B16B-54C37FDC4B34}"/>
              </a:ext>
            </a:extLst>
          </p:cNvPr>
          <p:cNvSpPr/>
          <p:nvPr/>
        </p:nvSpPr>
        <p:spPr>
          <a:xfrm>
            <a:off x="2352915" y="528357"/>
            <a:ext cx="6340197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CNN</a:t>
            </a:r>
          </a:p>
          <a:p>
            <a:r>
              <a:rPr lang="en-US" sz="5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for Multi-class</a:t>
            </a:r>
          </a:p>
          <a:p>
            <a:r>
              <a:rPr lang="en-US" sz="5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Histopathology</a:t>
            </a:r>
          </a:p>
          <a:p>
            <a:r>
              <a:rPr lang="en-US" sz="5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Image Classification</a:t>
            </a:r>
          </a:p>
          <a:p>
            <a:endParaRPr lang="en-US" sz="2400" b="1" dirty="0">
              <a:ln w="0"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b="1" dirty="0" err="1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Liran</a:t>
            </a:r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 Hersh – 203955299</a:t>
            </a:r>
          </a:p>
          <a:p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Asaf </a:t>
            </a:r>
            <a:r>
              <a:rPr lang="en-US" sz="2400" b="1" dirty="0" err="1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Darmon</a:t>
            </a:r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 – 205404080</a:t>
            </a:r>
          </a:p>
          <a:p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Noy </a:t>
            </a:r>
            <a:r>
              <a:rPr lang="en-US" sz="2400" b="1" dirty="0" err="1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Maman</a:t>
            </a:r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 – 313594434</a:t>
            </a:r>
          </a:p>
          <a:p>
            <a:r>
              <a:rPr lang="en-US" sz="2400" b="1" dirty="0">
                <a:ln w="0"/>
                <a:latin typeface="David" panose="020E0502060401010101" pitchFamily="34" charset="-79"/>
                <a:cs typeface="David" panose="020E0502060401010101" pitchFamily="34" charset="-79"/>
              </a:rPr>
              <a:t>Karin Azulay – 316541549 </a:t>
            </a:r>
            <a:endParaRPr lang="he-IL" sz="2400" b="1" dirty="0">
              <a:ln w="0"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234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00C42C-3C5C-49D9-9C30-37879D9360FE}"/>
              </a:ext>
            </a:extLst>
          </p:cNvPr>
          <p:cNvSpPr/>
          <p:nvPr/>
        </p:nvSpPr>
        <p:spPr>
          <a:xfrm>
            <a:off x="989516" y="967542"/>
            <a:ext cx="901400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Pooling Operation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 layers are used to reduce the dimensions of the feature maps.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400" dirty="0">
              <a:ln w="0"/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1F64987-83D9-4055-995E-71BF78E7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57" y="3031427"/>
            <a:ext cx="6915459" cy="30485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7056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00C42C-3C5C-49D9-9C30-37879D9360FE}"/>
              </a:ext>
            </a:extLst>
          </p:cNvPr>
          <p:cNvSpPr/>
          <p:nvPr/>
        </p:nvSpPr>
        <p:spPr>
          <a:xfrm>
            <a:off x="989516" y="967542"/>
            <a:ext cx="9690473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Pooling Operation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Max pooling and</a:t>
            </a:r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en-US" sz="2400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average pooling</a:t>
            </a:r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are the most common pooling operations</a:t>
            </a:r>
          </a:p>
          <a:p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used in the CNN.</a:t>
            </a: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- Max pooling- takes the maximum value.</a:t>
            </a:r>
          </a:p>
          <a:p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- Average pooling take the values average.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1A86E5-3DD2-45C5-8828-91171580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3" y="3241110"/>
            <a:ext cx="4466600" cy="3289995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6986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00C42C-3C5C-49D9-9C30-37879D9360FE}"/>
              </a:ext>
            </a:extLst>
          </p:cNvPr>
          <p:cNvSpPr/>
          <p:nvPr/>
        </p:nvSpPr>
        <p:spPr>
          <a:xfrm>
            <a:off x="989516" y="967542"/>
            <a:ext cx="9733755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Fully Connected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Fully connected layer that takes the output of convolution/pooling and predicts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the best label to describe the image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66C77C-F666-47DB-93E6-A1217AF7A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7" r="17896"/>
          <a:stretch/>
        </p:blipFill>
        <p:spPr>
          <a:xfrm>
            <a:off x="6643688" y="2871787"/>
            <a:ext cx="3286125" cy="377275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6651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00C42C-3C5C-49D9-9C30-37879D9360FE}"/>
              </a:ext>
            </a:extLst>
          </p:cNvPr>
          <p:cNvSpPr/>
          <p:nvPr/>
        </p:nvSpPr>
        <p:spPr>
          <a:xfrm>
            <a:off x="989516" y="967542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Explanation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Schematic diagram of a basic convolutional neural network (CNN)... |  Download Scientific Diagram">
            <a:extLst>
              <a:ext uri="{FF2B5EF4-FFF2-40B4-BE49-F238E27FC236}">
                <a16:creationId xmlns:a16="http://schemas.microsoft.com/office/drawing/2014/main" id="{B3813B22-C2B1-467D-93F7-F9AAF441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32" y="2105025"/>
            <a:ext cx="8349243" cy="412432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6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00C42C-3C5C-49D9-9C30-37879D9360FE}"/>
              </a:ext>
            </a:extLst>
          </p:cNvPr>
          <p:cNvSpPr/>
          <p:nvPr/>
        </p:nvSpPr>
        <p:spPr>
          <a:xfrm>
            <a:off x="989516" y="967542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Explanation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074" name="Picture 2" descr="Understanding of Convolutional Neural Network (CNN) — Deep Learning | by  Prabhu | Medium">
            <a:extLst>
              <a:ext uri="{FF2B5EF4-FFF2-40B4-BE49-F238E27FC236}">
                <a16:creationId xmlns:a16="http://schemas.microsoft.com/office/drawing/2014/main" id="{88153636-E997-49BF-8986-D13E415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9" y="2062161"/>
            <a:ext cx="11267503" cy="2733677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3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1E589EA-01BC-4AB6-A89B-70BEB8DAED47}"/>
              </a:ext>
            </a:extLst>
          </p:cNvPr>
          <p:cNvSpPr/>
          <p:nvPr/>
        </p:nvSpPr>
        <p:spPr>
          <a:xfrm>
            <a:off x="3406905" y="662674"/>
            <a:ext cx="4855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learning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DFBFE5A-1FFE-44BF-9E0A-584C0D672F46}"/>
              </a:ext>
            </a:extLst>
          </p:cNvPr>
          <p:cNvSpPr txBox="1"/>
          <p:nvPr/>
        </p:nvSpPr>
        <p:spPr>
          <a:xfrm>
            <a:off x="737937" y="1586004"/>
            <a:ext cx="10716126" cy="52937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The basic premise of transfer learning is simple:</a:t>
            </a:r>
          </a:p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take a model trained on a large dataset and transfer its knowledge to a smaller dataset.</a:t>
            </a:r>
          </a:p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For object recognition with a CNN, we freeze the early convolutional layers of the network and only train the last few layers which make a prediction. The idea is the convolutional layers extract general, low-level features that are applicable across images — such as edges, patterns, gradients — and the later layers identify specific features within an image such as eyes or wheels.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095CF56-DD16-4E27-A595-4D5C2B1B0026}"/>
              </a:ext>
            </a:extLst>
          </p:cNvPr>
          <p:cNvSpPr/>
          <p:nvPr/>
        </p:nvSpPr>
        <p:spPr>
          <a:xfrm>
            <a:off x="503852" y="2379506"/>
            <a:ext cx="44035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endParaRPr lang="he-IL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07D8FCA-A2EC-44C5-83EA-4904BDED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8" y="2265006"/>
            <a:ext cx="6758007" cy="2019325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5C7B6B6-1EE7-42EF-9FBA-77950BA1DB52}"/>
              </a:ext>
            </a:extLst>
          </p:cNvPr>
          <p:cNvSpPr txBox="1"/>
          <p:nvPr/>
        </p:nvSpPr>
        <p:spPr>
          <a:xfrm>
            <a:off x="5921828" y="4713515"/>
            <a:ext cx="483325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i="0" dirty="0" err="1">
                <a:solidFill>
                  <a:srgbClr val="282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ResNet</a:t>
            </a:r>
            <a:r>
              <a:rPr lang="en-US" sz="3200" b="1" i="0" dirty="0">
                <a:solidFill>
                  <a:srgbClr val="282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is the short name for residual Network.</a:t>
            </a:r>
            <a:endParaRPr lang="he-I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036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9A619D2-2D8F-4A6E-997E-CBE947E5231A}"/>
              </a:ext>
            </a:extLst>
          </p:cNvPr>
          <p:cNvSpPr/>
          <p:nvPr/>
        </p:nvSpPr>
        <p:spPr>
          <a:xfrm>
            <a:off x="4827388" y="151446"/>
            <a:ext cx="2082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2B46F9D-CD3B-4A55-8BD9-5A9867E1A8F6}"/>
              </a:ext>
            </a:extLst>
          </p:cNvPr>
          <p:cNvSpPr txBox="1"/>
          <p:nvPr/>
        </p:nvSpPr>
        <p:spPr>
          <a:xfrm>
            <a:off x="641684" y="1874030"/>
            <a:ext cx="10908631" cy="43088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rebuchet MS" panose="020B0603020202020204" pitchFamily="34" charset="0"/>
              </a:rPr>
              <a:t>Use Skip connection technique to enable very deep training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rebuchet MS" panose="020B0603020202020204" pitchFamily="34" charset="0"/>
              </a:rPr>
              <a:t> Can boost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rebuchet MS" panose="020B0603020202020204" pitchFamily="34" charset="0"/>
              </a:rPr>
              <a:t>The connections preserve the gained knowledge during training and speed up the training time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1701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A9A4EC8-804D-493E-BB08-CA5797E30C76}"/>
              </a:ext>
            </a:extLst>
          </p:cNvPr>
          <p:cNvSpPr/>
          <p:nvPr/>
        </p:nvSpPr>
        <p:spPr>
          <a:xfrm>
            <a:off x="2184728" y="606490"/>
            <a:ext cx="3437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76F83EE-936B-4FAF-8797-FFD2210B51D1}"/>
              </a:ext>
            </a:extLst>
          </p:cNvPr>
          <p:cNvSpPr txBox="1"/>
          <p:nvPr/>
        </p:nvSpPr>
        <p:spPr>
          <a:xfrm>
            <a:off x="1044879" y="2833691"/>
            <a:ext cx="1092614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ResNet</a:t>
            </a:r>
            <a:r>
              <a:rPr lang="en-US" dirty="0"/>
              <a:t> Uses 152 layers while other CNN network is using much less. For example:</a:t>
            </a:r>
          </a:p>
          <a:p>
            <a:endParaRPr lang="en-US" dirty="0"/>
          </a:p>
          <a:p>
            <a:r>
              <a:rPr lang="en-US" dirty="0" err="1"/>
              <a:t>GoogleNet</a:t>
            </a:r>
            <a:r>
              <a:rPr lang="en-US" dirty="0"/>
              <a:t> – 22 layers</a:t>
            </a:r>
          </a:p>
          <a:p>
            <a:r>
              <a:rPr lang="en-US" dirty="0" err="1"/>
              <a:t>AlexNet</a:t>
            </a:r>
            <a:r>
              <a:rPr lang="en-US" dirty="0"/>
              <a:t> – 8 layers</a:t>
            </a:r>
          </a:p>
          <a:p>
            <a:r>
              <a:rPr lang="en-US" dirty="0" err="1"/>
              <a:t>VGGNet</a:t>
            </a:r>
            <a:r>
              <a:rPr lang="en-US" dirty="0"/>
              <a:t> – 16 layers</a:t>
            </a:r>
            <a:endParaRPr lang="he-IL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44DF7D5-8672-465D-B0DD-069412DF5159}"/>
              </a:ext>
            </a:extLst>
          </p:cNvPr>
          <p:cNvSpPr txBox="1">
            <a:spLocks/>
          </p:cNvSpPr>
          <p:nvPr/>
        </p:nvSpPr>
        <p:spPr>
          <a:xfrm rot="1262584">
            <a:off x="6226629" y="263392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</a:t>
            </a:r>
            <a:r>
              <a:rPr lang="en-US" sz="6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o</a:t>
            </a:r>
            <a:r>
              <a:rPr lang="en-US" sz="6000" b="1" dirty="0" err="1">
                <a:solidFill>
                  <a:srgbClr val="FFFF00"/>
                </a:solidFill>
                <a:latin typeface="Corbel" panose="020B0503020204020204" pitchFamily="34" charset="0"/>
              </a:rPr>
              <a:t>o</a:t>
            </a:r>
            <a:r>
              <a:rPr lang="en-US" sz="6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</a:t>
            </a:r>
            <a:r>
              <a:rPr lang="en-US" sz="60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L</a:t>
            </a:r>
            <a:r>
              <a:rPr lang="en-US" sz="6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sz="6000" b="1" dirty="0" err="1">
                <a:solidFill>
                  <a:srgbClr val="FFFF00"/>
                </a:solidFill>
                <a:latin typeface="Corbel" panose="020B0503020204020204" pitchFamily="34" charset="0"/>
              </a:rPr>
              <a:t>N</a:t>
            </a:r>
            <a:r>
              <a:rPr lang="en-US" sz="60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sz="6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</a:t>
            </a:r>
            <a:endParaRPr lang="en-US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7E76486-622D-45A6-A40F-FEF1020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05659">
            <a:off x="8238309" y="3573624"/>
            <a:ext cx="2332085" cy="75420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642AE16-F263-4248-96F6-E2B1267A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7111">
            <a:off x="9451678" y="2226932"/>
            <a:ext cx="2362405" cy="72396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F5CB4FBA-677C-4534-8852-4935FCEA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7626">
            <a:off x="7130729" y="655578"/>
            <a:ext cx="3331224" cy="13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4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DD1D7CB-1C5A-437D-9EEB-5F9F25A7526D}"/>
              </a:ext>
            </a:extLst>
          </p:cNvPr>
          <p:cNvSpPr/>
          <p:nvPr/>
        </p:nvSpPr>
        <p:spPr>
          <a:xfrm>
            <a:off x="1273382" y="371616"/>
            <a:ext cx="5249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Layers comparison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FC73AD-4A10-43DC-8CF6-17AA3749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2" y="1457692"/>
            <a:ext cx="8016240" cy="234696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9A037AD-8FC0-48AC-9928-E2373948C6F7}"/>
              </a:ext>
            </a:extLst>
          </p:cNvPr>
          <p:cNvSpPr txBox="1"/>
          <p:nvPr/>
        </p:nvSpPr>
        <p:spPr>
          <a:xfrm>
            <a:off x="898357" y="4235480"/>
            <a:ext cx="967339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problem is an optimization problem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Very deep networks are harder to optimize.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 network layers to fit residual mapping instead of directly trying to fit a desired underlying mapping.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14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2EFCDC2-C56E-43DD-A610-1168037E07A8}"/>
              </a:ext>
            </a:extLst>
          </p:cNvPr>
          <p:cNvSpPr/>
          <p:nvPr/>
        </p:nvSpPr>
        <p:spPr>
          <a:xfrm>
            <a:off x="869129" y="575805"/>
            <a:ext cx="11186076" cy="46782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What is NN?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Neural Networks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Learning approach based on modeling adaptation in biological neural systems.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The neurons are organized in layers, connecting with weights between following layers.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Multilayer perceptron's fully connected , that is, each neuron in one layer is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connected to all neurons in the next layer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Slide Number Placeholder 68">
            <a:extLst>
              <a:ext uri="{FF2B5EF4-FFF2-40B4-BE49-F238E27FC236}">
                <a16:creationId xmlns:a16="http://schemas.microsoft.com/office/drawing/2014/main" id="{5E956D82-FFEE-438C-BC65-54DAA057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1651" y="6492875"/>
            <a:ext cx="2057400" cy="365125"/>
          </a:xfrm>
        </p:spPr>
        <p:txBody>
          <a:bodyPr/>
          <a:lstStyle/>
          <a:p>
            <a:fld id="{1A30F549-F879-4053-8685-4286A63136EA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 descr="ANN vs CNN vs RNN | Types of Neural Networks">
            <a:extLst>
              <a:ext uri="{FF2B5EF4-FFF2-40B4-BE49-F238E27FC236}">
                <a16:creationId xmlns:a16="http://schemas.microsoft.com/office/drawing/2014/main" id="{47A2C5D9-56ED-4D54-96D2-2C8D94064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7552" r="116" b="23000"/>
          <a:stretch/>
        </p:blipFill>
        <p:spPr bwMode="auto">
          <a:xfrm>
            <a:off x="4429124" y="4400551"/>
            <a:ext cx="6581775" cy="2457449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5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CFC791F-0F80-4BE3-8318-4752DAEAC8EB}"/>
              </a:ext>
            </a:extLst>
          </p:cNvPr>
          <p:cNvSpPr/>
          <p:nvPr/>
        </p:nvSpPr>
        <p:spPr>
          <a:xfrm>
            <a:off x="1546296" y="438739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 connection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ECD6ECC-5838-4811-AB7F-1F45B865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48" y="1263858"/>
            <a:ext cx="3856054" cy="4778154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F27917-594E-4E6A-9F80-09A81FDED8CC}"/>
              </a:ext>
            </a:extLst>
          </p:cNvPr>
          <p:cNvSpPr txBox="1"/>
          <p:nvPr/>
        </p:nvSpPr>
        <p:spPr>
          <a:xfrm>
            <a:off x="1411705" y="2021304"/>
            <a:ext cx="5277853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By adding skip connections, </a:t>
            </a:r>
            <a:r>
              <a:rPr lang="en-US" sz="3200" dirty="0" err="1">
                <a:latin typeface="David" panose="020E0502060401010101" pitchFamily="34" charset="-79"/>
                <a:cs typeface="David" panose="020E0502060401010101" pitchFamily="34" charset="-79"/>
              </a:rPr>
              <a:t>ResNet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 allow gradients to flow easily from layer to layer.</a:t>
            </a:r>
          </a:p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This helps to train really deep networks from the start even the lowest layer receives activations from the top layer.</a:t>
            </a:r>
            <a:endParaRPr lang="he-IL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365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678EEE9-CA91-406A-88C5-3DF0188F0547}"/>
              </a:ext>
            </a:extLst>
          </p:cNvPr>
          <p:cNvSpPr/>
          <p:nvPr/>
        </p:nvSpPr>
        <p:spPr>
          <a:xfrm>
            <a:off x="2478251" y="522715"/>
            <a:ext cx="7776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ResNet50 VS DenseNet161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99C659-E9B6-4275-831E-C66DC06EBFAA}"/>
              </a:ext>
            </a:extLst>
          </p:cNvPr>
          <p:cNvSpPr txBox="1"/>
          <p:nvPr/>
        </p:nvSpPr>
        <p:spPr>
          <a:xfrm>
            <a:off x="1502229" y="2090057"/>
            <a:ext cx="1015170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They are both pre-trained CNN architecture and classify histopathology images into 24 categories.</a:t>
            </a:r>
          </a:p>
          <a:p>
            <a:r>
              <a:rPr lang="en-US" sz="2400" dirty="0"/>
              <a:t>They take 80% images for training and 20% for validation set.</a:t>
            </a:r>
          </a:p>
          <a:p>
            <a:r>
              <a:rPr lang="en-US" sz="2400" dirty="0"/>
              <a:t>The performances of the proposed pre-trained CNN models are evaluated on the test set.</a:t>
            </a:r>
          </a:p>
          <a:p>
            <a:endParaRPr lang="en-US" sz="2400" dirty="0"/>
          </a:p>
          <a:p>
            <a:r>
              <a:rPr lang="en-US" sz="2400" dirty="0"/>
              <a:t>It takes a lot of time to pre-trained CNN and we should use advanced graphic card like </a:t>
            </a:r>
            <a:r>
              <a:rPr lang="en-US" sz="2400" dirty="0" err="1"/>
              <a:t>Geforce</a:t>
            </a:r>
            <a:r>
              <a:rPr lang="en-US" sz="2400" dirty="0"/>
              <a:t> 1080 GTX like the authors used. </a:t>
            </a:r>
          </a:p>
          <a:p>
            <a:endParaRPr lang="en-US" sz="2400" dirty="0"/>
          </a:p>
          <a:p>
            <a:r>
              <a:rPr lang="en-US" sz="2400" dirty="0"/>
              <a:t>ResNet50 – for color images</a:t>
            </a:r>
            <a:r>
              <a:rPr lang="en-US" sz="1800" dirty="0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en-US" sz="2400" dirty="0"/>
              <a:t>with accuracy of </a:t>
            </a:r>
            <a:r>
              <a:rPr lang="he-IL" sz="2400" dirty="0"/>
              <a:t>97.89%</a:t>
            </a:r>
            <a:endParaRPr lang="en-US" sz="2400" dirty="0"/>
          </a:p>
          <a:p>
            <a:r>
              <a:rPr lang="en-US" sz="2400" dirty="0"/>
              <a:t>DenseNet161 – for black and white images with accuracy of </a:t>
            </a:r>
            <a:r>
              <a:rPr lang="he-IL" sz="2400" dirty="0"/>
              <a:t>98.87%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50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1788CB3-1C20-4671-B481-6F85E0EF3580}"/>
              </a:ext>
            </a:extLst>
          </p:cNvPr>
          <p:cNvSpPr/>
          <p:nvPr/>
        </p:nvSpPr>
        <p:spPr>
          <a:xfrm>
            <a:off x="4509795" y="561592"/>
            <a:ext cx="2845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ResNet50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33774F7-2D8C-49CF-A3D8-4BD0A11B56D3}"/>
              </a:ext>
            </a:extLst>
          </p:cNvPr>
          <p:cNvSpPr txBox="1"/>
          <p:nvPr/>
        </p:nvSpPr>
        <p:spPr>
          <a:xfrm>
            <a:off x="2234974" y="2481276"/>
            <a:ext cx="77234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0" i="0" dirty="0">
                <a:solidFill>
                  <a:srgbClr val="282829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ResNet50 is a 50 layer Residual Network.</a:t>
            </a:r>
          </a:p>
          <a:p>
            <a:pPr algn="l" rtl="0"/>
            <a:endParaRPr lang="he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Brain tumor classification in MRI image using convolutional neural network">
            <a:extLst>
              <a:ext uri="{FF2B5EF4-FFF2-40B4-BE49-F238E27FC236}">
                <a16:creationId xmlns:a16="http://schemas.microsoft.com/office/drawing/2014/main" id="{23CCD7ED-532B-4FA9-85FD-C248F870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4133165"/>
            <a:ext cx="75723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8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מלבן 3">
            <a:extLst>
              <a:ext uri="{FF2B5EF4-FFF2-40B4-BE49-F238E27FC236}">
                <a16:creationId xmlns:a16="http://schemas.microsoft.com/office/drawing/2014/main" id="{788AB082-80D3-4DD5-A2AE-BDCC4F49C7CB}"/>
              </a:ext>
            </a:extLst>
          </p:cNvPr>
          <p:cNvSpPr/>
          <p:nvPr/>
        </p:nvSpPr>
        <p:spPr>
          <a:xfrm>
            <a:off x="2281238" y="1406524"/>
            <a:ext cx="1917169" cy="74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en-US" sz="44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3FE8503-7449-4F86-A401-6A67127FD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685" y="2428877"/>
            <a:ext cx="8735822" cy="2860674"/>
          </a:xfrm>
          <a:prstGeom prst="rect">
            <a:avLst/>
          </a:prstGeom>
        </p:spPr>
      </p:pic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9E02948A-E1BE-4054-BE52-0AC25DCBD703}"/>
              </a:ext>
            </a:extLst>
          </p:cNvPr>
          <p:cNvSpPr txBox="1"/>
          <p:nvPr/>
        </p:nvSpPr>
        <p:spPr>
          <a:xfrm>
            <a:off x="2281238" y="5558631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https://www.kaggle.com/jtmurkz/keras-resnet50-0-96lb</a:t>
            </a:r>
          </a:p>
        </p:txBody>
      </p:sp>
    </p:spTree>
    <p:extLst>
      <p:ext uri="{BB962C8B-B14F-4D97-AF65-F5344CB8AC3E}">
        <p14:creationId xmlns:p14="http://schemas.microsoft.com/office/powerpoint/2010/main" val="224363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4B1BE940-2437-44DF-998B-ADD311B1F4B3}"/>
              </a:ext>
            </a:extLst>
          </p:cNvPr>
          <p:cNvSpPr/>
          <p:nvPr/>
        </p:nvSpPr>
        <p:spPr>
          <a:xfrm>
            <a:off x="2068091" y="1013743"/>
            <a:ext cx="2022645" cy="826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en-US" sz="44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88C170-E0B8-4859-AF50-4EEEBEFD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4" y="2500071"/>
            <a:ext cx="10519132" cy="24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2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4B1BE940-2437-44DF-998B-ADD311B1F4B3}"/>
              </a:ext>
            </a:extLst>
          </p:cNvPr>
          <p:cNvSpPr/>
          <p:nvPr/>
        </p:nvSpPr>
        <p:spPr>
          <a:xfrm>
            <a:off x="1141327" y="4171721"/>
            <a:ext cx="2022645" cy="826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en-US" sz="44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9B3EEBF-8C27-4EA9-9631-5501FFD1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96" y="290800"/>
            <a:ext cx="7766179" cy="278621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B636A1E-037F-4279-8C03-C84D5875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56" y="3348439"/>
            <a:ext cx="7782119" cy="33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1618912" y="632936"/>
            <a:ext cx="2022645" cy="826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en-US" sz="44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B212027-D707-4965-896E-3A6177D1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12" y="1595437"/>
            <a:ext cx="8729663" cy="49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6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1296956" y="632936"/>
            <a:ext cx="2668554" cy="8413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-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Preparing our model properties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EF00158-DEA4-4865-900E-BC79941D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04" y="409575"/>
            <a:ext cx="6039703" cy="6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1296956" y="632936"/>
            <a:ext cx="2668554" cy="8413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-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Preparing our model properties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B85BF10-542C-4517-96D6-7739AC0D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10" y="281915"/>
            <a:ext cx="7212563" cy="62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2205523" y="295478"/>
            <a:ext cx="7589869" cy="852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- </a:t>
            </a:r>
            <a:r>
              <a:rPr lang="en-US" sz="4400" b="0" cap="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Setting our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BF1472-BD7C-413E-975B-92E5C3E3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94" y="1313089"/>
            <a:ext cx="86391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DE73C8-CAD9-4638-B4FE-754F401D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5" y="620478"/>
            <a:ext cx="5792787" cy="1132223"/>
          </a:xfrm>
        </p:spPr>
        <p:txBody>
          <a:bodyPr>
            <a:normAutofit/>
          </a:bodyPr>
          <a:lstStyle/>
          <a:p>
            <a:pPr rtl="0"/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introduction</a:t>
            </a:r>
            <a:endParaRPr lang="he-IL" sz="5400" b="1" dirty="0">
              <a:ln w="0"/>
              <a:solidFill>
                <a:srgbClr val="66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649ED1D-4E15-4F4D-8177-BB3D003F9FDF}"/>
              </a:ext>
            </a:extLst>
          </p:cNvPr>
          <p:cNvSpPr txBox="1"/>
          <p:nvPr/>
        </p:nvSpPr>
        <p:spPr>
          <a:xfrm>
            <a:off x="1611086" y="2068285"/>
            <a:ext cx="8969829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 recent years, the microscopes are being replaced by digital scanners.</a:t>
            </a:r>
          </a:p>
          <a:p>
            <a:r>
              <a:rPr lang="en-US" sz="2400" dirty="0">
                <a:solidFill>
                  <a:srgbClr val="555555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Computer-aided diagnostic (CAD) systems can perform the diagnosis and classification of the diseases using WSI images.</a:t>
            </a:r>
          </a:p>
          <a:p>
            <a:r>
              <a:rPr lang="en-US" sz="2400" dirty="0">
                <a:solidFill>
                  <a:srgbClr val="555555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Since the WSIs are very large in size, it is not easy for experts to diagnose disease types by looking at all patches. </a:t>
            </a:r>
          </a:p>
          <a:p>
            <a:r>
              <a:rPr lang="en-US" sz="2400" dirty="0">
                <a:solidFill>
                  <a:srgbClr val="555555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computer-aided diagnosis systems can overcome these problems.</a:t>
            </a:r>
          </a:p>
          <a:p>
            <a:r>
              <a:rPr lang="en-US" sz="2400" dirty="0">
                <a:solidFill>
                  <a:srgbClr val="555555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 recent years, deep learning architectures, especially CNNs are the most successful type of methods has been applied to medical image analysis tasks such as detection and classification.</a:t>
            </a:r>
          </a:p>
          <a:p>
            <a:b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3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2011331" y="861536"/>
            <a:ext cx="7589869" cy="852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- </a:t>
            </a:r>
            <a:r>
              <a:rPr lang="en-US" sz="4400" b="0" cap="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Training our model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92DB4EB-3158-4BCC-A17A-E4ECC5BA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990724"/>
            <a:ext cx="7905750" cy="3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5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E60BA7-4DFE-4146-B220-FCC4CB9DFB4B}"/>
              </a:ext>
            </a:extLst>
          </p:cNvPr>
          <p:cNvSpPr/>
          <p:nvPr/>
        </p:nvSpPr>
        <p:spPr>
          <a:xfrm>
            <a:off x="2678081" y="1175861"/>
            <a:ext cx="7589869" cy="852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- </a:t>
            </a:r>
            <a:r>
              <a:rPr lang="en-US" sz="4400" b="0" cap="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Training process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C3557B9-EABA-435F-BE64-7C94DB6F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762250"/>
            <a:ext cx="8382000" cy="18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DB4F2A5-9EC5-4F6D-B3C9-9AA8934EF431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Training and validation graphs</a:t>
            </a:r>
            <a:endParaRPr lang="en-US" sz="44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E6A49086-297C-45EA-8090-994D8666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00F3D74-9769-42F2-850C-8763AFC5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192" y="940429"/>
            <a:ext cx="3728853" cy="274238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3952565-45A5-4DC3-9FB9-54BC8FD06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467" y="3682814"/>
            <a:ext cx="4635583" cy="19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9" name="Rectangle 198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DB4F2A5-9EC5-4F6D-B3C9-9AA8934EF431}"/>
              </a:ext>
            </a:extLst>
          </p:cNvPr>
          <p:cNvSpPr txBox="1"/>
          <p:nvPr/>
        </p:nvSpPr>
        <p:spPr>
          <a:xfrm>
            <a:off x="3915568" y="428624"/>
            <a:ext cx="3818732" cy="474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Testing process</a:t>
            </a:r>
            <a:endParaRPr lang="en-US" sz="4800" b="0" cap="all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59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E45E1299-023C-40AF-9EF2-B5FA5F98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92" y="998538"/>
            <a:ext cx="8056014" cy="55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9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1A40BB0-E0C2-45E9-ACF0-4EA9F1400162}"/>
              </a:ext>
            </a:extLst>
          </p:cNvPr>
          <p:cNvSpPr/>
          <p:nvPr/>
        </p:nvSpPr>
        <p:spPr>
          <a:xfrm>
            <a:off x="4473283" y="561592"/>
            <a:ext cx="3005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2E3C1F2-C336-4DA1-99C3-B93E205A7DFE}"/>
              </a:ext>
            </a:extLst>
          </p:cNvPr>
          <p:cNvSpPr txBox="1"/>
          <p:nvPr/>
        </p:nvSpPr>
        <p:spPr>
          <a:xfrm>
            <a:off x="1714502" y="1780793"/>
            <a:ext cx="8523514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DenseNet-161 and ResNet-50 pre-trained models are employed to classify digital histopathology images into 24 categories.</a:t>
            </a:r>
          </a:p>
          <a:p>
            <a:r>
              <a:rPr lang="en-US" sz="2800" b="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classification performance of pre-trained models is compared for the color and grayscale images.</a:t>
            </a:r>
          </a:p>
          <a:p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The proposed DenseNet-161 model tested on grayscale images and obtained the best classification accuracy of 97.89% which outperforms the state-of-art methods. Additionally, the proposed ResNet-50 pre-trained model is tested on color images of Kimia Path24 dataset and achieved a classification accuracy of 98.87%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825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3E22709-11B3-4D93-8FF5-9B133A22DF06}"/>
              </a:ext>
            </a:extLst>
          </p:cNvPr>
          <p:cNvSpPr/>
          <p:nvPr/>
        </p:nvSpPr>
        <p:spPr>
          <a:xfrm>
            <a:off x="1163399" y="357697"/>
            <a:ext cx="10126490" cy="38164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CNN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Convolution neural network</a:t>
            </a:r>
          </a:p>
          <a:p>
            <a:pPr marL="342900" indent="-342900">
              <a:buFontTx/>
              <a:buChar char="-"/>
            </a:pPr>
            <a:endParaRPr lang="en-US" sz="2000" i="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CNN is a deep </a:t>
            </a:r>
            <a:r>
              <a:rPr lang="en-US" sz="2400" i="0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neural network</a:t>
            </a:r>
            <a:r>
              <a:rPr lang="en-US" sz="24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originally designed for image analysis.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CNN always contains two basic operations, named convolution and pooling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NexusSans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Convolutional neural networks apply a filter to an input to create a feature map</a:t>
            </a:r>
          </a:p>
          <a:p>
            <a:r>
              <a:rPr lang="en-US" sz="2400" b="0" i="0" dirty="0">
                <a:solidFill>
                  <a:srgbClr val="555555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that summarizes the presence of detected features in the input</a:t>
            </a:r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From Convolutional Neural Network to Variational Auto Encoder | by Huy Bui  | Analytics Vidhya | Medium">
            <a:extLst>
              <a:ext uri="{FF2B5EF4-FFF2-40B4-BE49-F238E27FC236}">
                <a16:creationId xmlns:a16="http://schemas.microsoft.com/office/drawing/2014/main" id="{7B62B554-8E1A-434D-A0B2-0E85ADD8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907" y="3727047"/>
            <a:ext cx="4932601" cy="290041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5B9263-9E7A-4448-8D45-C72BD1A9C1A7}"/>
              </a:ext>
            </a:extLst>
          </p:cNvPr>
          <p:cNvSpPr txBox="1"/>
          <p:nvPr/>
        </p:nvSpPr>
        <p:spPr>
          <a:xfrm>
            <a:off x="1121486" y="694204"/>
            <a:ext cx="10277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Convolution </a:t>
            </a:r>
            <a:r>
              <a:rPr lang="en-US" sz="5400" b="1" dirty="0">
                <a:ln w="0"/>
                <a:solidFill>
                  <a:srgbClr val="6666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5400" b="1" i="0" dirty="0">
                <a:solidFill>
                  <a:srgbClr val="6666FF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peration</a:t>
            </a: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 convolutional layer contains a set of filters whose parameters need to be learned.</a:t>
            </a:r>
          </a:p>
          <a:p>
            <a:pPr marL="285750" indent="-285750">
              <a:buFontTx/>
              <a:buChar char="-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Each filter is convolved with the input volume to compute an activation map made of neurons.</a:t>
            </a: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2E2E2E"/>
              </a:solidFill>
              <a:effectLst/>
              <a:latin typeface="NexusSans"/>
            </a:endParaRPr>
          </a:p>
          <a:p>
            <a:pPr marL="285750" indent="-285750">
              <a:buFontTx/>
              <a:buChar char="-"/>
            </a:pPr>
            <a:endParaRPr lang="en-US" dirty="0">
              <a:ln w="0"/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0397FE3-FD36-4306-9904-357A9F914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6" y="3529473"/>
            <a:ext cx="7885471" cy="2957052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26536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5B9263-9E7A-4448-8D45-C72BD1A9C1A7}"/>
              </a:ext>
            </a:extLst>
          </p:cNvPr>
          <p:cNvSpPr txBox="1"/>
          <p:nvPr/>
        </p:nvSpPr>
        <p:spPr>
          <a:xfrm>
            <a:off x="1267326" y="795952"/>
            <a:ext cx="1053268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Convolution </a:t>
            </a:r>
            <a:r>
              <a:rPr lang="en-US" sz="5400" b="1" dirty="0">
                <a:ln w="0"/>
                <a:solidFill>
                  <a:srgbClr val="6666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Layer</a:t>
            </a:r>
            <a:endParaRPr lang="en-US" sz="5400" b="1" i="0" dirty="0">
              <a:solidFill>
                <a:srgbClr val="6666FF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As we can see here we have :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4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                               </a:t>
            </a:r>
          </a:p>
          <a:p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 </a:t>
            </a:r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Filter</a:t>
            </a:r>
          </a:p>
          <a:p>
            <a:pPr marL="285750" indent="-285750">
              <a:buFontTx/>
              <a:buChar char="-"/>
            </a:pPr>
            <a:endParaRPr lang="en-US" sz="24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4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24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2E2E2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   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Image 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</a:t>
            </a:r>
            <a:endParaRPr lang="en-US" sz="24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2E2E2E"/>
              </a:solidFill>
              <a:effectLst/>
              <a:latin typeface="NexusSans"/>
            </a:endParaRPr>
          </a:p>
          <a:p>
            <a:pPr marL="285750" indent="-285750">
              <a:buFontTx/>
              <a:buChar char="-"/>
            </a:pPr>
            <a:endParaRPr lang="en-US" dirty="0">
              <a:ln w="0"/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399FD23B-995C-4C0A-85CE-C643A577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431435"/>
            <a:ext cx="3314700" cy="3630613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5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5B9263-9E7A-4448-8D45-C72BD1A9C1A7}"/>
              </a:ext>
            </a:extLst>
          </p:cNvPr>
          <p:cNvSpPr txBox="1"/>
          <p:nvPr/>
        </p:nvSpPr>
        <p:spPr>
          <a:xfrm>
            <a:off x="1267326" y="795952"/>
            <a:ext cx="1053268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Rectified linear unit </a:t>
            </a:r>
            <a:r>
              <a:rPr lang="en-US" sz="5400" b="1" dirty="0" err="1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ReLU</a:t>
            </a:r>
            <a:endParaRPr lang="en-US" sz="5400" b="1" i="0" dirty="0">
              <a:solidFill>
                <a:srgbClr val="6666FF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It maps the resulting values</a:t>
            </a:r>
          </a:p>
          <a:p>
            <a:endParaRPr lang="en-US" dirty="0">
              <a:ln w="0"/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AD9F32F-3D79-414D-A44D-B57069A50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2750235"/>
            <a:ext cx="4201111" cy="3562847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53685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5B9263-9E7A-4448-8D45-C72BD1A9C1A7}"/>
              </a:ext>
            </a:extLst>
          </p:cNvPr>
          <p:cNvSpPr txBox="1"/>
          <p:nvPr/>
        </p:nvSpPr>
        <p:spPr>
          <a:xfrm>
            <a:off x="1267326" y="555321"/>
            <a:ext cx="1053268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Rectified linear unit </a:t>
            </a:r>
            <a:r>
              <a:rPr lang="en-US" sz="5400" b="1" dirty="0" err="1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ReLU</a:t>
            </a:r>
            <a:endParaRPr lang="en-US" sz="5400" b="1" i="0" dirty="0">
              <a:solidFill>
                <a:srgbClr val="6666FF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3600" b="0" i="0" dirty="0">
                <a:solidFill>
                  <a:srgbClr val="292929"/>
                </a:solidFill>
                <a:effectLst/>
                <a:latin typeface="charter"/>
              </a:rPr>
              <a:t>Linear Activation Function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As you can see the function is a line or linear. Therefore, the output of the functions will not be confined between any range.</a:t>
            </a:r>
            <a:endParaRPr lang="en-US" dirty="0">
              <a:ln w="0"/>
              <a:solidFill>
                <a:srgbClr val="2E2E2E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5DCB94A-5EC1-4351-83D7-447518A3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90" y="3204410"/>
            <a:ext cx="5187593" cy="337462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760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5B9263-9E7A-4448-8D45-C72BD1A9C1A7}"/>
              </a:ext>
            </a:extLst>
          </p:cNvPr>
          <p:cNvSpPr txBox="1"/>
          <p:nvPr/>
        </p:nvSpPr>
        <p:spPr>
          <a:xfrm>
            <a:off x="1267326" y="555321"/>
            <a:ext cx="1053268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Rectified linear unit </a:t>
            </a:r>
            <a:r>
              <a:rPr lang="en-US" sz="5400" b="1" dirty="0" err="1">
                <a:ln w="0"/>
                <a:solidFill>
                  <a:srgbClr val="66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ReLU</a:t>
            </a:r>
            <a:endParaRPr lang="en-US" sz="5400" b="1" i="0" dirty="0">
              <a:solidFill>
                <a:srgbClr val="6666FF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E2E2E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600" b="0" i="0" dirty="0">
                <a:solidFill>
                  <a:srgbClr val="292929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Non-linear Activation Functions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It makes it easy for the model to generalize or adapt with variety of data and to differentiate between the output.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2278D9E-7895-40A5-AA16-48119BAB8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02154"/>
            <a:ext cx="5715000" cy="353377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1292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920</Words>
  <Application>Microsoft Office PowerPoint</Application>
  <PresentationFormat>מסך רחב</PresentationFormat>
  <Paragraphs>143</Paragraphs>
  <Slides>34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4" baseType="lpstr">
      <vt:lpstr>Arial</vt:lpstr>
      <vt:lpstr>Calibri</vt:lpstr>
      <vt:lpstr>charter</vt:lpstr>
      <vt:lpstr>Corbel</vt:lpstr>
      <vt:lpstr>David</vt:lpstr>
      <vt:lpstr>NexusSans</vt:lpstr>
      <vt:lpstr>Noto Sans Symbols</vt:lpstr>
      <vt:lpstr>Trebuchet MS</vt:lpstr>
      <vt:lpstr>Tw Cen MT</vt:lpstr>
      <vt:lpstr>מעגל</vt:lpstr>
      <vt:lpstr>מצגת של PowerPoint‏</vt:lpstr>
      <vt:lpstr>מצגת של PowerPoint‏</vt:lpstr>
      <vt:lpstr>introduction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Darmon</dc:creator>
  <cp:lastModifiedBy>Liran Hersh</cp:lastModifiedBy>
  <cp:revision>17</cp:revision>
  <dcterms:created xsi:type="dcterms:W3CDTF">2021-01-10T16:24:38Z</dcterms:created>
  <dcterms:modified xsi:type="dcterms:W3CDTF">2021-01-11T14:46:50Z</dcterms:modified>
</cp:coreProperties>
</file>