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441" r:id="rId5"/>
    <p:sldId id="440" r:id="rId6"/>
    <p:sldId id="443" r:id="rId7"/>
  </p:sldIdLst>
  <p:sldSz cx="21607463" cy="12153900"/>
  <p:notesSz cx="6858000" cy="9144000"/>
  <p:defaultTextStyle>
    <a:defPPr>
      <a:defRPr lang="fr-FR"/>
    </a:defPPr>
    <a:lvl1pPr marL="0" algn="l" defTabSz="1620545" rtl="0" eaLnBrk="1" latinLnBrk="0" hangingPunct="1">
      <a:defRPr sz="3190" kern="1200">
        <a:solidFill>
          <a:schemeClr val="tx1"/>
        </a:solidFill>
        <a:latin typeface="+mn-lt"/>
        <a:ea typeface="+mn-ea"/>
        <a:cs typeface="+mn-cs"/>
      </a:defRPr>
    </a:lvl1pPr>
    <a:lvl2pPr marL="810273" algn="l" defTabSz="1620545" rtl="0" eaLnBrk="1" latinLnBrk="0" hangingPunct="1">
      <a:defRPr sz="3190" kern="1200">
        <a:solidFill>
          <a:schemeClr val="tx1"/>
        </a:solidFill>
        <a:latin typeface="+mn-lt"/>
        <a:ea typeface="+mn-ea"/>
        <a:cs typeface="+mn-cs"/>
      </a:defRPr>
    </a:lvl2pPr>
    <a:lvl3pPr marL="1620545" algn="l" defTabSz="1620545" rtl="0" eaLnBrk="1" latinLnBrk="0" hangingPunct="1">
      <a:defRPr sz="3190" kern="1200">
        <a:solidFill>
          <a:schemeClr val="tx1"/>
        </a:solidFill>
        <a:latin typeface="+mn-lt"/>
        <a:ea typeface="+mn-ea"/>
        <a:cs typeface="+mn-cs"/>
      </a:defRPr>
    </a:lvl3pPr>
    <a:lvl4pPr marL="2430818" algn="l" defTabSz="1620545" rtl="0" eaLnBrk="1" latinLnBrk="0" hangingPunct="1">
      <a:defRPr sz="3190" kern="1200">
        <a:solidFill>
          <a:schemeClr val="tx1"/>
        </a:solidFill>
        <a:latin typeface="+mn-lt"/>
        <a:ea typeface="+mn-ea"/>
        <a:cs typeface="+mn-cs"/>
      </a:defRPr>
    </a:lvl4pPr>
    <a:lvl5pPr marL="3241091" algn="l" defTabSz="1620545" rtl="0" eaLnBrk="1" latinLnBrk="0" hangingPunct="1">
      <a:defRPr sz="3190" kern="1200">
        <a:solidFill>
          <a:schemeClr val="tx1"/>
        </a:solidFill>
        <a:latin typeface="+mn-lt"/>
        <a:ea typeface="+mn-ea"/>
        <a:cs typeface="+mn-cs"/>
      </a:defRPr>
    </a:lvl5pPr>
    <a:lvl6pPr marL="4051364" algn="l" defTabSz="1620545" rtl="0" eaLnBrk="1" latinLnBrk="0" hangingPunct="1">
      <a:defRPr sz="3190" kern="1200">
        <a:solidFill>
          <a:schemeClr val="tx1"/>
        </a:solidFill>
        <a:latin typeface="+mn-lt"/>
        <a:ea typeface="+mn-ea"/>
        <a:cs typeface="+mn-cs"/>
      </a:defRPr>
    </a:lvl6pPr>
    <a:lvl7pPr marL="4861636" algn="l" defTabSz="1620545" rtl="0" eaLnBrk="1" latinLnBrk="0" hangingPunct="1">
      <a:defRPr sz="3190" kern="1200">
        <a:solidFill>
          <a:schemeClr val="tx1"/>
        </a:solidFill>
        <a:latin typeface="+mn-lt"/>
        <a:ea typeface="+mn-ea"/>
        <a:cs typeface="+mn-cs"/>
      </a:defRPr>
    </a:lvl7pPr>
    <a:lvl8pPr marL="5671909" algn="l" defTabSz="1620545" rtl="0" eaLnBrk="1" latinLnBrk="0" hangingPunct="1">
      <a:defRPr sz="3190" kern="1200">
        <a:solidFill>
          <a:schemeClr val="tx1"/>
        </a:solidFill>
        <a:latin typeface="+mn-lt"/>
        <a:ea typeface="+mn-ea"/>
        <a:cs typeface="+mn-cs"/>
      </a:defRPr>
    </a:lvl8pPr>
    <a:lvl9pPr marL="6482182" algn="l" defTabSz="1620545" rtl="0" eaLnBrk="1" latinLnBrk="0" hangingPunct="1">
      <a:defRPr sz="31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8F7E021-F44F-1F48-9188-87A689B4CC4E}">
          <p14:sldIdLst>
            <p14:sldId id="441"/>
            <p14:sldId id="440"/>
            <p14:sldId id="4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28" userDrawn="1">
          <p15:clr>
            <a:srgbClr val="A4A3A4"/>
          </p15:clr>
        </p15:guide>
        <p15:guide id="2" pos="68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070C0"/>
    <a:srgbClr val="0432FF"/>
    <a:srgbClr val="FF0000"/>
    <a:srgbClr val="FFFF00"/>
    <a:srgbClr val="F2F4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6" autoAdjust="0"/>
    <p:restoredTop sz="92837"/>
  </p:normalViewPr>
  <p:slideViewPr>
    <p:cSldViewPr snapToGrid="0" snapToObjects="1" showGuides="1">
      <p:cViewPr varScale="1">
        <p:scale>
          <a:sx n="50" d="100"/>
          <a:sy n="50" d="100"/>
        </p:scale>
        <p:origin x="648" y="66"/>
      </p:cViewPr>
      <p:guideLst>
        <p:guide orient="horz" pos="3828"/>
        <p:guide pos="68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17.10.2021</a:t>
            </a:fld>
            <a:endParaRPr lang="fr-CH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17/10/2021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2160727" rtl="0" eaLnBrk="1" latinLnBrk="0" hangingPunct="1">
      <a:defRPr sz="28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080364" algn="l" defTabSz="2160727" rtl="0" eaLnBrk="1" latinLnBrk="0" hangingPunct="1">
      <a:defRPr sz="2836" kern="1200">
        <a:solidFill>
          <a:schemeClr val="tx1"/>
        </a:solidFill>
        <a:latin typeface="+mn-lt"/>
        <a:ea typeface="+mn-ea"/>
        <a:cs typeface="+mn-cs"/>
      </a:defRPr>
    </a:lvl2pPr>
    <a:lvl3pPr marL="2160727" algn="l" defTabSz="2160727" rtl="0" eaLnBrk="1" latinLnBrk="0" hangingPunct="1">
      <a:defRPr sz="2836" kern="1200">
        <a:solidFill>
          <a:schemeClr val="tx1"/>
        </a:solidFill>
        <a:latin typeface="+mn-lt"/>
        <a:ea typeface="+mn-ea"/>
        <a:cs typeface="+mn-cs"/>
      </a:defRPr>
    </a:lvl3pPr>
    <a:lvl4pPr marL="3241091" algn="l" defTabSz="2160727" rtl="0" eaLnBrk="1" latinLnBrk="0" hangingPunct="1">
      <a:defRPr sz="2836" kern="1200">
        <a:solidFill>
          <a:schemeClr val="tx1"/>
        </a:solidFill>
        <a:latin typeface="+mn-lt"/>
        <a:ea typeface="+mn-ea"/>
        <a:cs typeface="+mn-cs"/>
      </a:defRPr>
    </a:lvl4pPr>
    <a:lvl5pPr marL="4321454" algn="l" defTabSz="2160727" rtl="0" eaLnBrk="1" latinLnBrk="0" hangingPunct="1">
      <a:defRPr sz="2836" kern="1200">
        <a:solidFill>
          <a:schemeClr val="tx1"/>
        </a:solidFill>
        <a:latin typeface="+mn-lt"/>
        <a:ea typeface="+mn-ea"/>
        <a:cs typeface="+mn-cs"/>
      </a:defRPr>
    </a:lvl5pPr>
    <a:lvl6pPr marL="5401818" algn="l" defTabSz="2160727" rtl="0" eaLnBrk="1" latinLnBrk="0" hangingPunct="1">
      <a:defRPr sz="2836" kern="1200">
        <a:solidFill>
          <a:schemeClr val="tx1"/>
        </a:solidFill>
        <a:latin typeface="+mn-lt"/>
        <a:ea typeface="+mn-ea"/>
        <a:cs typeface="+mn-cs"/>
      </a:defRPr>
    </a:lvl6pPr>
    <a:lvl7pPr marL="6482182" algn="l" defTabSz="2160727" rtl="0" eaLnBrk="1" latinLnBrk="0" hangingPunct="1">
      <a:defRPr sz="2836" kern="1200">
        <a:solidFill>
          <a:schemeClr val="tx1"/>
        </a:solidFill>
        <a:latin typeface="+mn-lt"/>
        <a:ea typeface="+mn-ea"/>
        <a:cs typeface="+mn-cs"/>
      </a:defRPr>
    </a:lvl7pPr>
    <a:lvl8pPr marL="7562545" algn="l" defTabSz="2160727" rtl="0" eaLnBrk="1" latinLnBrk="0" hangingPunct="1">
      <a:defRPr sz="2836" kern="1200">
        <a:solidFill>
          <a:schemeClr val="tx1"/>
        </a:solidFill>
        <a:latin typeface="+mn-lt"/>
        <a:ea typeface="+mn-ea"/>
        <a:cs typeface="+mn-cs"/>
      </a:defRPr>
    </a:lvl8pPr>
    <a:lvl9pPr marL="8642909" algn="l" defTabSz="2160727" rtl="0" eaLnBrk="1" latinLnBrk="0" hangingPunct="1">
      <a:defRPr sz="28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Imag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7">
            <a:extLst>
              <a:ext uri="{FF2B5EF4-FFF2-40B4-BE49-F238E27FC236}">
                <a16:creationId xmlns:a16="http://schemas.microsoft.com/office/drawing/2014/main" id="{25673261-6A65-0043-81CC-57325FC125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67059" y="0"/>
            <a:ext cx="7431318" cy="12153900"/>
          </a:xfrm>
          <a:prstGeom prst="rect">
            <a:avLst/>
          </a:prstGeom>
        </p:spPr>
        <p:txBody>
          <a:bodyPr/>
          <a:lstStyle>
            <a:lvl1pPr marL="0" marR="0" indent="0" algn="l" defTabSz="1620545" rtl="0" eaLnBrk="1" fontAlgn="auto" latinLnBrk="0" hangingPunct="1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1620545" rtl="0" eaLnBrk="1" fontAlgn="auto" latinLnBrk="0" hangingPunct="1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fr-FR"/>
              <a:t>Clic on the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an image</a:t>
            </a:r>
          </a:p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A61A89-D1E3-8A40-82D6-9A86AEBFAF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664" y="10820641"/>
            <a:ext cx="1326938" cy="8681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5BFF46-A721-4641-AD59-B3251C9D9E0D}"/>
              </a:ext>
            </a:extLst>
          </p:cNvPr>
          <p:cNvSpPr/>
          <p:nvPr userDrawn="1"/>
        </p:nvSpPr>
        <p:spPr>
          <a:xfrm rot="16200000">
            <a:off x="211916" y="10849370"/>
            <a:ext cx="108032" cy="141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538" noProof="0"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5298" y="189707"/>
            <a:ext cx="2777261" cy="120193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23731" y="6514424"/>
            <a:ext cx="7560000" cy="2899399"/>
          </a:xfrm>
          <a:prstGeom prst="rect">
            <a:avLst/>
          </a:prstGeo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l">
              <a:buNone/>
              <a:defRPr sz="425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10273" indent="0" algn="ctr">
              <a:buNone/>
              <a:defRPr sz="3545"/>
            </a:lvl2pPr>
            <a:lvl3pPr marL="1620545" indent="0" algn="ctr">
              <a:buNone/>
              <a:defRPr sz="3190"/>
            </a:lvl3pPr>
            <a:lvl4pPr marL="2430818" indent="0" algn="ctr">
              <a:buNone/>
              <a:defRPr sz="2836"/>
            </a:lvl4pPr>
            <a:lvl5pPr marL="3241091" indent="0" algn="ctr">
              <a:buNone/>
              <a:defRPr sz="2836"/>
            </a:lvl5pPr>
            <a:lvl6pPr marL="4051364" indent="0" algn="ctr">
              <a:buNone/>
              <a:defRPr sz="2836"/>
            </a:lvl6pPr>
            <a:lvl7pPr marL="4861636" indent="0" algn="ctr">
              <a:buNone/>
              <a:defRPr sz="2836"/>
            </a:lvl7pPr>
            <a:lvl8pPr marL="5671909" indent="0" algn="ctr">
              <a:buNone/>
              <a:defRPr sz="2836"/>
            </a:lvl8pPr>
            <a:lvl9pPr marL="6482182" indent="0" algn="ctr">
              <a:buNone/>
              <a:defRPr sz="2836"/>
            </a:lvl9pPr>
          </a:lstStyle>
          <a:p>
            <a:r>
              <a:rPr lang="fr-FR" dirty="0" err="1"/>
              <a:t>Numerical</a:t>
            </a:r>
            <a:r>
              <a:rPr lang="fr-FR" dirty="0"/>
              <a:t> Flow Simulation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21B43A-F8E1-AE4A-8300-C06861FB31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583731" y="9454712"/>
            <a:ext cx="7023732" cy="227492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l">
              <a:buNone/>
              <a:defRPr sz="2836"/>
            </a:lvl1pPr>
          </a:lstStyle>
          <a:p>
            <a:pPr lvl="0"/>
            <a:r>
              <a:rPr lang="fr-FR" dirty="0"/>
              <a:t>Edouard Boujo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31626" y="1114424"/>
            <a:ext cx="10975837" cy="5400000"/>
          </a:xfrm>
          <a:prstGeom prst="rect">
            <a:avLst/>
          </a:prstGeo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8507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Name of the </a:t>
            </a:r>
            <a:r>
              <a:rPr lang="fr-FR" dirty="0" err="1"/>
              <a:t>lesson</a:t>
            </a:r>
            <a:endParaRPr lang="en-US" dirty="0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7FD843-A94D-1140-B8A3-FE25FAF735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701" t="6118" r="4764" b="38730"/>
          <a:stretch/>
        </p:blipFill>
        <p:spPr>
          <a:xfrm>
            <a:off x="331748" y="1875360"/>
            <a:ext cx="2504359" cy="80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88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28">
          <p15:clr>
            <a:srgbClr val="FBAE40"/>
          </p15:clr>
        </p15:guide>
        <p15:guide id="2" pos="6806">
          <p15:clr>
            <a:srgbClr val="FBAE40"/>
          </p15:clr>
        </p15:guide>
        <p15:guide id="3" pos="298">
          <p15:clr>
            <a:srgbClr val="FBAE40"/>
          </p15:clr>
        </p15:guide>
        <p15:guide id="5" orient="horz" pos="291">
          <p15:clr>
            <a:srgbClr val="FBAE40"/>
          </p15:clr>
        </p15:guide>
        <p15:guide id="6" orient="horz" pos="7365">
          <p15:clr>
            <a:srgbClr val="FBAE40"/>
          </p15:clr>
        </p15:guide>
        <p15:guide id="7" pos="198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anations + Text/Image  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80F90BC-994E-754E-B305-1356550386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2170" y="309621"/>
            <a:ext cx="18872588" cy="127600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Clic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D080EB-7E1B-A041-82BC-3CC939065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81511" y="2419745"/>
            <a:ext cx="9357563" cy="8506667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buSzPct val="100000"/>
              <a:defRPr/>
            </a:lvl1pPr>
            <a:lvl2pPr marL="1215409" indent="-405136">
              <a:buClr>
                <a:srgbClr val="FF0000"/>
              </a:buClr>
              <a:buSzPct val="90000"/>
              <a:buFont typeface="Wingdings" pitchFamily="2" charset="2"/>
              <a:buChar char="§"/>
              <a:defRPr/>
            </a:lvl2pPr>
            <a:lvl3pPr>
              <a:buClr>
                <a:srgbClr val="FF0000"/>
              </a:buClr>
              <a:buSzPct val="80000"/>
              <a:defRPr sz="3308"/>
            </a:lvl3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66D3EC-DC9D-2E43-A98A-A1676FE0FA2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152324" y="2419745"/>
            <a:ext cx="9357563" cy="8506667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buSzPct val="100000"/>
              <a:defRPr/>
            </a:lvl1pPr>
            <a:lvl2pPr marL="1215409" indent="-405136">
              <a:buClr>
                <a:srgbClr val="FF0000"/>
              </a:buClr>
              <a:buSzPct val="90000"/>
              <a:buFont typeface="Wingdings" pitchFamily="2" charset="2"/>
              <a:buChar char="§"/>
              <a:defRPr/>
            </a:lvl2pPr>
            <a:lvl3pPr>
              <a:buClr>
                <a:srgbClr val="FF0000"/>
              </a:buClr>
              <a:buSzPct val="80000"/>
              <a:defRPr sz="3308"/>
            </a:lvl3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75A5B33D-6462-F34E-96B0-21F90FE03AC9}"/>
              </a:ext>
            </a:extLst>
          </p:cNvPr>
          <p:cNvSpPr txBox="1">
            <a:spLocks/>
          </p:cNvSpPr>
          <p:nvPr userDrawn="1"/>
        </p:nvSpPr>
        <p:spPr>
          <a:xfrm>
            <a:off x="19899086" y="11196579"/>
            <a:ext cx="1333383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1620545" rtl="0" eaLnBrk="1" latinLnBrk="0" hangingPunct="1">
              <a:defRPr lang="en-US" sz="4253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10273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545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0818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41091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1364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61636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71909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2182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8241E1-0504-D04B-8DC9-D1067A9085AA}" type="slidenum">
              <a:rPr lang="en-CH" sz="3200" smtClean="0"/>
              <a:pPr/>
              <a:t>‹#›</a:t>
            </a:fld>
            <a:endParaRPr lang="en-CH" sz="3200"/>
          </a:p>
        </p:txBody>
      </p:sp>
    </p:spTree>
    <p:extLst>
      <p:ext uri="{BB962C8B-B14F-4D97-AF65-F5344CB8AC3E}">
        <p14:creationId xmlns:p14="http://schemas.microsoft.com/office/powerpoint/2010/main" val="284396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anations + Text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AEE133-94B6-1A49-BC57-0C5D569F0CC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152328" y="2419745"/>
            <a:ext cx="18862429" cy="8506667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buSzPct val="100000"/>
              <a:defRPr/>
            </a:lvl1pPr>
            <a:lvl2pPr marL="1215409" indent="-405136">
              <a:buClr>
                <a:srgbClr val="FF0000"/>
              </a:buClr>
              <a:buSzPct val="90000"/>
              <a:buFont typeface="Wingdings" pitchFamily="2" charset="2"/>
              <a:buChar char="§"/>
              <a:defRPr/>
            </a:lvl2pPr>
            <a:lvl3pPr>
              <a:buClr>
                <a:srgbClr val="FF0000"/>
              </a:buClr>
              <a:buSzPct val="80000"/>
              <a:defRPr sz="3308"/>
            </a:lvl3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7315E22-EF24-ED4E-88B2-D60F6FEFA5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2170" y="309621"/>
            <a:ext cx="18872588" cy="127600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Clic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3F5C4060-EFED-5843-BCFC-3D2BEAC51AE4}"/>
              </a:ext>
            </a:extLst>
          </p:cNvPr>
          <p:cNvSpPr txBox="1">
            <a:spLocks/>
          </p:cNvSpPr>
          <p:nvPr userDrawn="1"/>
        </p:nvSpPr>
        <p:spPr>
          <a:xfrm>
            <a:off x="19899086" y="11196579"/>
            <a:ext cx="1333383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1620545" rtl="0" eaLnBrk="1" latinLnBrk="0" hangingPunct="1">
              <a:defRPr lang="en-US" sz="4253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10273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545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0818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41091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1364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61636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71909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2182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8241E1-0504-D04B-8DC9-D1067A9085AA}" type="slidenum">
              <a:rPr lang="en-CH" sz="3200" smtClean="0"/>
              <a:pPr/>
              <a:t>‹#›</a:t>
            </a:fld>
            <a:endParaRPr lang="en-CH" sz="3200"/>
          </a:p>
        </p:txBody>
      </p:sp>
    </p:spTree>
    <p:extLst>
      <p:ext uri="{BB962C8B-B14F-4D97-AF65-F5344CB8AC3E}">
        <p14:creationId xmlns:p14="http://schemas.microsoft.com/office/powerpoint/2010/main" val="320961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anations +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7">
            <a:extLst>
              <a:ext uri="{FF2B5EF4-FFF2-40B4-BE49-F238E27FC236}">
                <a16:creationId xmlns:a16="http://schemas.microsoft.com/office/drawing/2014/main" id="{86D2CD55-B0F2-7A4E-BC5D-5AB78C3D61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52219" y="2419745"/>
            <a:ext cx="18862538" cy="85066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Clic on the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an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A43E7A1-18EB-C84D-96D9-7CE6893F01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2170" y="309621"/>
            <a:ext cx="18872588" cy="127600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Clic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C81FD28-27DD-B44B-AAAA-BAF7002E2CF9}"/>
              </a:ext>
            </a:extLst>
          </p:cNvPr>
          <p:cNvSpPr txBox="1">
            <a:spLocks/>
          </p:cNvSpPr>
          <p:nvPr userDrawn="1"/>
        </p:nvSpPr>
        <p:spPr>
          <a:xfrm>
            <a:off x="19899086" y="11196579"/>
            <a:ext cx="1333383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1620545" rtl="0" eaLnBrk="1" latinLnBrk="0" hangingPunct="1">
              <a:defRPr lang="en-US" sz="4253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10273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545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0818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41091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1364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61636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71909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2182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8241E1-0504-D04B-8DC9-D1067A9085AA}" type="slidenum">
              <a:rPr lang="en-CH" sz="3200" smtClean="0"/>
              <a:pPr/>
              <a:t>‹#›</a:t>
            </a:fld>
            <a:endParaRPr lang="en-CH" sz="3200"/>
          </a:p>
        </p:txBody>
      </p:sp>
    </p:spTree>
    <p:extLst>
      <p:ext uri="{BB962C8B-B14F-4D97-AF65-F5344CB8AC3E}">
        <p14:creationId xmlns:p14="http://schemas.microsoft.com/office/powerpoint/2010/main" val="1122042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anations + Image (Fullscreen)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7">
            <a:extLst>
              <a:ext uri="{FF2B5EF4-FFF2-40B4-BE49-F238E27FC236}">
                <a16:creationId xmlns:a16="http://schemas.microsoft.com/office/drawing/2014/main" id="{86D2CD55-B0F2-7A4E-BC5D-5AB78C3D61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1747368" cy="12153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Clic on the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an image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53A020E-0870-7C42-901D-E04A568D1163}"/>
              </a:ext>
            </a:extLst>
          </p:cNvPr>
          <p:cNvSpPr txBox="1">
            <a:spLocks/>
          </p:cNvSpPr>
          <p:nvPr userDrawn="1"/>
        </p:nvSpPr>
        <p:spPr>
          <a:xfrm>
            <a:off x="19899086" y="11196579"/>
            <a:ext cx="1333383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1620545" rtl="0" eaLnBrk="1" latinLnBrk="0" hangingPunct="1">
              <a:defRPr lang="en-US" sz="4253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10273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545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0818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41091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1364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61636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71909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2182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8241E1-0504-D04B-8DC9-D1067A9085AA}" type="slidenum">
              <a:rPr lang="en-CH" sz="3200" smtClean="0"/>
              <a:pPr/>
              <a:t>‹#›</a:t>
            </a:fld>
            <a:endParaRPr lang="en-CH" sz="3200"/>
          </a:p>
        </p:txBody>
      </p:sp>
    </p:spTree>
    <p:extLst>
      <p:ext uri="{BB962C8B-B14F-4D97-AF65-F5344CB8AC3E}">
        <p14:creationId xmlns:p14="http://schemas.microsoft.com/office/powerpoint/2010/main" val="2387610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anations + Image (Fullscreen) (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7">
            <a:extLst>
              <a:ext uri="{FF2B5EF4-FFF2-40B4-BE49-F238E27FC236}">
                <a16:creationId xmlns:a16="http://schemas.microsoft.com/office/drawing/2014/main" id="{86D2CD55-B0F2-7A4E-BC5D-5AB78C3D61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1747368" cy="12153900"/>
          </a:xfrm>
          <a:prstGeom prst="rect">
            <a:avLst/>
          </a:prstGeom>
        </p:spPr>
        <p:txBody>
          <a:bodyPr/>
          <a:lstStyle>
            <a:lvl1pPr marL="0" marR="0" indent="0" algn="l" defTabSz="1620545" rtl="0" eaLnBrk="1" fontAlgn="auto" latinLnBrk="0" hangingPunct="1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1620545" rtl="0" eaLnBrk="1" fontAlgn="auto" latinLnBrk="0" hangingPunct="1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fr-FR"/>
              <a:t>Clic on the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an image</a:t>
            </a:r>
          </a:p>
          <a:p>
            <a:endParaRPr lang="fr-FR"/>
          </a:p>
        </p:txBody>
      </p:sp>
      <p:sp>
        <p:nvSpPr>
          <p:cNvPr id="3" name="Titre 4">
            <a:extLst>
              <a:ext uri="{FF2B5EF4-FFF2-40B4-BE49-F238E27FC236}">
                <a16:creationId xmlns:a16="http://schemas.microsoft.com/office/drawing/2014/main" id="{786A89FB-A22D-4747-9CAE-8C83963DB1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2170" y="309621"/>
            <a:ext cx="18872588" cy="127600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Clic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734A6BB-1C92-2A45-BB34-056B708BC2AE}"/>
              </a:ext>
            </a:extLst>
          </p:cNvPr>
          <p:cNvSpPr txBox="1">
            <a:spLocks/>
          </p:cNvSpPr>
          <p:nvPr userDrawn="1"/>
        </p:nvSpPr>
        <p:spPr>
          <a:xfrm>
            <a:off x="19899086" y="11196579"/>
            <a:ext cx="1333383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1620545" rtl="0" eaLnBrk="1" latinLnBrk="0" hangingPunct="1">
              <a:defRPr lang="en-US" sz="4253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10273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545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0818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41091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1364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61636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71909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2182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8241E1-0504-D04B-8DC9-D1067A9085AA}" type="slidenum">
              <a:rPr lang="en-CH" sz="3200" smtClean="0"/>
              <a:pPr/>
              <a:t>‹#›</a:t>
            </a:fld>
            <a:endParaRPr lang="en-CH" sz="3200"/>
          </a:p>
        </p:txBody>
      </p:sp>
    </p:spTree>
    <p:extLst>
      <p:ext uri="{BB962C8B-B14F-4D97-AF65-F5344CB8AC3E}">
        <p14:creationId xmlns:p14="http://schemas.microsoft.com/office/powerpoint/2010/main" val="4190728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anations + Handwriting/Drawing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7315E22-EF24-ED4E-88B2-D60F6FEFA5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2170" y="309621"/>
            <a:ext cx="18872588" cy="127600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Clic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ACC03EE-6C52-144B-850C-87D861A9AB83}"/>
              </a:ext>
            </a:extLst>
          </p:cNvPr>
          <p:cNvSpPr txBox="1">
            <a:spLocks/>
          </p:cNvSpPr>
          <p:nvPr userDrawn="1"/>
        </p:nvSpPr>
        <p:spPr>
          <a:xfrm>
            <a:off x="19899086" y="11196579"/>
            <a:ext cx="1333383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1620545" rtl="0" eaLnBrk="1" latinLnBrk="0" hangingPunct="1">
              <a:defRPr lang="en-US" sz="4253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10273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545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0818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41091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1364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61636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71909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2182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8241E1-0504-D04B-8DC9-D1067A9085AA}" type="slidenum">
              <a:rPr lang="en-CH" sz="3200" smtClean="0"/>
              <a:pPr/>
              <a:t>‹#›</a:t>
            </a:fld>
            <a:endParaRPr lang="en-CH" sz="3200"/>
          </a:p>
        </p:txBody>
      </p:sp>
    </p:spTree>
    <p:extLst>
      <p:ext uri="{BB962C8B-B14F-4D97-AF65-F5344CB8AC3E}">
        <p14:creationId xmlns:p14="http://schemas.microsoft.com/office/powerpoint/2010/main" val="2401517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61486-69FE-7348-8376-F80963C24911}"/>
              </a:ext>
            </a:extLst>
          </p:cNvPr>
          <p:cNvSpPr txBox="1">
            <a:spLocks/>
          </p:cNvSpPr>
          <p:nvPr userDrawn="1"/>
        </p:nvSpPr>
        <p:spPr>
          <a:xfrm>
            <a:off x="19899086" y="11196579"/>
            <a:ext cx="1333383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1620545" rtl="0" eaLnBrk="1" latinLnBrk="0" hangingPunct="1">
              <a:defRPr lang="en-US" sz="4253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10273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545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0818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41091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1364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61636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71909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2182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8241E1-0504-D04B-8DC9-D1067A9085AA}" type="slidenum">
              <a:rPr lang="en-CH" sz="3200" smtClean="0"/>
              <a:pPr/>
              <a:t>‹#›</a:t>
            </a:fld>
            <a:endParaRPr lang="en-CH" sz="3200"/>
          </a:p>
        </p:txBody>
      </p:sp>
    </p:spTree>
    <p:extLst>
      <p:ext uri="{BB962C8B-B14F-4D97-AF65-F5344CB8AC3E}">
        <p14:creationId xmlns:p14="http://schemas.microsoft.com/office/powerpoint/2010/main" val="131710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Image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147339" y="189706"/>
            <a:ext cx="18460125" cy="11692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Clic on the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136480" y="1858554"/>
            <a:ext cx="6470984" cy="5525522"/>
          </a:xfrm>
          <a:prstGeom prst="rect">
            <a:avLst/>
          </a:prstGeo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8507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Name of the </a:t>
            </a:r>
            <a:r>
              <a:rPr lang="fr-FR" dirty="0" err="1"/>
              <a:t>lesson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92472" y="7371970"/>
            <a:ext cx="4321493" cy="3706189"/>
          </a:xfrm>
          <a:prstGeom prst="rect">
            <a:avLst/>
          </a:prstGeo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l">
              <a:buNone/>
              <a:defRPr sz="425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10273" indent="0" algn="ctr">
              <a:buNone/>
              <a:defRPr sz="3545"/>
            </a:lvl2pPr>
            <a:lvl3pPr marL="1620545" indent="0" algn="ctr">
              <a:buNone/>
              <a:defRPr sz="3190"/>
            </a:lvl3pPr>
            <a:lvl4pPr marL="2430818" indent="0" algn="ctr">
              <a:buNone/>
              <a:defRPr sz="2836"/>
            </a:lvl4pPr>
            <a:lvl5pPr marL="3241091" indent="0" algn="ctr">
              <a:buNone/>
              <a:defRPr sz="2836"/>
            </a:lvl5pPr>
            <a:lvl6pPr marL="4051364" indent="0" algn="ctr">
              <a:buNone/>
              <a:defRPr sz="2836"/>
            </a:lvl6pPr>
            <a:lvl7pPr marL="4861636" indent="0" algn="ctr">
              <a:buNone/>
              <a:defRPr sz="2836"/>
            </a:lvl7pPr>
            <a:lvl8pPr marL="5671909" indent="0" algn="ctr">
              <a:buNone/>
              <a:defRPr sz="2836"/>
            </a:lvl8pPr>
            <a:lvl9pPr marL="6482182" indent="0" algn="ctr">
              <a:buNone/>
              <a:defRPr sz="2836"/>
            </a:lvl9pPr>
          </a:lstStyle>
          <a:p>
            <a:r>
              <a:rPr lang="fr-FR" dirty="0" err="1"/>
              <a:t>Numerical</a:t>
            </a:r>
            <a:r>
              <a:rPr lang="fr-FR" dirty="0"/>
              <a:t> Flow Simulation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A61A89-D1E3-8A40-82D6-9A86AEBFAF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664" y="10820641"/>
            <a:ext cx="1326938" cy="8681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5BFF46-A721-4641-AD59-B3251C9D9E0D}"/>
              </a:ext>
            </a:extLst>
          </p:cNvPr>
          <p:cNvSpPr/>
          <p:nvPr userDrawn="1"/>
        </p:nvSpPr>
        <p:spPr>
          <a:xfrm rot="16200000">
            <a:off x="211916" y="10849370"/>
            <a:ext cx="108032" cy="141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538" noProof="0"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5298" y="189707"/>
            <a:ext cx="2777261" cy="1201933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21B43A-F8E1-AE4A-8300-C06861FB31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136479" y="11060170"/>
            <a:ext cx="6473732" cy="1088853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2836"/>
            </a:lvl1pPr>
          </a:lstStyle>
          <a:p>
            <a:pPr lvl="0"/>
            <a:r>
              <a:rPr lang="fr-FR" dirty="0"/>
              <a:t>Edouard Boujo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0BD4587D-C902-8249-96CE-0EA99DB33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701" t="6118" r="4764" b="38730"/>
          <a:stretch/>
        </p:blipFill>
        <p:spPr>
          <a:xfrm>
            <a:off x="331748" y="1875360"/>
            <a:ext cx="2504359" cy="80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28" userDrawn="1">
          <p15:clr>
            <a:srgbClr val="FBAE40"/>
          </p15:clr>
        </p15:guide>
        <p15:guide id="2" pos="6806" userDrawn="1">
          <p15:clr>
            <a:srgbClr val="FBAE40"/>
          </p15:clr>
        </p15:guide>
        <p15:guide id="3" pos="298" userDrawn="1">
          <p15:clr>
            <a:srgbClr val="FBAE40"/>
          </p15:clr>
        </p15:guide>
        <p15:guide id="5" orient="horz" pos="291" userDrawn="1">
          <p15:clr>
            <a:srgbClr val="FBAE40"/>
          </p15:clr>
        </p15:guide>
        <p15:guide id="6" orient="horz" pos="7365" userDrawn="1">
          <p15:clr>
            <a:srgbClr val="FBAE40"/>
          </p15:clr>
        </p15:guide>
        <p15:guide id="7" pos="198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3A61A89-D1E3-8A40-82D6-9A86AEBFAF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664" y="10820641"/>
            <a:ext cx="1326938" cy="8681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5BFF46-A721-4641-AD59-B3251C9D9E0D}"/>
              </a:ext>
            </a:extLst>
          </p:cNvPr>
          <p:cNvSpPr/>
          <p:nvPr userDrawn="1"/>
        </p:nvSpPr>
        <p:spPr>
          <a:xfrm rot="16200000">
            <a:off x="211916" y="10849370"/>
            <a:ext cx="108032" cy="141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538" noProof="0"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5298" y="189707"/>
            <a:ext cx="2777261" cy="1201933"/>
          </a:xfrm>
          <a:prstGeom prst="rect">
            <a:avLst/>
          </a:prstGeom>
        </p:spPr>
      </p:pic>
      <p:sp>
        <p:nvSpPr>
          <p:cNvPr id="18" name="Titre 4">
            <a:extLst>
              <a:ext uri="{FF2B5EF4-FFF2-40B4-BE49-F238E27FC236}">
                <a16:creationId xmlns:a16="http://schemas.microsoft.com/office/drawing/2014/main" id="{E9FE0F18-6D06-354E-9D1A-04AF8E70C1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77792" y="5536150"/>
            <a:ext cx="17013750" cy="127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Name of the </a:t>
            </a:r>
            <a:r>
              <a:rPr lang="fr-FR" dirty="0" err="1"/>
              <a:t>lesson</a:t>
            </a:r>
            <a:endParaRPr lang="fr-FR" dirty="0"/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1EBA04BA-BBB2-3B4A-A4C4-5D350C1FBD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7612" y="7636576"/>
            <a:ext cx="17012125" cy="8506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FF0000"/>
                </a:solidFill>
              </a:defRPr>
            </a:lvl1pPr>
          </a:lstStyle>
          <a:p>
            <a:r>
              <a:rPr lang="fr-FR" dirty="0" err="1"/>
              <a:t>Numerical</a:t>
            </a:r>
            <a:r>
              <a:rPr lang="fr-FR" dirty="0"/>
              <a:t> Flow Simulation</a:t>
            </a:r>
            <a:endParaRPr lang="en-US" dirty="0"/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C476AE51-EB67-E14C-85E8-EB62D11D71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7612" y="8541331"/>
            <a:ext cx="17012125" cy="8506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Edouard Boujo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563DF6-FE68-2B45-A963-4BB3D3A3F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701" t="6118" r="4764" b="38730"/>
          <a:stretch/>
        </p:blipFill>
        <p:spPr>
          <a:xfrm>
            <a:off x="331748" y="1875360"/>
            <a:ext cx="2504359" cy="80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98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28" userDrawn="1">
          <p15:clr>
            <a:srgbClr val="FBAE40"/>
          </p15:clr>
        </p15:guide>
        <p15:guide id="2" pos="6806" userDrawn="1">
          <p15:clr>
            <a:srgbClr val="FBAE40"/>
          </p15:clr>
        </p15:guide>
        <p15:guide id="3" pos="298" userDrawn="1">
          <p15:clr>
            <a:srgbClr val="FBAE40"/>
          </p15:clr>
        </p15:guide>
        <p15:guide id="5" orient="horz" pos="291" userDrawn="1">
          <p15:clr>
            <a:srgbClr val="FBAE40"/>
          </p15:clr>
        </p15:guide>
        <p15:guide id="6" orient="horz" pos="7365" userDrawn="1">
          <p15:clr>
            <a:srgbClr val="FBAE40"/>
          </p15:clr>
        </p15:guide>
        <p15:guide id="7" pos="198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6">
            <a:extLst>
              <a:ext uri="{FF2B5EF4-FFF2-40B4-BE49-F238E27FC236}">
                <a16:creationId xmlns:a16="http://schemas.microsoft.com/office/drawing/2014/main" id="{ED8E8828-AC4B-FB4D-93B7-3FAF083C2DE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38240" y="0"/>
            <a:ext cx="19469224" cy="12153900"/>
          </a:xfrm>
          <a:prstGeom prst="rect">
            <a:avLst/>
          </a:prstGeom>
        </p:spPr>
        <p:txBody>
          <a:bodyPr/>
          <a:lstStyle>
            <a:lvl1pPr marL="0" marR="0" indent="0" algn="l" defTabSz="1620545" rtl="0" eaLnBrk="1" fontAlgn="auto" latinLnBrk="0" hangingPunct="1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1620545" rtl="0" eaLnBrk="1" fontAlgn="auto" latinLnBrk="0" hangingPunct="1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fr-FR"/>
              <a:t>Clic on the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an image</a:t>
            </a:r>
          </a:p>
          <a:p>
            <a:endParaRPr lang="fr-F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C1F1FD-13F2-E74A-9CB1-BB6EE3FEA1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36480" y="7157286"/>
            <a:ext cx="6470984" cy="4989101"/>
          </a:xfrm>
          <a:prstGeom prst="rect">
            <a:avLst/>
          </a:prstGeom>
          <a:solidFill>
            <a:srgbClr val="FF0000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7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2170" y="309621"/>
            <a:ext cx="18872588" cy="127600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Clic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12ADDB7-9274-AD43-9416-E0D1E38BE389}"/>
              </a:ext>
            </a:extLst>
          </p:cNvPr>
          <p:cNvSpPr txBox="1">
            <a:spLocks/>
          </p:cNvSpPr>
          <p:nvPr userDrawn="1"/>
        </p:nvSpPr>
        <p:spPr>
          <a:xfrm>
            <a:off x="19899086" y="11196579"/>
            <a:ext cx="1333383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1620545" rtl="0" eaLnBrk="1" latinLnBrk="0" hangingPunct="1">
              <a:defRPr lang="en-US" sz="4253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10273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545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0818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41091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1364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61636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71909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2182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8241E1-0504-D04B-8DC9-D1067A9085AA}" type="slidenum">
              <a:rPr lang="en-CH" sz="3200" smtClean="0"/>
              <a:pPr/>
              <a:t>‹#›</a:t>
            </a:fld>
            <a:endParaRPr lang="en-CH" sz="320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/Summary/ Explanations + Text/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681511" y="2419745"/>
            <a:ext cx="9357563" cy="8506667"/>
          </a:xfrm>
          <a:prstGeom prst="rect">
            <a:avLst/>
          </a:prstGeom>
        </p:spPr>
        <p:txBody>
          <a:bodyPr/>
          <a:lstStyle>
            <a:lvl1pPr marL="405136" indent="-405136">
              <a:buClr>
                <a:srgbClr val="FF0000"/>
              </a:buClr>
              <a:buSzPct val="100000"/>
              <a:buFont typeface="Wingdings" pitchFamily="2" charset="2"/>
              <a:buChar char="§"/>
              <a:defRPr/>
            </a:lvl1pPr>
            <a:lvl2pPr marL="1215409" indent="-405136">
              <a:buClr>
                <a:srgbClr val="FF0000"/>
              </a:buClr>
              <a:buSzPct val="90000"/>
              <a:buFont typeface="Wingdings" pitchFamily="2" charset="2"/>
              <a:buChar char="§"/>
              <a:defRPr/>
            </a:lvl2pPr>
            <a:lvl3pPr marL="2025682" indent="-405136">
              <a:buClr>
                <a:srgbClr val="FF0000"/>
              </a:buClr>
              <a:buSzPct val="80000"/>
              <a:buFont typeface="Wingdings" pitchFamily="2" charset="2"/>
              <a:buChar char="§"/>
              <a:defRPr sz="3308"/>
            </a:lvl3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Titre 4">
            <a:extLst>
              <a:ext uri="{FF2B5EF4-FFF2-40B4-BE49-F238E27FC236}">
                <a16:creationId xmlns:a16="http://schemas.microsoft.com/office/drawing/2014/main" id="{3CCB350D-1FD0-9946-B187-333E380AE7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2170" y="309621"/>
            <a:ext cx="18872588" cy="127600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Clic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E574EEC-06AE-E840-AEBE-24DAFAA37BAB}"/>
              </a:ext>
            </a:extLst>
          </p:cNvPr>
          <p:cNvSpPr txBox="1">
            <a:spLocks/>
          </p:cNvSpPr>
          <p:nvPr userDrawn="1"/>
        </p:nvSpPr>
        <p:spPr>
          <a:xfrm>
            <a:off x="19899086" y="11196579"/>
            <a:ext cx="1333383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1620545" rtl="0" eaLnBrk="1" latinLnBrk="0" hangingPunct="1">
              <a:defRPr lang="en-US" sz="4253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10273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545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0818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41091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1364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61636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71909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2182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8241E1-0504-D04B-8DC9-D1067A9085AA}" type="slidenum">
              <a:rPr lang="en-CH" sz="3200" smtClean="0"/>
              <a:pPr/>
              <a:t>‹#›</a:t>
            </a:fld>
            <a:endParaRPr lang="en-CH" sz="3200"/>
          </a:p>
        </p:txBody>
      </p:sp>
    </p:spTree>
    <p:extLst>
      <p:ext uri="{BB962C8B-B14F-4D97-AF65-F5344CB8AC3E}">
        <p14:creationId xmlns:p14="http://schemas.microsoft.com/office/powerpoint/2010/main" val="218181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/Summary/ Explanations + Text/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064A3F-AD68-474A-88E0-8D1C09FE78A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152324" y="2419745"/>
            <a:ext cx="9357563" cy="8506667"/>
          </a:xfrm>
          <a:prstGeom prst="rect">
            <a:avLst/>
          </a:prstGeom>
        </p:spPr>
        <p:txBody>
          <a:bodyPr/>
          <a:lstStyle>
            <a:lvl1pPr marL="405136" indent="-405136">
              <a:buClr>
                <a:srgbClr val="FF0000"/>
              </a:buClr>
              <a:buSzPct val="100000"/>
              <a:buFont typeface="Wingdings" pitchFamily="2" charset="2"/>
              <a:buChar char="§"/>
              <a:defRPr/>
            </a:lvl1pPr>
            <a:lvl2pPr marL="1215409" indent="-405136">
              <a:buClr>
                <a:srgbClr val="FF0000"/>
              </a:buClr>
              <a:buSzPct val="90000"/>
              <a:buFont typeface="Wingdings" pitchFamily="2" charset="2"/>
              <a:buChar char="§"/>
              <a:defRPr/>
            </a:lvl2pPr>
            <a:lvl3pPr marL="2025682" indent="-405136">
              <a:buClr>
                <a:srgbClr val="FF0000"/>
              </a:buClr>
              <a:buSzPct val="80000"/>
              <a:buFont typeface="Wingdings" pitchFamily="2" charset="2"/>
              <a:buChar char="§"/>
              <a:defRPr sz="3308"/>
            </a:lvl3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4AB1DAF-6035-6A4E-9EC0-BED0E1452F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2170" y="309621"/>
            <a:ext cx="18872588" cy="127600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Clic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780DE4E-C1CC-1B43-8D4E-0F18B32CD8D8}"/>
              </a:ext>
            </a:extLst>
          </p:cNvPr>
          <p:cNvSpPr txBox="1">
            <a:spLocks/>
          </p:cNvSpPr>
          <p:nvPr userDrawn="1"/>
        </p:nvSpPr>
        <p:spPr>
          <a:xfrm>
            <a:off x="19899086" y="11196579"/>
            <a:ext cx="1333383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1620545" rtl="0" eaLnBrk="1" latinLnBrk="0" hangingPunct="1">
              <a:defRPr lang="en-US" sz="4253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10273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545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0818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41091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1364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61636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71909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2182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8241E1-0504-D04B-8DC9-D1067A9085AA}" type="slidenum">
              <a:rPr lang="en-CH" sz="3200" smtClean="0"/>
              <a:pPr/>
              <a:t>‹#›</a:t>
            </a:fld>
            <a:endParaRPr lang="en-CH" sz="3200"/>
          </a:p>
        </p:txBody>
      </p:sp>
    </p:spTree>
    <p:extLst>
      <p:ext uri="{BB962C8B-B14F-4D97-AF65-F5344CB8AC3E}">
        <p14:creationId xmlns:p14="http://schemas.microsoft.com/office/powerpoint/2010/main" val="193213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anations + Image/Text Box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064A3F-AD68-474A-88E0-8D1C09FE78A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025567" y="2933347"/>
            <a:ext cx="9357563" cy="8506667"/>
          </a:xfrm>
          <a:prstGeom prst="rect">
            <a:avLst/>
          </a:prstGeom>
        </p:spPr>
        <p:txBody>
          <a:bodyPr/>
          <a:lstStyle>
            <a:lvl1pPr marL="405136" indent="-405136">
              <a:buClr>
                <a:srgbClr val="FF0000"/>
              </a:buClr>
              <a:buSzPct val="100000"/>
              <a:buFont typeface="Wingdings" pitchFamily="2" charset="2"/>
              <a:buChar char="§"/>
              <a:defRPr/>
            </a:lvl1pPr>
            <a:lvl2pPr marL="1215409" indent="-405136">
              <a:buClr>
                <a:srgbClr val="FF0000"/>
              </a:buClr>
              <a:buSzPct val="90000"/>
              <a:buFont typeface="Wingdings" pitchFamily="2" charset="2"/>
              <a:buChar char="§"/>
              <a:defRPr/>
            </a:lvl2pPr>
            <a:lvl3pPr marL="2025682" indent="-405136">
              <a:buClr>
                <a:srgbClr val="FF0000"/>
              </a:buClr>
              <a:buSzPct val="80000"/>
              <a:buFont typeface="Wingdings" pitchFamily="2" charset="2"/>
              <a:buChar char="§"/>
              <a:defRPr sz="3308"/>
            </a:lvl3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6" name="Espace réservé pour une image  7">
            <a:extLst>
              <a:ext uri="{FF2B5EF4-FFF2-40B4-BE49-F238E27FC236}">
                <a16:creationId xmlns:a16="http://schemas.microsoft.com/office/drawing/2014/main" id="{25EFDBB0-2E2B-F149-8BE9-73ED166E8C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43028" y="0"/>
            <a:ext cx="7431318" cy="12153900"/>
          </a:xfrm>
          <a:prstGeom prst="rect">
            <a:avLst/>
          </a:prstGeom>
        </p:spPr>
        <p:txBody>
          <a:bodyPr/>
          <a:lstStyle>
            <a:lvl1pPr marL="0" marR="0" indent="0" algn="l" defTabSz="1620545" rtl="0" eaLnBrk="1" fontAlgn="auto" latinLnBrk="0" hangingPunct="1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1620545" rtl="0" eaLnBrk="1" fontAlgn="auto" latinLnBrk="0" hangingPunct="1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fr-FR"/>
              <a:t>Clic on the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an image</a:t>
            </a:r>
          </a:p>
          <a:p>
            <a:endParaRPr lang="fr-FR"/>
          </a:p>
        </p:txBody>
      </p:sp>
      <p:sp>
        <p:nvSpPr>
          <p:cNvPr id="7" name="Titre 4">
            <a:extLst>
              <a:ext uri="{FF2B5EF4-FFF2-40B4-BE49-F238E27FC236}">
                <a16:creationId xmlns:a16="http://schemas.microsoft.com/office/drawing/2014/main" id="{330330C3-5665-2B44-A6E5-D7BCD72109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11481" y="309625"/>
            <a:ext cx="9357563" cy="222299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Clic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CA815A1-EA85-9B48-9330-3789F0733335}"/>
              </a:ext>
            </a:extLst>
          </p:cNvPr>
          <p:cNvSpPr txBox="1">
            <a:spLocks/>
          </p:cNvSpPr>
          <p:nvPr userDrawn="1"/>
        </p:nvSpPr>
        <p:spPr>
          <a:xfrm>
            <a:off x="19899086" y="11196579"/>
            <a:ext cx="1333383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1620545" rtl="0" eaLnBrk="1" latinLnBrk="0" hangingPunct="1">
              <a:defRPr lang="en-US" sz="4253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10273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545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0818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41091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1364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61636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71909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2182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8241E1-0504-D04B-8DC9-D1067A9085AA}" type="slidenum">
              <a:rPr lang="en-CH" sz="3200" smtClean="0"/>
              <a:pPr/>
              <a:t>‹#›</a:t>
            </a:fld>
            <a:endParaRPr lang="en-CH" sz="3200"/>
          </a:p>
        </p:txBody>
      </p:sp>
    </p:spTree>
    <p:extLst>
      <p:ext uri="{BB962C8B-B14F-4D97-AF65-F5344CB8AC3E}">
        <p14:creationId xmlns:p14="http://schemas.microsoft.com/office/powerpoint/2010/main" val="229036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anations + Text/Imag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064A3F-AD68-474A-88E0-8D1C09FE78A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152324" y="2933347"/>
            <a:ext cx="9357563" cy="8506667"/>
          </a:xfrm>
          <a:prstGeom prst="rect">
            <a:avLst/>
          </a:prstGeom>
        </p:spPr>
        <p:txBody>
          <a:bodyPr/>
          <a:lstStyle>
            <a:lvl1pPr marL="405136" indent="-405136">
              <a:buClr>
                <a:srgbClr val="FF0000"/>
              </a:buClr>
              <a:buSzPct val="100000"/>
              <a:buFont typeface="Wingdings" pitchFamily="2" charset="2"/>
              <a:buChar char="§"/>
              <a:defRPr/>
            </a:lvl1pPr>
            <a:lvl2pPr marL="1215409" indent="-405136">
              <a:buClr>
                <a:srgbClr val="FF0000"/>
              </a:buClr>
              <a:buSzPct val="90000"/>
              <a:buFont typeface="Wingdings" pitchFamily="2" charset="2"/>
              <a:buChar char="§"/>
              <a:defRPr/>
            </a:lvl2pPr>
            <a:lvl3pPr marL="2025682" indent="-405136">
              <a:buClr>
                <a:srgbClr val="FF0000"/>
              </a:buClr>
              <a:buSzPct val="80000"/>
              <a:buFont typeface="Wingdings" pitchFamily="2" charset="2"/>
              <a:buChar char="§"/>
              <a:defRPr sz="3308"/>
            </a:lvl3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6" name="Espace réservé pour une image  7">
            <a:extLst>
              <a:ext uri="{FF2B5EF4-FFF2-40B4-BE49-F238E27FC236}">
                <a16:creationId xmlns:a16="http://schemas.microsoft.com/office/drawing/2014/main" id="{25EFDBB0-2E2B-F149-8BE9-73ED166E8C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64478" y="0"/>
            <a:ext cx="7431318" cy="12153900"/>
          </a:xfrm>
          <a:prstGeom prst="rect">
            <a:avLst/>
          </a:prstGeom>
        </p:spPr>
        <p:txBody>
          <a:bodyPr/>
          <a:lstStyle>
            <a:lvl1pPr marL="0" marR="0" indent="0" algn="l" defTabSz="1620545" rtl="0" eaLnBrk="1" fontAlgn="auto" latinLnBrk="0" hangingPunct="1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1620545" rtl="0" eaLnBrk="1" fontAlgn="auto" latinLnBrk="0" hangingPunct="1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fr-FR"/>
              <a:t>Clic on the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an image</a:t>
            </a:r>
          </a:p>
          <a:p>
            <a:endParaRPr lang="fr-FR"/>
          </a:p>
        </p:txBody>
      </p:sp>
      <p:sp>
        <p:nvSpPr>
          <p:cNvPr id="7" name="Titre 4">
            <a:extLst>
              <a:ext uri="{FF2B5EF4-FFF2-40B4-BE49-F238E27FC236}">
                <a16:creationId xmlns:a16="http://schemas.microsoft.com/office/drawing/2014/main" id="{330330C3-5665-2B44-A6E5-D7BCD72109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8238" y="309625"/>
            <a:ext cx="9357563" cy="222299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Clic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B107A547-8F74-CB44-93EB-43156E4EFE33}"/>
              </a:ext>
            </a:extLst>
          </p:cNvPr>
          <p:cNvSpPr txBox="1">
            <a:spLocks/>
          </p:cNvSpPr>
          <p:nvPr userDrawn="1"/>
        </p:nvSpPr>
        <p:spPr>
          <a:xfrm>
            <a:off x="19899086" y="11196579"/>
            <a:ext cx="1333383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1620545" rtl="0" eaLnBrk="1" latinLnBrk="0" hangingPunct="1">
              <a:defRPr lang="en-US" sz="4253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10273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545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0818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41091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1364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61636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71909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2182" algn="l" defTabSz="1620545" rtl="0" eaLnBrk="1" latinLnBrk="0" hangingPunct="1">
              <a:defRPr sz="3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8241E1-0504-D04B-8DC9-D1067A9085AA}" type="slidenum">
              <a:rPr lang="en-CH" sz="3200" smtClean="0"/>
              <a:pPr/>
              <a:t>‹#›</a:t>
            </a:fld>
            <a:endParaRPr lang="en-CH" sz="3200"/>
          </a:p>
        </p:txBody>
      </p:sp>
    </p:spTree>
    <p:extLst>
      <p:ext uri="{BB962C8B-B14F-4D97-AF65-F5344CB8AC3E}">
        <p14:creationId xmlns:p14="http://schemas.microsoft.com/office/powerpoint/2010/main" val="333390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7517523C-21CD-2848-8CC0-7C06C212A28A}"/>
              </a:ext>
            </a:extLst>
          </p:cNvPr>
          <p:cNvSpPr txBox="1"/>
          <p:nvPr userDrawn="1"/>
        </p:nvSpPr>
        <p:spPr>
          <a:xfrm rot="16200000">
            <a:off x="-828404" y="8531928"/>
            <a:ext cx="3772186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363" dirty="0" err="1">
                <a:solidFill>
                  <a:srgbClr val="FF0000"/>
                </a:solidFill>
              </a:rPr>
              <a:t>Numerical</a:t>
            </a:r>
            <a:r>
              <a:rPr lang="fr-CH" sz="2363" dirty="0">
                <a:solidFill>
                  <a:srgbClr val="FF0000"/>
                </a:solidFill>
              </a:rPr>
              <a:t> Flow Simulation</a:t>
            </a: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61" r:id="rId2"/>
    <p:sldLayoutId id="2147483703" r:id="rId3"/>
    <p:sldLayoutId id="2147483702" r:id="rId4"/>
    <p:sldLayoutId id="2147483674" r:id="rId5"/>
    <p:sldLayoutId id="2147483688" r:id="rId6"/>
    <p:sldLayoutId id="2147483689" r:id="rId7"/>
    <p:sldLayoutId id="2147483700" r:id="rId8"/>
    <p:sldLayoutId id="2147483701" r:id="rId9"/>
    <p:sldLayoutId id="2147483686" r:id="rId10"/>
    <p:sldLayoutId id="2147483695" r:id="rId11"/>
    <p:sldLayoutId id="2147483690" r:id="rId12"/>
    <p:sldLayoutId id="2147483694" r:id="rId13"/>
    <p:sldLayoutId id="2147483699" r:id="rId14"/>
    <p:sldLayoutId id="2147483697" r:id="rId15"/>
    <p:sldLayoutId id="2147483696" r:id="rId16"/>
  </p:sldLayoutIdLst>
  <p:hf hdr="0" dt="0"/>
  <p:txStyles>
    <p:titleStyle>
      <a:lvl1pPr algn="l" defTabSz="1620545" rtl="0" eaLnBrk="1" latinLnBrk="0" hangingPunct="1">
        <a:lnSpc>
          <a:spcPct val="90000"/>
        </a:lnSpc>
        <a:spcBef>
          <a:spcPct val="0"/>
        </a:spcBef>
        <a:buNone/>
        <a:defRPr sz="7562" b="1" i="0" kern="1000" spc="-165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405136" indent="-405136" algn="l" defTabSz="1620545" rtl="0" eaLnBrk="1" latinLnBrk="0" hangingPunct="1">
        <a:lnSpc>
          <a:spcPct val="90000"/>
        </a:lnSpc>
        <a:spcBef>
          <a:spcPts val="1772"/>
        </a:spcBef>
        <a:buClr>
          <a:schemeClr val="accent1"/>
        </a:buClr>
        <a:buSzPct val="90000"/>
        <a:buFont typeface="Wingdings" pitchFamily="2" charset="2"/>
        <a:buChar char="§"/>
        <a:defRPr sz="4253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215409" indent="-405136" algn="l" defTabSz="1620545" rtl="0" eaLnBrk="1" latinLnBrk="0" hangingPunct="1">
        <a:lnSpc>
          <a:spcPct val="90000"/>
        </a:lnSpc>
        <a:spcBef>
          <a:spcPts val="88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781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2025682" indent="-405136" algn="l" defTabSz="1620545" rtl="0" eaLnBrk="1" latinLnBrk="0" hangingPunct="1">
        <a:lnSpc>
          <a:spcPct val="90000"/>
        </a:lnSpc>
        <a:spcBef>
          <a:spcPts val="886"/>
        </a:spcBef>
        <a:buSzPct val="90000"/>
        <a:buFont typeface="Wingdings" pitchFamily="2" charset="2"/>
        <a:buChar char="§"/>
        <a:defRPr sz="3545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835954" indent="-405136" algn="l" defTabSz="1620545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90" kern="1200">
          <a:solidFill>
            <a:schemeClr val="tx1"/>
          </a:solidFill>
          <a:latin typeface="+mn-lt"/>
          <a:ea typeface="+mn-ea"/>
          <a:cs typeface="+mn-cs"/>
        </a:defRPr>
      </a:lvl4pPr>
      <a:lvl5pPr marL="3646227" indent="-405136" algn="l" defTabSz="1620545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90" kern="1200">
          <a:solidFill>
            <a:schemeClr val="tx1"/>
          </a:solidFill>
          <a:latin typeface="+mn-lt"/>
          <a:ea typeface="+mn-ea"/>
          <a:cs typeface="+mn-cs"/>
        </a:defRPr>
      </a:lvl5pPr>
      <a:lvl6pPr marL="4456500" indent="-405136" algn="l" defTabSz="1620545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90" kern="1200">
          <a:solidFill>
            <a:schemeClr val="tx1"/>
          </a:solidFill>
          <a:latin typeface="+mn-lt"/>
          <a:ea typeface="+mn-ea"/>
          <a:cs typeface="+mn-cs"/>
        </a:defRPr>
      </a:lvl6pPr>
      <a:lvl7pPr marL="5266773" indent="-405136" algn="l" defTabSz="1620545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90" kern="1200">
          <a:solidFill>
            <a:schemeClr val="tx1"/>
          </a:solidFill>
          <a:latin typeface="+mn-lt"/>
          <a:ea typeface="+mn-ea"/>
          <a:cs typeface="+mn-cs"/>
        </a:defRPr>
      </a:lvl7pPr>
      <a:lvl8pPr marL="6077045" indent="-405136" algn="l" defTabSz="1620545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90" kern="1200">
          <a:solidFill>
            <a:schemeClr val="tx1"/>
          </a:solidFill>
          <a:latin typeface="+mn-lt"/>
          <a:ea typeface="+mn-ea"/>
          <a:cs typeface="+mn-cs"/>
        </a:defRPr>
      </a:lvl8pPr>
      <a:lvl9pPr marL="6887318" indent="-405136" algn="l" defTabSz="1620545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545" rtl="0" eaLnBrk="1" latinLnBrk="0" hangingPunct="1">
        <a:defRPr sz="3190" kern="1200">
          <a:solidFill>
            <a:schemeClr val="tx1"/>
          </a:solidFill>
          <a:latin typeface="+mn-lt"/>
          <a:ea typeface="+mn-ea"/>
          <a:cs typeface="+mn-cs"/>
        </a:defRPr>
      </a:lvl1pPr>
      <a:lvl2pPr marL="810273" algn="l" defTabSz="1620545" rtl="0" eaLnBrk="1" latinLnBrk="0" hangingPunct="1">
        <a:defRPr sz="3190" kern="1200">
          <a:solidFill>
            <a:schemeClr val="tx1"/>
          </a:solidFill>
          <a:latin typeface="+mn-lt"/>
          <a:ea typeface="+mn-ea"/>
          <a:cs typeface="+mn-cs"/>
        </a:defRPr>
      </a:lvl2pPr>
      <a:lvl3pPr marL="1620545" algn="l" defTabSz="1620545" rtl="0" eaLnBrk="1" latinLnBrk="0" hangingPunct="1">
        <a:defRPr sz="3190" kern="1200">
          <a:solidFill>
            <a:schemeClr val="tx1"/>
          </a:solidFill>
          <a:latin typeface="+mn-lt"/>
          <a:ea typeface="+mn-ea"/>
          <a:cs typeface="+mn-cs"/>
        </a:defRPr>
      </a:lvl3pPr>
      <a:lvl4pPr marL="2430818" algn="l" defTabSz="1620545" rtl="0" eaLnBrk="1" latinLnBrk="0" hangingPunct="1">
        <a:defRPr sz="3190" kern="1200">
          <a:solidFill>
            <a:schemeClr val="tx1"/>
          </a:solidFill>
          <a:latin typeface="+mn-lt"/>
          <a:ea typeface="+mn-ea"/>
          <a:cs typeface="+mn-cs"/>
        </a:defRPr>
      </a:lvl4pPr>
      <a:lvl5pPr marL="3241091" algn="l" defTabSz="1620545" rtl="0" eaLnBrk="1" latinLnBrk="0" hangingPunct="1">
        <a:defRPr sz="3190" kern="1200">
          <a:solidFill>
            <a:schemeClr val="tx1"/>
          </a:solidFill>
          <a:latin typeface="+mn-lt"/>
          <a:ea typeface="+mn-ea"/>
          <a:cs typeface="+mn-cs"/>
        </a:defRPr>
      </a:lvl5pPr>
      <a:lvl6pPr marL="4051364" algn="l" defTabSz="1620545" rtl="0" eaLnBrk="1" latinLnBrk="0" hangingPunct="1">
        <a:defRPr sz="3190" kern="1200">
          <a:solidFill>
            <a:schemeClr val="tx1"/>
          </a:solidFill>
          <a:latin typeface="+mn-lt"/>
          <a:ea typeface="+mn-ea"/>
          <a:cs typeface="+mn-cs"/>
        </a:defRPr>
      </a:lvl6pPr>
      <a:lvl7pPr marL="4861636" algn="l" defTabSz="1620545" rtl="0" eaLnBrk="1" latinLnBrk="0" hangingPunct="1">
        <a:defRPr sz="3190" kern="1200">
          <a:solidFill>
            <a:schemeClr val="tx1"/>
          </a:solidFill>
          <a:latin typeface="+mn-lt"/>
          <a:ea typeface="+mn-ea"/>
          <a:cs typeface="+mn-cs"/>
        </a:defRPr>
      </a:lvl7pPr>
      <a:lvl8pPr marL="5671909" algn="l" defTabSz="1620545" rtl="0" eaLnBrk="1" latinLnBrk="0" hangingPunct="1">
        <a:defRPr sz="3190" kern="1200">
          <a:solidFill>
            <a:schemeClr val="tx1"/>
          </a:solidFill>
          <a:latin typeface="+mn-lt"/>
          <a:ea typeface="+mn-ea"/>
          <a:cs typeface="+mn-cs"/>
        </a:defRPr>
      </a:lvl8pPr>
      <a:lvl9pPr marL="6482182" algn="l" defTabSz="1620545" rtl="0" eaLnBrk="1" latinLnBrk="0" hangingPunct="1">
        <a:defRPr sz="31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28" userDrawn="1">
          <p15:clr>
            <a:srgbClr val="F26B43"/>
          </p15:clr>
        </p15:guide>
        <p15:guide id="2" pos="298" userDrawn="1">
          <p15:clr>
            <a:srgbClr val="F26B43"/>
          </p15:clr>
        </p15:guide>
        <p15:guide id="3" pos="13238" userDrawn="1">
          <p15:clr>
            <a:srgbClr val="F26B43"/>
          </p15:clr>
        </p15:guide>
        <p15:guide id="4" pos="6806" userDrawn="1">
          <p15:clr>
            <a:srgbClr val="F26B43"/>
          </p15:clr>
        </p15:guide>
        <p15:guide id="5" orient="horz" pos="291" userDrawn="1">
          <p15:clr>
            <a:srgbClr val="F26B43"/>
          </p15:clr>
        </p15:guide>
        <p15:guide id="6" orient="horz" pos="7365" userDrawn="1">
          <p15:clr>
            <a:srgbClr val="F26B43"/>
          </p15:clr>
        </p15:guide>
        <p15:guide id="7" pos="1347" userDrawn="1">
          <p15:clr>
            <a:srgbClr val="F26B43"/>
          </p15:clr>
        </p15:guide>
        <p15:guide id="8" pos="2729" userDrawn="1">
          <p15:clr>
            <a:srgbClr val="F26B43"/>
          </p15:clr>
        </p15:guide>
        <p15:guide id="9" pos="4083" userDrawn="1">
          <p15:clr>
            <a:srgbClr val="F26B43"/>
          </p15:clr>
        </p15:guide>
        <p15:guide id="10" pos="5444" userDrawn="1">
          <p15:clr>
            <a:srgbClr val="F26B43"/>
          </p15:clr>
        </p15:guide>
        <p15:guide id="11" pos="8167" userDrawn="1">
          <p15:clr>
            <a:srgbClr val="F26B43"/>
          </p15:clr>
        </p15:guide>
        <p15:guide id="12" pos="9535" userDrawn="1">
          <p15:clr>
            <a:srgbClr val="F26B43"/>
          </p15:clr>
        </p15:guide>
        <p15:guide id="13" pos="10889" userDrawn="1">
          <p15:clr>
            <a:srgbClr val="F26B43"/>
          </p15:clr>
        </p15:guide>
        <p15:guide id="14" pos="12240" userDrawn="1">
          <p15:clr>
            <a:srgbClr val="F26B43"/>
          </p15:clr>
        </p15:guide>
        <p15:guide id="15" orient="horz" pos="1158" userDrawn="1">
          <p15:clr>
            <a:srgbClr val="F26B43"/>
          </p15:clr>
        </p15:guide>
        <p15:guide id="16" orient="horz" pos="2328" userDrawn="1">
          <p15:clr>
            <a:srgbClr val="F26B43"/>
          </p15:clr>
        </p15:guide>
        <p15:guide id="17" orient="horz" pos="3485" userDrawn="1">
          <p15:clr>
            <a:srgbClr val="F26B43"/>
          </p15:clr>
        </p15:guide>
        <p15:guide id="18" orient="horz" pos="4636" userDrawn="1">
          <p15:clr>
            <a:srgbClr val="F26B43"/>
          </p15:clr>
        </p15:guide>
        <p15:guide id="19" orient="horz" pos="5808" userDrawn="1">
          <p15:clr>
            <a:srgbClr val="F26B43"/>
          </p15:clr>
        </p15:guide>
        <p15:guide id="20" orient="horz" pos="6971" userDrawn="1">
          <p15:clr>
            <a:srgbClr val="F26B43"/>
          </p15:clr>
        </p15:guide>
        <p15:guide id="21" pos="12848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13611" userDrawn="1">
          <p15:clr>
            <a:srgbClr val="F26B43"/>
          </p15:clr>
        </p15:guide>
        <p15:guide id="24" orient="horz" pos="7656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6708C3-7913-5041-B640-6E3D79C96E0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152329" y="3174483"/>
            <a:ext cx="10763571" cy="7393795"/>
          </a:xfrm>
        </p:spPr>
        <p:txBody>
          <a:bodyPr/>
          <a:lstStyle/>
          <a:p>
            <a:r>
              <a:rPr lang="en-US" sz="3600" dirty="0"/>
              <a:t>Context: </a:t>
            </a:r>
          </a:p>
          <a:p>
            <a:pPr lvl="1"/>
            <a:r>
              <a:rPr lang="en-US" sz="3200" dirty="0"/>
              <a:t>What is the system?</a:t>
            </a:r>
          </a:p>
          <a:p>
            <a:pPr lvl="1"/>
            <a:r>
              <a:rPr lang="en-US" sz="3200" dirty="0"/>
              <a:t>How is it used? What is its aim / purpose?</a:t>
            </a:r>
          </a:p>
          <a:p>
            <a:endParaRPr lang="en-US" sz="3600" dirty="0"/>
          </a:p>
          <a:p>
            <a:r>
              <a:rPr lang="en-US" sz="3600" dirty="0"/>
              <a:t>Objective of the study:</a:t>
            </a:r>
          </a:p>
          <a:p>
            <a:pPr lvl="1"/>
            <a:r>
              <a:rPr lang="en-US" sz="3200" dirty="0"/>
              <a:t>What do you want to investigate? Why?</a:t>
            </a:r>
          </a:p>
          <a:p>
            <a:pPr lvl="1"/>
            <a:r>
              <a:rPr lang="en-US" sz="3200" dirty="0"/>
              <a:t>What is (are) the key </a:t>
            </a:r>
            <a:r>
              <a:rPr lang="en-GB" sz="3200" dirty="0"/>
              <a:t>engineering / research </a:t>
            </a:r>
            <a:r>
              <a:rPr lang="en-US" sz="3200" dirty="0"/>
              <a:t>question(s)?</a:t>
            </a:r>
          </a:p>
          <a:p>
            <a:pPr lvl="1"/>
            <a:r>
              <a:rPr lang="en-US" sz="3200"/>
              <a:t>Which quantity (-ies</a:t>
            </a:r>
            <a:r>
              <a:rPr lang="en-US" sz="3200" dirty="0"/>
              <a:t>) will you compute with CFD to answer this (these) question(s)?</a:t>
            </a:r>
          </a:p>
          <a:p>
            <a:pPr lvl="1"/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2D224E-FFC6-9E42-98DF-1E757665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E93C-8408-4C0A-B471-DBB2E6BB2A2C}"/>
              </a:ext>
            </a:extLst>
          </p:cNvPr>
          <p:cNvSpPr txBox="1"/>
          <p:nvPr/>
        </p:nvSpPr>
        <p:spPr>
          <a:xfrm>
            <a:off x="2152329" y="1585621"/>
            <a:ext cx="920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Students: name 1, name 2, name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B9AD5-B439-4ED8-A97D-4EB9153C0D8A}"/>
              </a:ext>
            </a:extLst>
          </p:cNvPr>
          <p:cNvSpPr/>
          <p:nvPr/>
        </p:nvSpPr>
        <p:spPr>
          <a:xfrm>
            <a:off x="13411200" y="2476500"/>
            <a:ext cx="7315200" cy="79467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Images (photos, sketches etc.) </a:t>
            </a:r>
          </a:p>
          <a:p>
            <a:pPr algn="ctr"/>
            <a:r>
              <a:rPr lang="en-US" dirty="0"/>
              <a:t>useful to show / explain the </a:t>
            </a:r>
          </a:p>
          <a:p>
            <a:pPr algn="ctr"/>
            <a:r>
              <a:rPr lang="en-US" dirty="0"/>
              <a:t>system, configuration, operating conditions etc.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57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6708C3-7913-5041-B640-6E3D79C96E0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152329" y="3174483"/>
            <a:ext cx="10763571" cy="8312667"/>
          </a:xfrm>
        </p:spPr>
        <p:txBody>
          <a:bodyPr/>
          <a:lstStyle/>
          <a:p>
            <a:r>
              <a:rPr lang="en-US" sz="3600" dirty="0"/>
              <a:t>Geometric modeling / hypotheses:</a:t>
            </a:r>
          </a:p>
          <a:p>
            <a:pPr lvl="1"/>
            <a:r>
              <a:rPr lang="en-US" sz="3200" dirty="0"/>
              <a:t>CAD data available, or to be created?</a:t>
            </a:r>
          </a:p>
          <a:p>
            <a:pPr lvl="1"/>
            <a:r>
              <a:rPr lang="en-US" sz="3200" dirty="0"/>
              <a:t>Simulations in 2D? 2D axisymmetric? 3D?</a:t>
            </a:r>
          </a:p>
          <a:p>
            <a:pPr lvl="1"/>
            <a:r>
              <a:rPr lang="en-US" sz="3200" dirty="0"/>
              <a:t>Any symmetries / periodicities that may help reduce the computational cost?</a:t>
            </a:r>
          </a:p>
          <a:p>
            <a:pPr lvl="1"/>
            <a:endParaRPr lang="en-US" sz="3200" dirty="0"/>
          </a:p>
          <a:p>
            <a:r>
              <a:rPr lang="en-US" sz="3600" dirty="0"/>
              <a:t>Boundary conditions:</a:t>
            </a:r>
          </a:p>
          <a:p>
            <a:pPr lvl="1"/>
            <a:r>
              <a:rPr lang="en-US" sz="3200" dirty="0"/>
              <a:t>Are all the boundary conditions (type + numerical data) clear? If not, what assumptions are possible?</a:t>
            </a:r>
          </a:p>
          <a:p>
            <a:pPr lvl="1"/>
            <a:r>
              <a:rPr lang="en-US" sz="3200"/>
              <a:t>Any space- and / or </a:t>
            </a:r>
            <a:r>
              <a:rPr lang="en-US" sz="3200" dirty="0"/>
              <a:t>time-dependent BCs?</a:t>
            </a:r>
          </a:p>
          <a:p>
            <a:pPr lvl="1"/>
            <a:r>
              <a:rPr lang="en-US" sz="3200" dirty="0"/>
              <a:t>Any moving boundaries?</a:t>
            </a:r>
          </a:p>
          <a:p>
            <a:pPr lvl="1"/>
            <a:endParaRPr lang="en-US" sz="3200" dirty="0"/>
          </a:p>
          <a:p>
            <a:r>
              <a:rPr lang="en-US" sz="3600" dirty="0"/>
              <a:t>Type of analysis: steady / unsteady ?</a:t>
            </a:r>
          </a:p>
          <a:p>
            <a:pPr lvl="1"/>
            <a:r>
              <a:rPr lang="en-US" sz="3200" dirty="0"/>
              <a:t>If unsteady: initial conditions? Total physical time to be simulated? 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2D224E-FFC6-9E42-98DF-1E757665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E93C-8408-4C0A-B471-DBB2E6BB2A2C}"/>
              </a:ext>
            </a:extLst>
          </p:cNvPr>
          <p:cNvSpPr txBox="1"/>
          <p:nvPr/>
        </p:nvSpPr>
        <p:spPr>
          <a:xfrm>
            <a:off x="2152329" y="1585621"/>
            <a:ext cx="9201471" cy="58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Students: name 1, name 2, name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B9AD5-B439-4ED8-A97D-4EB9153C0D8A}"/>
              </a:ext>
            </a:extLst>
          </p:cNvPr>
          <p:cNvSpPr/>
          <p:nvPr/>
        </p:nvSpPr>
        <p:spPr>
          <a:xfrm>
            <a:off x="13411200" y="2476500"/>
            <a:ext cx="7315200" cy="79467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Images (photos, sketches etc.) </a:t>
            </a:r>
          </a:p>
          <a:p>
            <a:pPr algn="ctr"/>
            <a:r>
              <a:rPr lang="en-US" dirty="0"/>
              <a:t>useful to show / explain the </a:t>
            </a:r>
          </a:p>
          <a:p>
            <a:pPr algn="ctr"/>
            <a:r>
              <a:rPr lang="en-US" dirty="0"/>
              <a:t>geometry, CAD, </a:t>
            </a:r>
          </a:p>
          <a:p>
            <a:pPr algn="ctr"/>
            <a:r>
              <a:rPr lang="en-US" dirty="0"/>
              <a:t>boundary conditions etc.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47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6708C3-7913-5041-B640-6E3D79C96E0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152329" y="3174483"/>
            <a:ext cx="10763571" cy="8103117"/>
          </a:xfrm>
        </p:spPr>
        <p:txBody>
          <a:bodyPr/>
          <a:lstStyle/>
          <a:p>
            <a:r>
              <a:rPr lang="en-US" sz="3600" dirty="0"/>
              <a:t>Physical modeling / hypotheses:</a:t>
            </a:r>
          </a:p>
          <a:p>
            <a:pPr lvl="1"/>
            <a:r>
              <a:rPr lang="en-US" sz="3200" dirty="0"/>
              <a:t>Fluid properties: density, viscosity, etc.</a:t>
            </a:r>
          </a:p>
          <a:p>
            <a:pPr lvl="1"/>
            <a:r>
              <a:rPr lang="en-US" sz="3200" dirty="0"/>
              <a:t>Estimate all the relevant dimensionless numbers (</a:t>
            </a:r>
            <a:r>
              <a:rPr lang="en-US" sz="3200" i="1" dirty="0"/>
              <a:t>Re, Ma </a:t>
            </a:r>
            <a:r>
              <a:rPr lang="en-US" sz="3200" dirty="0"/>
              <a:t>etc.) in order to evaluate which physical phenomena are important or negligible.</a:t>
            </a:r>
          </a:p>
          <a:p>
            <a:pPr lvl="1"/>
            <a:r>
              <a:rPr lang="en-US" sz="3200" dirty="0"/>
              <a:t>Newtonian fluid? If not, is the viscosity law known? </a:t>
            </a:r>
          </a:p>
          <a:p>
            <a:pPr lvl="1"/>
            <a:r>
              <a:rPr lang="en-US" sz="3200" dirty="0"/>
              <a:t>Compressible / incompressible flow? </a:t>
            </a:r>
          </a:p>
          <a:p>
            <a:pPr lvl="1"/>
            <a:r>
              <a:rPr lang="en-US" sz="3200" dirty="0"/>
              <a:t>If the fluid is a gas: ideal gas law, or other equation of state?</a:t>
            </a:r>
          </a:p>
          <a:p>
            <a:pPr lvl="1"/>
            <a:r>
              <a:rPr lang="en-US" sz="3200" dirty="0"/>
              <a:t>Laminar / turbulent flow?</a:t>
            </a:r>
          </a:p>
          <a:p>
            <a:pPr lvl="1"/>
            <a:r>
              <a:rPr lang="en-US" sz="3200" dirty="0"/>
              <a:t>Multiphase flow? Is surface tension important?</a:t>
            </a:r>
          </a:p>
          <a:p>
            <a:pPr lvl="1"/>
            <a:r>
              <a:rPr lang="en-US" sz="3200" dirty="0"/>
              <a:t>Thermal effects? Is buoyancy important?</a:t>
            </a:r>
          </a:p>
          <a:p>
            <a:pPr lvl="1"/>
            <a:r>
              <a:rPr lang="en-US" sz="3200" dirty="0"/>
              <a:t>External forces? Ex: gravity, electro-magnetic, centrifugal or Coriolis, etc.</a:t>
            </a:r>
          </a:p>
          <a:p>
            <a:endParaRPr lang="en-US" sz="4072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2D224E-FFC6-9E42-98DF-1E757665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E93C-8408-4C0A-B471-DBB2E6BB2A2C}"/>
              </a:ext>
            </a:extLst>
          </p:cNvPr>
          <p:cNvSpPr txBox="1"/>
          <p:nvPr/>
        </p:nvSpPr>
        <p:spPr>
          <a:xfrm>
            <a:off x="2152329" y="1585621"/>
            <a:ext cx="9201471" cy="58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Students: name 1, name 2, name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B9AD5-B439-4ED8-A97D-4EB9153C0D8A}"/>
              </a:ext>
            </a:extLst>
          </p:cNvPr>
          <p:cNvSpPr/>
          <p:nvPr/>
        </p:nvSpPr>
        <p:spPr>
          <a:xfrm>
            <a:off x="13411200" y="2476500"/>
            <a:ext cx="7315200" cy="7455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Images (photos, sketches etc.) </a:t>
            </a:r>
          </a:p>
          <a:p>
            <a:pPr algn="ctr"/>
            <a:r>
              <a:rPr lang="en-US" dirty="0"/>
              <a:t>useful to explain the </a:t>
            </a:r>
          </a:p>
          <a:p>
            <a:pPr algn="ctr"/>
            <a:r>
              <a:rPr lang="en-US" dirty="0"/>
              <a:t>physical modeling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596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A7CB31-E4DC-4063-BDCD-36DC5F1DA1C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6EC99A6-5E64-4A2A-9ABF-C3A21F434F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ADDCDA-3DFF-476E-AE9E-38C4DA62B4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30628</TotalTime>
  <Words>357</Words>
  <Application>Microsoft Office PowerPoint</Application>
  <PresentationFormat>Custom</PresentationFormat>
  <Paragraphs>78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Franklin Gothic Demi Cond</vt:lpstr>
      <vt:lpstr>Wingdings</vt:lpstr>
      <vt:lpstr>Thème Office</vt:lpstr>
      <vt:lpstr>Project title</vt:lpstr>
      <vt:lpstr>Project title</vt:lpstr>
      <vt:lpstr>Project 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Project_specification</dc:title>
  <dc:subject/>
  <dc:creator>CEDE - EPFL</dc:creator>
  <cp:keywords/>
  <dc:description/>
  <cp:lastModifiedBy>Boujo Edouard</cp:lastModifiedBy>
  <cp:revision>666</cp:revision>
  <cp:lastPrinted>2019-09-12T08:16:53Z</cp:lastPrinted>
  <dcterms:created xsi:type="dcterms:W3CDTF">2019-04-02T06:24:35Z</dcterms:created>
  <dcterms:modified xsi:type="dcterms:W3CDTF">2021-10-17T14:29:25Z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  <property fmtid="{D5CDD505-2E9C-101B-9397-08002B2CF9AE}" pid="3" name="EPFLUsage">
    <vt:lpwstr>1;#Public|bed90794-060d-40e3-8efd-fc84c2f09e8f</vt:lpwstr>
  </property>
</Properties>
</file>