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69" r:id="rId2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8C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pmorganchase/quorum-examples/blob/master/examples/7nodes/genesis.json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pmorganchase/quorum-examples/blob/master/examples/7nodes/permissioned-nodes.json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6 Imagen" descr="Logos_DEF_175px_H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64" y="2686990"/>
            <a:ext cx="4166673" cy="148402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648959" y="6286520"/>
            <a:ext cx="1846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 smtClean="0">
                <a:solidFill>
                  <a:schemeClr val="bg1"/>
                </a:solidFill>
              </a:rPr>
              <a:t>WWW.BITBCN.ORG</a:t>
            </a:r>
            <a:endParaRPr lang="es-VE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584883"/>
            <a:ext cx="80318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sz="2800" dirty="0" smtClean="0"/>
              <a:t>Añadimos las líneas</a:t>
            </a:r>
          </a:p>
          <a:p>
            <a:pPr marL="457200" indent="-457200">
              <a:buFont typeface="+mj-lt"/>
              <a:buAutoNum type="arabicPeriod" startAt="3"/>
            </a:pPr>
            <a:endParaRPr lang="es-ES" sz="2800" dirty="0"/>
          </a:p>
          <a:p>
            <a:pPr marL="457200" indent="-457200">
              <a:buFont typeface="+mj-lt"/>
              <a:buAutoNum type="arabicPeriod" startAt="3"/>
            </a:pPr>
            <a:endParaRPr lang="es-ES" sz="28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s-ES" sz="2800" dirty="0" smtClean="0"/>
              <a:t>Creamos el perfil</a:t>
            </a:r>
          </a:p>
          <a:p>
            <a:pPr marL="457200" indent="-457200">
              <a:buFont typeface="+mj-lt"/>
              <a:buAutoNum type="arabicPeriod" startAt="3"/>
            </a:pPr>
            <a:endParaRPr lang="es-ES" sz="2800" dirty="0"/>
          </a:p>
          <a:p>
            <a:pPr marL="457200" indent="-457200">
              <a:buFont typeface="+mj-lt"/>
              <a:buAutoNum type="arabicPeriod" startAt="3"/>
            </a:pPr>
            <a:endParaRPr lang="es-ES" sz="2800" dirty="0" smtClean="0"/>
          </a:p>
          <a:p>
            <a:pPr marL="457200" indent="-457200">
              <a:buFont typeface="+mj-lt"/>
              <a:buAutoNum type="arabicPeriod" startAt="3"/>
            </a:pPr>
            <a:endParaRPr lang="es-ES" sz="2800" dirty="0"/>
          </a:p>
          <a:p>
            <a:pPr marL="457200" indent="-457200">
              <a:buFont typeface="+mj-lt"/>
              <a:buAutoNum type="arabicPeriod" startAt="3"/>
            </a:pPr>
            <a:r>
              <a:rPr lang="es-ES" sz="2800" dirty="0" smtClean="0"/>
              <a:t>Probamos </a:t>
            </a:r>
            <a:r>
              <a:rPr lang="es-ES" sz="2800" dirty="0" err="1" smtClean="0"/>
              <a:t>maven</a:t>
            </a:r>
            <a:endParaRPr lang="es-ES" sz="2800" dirty="0" smtClean="0"/>
          </a:p>
          <a:p>
            <a:pPr marL="457200" indent="-457200">
              <a:buFont typeface="+mj-lt"/>
              <a:buAutoNum type="arabicPeriod" startAt="3"/>
            </a:pPr>
            <a:endParaRPr lang="es-ES" sz="2800" dirty="0"/>
          </a:p>
          <a:p>
            <a:pPr marL="457200" indent="-457200">
              <a:buFont typeface="+mj-lt"/>
              <a:buAutoNum type="arabicPeriod" startAt="3"/>
            </a:pPr>
            <a:endParaRPr lang="es-ES" sz="28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s-ES" sz="2800" dirty="0" smtClean="0"/>
              <a:t>Reiniciamos el servidor</a:t>
            </a:r>
          </a:p>
          <a:p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(8)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Instalación de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Tessera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(2)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99214" y="2263482"/>
            <a:ext cx="457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export</a:t>
            </a:r>
            <a:r>
              <a:rPr 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M2_HOME=/</a:t>
            </a:r>
            <a:r>
              <a:rPr 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opt</a:t>
            </a:r>
            <a:r>
              <a:rPr 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/</a:t>
            </a:r>
            <a:r>
              <a:rPr 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maven</a:t>
            </a:r>
            <a:endParaRPr lang="es-ES" sz="1600" dirty="0">
              <a:solidFill>
                <a:schemeClr val="bg1"/>
              </a:solidFill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export</a:t>
            </a:r>
            <a:r>
              <a:rPr 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PATH=${M2_HOME}/</a:t>
            </a:r>
            <a:r>
              <a:rPr 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bin</a:t>
            </a:r>
            <a:r>
              <a:rPr 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:${PATH}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3036" y="3717032"/>
            <a:ext cx="7688323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sudo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chmod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+x /etc/profile.d/mavenenv.sh </a:t>
            </a:r>
            <a:endParaRPr lang="es-ES" altLang="es-ES" sz="1600" dirty="0" smtClean="0">
              <a:solidFill>
                <a:schemeClr val="bg1"/>
              </a:solidFill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sudo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source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/etc/profile.d/mavenenv.sh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8596" y="5190113"/>
            <a:ext cx="4572000" cy="3385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mvn</a:t>
            </a:r>
            <a:r>
              <a:rPr 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version</a:t>
            </a:r>
            <a:endParaRPr lang="es-ES" sz="1600" dirty="0">
              <a:solidFill>
                <a:schemeClr val="bg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6395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584883"/>
            <a:ext cx="80318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s-ES" sz="2800" dirty="0" smtClean="0"/>
              <a:t>Clonamos el repositorio de </a:t>
            </a:r>
            <a:r>
              <a:rPr lang="es-ES" sz="2800" dirty="0" err="1" smtClean="0"/>
              <a:t>tessera</a:t>
            </a:r>
            <a:endParaRPr lang="es-ES" sz="2800" dirty="0" smtClean="0"/>
          </a:p>
          <a:p>
            <a:pPr marL="457200" indent="-457200">
              <a:buFont typeface="+mj-lt"/>
              <a:buAutoNum type="arabicPeriod" startAt="8"/>
            </a:pPr>
            <a:endParaRPr lang="es-ES" sz="2800" dirty="0"/>
          </a:p>
          <a:p>
            <a:pPr marL="457200" indent="-457200">
              <a:buFont typeface="+mj-lt"/>
              <a:buAutoNum type="arabicPeriod" startAt="8"/>
            </a:pPr>
            <a:endParaRPr lang="es-ES" sz="28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s-ES" sz="2800" dirty="0" smtClean="0"/>
              <a:t>Y lo instalamos</a:t>
            </a:r>
          </a:p>
          <a:p>
            <a:pPr marL="457200" indent="-457200">
              <a:buFont typeface="+mj-lt"/>
              <a:buAutoNum type="arabicPeriod" startAt="8"/>
            </a:pPr>
            <a:endParaRPr lang="es-ES" sz="2800" dirty="0"/>
          </a:p>
          <a:p>
            <a:pPr marL="457200" indent="-457200">
              <a:buFont typeface="+mj-lt"/>
              <a:buAutoNum type="arabicPeriod" startAt="8"/>
            </a:pPr>
            <a:endParaRPr lang="es-ES" sz="2800" dirty="0" smtClean="0"/>
          </a:p>
          <a:p>
            <a:pPr marL="457200" indent="-457200">
              <a:buFont typeface="+mj-lt"/>
              <a:buAutoNum type="arabicPeriod" startAt="8"/>
            </a:pPr>
            <a:endParaRPr lang="es-ES" sz="2800" dirty="0"/>
          </a:p>
          <a:p>
            <a:r>
              <a:rPr lang="es-ES" sz="2800" dirty="0" smtClean="0">
                <a:solidFill>
                  <a:srgbClr val="FFC000"/>
                </a:solidFill>
              </a:rPr>
              <a:t>NOTA</a:t>
            </a:r>
            <a:r>
              <a:rPr lang="es-ES" sz="2800" dirty="0" smtClean="0"/>
              <a:t>: el punto de instalación de </a:t>
            </a:r>
            <a:r>
              <a:rPr lang="es-ES" sz="2800" dirty="0" err="1" smtClean="0"/>
              <a:t>tessera</a:t>
            </a:r>
            <a:r>
              <a:rPr lang="es-ES" sz="2800" dirty="0" smtClean="0"/>
              <a:t> tarda bastante tiempo</a:t>
            </a:r>
          </a:p>
          <a:p>
            <a:pPr marL="457200" indent="-457200">
              <a:buFont typeface="+mj-lt"/>
              <a:buAutoNum type="arabicPeriod" startAt="8"/>
            </a:pPr>
            <a:endParaRPr lang="es-ES" sz="2800" dirty="0"/>
          </a:p>
          <a:p>
            <a:pPr marL="457200" indent="-457200">
              <a:buFont typeface="+mj-lt"/>
              <a:buAutoNum type="arabicPeriod" startAt="8"/>
            </a:pP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(9)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Instalación de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Tessera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(y 3)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3568" y="2385148"/>
            <a:ext cx="4270721" cy="3385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https://github.com/jpmorganchase/tessera.git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3568" y="3663298"/>
            <a:ext cx="5544616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cd </a:t>
            </a: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tessera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mvn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install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18002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412776"/>
            <a:ext cx="803183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Creamos un nuevo directorio que será la base para todos los nodos.</a:t>
            </a:r>
          </a:p>
          <a:p>
            <a:pPr marL="457200" indent="-457200">
              <a:buFont typeface="+mj-lt"/>
              <a:buAutoNum type="arabicPeriod"/>
            </a:pPr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Generamos al menos una cuenta para este nodo.</a:t>
            </a:r>
          </a:p>
          <a:p>
            <a:pPr marL="457200" indent="-457200">
              <a:buFont typeface="+mj-lt"/>
              <a:buAutoNum type="arabicPeriod"/>
            </a:pPr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2800" dirty="0" err="1" smtClean="0"/>
              <a:t>Cremos</a:t>
            </a:r>
            <a:r>
              <a:rPr lang="es-ES" sz="2800" dirty="0" smtClean="0"/>
              <a:t> el archivo </a:t>
            </a:r>
            <a:r>
              <a:rPr lang="es-ES" sz="2800" dirty="0" err="1" smtClean="0"/>
              <a:t>genesis.json</a:t>
            </a:r>
            <a:r>
              <a:rPr lang="es-ES" sz="2800" dirty="0" smtClean="0"/>
              <a:t> de la red en el directorio new-net. Hay un ejemplo del archivo en </a:t>
            </a:r>
          </a:p>
          <a:p>
            <a:r>
              <a:rPr lang="es-ES" sz="2800" dirty="0">
                <a:hlinkClick r:id="rId2"/>
              </a:rPr>
              <a:t>https://</a:t>
            </a:r>
            <a:r>
              <a:rPr lang="es-ES" sz="2800" dirty="0" smtClean="0">
                <a:hlinkClick r:id="rId2"/>
              </a:rPr>
              <a:t>github.com/jpmorganchase/quorum-examples/blob/master/examples/7nodes/genesis.json</a:t>
            </a: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 startAt="8"/>
            </a:pP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870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(10)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Configuración de nodo (1)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91704" y="2588015"/>
            <a:ext cx="4270721" cy="3385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mkdir</a:t>
            </a:r>
            <a:r>
              <a:rPr 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new-net</a:t>
            </a:r>
            <a:endParaRPr lang="es-ES" sz="1600" dirty="0">
              <a:solidFill>
                <a:schemeClr val="bg1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91704" y="3698868"/>
            <a:ext cx="5544616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cd new-net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geth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–</a:t>
            </a: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datadir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new-node-1 </a:t>
            </a: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account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new</a:t>
            </a:r>
            <a:endParaRPr lang="es-ES" altLang="es-ES" sz="1600" dirty="0">
              <a:solidFill>
                <a:schemeClr val="bg1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geth --datadir new-node-1 account new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60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675092"/>
            <a:ext cx="80318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ES" sz="2800" dirty="0" smtClean="0"/>
              <a:t>Generamos la </a:t>
            </a:r>
            <a:r>
              <a:rPr lang="es-ES" sz="2800" dirty="0" err="1" smtClean="0"/>
              <a:t>key</a:t>
            </a:r>
            <a:r>
              <a:rPr lang="es-ES" sz="2800" dirty="0" smtClean="0"/>
              <a:t> dentro de la carpeta de nuestro nodo</a:t>
            </a:r>
          </a:p>
          <a:p>
            <a:pPr marL="457200" indent="-457200">
              <a:buFont typeface="+mj-lt"/>
              <a:buAutoNum type="arabicPeriod" startAt="4"/>
            </a:pPr>
            <a:endParaRPr lang="es-ES" sz="2800" dirty="0"/>
          </a:p>
          <a:p>
            <a:pPr marL="457200" indent="-457200">
              <a:buFont typeface="+mj-lt"/>
              <a:buAutoNum type="arabicPeriod" startAt="4"/>
            </a:pPr>
            <a:endParaRPr lang="es-ES" sz="28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s-ES" sz="2800" dirty="0" smtClean="0"/>
              <a:t>Obtenemos el </a:t>
            </a:r>
            <a:r>
              <a:rPr lang="es-ES" sz="2800" dirty="0" err="1" smtClean="0"/>
              <a:t>enode</a:t>
            </a:r>
            <a:r>
              <a:rPr lang="es-ES" sz="2800" dirty="0" smtClean="0"/>
              <a:t> de nuestro nuevo nodo y lo copiamos.</a:t>
            </a:r>
            <a:endParaRPr lang="es-ES" sz="2800" dirty="0"/>
          </a:p>
          <a:p>
            <a:pPr marL="457200" indent="-457200">
              <a:buFont typeface="+mj-lt"/>
              <a:buAutoNum type="arabicPeriod" startAt="4"/>
            </a:pP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 startAt="8"/>
            </a:pP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847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(11)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Configuración de nodo (3)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2472" y="2586573"/>
            <a:ext cx="7120656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cd new-node-1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bootnode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genkey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=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nodekey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71760" y="4593045"/>
            <a:ext cx="5423280" cy="3385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bootnode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nodekey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=new-node-1/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nodekey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writeaddress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9811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675092"/>
            <a:ext cx="803183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s-ES" sz="2800" dirty="0" smtClean="0"/>
              <a:t>Creamos un archivo </a:t>
            </a:r>
            <a:r>
              <a:rPr lang="es-ES" sz="2800" dirty="0" err="1" smtClean="0"/>
              <a:t>static-nodes.json</a:t>
            </a:r>
            <a:r>
              <a:rPr lang="es-ES" sz="2800" dirty="0" smtClean="0"/>
              <a:t> similar al que podemos encontra</a:t>
            </a:r>
            <a:r>
              <a:rPr lang="es-ES" sz="2800" dirty="0" smtClean="0"/>
              <a:t>r en </a:t>
            </a:r>
          </a:p>
          <a:p>
            <a:r>
              <a:rPr lang="es-ES" sz="2800" dirty="0" smtClean="0">
                <a:hlinkClick r:id="rId2"/>
              </a:rPr>
              <a:t>https</a:t>
            </a:r>
            <a:r>
              <a:rPr lang="es-ES" sz="2800" dirty="0">
                <a:hlinkClick r:id="rId2"/>
              </a:rPr>
              <a:t>://</a:t>
            </a:r>
            <a:r>
              <a:rPr lang="es-ES" sz="2800" dirty="0" smtClean="0">
                <a:hlinkClick r:id="rId2"/>
              </a:rPr>
              <a:t>github.com/jpmorganchase/quorum-examples/blob/master/examples/7nodes/permissioned-nodes.json</a:t>
            </a:r>
            <a:endParaRPr lang="es-ES" sz="2800" dirty="0" smtClean="0"/>
          </a:p>
          <a:p>
            <a:endParaRPr lang="es-ES" sz="28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s-ES" sz="2800" dirty="0" smtClean="0"/>
              <a:t>De momento debemos dejar el archivo con un solo </a:t>
            </a:r>
            <a:r>
              <a:rPr lang="es-ES" sz="2800" dirty="0" err="1" smtClean="0"/>
              <a:t>enode</a:t>
            </a:r>
            <a:r>
              <a:rPr lang="es-ES" sz="2800" dirty="0" smtClean="0"/>
              <a:t>, el que hemos obtenido en el punto anterior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ES" sz="2800" dirty="0" smtClean="0"/>
              <a:t>Posteriormente podemos crear nuevos nodos y añadirlos.</a:t>
            </a:r>
          </a:p>
          <a:p>
            <a:endParaRPr lang="es-ES" sz="2800" dirty="0"/>
          </a:p>
          <a:p>
            <a:pPr marL="457200" indent="-457200">
              <a:buFont typeface="+mj-lt"/>
              <a:buAutoNum type="arabicPeriod" startAt="8"/>
            </a:pP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870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(12)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Configuración de nodo (4)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96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675092"/>
            <a:ext cx="8031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s-ES" sz="2800" dirty="0" smtClean="0"/>
              <a:t>Inicializamos nuestro nodo.</a:t>
            </a:r>
          </a:p>
          <a:p>
            <a:pPr marL="514350" indent="-514350">
              <a:buFont typeface="+mj-lt"/>
              <a:buAutoNum type="arabicPeriod" startAt="9"/>
            </a:pPr>
            <a:endParaRPr lang="es-ES" sz="2800" dirty="0"/>
          </a:p>
          <a:p>
            <a:pPr marL="514350" indent="-514350">
              <a:buFont typeface="+mj-lt"/>
              <a:buAutoNum type="arabicPeriod" startAt="9"/>
            </a:pPr>
            <a:endParaRPr lang="es-ES" sz="28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s-ES" sz="2800" dirty="0" smtClean="0"/>
              <a:t>Arrancamos nuestro nodo y lo dejamos en </a:t>
            </a:r>
            <a:r>
              <a:rPr lang="es-ES" sz="2800" dirty="0" err="1" smtClean="0"/>
              <a:t>background</a:t>
            </a:r>
            <a:r>
              <a:rPr lang="es-ES" sz="2800" dirty="0" smtClean="0"/>
              <a:t> con </a:t>
            </a:r>
            <a:endParaRPr lang="es-ES" sz="2800" dirty="0" smtClean="0"/>
          </a:p>
          <a:p>
            <a:pPr marL="514350" indent="-514350">
              <a:buFont typeface="+mj-lt"/>
              <a:buAutoNum type="arabicPeriod" startAt="9"/>
            </a:pPr>
            <a:endParaRPr lang="es-ES" sz="2800" dirty="0"/>
          </a:p>
          <a:p>
            <a:pPr marL="514350" indent="-514350">
              <a:buFont typeface="+mj-lt"/>
              <a:buAutoNum type="arabicPeriod" startAt="9"/>
            </a:pPr>
            <a:endParaRPr lang="es-ES" sz="2800" dirty="0"/>
          </a:p>
          <a:p>
            <a:pPr marL="457200" indent="-457200">
              <a:buFont typeface="+mj-lt"/>
              <a:buAutoNum type="arabicPeriod" startAt="8"/>
            </a:pP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870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(13)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Configuración de nodo (5)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2420888"/>
            <a:ext cx="4083169" cy="3385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geth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datadir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new-node-1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init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genesis.json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2909" y="4075439"/>
            <a:ext cx="8127523" cy="10772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PRIVATE_CONFIG=ignore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nohup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geth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datadir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new-node-1 --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nodiscover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verbosity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5 --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networkid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31337 --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raft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raftport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50000 --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rpc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rpcaddr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0.0.0.0 --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rpcport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22000 --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rpcapi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admin,db,eth,debug,miner,net,shh,txpool,personal,web3,quorum,raft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emitcheckpoints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port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21000 2&gt;&gt;node.log &amp; </a:t>
            </a:r>
          </a:p>
        </p:txBody>
      </p:sp>
    </p:spTree>
    <p:extLst>
      <p:ext uri="{BB962C8B-B14F-4D97-AF65-F5344CB8AC3E}">
        <p14:creationId xmlns:p14="http://schemas.microsoft.com/office/powerpoint/2010/main" val="13421609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675092"/>
            <a:ext cx="8031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s-ES" sz="2800" dirty="0" smtClean="0"/>
              <a:t>Para añadir un nuevo nodo debemos repetir </a:t>
            </a:r>
            <a:r>
              <a:rPr lang="es-ES" sz="2800" dirty="0"/>
              <a:t>los pasos 1, 4 y </a:t>
            </a:r>
            <a:r>
              <a:rPr lang="es-ES" sz="2800" dirty="0" smtClean="0"/>
              <a:t>5.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s-ES" sz="2800" dirty="0" smtClean="0"/>
              <a:t>Copiamos los archivos </a:t>
            </a:r>
            <a:r>
              <a:rPr lang="es-ES" sz="2800" dirty="0" err="1" smtClean="0"/>
              <a:t>génesis.json</a:t>
            </a:r>
            <a:r>
              <a:rPr lang="es-ES" sz="2800" dirty="0" smtClean="0"/>
              <a:t> y </a:t>
            </a:r>
            <a:r>
              <a:rPr lang="es-ES" sz="2800" dirty="0" err="1" smtClean="0"/>
              <a:t>static-nodes.json</a:t>
            </a:r>
            <a:r>
              <a:rPr lang="es-ES" sz="2800" dirty="0" smtClean="0"/>
              <a:t> a la carpeta del nuevo nod</a:t>
            </a:r>
            <a:r>
              <a:rPr lang="es-ES" sz="2800" dirty="0" smtClean="0"/>
              <a:t>o.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s-ES" sz="2800" dirty="0" smtClean="0"/>
              <a:t>Inicializamos el nuevo nodo </a:t>
            </a:r>
            <a:endParaRPr lang="es-ES" sz="2800" dirty="0" smtClean="0"/>
          </a:p>
          <a:p>
            <a:pPr marL="514350" indent="-514350">
              <a:buFont typeface="+mj-lt"/>
              <a:buAutoNum type="arabicPeriod" startAt="11"/>
            </a:pPr>
            <a:endParaRPr lang="es-ES" sz="2800" dirty="0"/>
          </a:p>
          <a:p>
            <a:pPr marL="514350" indent="-514350">
              <a:buFont typeface="+mj-lt"/>
              <a:buAutoNum type="arabicPeriod" startAt="11"/>
            </a:pPr>
            <a:endParaRPr lang="es-ES" sz="2800" dirty="0"/>
          </a:p>
          <a:p>
            <a:pPr marL="457200" indent="-457200">
              <a:buFont typeface="+mj-lt"/>
              <a:buAutoNum type="arabicPeriod" startAt="8"/>
            </a:pP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870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(14)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Configuración de nodo (6)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3568" y="4221088"/>
            <a:ext cx="4083169" cy="3385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geth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datadir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new-node-1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init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genesis.json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084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675092"/>
            <a:ext cx="8031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s-ES" sz="2800" dirty="0" smtClean="0"/>
              <a:t>Editamos el archivo </a:t>
            </a:r>
            <a:r>
              <a:rPr lang="es-ES" sz="2800" dirty="0" err="1" smtClean="0"/>
              <a:t>static-nodes.json</a:t>
            </a:r>
            <a:r>
              <a:rPr lang="es-ES" sz="2800" dirty="0" smtClean="0"/>
              <a:t> y añadimos nuestro nuevo </a:t>
            </a:r>
            <a:r>
              <a:rPr lang="es-ES" sz="2800" dirty="0" err="1" smtClean="0"/>
              <a:t>enode</a:t>
            </a:r>
            <a:r>
              <a:rPr lang="es-ES" sz="2800" dirty="0" smtClean="0"/>
              <a:t>. Debe ser el último.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s-ES" sz="2800" dirty="0" smtClean="0"/>
              <a:t>Arrancamos el nuevo nodo con </a:t>
            </a:r>
          </a:p>
          <a:p>
            <a:pPr marL="514350" indent="-514350">
              <a:buFont typeface="+mj-lt"/>
              <a:buAutoNum type="arabicPeriod" startAt="11"/>
            </a:pPr>
            <a:endParaRPr lang="es-ES" sz="2800" dirty="0" smtClean="0"/>
          </a:p>
          <a:p>
            <a:pPr marL="514350" indent="-514350">
              <a:buFont typeface="+mj-lt"/>
              <a:buAutoNum type="arabicPeriod" startAt="11"/>
            </a:pPr>
            <a:endParaRPr lang="es-ES" sz="2800" dirty="0"/>
          </a:p>
          <a:p>
            <a:pPr marL="514350" indent="-514350">
              <a:buFont typeface="+mj-lt"/>
              <a:buAutoNum type="arabicPeriod" startAt="11"/>
            </a:pPr>
            <a:endParaRPr lang="es-ES" sz="2800" dirty="0"/>
          </a:p>
          <a:p>
            <a:pPr marL="457200" indent="-457200">
              <a:buFont typeface="+mj-lt"/>
              <a:buAutoNum type="arabicPeriod" startAt="8"/>
            </a:pPr>
            <a:endParaRPr lang="es-ES" sz="2800" dirty="0" smtClean="0"/>
          </a:p>
          <a:p>
            <a:r>
              <a:rPr lang="es-ES" sz="2800" dirty="0" smtClean="0"/>
              <a:t>Fijarse que cambiamos el nombre del nodo y los  puertos </a:t>
            </a:r>
            <a:r>
              <a:rPr lang="es-ES" sz="2800" dirty="0" err="1" smtClean="0"/>
              <a:t>rpc</a:t>
            </a:r>
            <a:r>
              <a:rPr lang="es-ES" sz="2800" dirty="0" smtClean="0"/>
              <a:t> y del nodo a 22005 y 21005.</a:t>
            </a:r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870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(15)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Configuración de nodo (7)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9512" y="3222838"/>
            <a:ext cx="8127523" cy="10772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PRIVATE_CONFIG=ignore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nohup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geth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datadir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new-node-2 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nodiscover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verbosity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5 --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networkid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31337 --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raft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raftport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50000 --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rpc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rpcaddr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0.0.0.0 --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rpcport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22005 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rpcapi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admin,db,eth,debug,miner,net,shh,txpool,personal,web3,quorum,raft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emitcheckpoints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port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21005 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2&gt;&gt;node.log &amp; </a:t>
            </a:r>
          </a:p>
        </p:txBody>
      </p:sp>
    </p:spTree>
    <p:extLst>
      <p:ext uri="{BB962C8B-B14F-4D97-AF65-F5344CB8AC3E}">
        <p14:creationId xmlns:p14="http://schemas.microsoft.com/office/powerpoint/2010/main" val="57469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675092"/>
            <a:ext cx="8031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s-ES" sz="2800" dirty="0" smtClean="0"/>
              <a:t>Nos conectamos al nodo ya existente</a:t>
            </a:r>
          </a:p>
          <a:p>
            <a:pPr marL="514350" indent="-514350">
              <a:buFont typeface="+mj-lt"/>
              <a:buAutoNum type="arabicPeriod" startAt="13"/>
            </a:pPr>
            <a:endParaRPr lang="es-ES" sz="2800" dirty="0"/>
          </a:p>
          <a:p>
            <a:pPr marL="514350" indent="-514350">
              <a:buFont typeface="+mj-lt"/>
              <a:buAutoNum type="arabicPeriod" startAt="13"/>
            </a:pPr>
            <a:endParaRPr lang="es-ES" sz="2800" dirty="0" smtClean="0"/>
          </a:p>
          <a:p>
            <a:pPr marL="514350" indent="-514350">
              <a:buFont typeface="+mj-lt"/>
              <a:buAutoNum type="arabicPeriod" startAt="13"/>
            </a:pPr>
            <a:endParaRPr lang="es-ES" sz="2800" dirty="0"/>
          </a:p>
          <a:p>
            <a:pPr marL="514350" indent="-514350">
              <a:buFont typeface="+mj-lt"/>
              <a:buAutoNum type="arabicPeriod" startAt="13"/>
            </a:pPr>
            <a:r>
              <a:rPr lang="es-ES" sz="2800" dirty="0" smtClean="0"/>
              <a:t>Aunque es opcional es recomendable que copiemos el nuevo </a:t>
            </a:r>
            <a:r>
              <a:rPr lang="es-ES" sz="2800" dirty="0" err="1" smtClean="0"/>
              <a:t>static-nodes.json</a:t>
            </a:r>
            <a:r>
              <a:rPr lang="es-ES" sz="2800" dirty="0" smtClean="0"/>
              <a:t> a todas las carpetas de nodos que hemos creado.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s-ES" sz="2800" dirty="0" smtClean="0"/>
              <a:t>Podemos ver las </a:t>
            </a:r>
            <a:r>
              <a:rPr lang="es-ES" sz="2800" dirty="0" err="1" smtClean="0"/>
              <a:t>conexiónes</a:t>
            </a:r>
            <a:r>
              <a:rPr lang="es-ES" sz="2800" dirty="0" smtClean="0"/>
              <a:t> a nuestro nodo con el parámetro </a:t>
            </a:r>
            <a:r>
              <a:rPr lang="es-ES" sz="2800" dirty="0" err="1" smtClean="0"/>
              <a:t>rpcport</a:t>
            </a:r>
            <a:r>
              <a:rPr lang="es-ES" sz="2800" dirty="0" smtClean="0"/>
              <a:t> de cada nodo</a:t>
            </a:r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870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(16)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Configuración de nodo (y 8)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2324" y="2503965"/>
            <a:ext cx="6823972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raft.addPeer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('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enode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://new-nodes-enode-address-from-step-6-of-the-above@127.0.0.1:21005?discport=0&amp;raftport=50005')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9340" y="5708381"/>
            <a:ext cx="7820942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geth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console</a:t>
            </a:r>
            <a:r>
              <a:rPr lang="es-ES" altLang="es-ES" sz="160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--rpcport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22000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geth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console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--</a:t>
            </a: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rpcport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22005 </a:t>
            </a:r>
            <a:endParaRPr lang="es-ES" altLang="es-ES" sz="1600" dirty="0">
              <a:solidFill>
                <a:schemeClr val="bg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9873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4" name="8 CuadroTexto"/>
          <p:cNvSpPr txBox="1"/>
          <p:nvPr/>
        </p:nvSpPr>
        <p:spPr>
          <a:xfrm>
            <a:off x="1392807" y="2780928"/>
            <a:ext cx="711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Tema04. CONSENSO EN QUORUM.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is documentos\Pictures\diseño\Vael\pics\7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143644"/>
          </a:xfrm>
          <a:prstGeom prst="rect">
            <a:avLst/>
          </a:prstGeom>
          <a:noFill/>
        </p:spPr>
      </p:pic>
      <p:pic>
        <p:nvPicPr>
          <p:cNvPr id="7" name="Picture 4" descr="C:\Users\Daniel\Pictures\diseño\Bit BCN\PPT\pics\fondo2-01.jpg"/>
          <p:cNvPicPr>
            <a:picLocks noChangeAspect="1" noChangeArrowheads="1"/>
          </p:cNvPicPr>
          <p:nvPr/>
        </p:nvPicPr>
        <p:blipFill>
          <a:blip r:embed="rId3" cstate="print"/>
          <a:srcRect r="782"/>
          <a:stretch>
            <a:fillRect/>
          </a:stretch>
        </p:blipFill>
        <p:spPr bwMode="auto">
          <a:xfrm>
            <a:off x="0" y="4643446"/>
            <a:ext cx="9144000" cy="2214554"/>
          </a:xfrm>
          <a:prstGeom prst="rect">
            <a:avLst/>
          </a:prstGeom>
          <a:noFill/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5357826"/>
            <a:ext cx="896242" cy="6335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90721" y="5136004"/>
            <a:ext cx="711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Tema05. INSTALACIÓN NODO EN QUORUM.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0498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(1)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800" b="1" i="1" dirty="0">
              <a:solidFill>
                <a:srgbClr val="0057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Configuración de memoria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Instalación </a:t>
            </a:r>
            <a:r>
              <a:rPr lang="es-ES" sz="2400" dirty="0" smtClean="0"/>
              <a:t>del nodo de Quorum.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Hacer </a:t>
            </a:r>
            <a:r>
              <a:rPr lang="es-ES" sz="2400" dirty="0" err="1" smtClean="0"/>
              <a:t>tests</a:t>
            </a:r>
            <a:r>
              <a:rPr lang="es-E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Instalar </a:t>
            </a:r>
            <a:r>
              <a:rPr lang="es-ES" sz="2400" dirty="0" err="1" smtClean="0"/>
              <a:t>Constellation</a:t>
            </a:r>
            <a:r>
              <a:rPr lang="es-E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Instalar </a:t>
            </a:r>
            <a:r>
              <a:rPr lang="es-ES" sz="2400" dirty="0" err="1" smtClean="0"/>
              <a:t>Tessera</a:t>
            </a:r>
            <a:r>
              <a:rPr lang="es-E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Configuración de nodo.</a:t>
            </a:r>
            <a:endParaRPr lang="es-ES" sz="2400" dirty="0" smtClean="0"/>
          </a:p>
          <a:p>
            <a:pPr marL="457200" indent="-457200">
              <a:buFont typeface="+mj-lt"/>
              <a:buAutoNum type="arabicPeriod"/>
            </a:pPr>
            <a:endParaRPr lang="es-ES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584883"/>
            <a:ext cx="8031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Es preciso ampliar la memoria a 4GB como mínimo.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Para ello en VBOX debemos parar la máquina.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Una vez la máquina esté parada vamos a las configuraciones.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Modificamos el tamaño de la memoria a al menos 4096 MB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Arrancamos de nuevo la máquina</a:t>
            </a: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(2)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Configuración de memoria. (1)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cd quorum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86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(3)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Configuración de memoria. (y 2)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cd quorum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676009"/>
            <a:ext cx="7812360" cy="41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62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584883"/>
            <a:ext cx="8031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/>
              <a:t>Prerequisitos</a:t>
            </a:r>
            <a:r>
              <a:rPr lang="es-ES" sz="28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 smtClean="0"/>
              <a:t>Debemos instalar Java</a:t>
            </a:r>
          </a:p>
          <a:p>
            <a:pPr marL="914400" lvl="1" indent="-457200">
              <a:buFont typeface="+mj-lt"/>
              <a:buAutoNum type="arabicPeriod"/>
            </a:pPr>
            <a:endParaRPr lang="es-ES" sz="2800" dirty="0"/>
          </a:p>
          <a:p>
            <a:pPr marL="914400" lvl="1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(4)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Instalación del nodo de Quorum. (1)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71600" y="3068960"/>
            <a:ext cx="4971743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sudo </a:t>
            </a:r>
            <a:r>
              <a:rPr lang="es-ES" altLang="es-E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add-apt-repository</a:t>
            </a:r>
            <a:r>
              <a:rPr lang="es-ES" alt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 ppa:webupd8team/java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sudo </a:t>
            </a:r>
            <a:r>
              <a:rPr lang="es-ES" altLang="es-E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apt</a:t>
            </a:r>
            <a:r>
              <a:rPr lang="es-ES" alt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update</a:t>
            </a:r>
            <a:endParaRPr lang="es-ES" altLang="es-E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sudo </a:t>
            </a:r>
            <a:r>
              <a:rPr lang="es-ES" altLang="es-E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apt</a:t>
            </a:r>
            <a:r>
              <a:rPr lang="es-ES" alt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install</a:t>
            </a:r>
            <a:r>
              <a:rPr lang="es-ES" altLang="es-ES" sz="1600" dirty="0">
                <a:solidFill>
                  <a:schemeClr val="bg1"/>
                </a:solidFill>
                <a:latin typeface="Arial" panose="020B0604020202020204" pitchFamily="34" charset="0"/>
              </a:rPr>
              <a:t> oracle-java8-installer</a:t>
            </a:r>
          </a:p>
        </p:txBody>
      </p:sp>
    </p:spTree>
    <p:extLst>
      <p:ext uri="{BB962C8B-B14F-4D97-AF65-F5344CB8AC3E}">
        <p14:creationId xmlns:p14="http://schemas.microsoft.com/office/powerpoint/2010/main" val="16707516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584883"/>
            <a:ext cx="80318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Clonamos el repositorio.</a:t>
            </a:r>
          </a:p>
          <a:p>
            <a:pPr marL="457200" indent="-457200">
              <a:buFont typeface="+mj-lt"/>
              <a:buAutoNum type="arabicPeriod"/>
            </a:pPr>
            <a:endParaRPr lang="es-ES" sz="2800" dirty="0"/>
          </a:p>
          <a:p>
            <a:endParaRPr lang="es-E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s-ES" sz="2800" dirty="0" smtClean="0"/>
              <a:t>Entramos en el directorio quorum y ejecutamos</a:t>
            </a:r>
          </a:p>
          <a:p>
            <a:pPr marL="457200" indent="-457200">
              <a:buFont typeface="+mj-lt"/>
              <a:buAutoNum type="arabicPeriod" startAt="2"/>
            </a:pPr>
            <a:endParaRPr lang="es-ES" sz="2800" dirty="0"/>
          </a:p>
          <a:p>
            <a:pPr marL="457200" indent="-457200">
              <a:buFont typeface="+mj-lt"/>
              <a:buAutoNum type="arabicPeriod" startAt="2"/>
            </a:pPr>
            <a:endParaRPr lang="es-ES" sz="2800" dirty="0" smtClean="0"/>
          </a:p>
          <a:p>
            <a:pPr marL="457200" indent="-457200">
              <a:buFont typeface="+mj-lt"/>
              <a:buAutoNum type="arabicPeriod" startAt="2"/>
            </a:pPr>
            <a:endParaRPr lang="es-ES" sz="2800" dirty="0"/>
          </a:p>
          <a:p>
            <a:pPr marL="457200" indent="-457200">
              <a:buFont typeface="+mj-lt"/>
              <a:buAutoNum type="arabicPeriod" startAt="2"/>
            </a:pPr>
            <a:r>
              <a:rPr lang="es-ES" sz="2800" dirty="0" smtClean="0"/>
              <a:t>Los binarios se incluyen en $REPO_ROOT/</a:t>
            </a:r>
            <a:r>
              <a:rPr lang="es-ES" sz="2800" dirty="0" err="1" smtClean="0"/>
              <a:t>build</a:t>
            </a:r>
            <a:r>
              <a:rPr lang="es-ES" sz="2800" dirty="0" smtClean="0"/>
              <a:t>/</a:t>
            </a:r>
            <a:r>
              <a:rPr lang="es-ES" sz="2800" dirty="0" err="1" smtClean="0"/>
              <a:t>bin</a:t>
            </a:r>
            <a:r>
              <a:rPr lang="es-ES" sz="2800" dirty="0" smtClean="0"/>
              <a:t> que debemos añadir al </a:t>
            </a:r>
            <a:r>
              <a:rPr lang="es-ES" sz="2800" dirty="0" err="1" smtClean="0"/>
              <a:t>path</a:t>
            </a: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(5)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Instalación del nodo de Quorum. (y 2)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82887" y="2110185"/>
            <a:ext cx="5149167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clone https://github.com/jpmorganchase/quorum.git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s-ES" altLang="es-E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cd quorum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3847041"/>
            <a:ext cx="4971743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cd quorum </a:t>
            </a:r>
            <a:endParaRPr lang="es-ES" altLang="es-ES" sz="1600" dirty="0" smtClean="0">
              <a:solidFill>
                <a:schemeClr val="bg1"/>
              </a:solidFill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make</a:t>
            </a:r>
            <a:r>
              <a:rPr lang="es-ES" altLang="es-E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all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$REPO_ROOT/build/bin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71600" y="5568369"/>
            <a:ext cx="457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$ REPO_ROOT=~/quorum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quorum/build/bin</a:t>
            </a:r>
            <a:r>
              <a:rPr lang="en-U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$ export PATH=$PATH:$REPO_ROOT/build/bin</a:t>
            </a:r>
            <a:endParaRPr lang="en-US" sz="1600" dirty="0">
              <a:solidFill>
                <a:schemeClr val="bg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02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584883"/>
            <a:ext cx="8031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Descargar la última versión de </a:t>
            </a:r>
          </a:p>
          <a:p>
            <a:pPr marL="457200" indent="-457200">
              <a:buFont typeface="+mj-lt"/>
              <a:buAutoNum type="arabicPeriod"/>
            </a:pPr>
            <a:endParaRPr lang="es-ES" sz="2800" dirty="0"/>
          </a:p>
          <a:p>
            <a:endParaRPr lang="es-E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s-ES" sz="2800" dirty="0" smtClean="0"/>
              <a:t>Descomprimir el archivo y copiar el binario a una ruta que esté en el </a:t>
            </a:r>
            <a:r>
              <a:rPr lang="es-ES" sz="2800" dirty="0" err="1" smtClean="0"/>
              <a:t>path</a:t>
            </a:r>
            <a:r>
              <a:rPr lang="es-ES" sz="2800" dirty="0" smtClean="0"/>
              <a:t> como /</a:t>
            </a:r>
            <a:r>
              <a:rPr lang="es-ES" sz="2800" dirty="0" err="1" smtClean="0"/>
              <a:t>usr</a:t>
            </a:r>
            <a:r>
              <a:rPr lang="es-ES" sz="2800" dirty="0" smtClean="0"/>
              <a:t>/local/</a:t>
            </a:r>
            <a:r>
              <a:rPr lang="es-ES" sz="2800" dirty="0" err="1" smtClean="0"/>
              <a:t>bin</a:t>
            </a:r>
            <a:endParaRPr lang="es-ES" sz="2800" dirty="0" smtClean="0"/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(6)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Instalación de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Constellation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82887" y="2110185"/>
            <a:ext cx="5293437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https://github.com/jpmorganchase/constellation/releases</a:t>
            </a:r>
            <a:endParaRPr kumimoji="0" lang="es-ES" altLang="es-E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cd quorum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$REPO_ROOT/build/bin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070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1584883"/>
            <a:ext cx="80318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Debemos instalar </a:t>
            </a:r>
            <a:r>
              <a:rPr lang="es-ES" sz="2800" dirty="0" err="1" smtClean="0"/>
              <a:t>maven</a:t>
            </a: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/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/>
              <a:t>Añadimos </a:t>
            </a:r>
            <a:r>
              <a:rPr lang="es-ES" sz="2800" dirty="0" err="1" smtClean="0"/>
              <a:t>maven</a:t>
            </a:r>
            <a:r>
              <a:rPr lang="es-ES" sz="2800" dirty="0" smtClean="0"/>
              <a:t> a las variables de entorno</a:t>
            </a:r>
          </a:p>
          <a:p>
            <a:endParaRPr lang="es-ES" sz="2800" dirty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  <a:p>
            <a:pPr marL="457200" indent="-457200">
              <a:buFont typeface="+mj-lt"/>
              <a:buAutoNum type="arabicPeriod"/>
            </a:pPr>
            <a:endParaRPr lang="es-ES" sz="2800" dirty="0" smtClean="0"/>
          </a:p>
        </p:txBody>
      </p:sp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Instalación de nodo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(7)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630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Instalación de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Tessera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(1)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558544"/>
            <a:ext cx="8291265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cd </a:t>
            </a:r>
            <a:r>
              <a:rPr lang="es-E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quoru</a:t>
            </a:r>
            <a:r>
              <a:rPr lang="en-U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cd /opt/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sudo</a:t>
            </a:r>
            <a:r>
              <a:rPr lang="en-U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wget</a:t>
            </a:r>
            <a:r>
              <a:rPr lang="en-U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http://www-eu.apache.org/dist/maven/maven-3/3.3.9/binaries/apache-maven-3.3.9-bin.tar.gz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sudo</a:t>
            </a:r>
            <a:r>
              <a:rPr lang="en-U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tar -</a:t>
            </a:r>
            <a:r>
              <a:rPr lang="en-U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xvzf</a:t>
            </a:r>
            <a:r>
              <a:rPr lang="en-U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apache-maven-3.3.9-bin.tar.gz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6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sudo</a:t>
            </a:r>
            <a:r>
              <a:rPr lang="en-U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 mv apache-maven-3.3.9 maven</a:t>
            </a:r>
            <a:r>
              <a:rPr lang="es-ES" alt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m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sudo apt-get update -y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83568" y="4855644"/>
            <a:ext cx="6624736" cy="3385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solidFill>
                  <a:schemeClr val="bg1"/>
                </a:solidFill>
                <a:latin typeface="Arial Unicode MS" panose="020B0604020202020204" pitchFamily="34" charset="-128"/>
              </a:rPr>
              <a:t>sudo nano /etc/profile.d/mavenenv.sh</a:t>
            </a:r>
          </a:p>
        </p:txBody>
      </p:sp>
    </p:spTree>
    <p:extLst>
      <p:ext uri="{BB962C8B-B14F-4D97-AF65-F5344CB8AC3E}">
        <p14:creationId xmlns:p14="http://schemas.microsoft.com/office/powerpoint/2010/main" val="37635284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838</Words>
  <Application>Microsoft Office PowerPoint</Application>
  <PresentationFormat>Presentación en pantalla (4:3)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 C</dc:creator>
  <cp:lastModifiedBy>David Manrique Garcia Sanchez</cp:lastModifiedBy>
  <cp:revision>40</cp:revision>
  <dcterms:created xsi:type="dcterms:W3CDTF">2018-04-25T10:31:13Z</dcterms:created>
  <dcterms:modified xsi:type="dcterms:W3CDTF">2018-11-28T23:48:07Z</dcterms:modified>
</cp:coreProperties>
</file>