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</p:sldMasterIdLst>
  <p:notesMasterIdLst>
    <p:notesMasterId r:id="rId19"/>
  </p:notesMasterIdLst>
  <p:sldIdLst>
    <p:sldId id="257" r:id="rId4"/>
    <p:sldId id="275" r:id="rId5"/>
    <p:sldId id="276" r:id="rId6"/>
    <p:sldId id="277" r:id="rId7"/>
    <p:sldId id="268" r:id="rId8"/>
    <p:sldId id="278" r:id="rId9"/>
    <p:sldId id="279" r:id="rId10"/>
    <p:sldId id="280" r:id="rId11"/>
    <p:sldId id="281" r:id="rId12"/>
    <p:sldId id="282" r:id="rId13"/>
    <p:sldId id="270" r:id="rId14"/>
    <p:sldId id="283" r:id="rId15"/>
    <p:sldId id="272" r:id="rId16"/>
    <p:sldId id="273" r:id="rId17"/>
    <p:sldId id="259" r:id="rId18"/>
  </p:sldIdLst>
  <p:sldSz cx="9144000" cy="6858000" type="screen4x3"/>
  <p:notesSz cx="6858000" cy="9144000"/>
  <p:defaultTextStyle>
    <a:defPPr>
      <a:defRPr lang="id-ID"/>
    </a:defPPr>
    <a:lvl1pPr marL="0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4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1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8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4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22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09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96" algn="l" defTabSz="914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99" autoAdjust="0"/>
  </p:normalViewPr>
  <p:slideViewPr>
    <p:cSldViewPr>
      <p:cViewPr>
        <p:scale>
          <a:sx n="70" d="100"/>
          <a:sy n="70" d="100"/>
        </p:scale>
        <p:origin x="-1080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42A8-A8B2-4823-9428-C7B117117373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90A4-8047-42C3-B378-4B9011102EA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4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1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8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4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22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9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96" algn="l" defTabSz="914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B1A-B452-4F7E-AEE7-3124C2F435A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996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5175" cy="3430587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5586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5175" cy="3430587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5586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0C50E-4E7A-4386-B3DC-0FDCE6447D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0C50E-4E7A-4386-B3DC-0FDCE6447D3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5175" cy="3430587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55863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B1A-B452-4F7E-AEE7-3124C2F435A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99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B1A-B452-4F7E-AEE7-3124C2F435A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99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B1A-B452-4F7E-AEE7-3124C2F435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99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B1A-B452-4F7E-AEE7-3124C2F435A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99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5175" cy="3430587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5586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3D05-274F-494F-AC6C-8753B729E54A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3160" y="152401"/>
            <a:ext cx="8329246" cy="6175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024188" y="6524625"/>
            <a:ext cx="923925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524625"/>
            <a:ext cx="915988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3244" y="6524625"/>
            <a:ext cx="611187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0520-9F6E-4934-8381-93DFE2F12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10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</p:spPr>
        <p:txBody>
          <a:bodyPr lIns="91339" tIns="45668" rIns="91339" bIns="45668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B40-050B-42E3-858B-FC9649BB2246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3D05-274F-494F-AC6C-8753B729E54A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39" tIns="45668" rIns="91339" bIns="45668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B3DA-B330-40EA-B831-D37D6F247B40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lIns="91339" tIns="45668" rIns="91339" bIns="4566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4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64C-CDB3-4878-AA2A-CF7D0D94D861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39" tIns="45668" rIns="91339" bIns="45668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343E-879D-4C71-8310-44DBA37DF0F0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39" tIns="45668" rIns="91339" bIns="4566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91" indent="0">
              <a:buNone/>
              <a:defRPr sz="2000" b="1"/>
            </a:lvl2pPr>
            <a:lvl3pPr marL="913383" indent="0">
              <a:buNone/>
              <a:defRPr sz="1800" b="1"/>
            </a:lvl3pPr>
            <a:lvl4pPr marL="1370074" indent="0">
              <a:buNone/>
              <a:defRPr sz="1600" b="1"/>
            </a:lvl4pPr>
            <a:lvl5pPr marL="1826766" indent="0">
              <a:buNone/>
              <a:defRPr sz="1600" b="1"/>
            </a:lvl5pPr>
            <a:lvl6pPr marL="2283456" indent="0">
              <a:buNone/>
              <a:defRPr sz="1600" b="1"/>
            </a:lvl6pPr>
            <a:lvl7pPr marL="2740150" indent="0">
              <a:buNone/>
              <a:defRPr sz="1600" b="1"/>
            </a:lvl7pPr>
            <a:lvl8pPr marL="3196840" indent="0">
              <a:buNone/>
              <a:defRPr sz="1600" b="1"/>
            </a:lvl8pPr>
            <a:lvl9pPr marL="36535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91" indent="0">
              <a:buNone/>
              <a:defRPr sz="2000" b="1"/>
            </a:lvl2pPr>
            <a:lvl3pPr marL="913383" indent="0">
              <a:buNone/>
              <a:defRPr sz="1800" b="1"/>
            </a:lvl3pPr>
            <a:lvl4pPr marL="1370074" indent="0">
              <a:buNone/>
              <a:defRPr sz="1600" b="1"/>
            </a:lvl4pPr>
            <a:lvl5pPr marL="1826766" indent="0">
              <a:buNone/>
              <a:defRPr sz="1600" b="1"/>
            </a:lvl5pPr>
            <a:lvl6pPr marL="2283456" indent="0">
              <a:buNone/>
              <a:defRPr sz="1600" b="1"/>
            </a:lvl6pPr>
            <a:lvl7pPr marL="2740150" indent="0">
              <a:buNone/>
              <a:defRPr sz="1600" b="1"/>
            </a:lvl7pPr>
            <a:lvl8pPr marL="3196840" indent="0">
              <a:buNone/>
              <a:defRPr sz="1600" b="1"/>
            </a:lvl8pPr>
            <a:lvl9pPr marL="36535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C7D-F1BD-41BB-8755-68718A6894B7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39" tIns="45668" rIns="91339" bIns="45668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782-55AE-4E6A-899E-A5C49E8AD8B9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240-19F7-45E2-AD25-3A1A476480D7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  <a:prstGeom prst="rect">
            <a:avLst/>
          </a:prstGeom>
        </p:spPr>
        <p:txBody>
          <a:bodyPr lIns="91339" tIns="45668" rIns="91339" bIns="4566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691" indent="0">
              <a:buNone/>
              <a:defRPr sz="1200"/>
            </a:lvl2pPr>
            <a:lvl3pPr marL="913383" indent="0">
              <a:buNone/>
              <a:defRPr sz="1000"/>
            </a:lvl3pPr>
            <a:lvl4pPr marL="1370074" indent="0">
              <a:buNone/>
              <a:defRPr sz="900"/>
            </a:lvl4pPr>
            <a:lvl5pPr marL="1826766" indent="0">
              <a:buNone/>
              <a:defRPr sz="900"/>
            </a:lvl5pPr>
            <a:lvl6pPr marL="2283456" indent="0">
              <a:buNone/>
              <a:defRPr sz="900"/>
            </a:lvl6pPr>
            <a:lvl7pPr marL="2740150" indent="0">
              <a:buNone/>
              <a:defRPr sz="900"/>
            </a:lvl7pPr>
            <a:lvl8pPr marL="3196840" indent="0">
              <a:buNone/>
              <a:defRPr sz="900"/>
            </a:lvl8pPr>
            <a:lvl9pPr marL="36535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33AC-AAF3-4411-BAAB-FE23757E2A7F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339" tIns="45668" rIns="91339" bIns="4566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691" indent="0">
              <a:buNone/>
              <a:defRPr sz="2800"/>
            </a:lvl2pPr>
            <a:lvl3pPr marL="913383" indent="0">
              <a:buNone/>
              <a:defRPr sz="2400"/>
            </a:lvl3pPr>
            <a:lvl4pPr marL="1370074" indent="0">
              <a:buNone/>
              <a:defRPr sz="2000"/>
            </a:lvl4pPr>
            <a:lvl5pPr marL="1826766" indent="0">
              <a:buNone/>
              <a:defRPr sz="2000"/>
            </a:lvl5pPr>
            <a:lvl6pPr marL="2283456" indent="0">
              <a:buNone/>
              <a:defRPr sz="2000"/>
            </a:lvl6pPr>
            <a:lvl7pPr marL="2740150" indent="0">
              <a:buNone/>
              <a:defRPr sz="2000"/>
            </a:lvl7pPr>
            <a:lvl8pPr marL="3196840" indent="0">
              <a:buNone/>
              <a:defRPr sz="2000"/>
            </a:lvl8pPr>
            <a:lvl9pPr marL="3653532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691" indent="0">
              <a:buNone/>
              <a:defRPr sz="1200"/>
            </a:lvl2pPr>
            <a:lvl3pPr marL="913383" indent="0">
              <a:buNone/>
              <a:defRPr sz="1000"/>
            </a:lvl3pPr>
            <a:lvl4pPr marL="1370074" indent="0">
              <a:buNone/>
              <a:defRPr sz="900"/>
            </a:lvl4pPr>
            <a:lvl5pPr marL="1826766" indent="0">
              <a:buNone/>
              <a:defRPr sz="900"/>
            </a:lvl5pPr>
            <a:lvl6pPr marL="2283456" indent="0">
              <a:buNone/>
              <a:defRPr sz="900"/>
            </a:lvl6pPr>
            <a:lvl7pPr marL="2740150" indent="0">
              <a:buNone/>
              <a:defRPr sz="900"/>
            </a:lvl7pPr>
            <a:lvl8pPr marL="3196840" indent="0">
              <a:buNone/>
              <a:defRPr sz="900"/>
            </a:lvl8pPr>
            <a:lvl9pPr marL="36535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5AC6-745B-40D2-A86B-F6397F289D92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39" tIns="45668" rIns="91339" bIns="45668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629-A4FC-4283-B5FA-85CBF4310757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91339" tIns="45668" rIns="91339" bIns="45668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3A3-CB1F-4771-964A-6313B0549320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3160" y="152401"/>
            <a:ext cx="8329246" cy="6175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024188" y="6524625"/>
            <a:ext cx="923925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524625"/>
            <a:ext cx="915988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3246" y="6524625"/>
            <a:ext cx="611187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0520-9F6E-4934-8381-93DFE2F12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10000">
    <p:wedg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  <a:prstGeom prst="rect">
            <a:avLst/>
          </a:prstGeom>
        </p:spPr>
        <p:txBody>
          <a:bodyPr lIns="91350" tIns="45674" rIns="91350" bIns="45674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B40-050B-42E3-858B-FC9649BB2246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3D05-274F-494F-AC6C-8753B729E54A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50" tIns="45674" rIns="91350" bIns="45674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B3DA-B330-40EA-B831-D37D6F247B40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lIns="91350" tIns="45674" rIns="91350" bIns="45674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4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2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9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7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4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9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464C-CDB3-4878-AA2A-CF7D0D94D861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50" tIns="45674" rIns="91350" bIns="45674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343E-879D-4C71-8310-44DBA37DF0F0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50" tIns="45674" rIns="91350" bIns="4567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8" indent="0">
              <a:buNone/>
              <a:defRPr sz="2000" b="1"/>
            </a:lvl2pPr>
            <a:lvl3pPr marL="913496" indent="0">
              <a:buNone/>
              <a:defRPr sz="1800" b="1"/>
            </a:lvl3pPr>
            <a:lvl4pPr marL="1370244" indent="0">
              <a:buNone/>
              <a:defRPr sz="1600" b="1"/>
            </a:lvl4pPr>
            <a:lvl5pPr marL="1826992" indent="0">
              <a:buNone/>
              <a:defRPr sz="1600" b="1"/>
            </a:lvl5pPr>
            <a:lvl6pPr marL="2283739" indent="0">
              <a:buNone/>
              <a:defRPr sz="1600" b="1"/>
            </a:lvl6pPr>
            <a:lvl7pPr marL="2740488" indent="0">
              <a:buNone/>
              <a:defRPr sz="1600" b="1"/>
            </a:lvl7pPr>
            <a:lvl8pPr marL="3197235" indent="0">
              <a:buNone/>
              <a:defRPr sz="1600" b="1"/>
            </a:lvl8pPr>
            <a:lvl9pPr marL="36539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8" indent="0">
              <a:buNone/>
              <a:defRPr sz="2000" b="1"/>
            </a:lvl2pPr>
            <a:lvl3pPr marL="913496" indent="0">
              <a:buNone/>
              <a:defRPr sz="1800" b="1"/>
            </a:lvl3pPr>
            <a:lvl4pPr marL="1370244" indent="0">
              <a:buNone/>
              <a:defRPr sz="1600" b="1"/>
            </a:lvl4pPr>
            <a:lvl5pPr marL="1826992" indent="0">
              <a:buNone/>
              <a:defRPr sz="1600" b="1"/>
            </a:lvl5pPr>
            <a:lvl6pPr marL="2283739" indent="0">
              <a:buNone/>
              <a:defRPr sz="1600" b="1"/>
            </a:lvl6pPr>
            <a:lvl7pPr marL="2740488" indent="0">
              <a:buNone/>
              <a:defRPr sz="1600" b="1"/>
            </a:lvl7pPr>
            <a:lvl8pPr marL="3197235" indent="0">
              <a:buNone/>
              <a:defRPr sz="1600" b="1"/>
            </a:lvl8pPr>
            <a:lvl9pPr marL="36539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C7D-F1BD-41BB-8755-68718A6894B7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50" tIns="45674" rIns="91350" bIns="45674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782-55AE-4E6A-899E-A5C49E8AD8B9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240-19F7-45E2-AD25-3A1A476480D7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  <a:prstGeom prst="rect">
            <a:avLst/>
          </a:prstGeom>
        </p:spPr>
        <p:txBody>
          <a:bodyPr lIns="91350" tIns="45674" rIns="91350" bIns="45674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48" indent="0">
              <a:buNone/>
              <a:defRPr sz="1200"/>
            </a:lvl2pPr>
            <a:lvl3pPr marL="913496" indent="0">
              <a:buNone/>
              <a:defRPr sz="1000"/>
            </a:lvl3pPr>
            <a:lvl4pPr marL="1370244" indent="0">
              <a:buNone/>
              <a:defRPr sz="900"/>
            </a:lvl4pPr>
            <a:lvl5pPr marL="1826992" indent="0">
              <a:buNone/>
              <a:defRPr sz="900"/>
            </a:lvl5pPr>
            <a:lvl6pPr marL="2283739" indent="0">
              <a:buNone/>
              <a:defRPr sz="900"/>
            </a:lvl6pPr>
            <a:lvl7pPr marL="2740488" indent="0">
              <a:buNone/>
              <a:defRPr sz="900"/>
            </a:lvl7pPr>
            <a:lvl8pPr marL="3197235" indent="0">
              <a:buNone/>
              <a:defRPr sz="900"/>
            </a:lvl8pPr>
            <a:lvl9pPr marL="36539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33AC-AAF3-4411-BAAB-FE23757E2A7F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350" tIns="45674" rIns="91350" bIns="45674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48" indent="0">
              <a:buNone/>
              <a:defRPr sz="2800"/>
            </a:lvl2pPr>
            <a:lvl3pPr marL="913496" indent="0">
              <a:buNone/>
              <a:defRPr sz="2400"/>
            </a:lvl3pPr>
            <a:lvl4pPr marL="1370244" indent="0">
              <a:buNone/>
              <a:defRPr sz="2000"/>
            </a:lvl4pPr>
            <a:lvl5pPr marL="1826992" indent="0">
              <a:buNone/>
              <a:defRPr sz="2000"/>
            </a:lvl5pPr>
            <a:lvl6pPr marL="2283739" indent="0">
              <a:buNone/>
              <a:defRPr sz="2000"/>
            </a:lvl6pPr>
            <a:lvl7pPr marL="2740488" indent="0">
              <a:buNone/>
              <a:defRPr sz="2000"/>
            </a:lvl7pPr>
            <a:lvl8pPr marL="3197235" indent="0">
              <a:buNone/>
              <a:defRPr sz="2000"/>
            </a:lvl8pPr>
            <a:lvl9pPr marL="3653984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48" indent="0">
              <a:buNone/>
              <a:defRPr sz="1200"/>
            </a:lvl2pPr>
            <a:lvl3pPr marL="913496" indent="0">
              <a:buNone/>
              <a:defRPr sz="1000"/>
            </a:lvl3pPr>
            <a:lvl4pPr marL="1370244" indent="0">
              <a:buNone/>
              <a:defRPr sz="900"/>
            </a:lvl4pPr>
            <a:lvl5pPr marL="1826992" indent="0">
              <a:buNone/>
              <a:defRPr sz="900"/>
            </a:lvl5pPr>
            <a:lvl6pPr marL="2283739" indent="0">
              <a:buNone/>
              <a:defRPr sz="900"/>
            </a:lvl6pPr>
            <a:lvl7pPr marL="2740488" indent="0">
              <a:buNone/>
              <a:defRPr sz="900"/>
            </a:lvl7pPr>
            <a:lvl8pPr marL="3197235" indent="0">
              <a:buNone/>
              <a:defRPr sz="900"/>
            </a:lvl8pPr>
            <a:lvl9pPr marL="36539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5AC6-745B-40D2-A86B-F6397F289D92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lIns="91350" tIns="45674" rIns="91350" bIns="45674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629-A4FC-4283-B5FA-85CBF4310757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91350" tIns="45674" rIns="91350" bIns="45674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3A3-CB1F-4771-964A-6313B0549320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3160" y="152401"/>
            <a:ext cx="8329246" cy="6175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024188" y="6524625"/>
            <a:ext cx="923925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524625"/>
            <a:ext cx="915988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3245" y="6524625"/>
            <a:ext cx="611187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0520-9F6E-4934-8381-93DFE2F12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10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417" tIns="45709" rIns="91417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7" tIns="45709" rIns="91417" bIns="457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2FB0-05FB-4062-9326-3B3ECF31142F}" type="datetimeFigureOut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1"/>
            <a:ext cx="2895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D16A-2E85-43D4-9873-184DC96ABDD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17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4" indent="-342814" algn="l" defTabSz="91417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7" indent="-285680" algn="l" defTabSz="91417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8" indent="-228543" algn="l" defTabSz="91417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4" indent="-228543" algn="l" defTabSz="91417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92" indent="-228543" algn="l" defTabSz="91417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8" indent="-228543" algn="l" defTabSz="91417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65" indent="-228543" algn="l" defTabSz="91417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52" indent="-228543" algn="l" defTabSz="91417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39" indent="-228543" algn="l" defTabSz="91417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4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1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8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4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22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9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96" algn="l" defTabSz="914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9"/>
            <a:ext cx="8229600" cy="4525963"/>
          </a:xfrm>
          <a:prstGeom prst="rect">
            <a:avLst/>
          </a:prstGeom>
        </p:spPr>
        <p:txBody>
          <a:bodyPr vert="horz" lIns="91339" tIns="45668" rIns="91339" bIns="456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339" tIns="45668" rIns="91339" bIns="4566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7A4F-07E4-4537-9E67-C06F88521764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0" cy="365125"/>
          </a:xfrm>
          <a:prstGeom prst="rect">
            <a:avLst/>
          </a:prstGeom>
        </p:spPr>
        <p:txBody>
          <a:bodyPr vert="horz" lIns="91339" tIns="45668" rIns="91339" bIns="4566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339" tIns="45668" rIns="91339" bIns="4566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609" y="785794"/>
            <a:ext cx="4561399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9" tIns="45668" rIns="91339" bIns="45668"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572000" y="785794"/>
            <a:ext cx="4572032" cy="14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9" tIns="45668" rIns="91339" bIns="45668"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31" y="571480"/>
            <a:ext cx="9144032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9" tIns="45668" rIns="91339" bIns="45668" rtlCol="0" anchor="ctr"/>
          <a:lstStyle/>
          <a:p>
            <a:pPr algn="ctr"/>
            <a:endParaRPr lang="id-ID"/>
          </a:p>
        </p:txBody>
      </p:sp>
      <p:pic>
        <p:nvPicPr>
          <p:cNvPr id="15362" name="Picture 2" descr="Hasil gambar untuk logo BNI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00958" y="6253748"/>
            <a:ext cx="1500198" cy="5031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defTabSz="91338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14" indent="-342514" algn="l" defTabSz="91338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23" indent="-285432" algn="l" defTabSz="91338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29" indent="-228344" algn="l" defTabSz="9133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20" indent="-228344" algn="l" defTabSz="91338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112" indent="-228344" algn="l" defTabSz="91338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03" indent="-228344" algn="l" defTabSz="9133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495" indent="-228344" algn="l" defTabSz="9133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186" indent="-228344" algn="l" defTabSz="9133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879" indent="-228344" algn="l" defTabSz="91338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91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83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74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66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456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150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840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532" algn="l" defTabSz="913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8"/>
            <a:ext cx="8229600" cy="4525963"/>
          </a:xfrm>
          <a:prstGeom prst="rect">
            <a:avLst/>
          </a:prstGeom>
        </p:spPr>
        <p:txBody>
          <a:bodyPr vert="horz" lIns="91350" tIns="45674" rIns="91350" bIns="456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350" tIns="45674" rIns="91350" bIns="4567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7A4F-07E4-4537-9E67-C06F88521764}" type="datetime1">
              <a:rPr lang="id-ID" smtClean="0"/>
              <a:pPr/>
              <a:t>10/09/2018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0" cy="365125"/>
          </a:xfrm>
          <a:prstGeom prst="rect">
            <a:avLst/>
          </a:prstGeom>
        </p:spPr>
        <p:txBody>
          <a:bodyPr vert="horz" lIns="91350" tIns="45674" rIns="91350" bIns="4567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350" tIns="45674" rIns="91350" bIns="4567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8A7D-E463-4948-8AB6-50DFCD044D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608" y="785794"/>
            <a:ext cx="4561399" cy="14287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4" rIns="91350" bIns="45674"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572000" y="785794"/>
            <a:ext cx="4572032" cy="14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4" rIns="91350" bIns="45674"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31" y="571480"/>
            <a:ext cx="9144032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0" tIns="45674" rIns="91350" bIns="45674" rtlCol="0" anchor="ctr"/>
          <a:lstStyle/>
          <a:p>
            <a:pPr algn="ctr"/>
            <a:endParaRPr lang="id-ID"/>
          </a:p>
        </p:txBody>
      </p:sp>
      <p:pic>
        <p:nvPicPr>
          <p:cNvPr id="15362" name="Picture 2" descr="Hasil gambar untuk logo BNI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00958" y="6253748"/>
            <a:ext cx="1500198" cy="5031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ctr" defTabSz="91349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56" indent="-342556" algn="l" defTabSz="9134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15" indent="-285468" algn="l" defTabSz="9134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870" indent="-228372" algn="l" defTabSz="9134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8" indent="-228372" algn="l" defTabSz="9134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66" indent="-228372" algn="l" defTabSz="9134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114" indent="-228372" algn="l" defTabSz="9134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862" indent="-228372" algn="l" defTabSz="9134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610" indent="-228372" algn="l" defTabSz="9134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359" indent="-228372" algn="l" defTabSz="9134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8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96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44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92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39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488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35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984" algn="l" defTabSz="9134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0" y="234951"/>
            <a:ext cx="7191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2" y="0"/>
            <a:chExt cx="9144002" cy="6858000"/>
          </a:xfrm>
        </p:grpSpPr>
        <p:grpSp>
          <p:nvGrpSpPr>
            <p:cNvPr id="3" name="Group 1031"/>
            <p:cNvGrpSpPr>
              <a:grpSpLocks/>
            </p:cNvGrpSpPr>
            <p:nvPr/>
          </p:nvGrpSpPr>
          <p:grpSpPr bwMode="auto">
            <a:xfrm>
              <a:off x="-2" y="0"/>
              <a:ext cx="9144002" cy="6858000"/>
              <a:chOff x="-2" y="0"/>
              <a:chExt cx="9144002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-2" y="0"/>
                <a:ext cx="9144002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3083" name="Picture 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2" y="3655251"/>
                <a:ext cx="9144001" cy="216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81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49115" y="339725"/>
              <a:ext cx="1944047" cy="709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8" name="TextBox 41"/>
          <p:cNvSpPr txBox="1">
            <a:spLocks noChangeArrowheads="1"/>
          </p:cNvSpPr>
          <p:nvPr/>
        </p:nvSpPr>
        <p:spPr bwMode="auto">
          <a:xfrm>
            <a:off x="921559" y="2185236"/>
            <a:ext cx="7300981" cy="132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28" tIns="45662" rIns="91328" bIns="45662">
            <a:spAutoFit/>
          </a:bodyPr>
          <a:lstStyle/>
          <a:p>
            <a:pPr algn="ctr"/>
            <a:r>
              <a:rPr lang="en-US" sz="4000" b="1" dirty="0" err="1" smtClean="0"/>
              <a:t>Perhitungan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Pokok</a:t>
            </a:r>
            <a:r>
              <a:rPr lang="en-US" sz="4000" b="1" dirty="0" smtClean="0"/>
              <a:t> dan </a:t>
            </a:r>
            <a:r>
              <a:rPr lang="en-US" sz="4000" b="1" dirty="0" err="1" smtClean="0"/>
              <a:t>Tarif</a:t>
            </a:r>
            <a:r>
              <a:rPr lang="en-US" sz="4000" b="1" dirty="0" smtClean="0"/>
              <a:t>  FLPP PORSI 75:25</a:t>
            </a:r>
            <a:endParaRPr lang="id-ID" sz="3900" b="1" dirty="0">
              <a:solidFill>
                <a:srgbClr val="0068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6" y="5839341"/>
            <a:ext cx="4302322" cy="573341"/>
          </a:xfrm>
          <a:prstGeom prst="rect">
            <a:avLst/>
          </a:prstGeom>
          <a:noFill/>
        </p:spPr>
        <p:txBody>
          <a:bodyPr wrap="square" lIns="80115" tIns="40058" rIns="80115" bIns="40058" rtlCol="0">
            <a:spAutoFit/>
          </a:bodyPr>
          <a:lstStyle/>
          <a:p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PT. Bank Negara Indonesia, Tbk</a:t>
            </a:r>
          </a:p>
          <a:p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2018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C96AD-86A3-4717-85CB-D91F8F9811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ea typeface="+mj-ea"/>
                <a:cs typeface="Lucida Sans Unicode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sz="2800" kern="0" dirty="0">
              <a:solidFill>
                <a:schemeClr val="tx1"/>
              </a:solidFill>
              <a:ea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44" y="147935"/>
            <a:ext cx="7797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 err="1" smtClean="0">
                <a:ea typeface="Segoe UI" pitchFamily="34" charset="0"/>
              </a:rPr>
              <a:t>Pembayaran</a:t>
            </a:r>
            <a:r>
              <a:rPr lang="en-US" sz="2400" b="1" kern="0" dirty="0" smtClean="0">
                <a:ea typeface="Segoe UI" pitchFamily="34" charset="0"/>
              </a:rPr>
              <a:t> </a:t>
            </a:r>
            <a:r>
              <a:rPr lang="en-US" sz="2400" b="1" kern="0" dirty="0" err="1" smtClean="0">
                <a:ea typeface="Segoe UI" pitchFamily="34" charset="0"/>
              </a:rPr>
              <a:t>Jasa</a:t>
            </a:r>
            <a:r>
              <a:rPr lang="en-US" sz="2400" b="1" kern="0" dirty="0" smtClean="0">
                <a:ea typeface="Segoe UI" pitchFamily="34" charset="0"/>
              </a:rPr>
              <a:t> </a:t>
            </a:r>
            <a:r>
              <a:rPr lang="en-US" sz="2400" b="1" kern="0" dirty="0" err="1" smtClean="0">
                <a:ea typeface="Segoe UI" pitchFamily="34" charset="0"/>
              </a:rPr>
              <a:t>Giro</a:t>
            </a:r>
            <a:endParaRPr lang="en-US" sz="2400" b="1" kern="0" dirty="0" smtClean="0">
              <a:ea typeface="Segoe UI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1371601"/>
          <a:ext cx="7924801" cy="4114798"/>
        </p:xfrm>
        <a:graphic>
          <a:graphicData uri="http://schemas.openxmlformats.org/drawingml/2006/table">
            <a:tbl>
              <a:tblPr/>
              <a:tblGrid>
                <a:gridCol w="1318054"/>
                <a:gridCol w="2718487"/>
                <a:gridCol w="1527661"/>
                <a:gridCol w="2360599"/>
              </a:tblGrid>
              <a:tr h="6114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Rekening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Debet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Rekening Kredit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35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No. Rekening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Nama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Rekening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No. Rekening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Nama Rekening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208887337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Penampungan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KPRS </a:t>
                      </a: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FLPP-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Menpera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2226662920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RPL 019 PPPDPP utk OPRS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430425048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Penampungan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KPRS FLPP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Kemenpupera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2016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2226662920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RPL 019 PPPDPP utk OPRS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551293168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Penampungan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KPRS FLPP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Kemenpupera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2017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2226662920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RPL 019 PPPDPP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utk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OPRS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683470637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Penampungan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KPRS FLPP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Kemenpupera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2018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2226662920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RPL 019 PPPDPP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utk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OPRS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081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9652B8F0-EF0C-42A1-8F21-96A088D8E6BD}" type="slidenum">
              <a:rPr lang="en-US" sz="1600" b="1">
                <a:solidFill>
                  <a:schemeClr val="bg1"/>
                </a:solidFill>
                <a:latin typeface="Century Gothic" pitchFamily="34" charset="0"/>
              </a:rPr>
              <a:pPr algn="ctr">
                <a:defRPr/>
              </a:pPr>
              <a:t>11</a:t>
            </a:fld>
            <a:endParaRPr lang="en-US" sz="1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3" name="Snip and Round Single Corner Rectangle 42"/>
          <p:cNvSpPr/>
          <p:nvPr/>
        </p:nvSpPr>
        <p:spPr>
          <a:xfrm>
            <a:off x="3714" y="6554953"/>
            <a:ext cx="410701" cy="320663"/>
          </a:xfrm>
          <a:prstGeom prst="snip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1" tIns="45680" rIns="91361" bIns="45680" rtlCol="0" anchor="ctr"/>
          <a:lstStyle/>
          <a:p>
            <a:pPr algn="ctr"/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Slide Number Placeholder 3"/>
          <p:cNvSpPr txBox="1">
            <a:spLocks/>
          </p:cNvSpPr>
          <p:nvPr/>
        </p:nvSpPr>
        <p:spPr>
          <a:xfrm>
            <a:off x="-10760" y="6547293"/>
            <a:ext cx="425927" cy="364206"/>
          </a:xfrm>
          <a:prstGeom prst="rect">
            <a:avLst/>
          </a:prstGeom>
        </p:spPr>
        <p:txBody>
          <a:bodyPr lIns="91361" tIns="45680" rIns="91361" bIns="45680"/>
          <a:lstStyle>
            <a:defPPr>
              <a:defRPr lang="en-US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fld id="{9652B8F0-EF0C-42A1-8F21-96A088D8E6BD}" type="slidenum">
              <a:rPr lang="en-US" sz="1600" b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pPr algn="ctr">
                <a:defRPr/>
              </a:pPr>
              <a:t>11</a:t>
            </a:fld>
            <a:endParaRPr lang="en-US" sz="16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" name="Title 4"/>
          <p:cNvSpPr txBox="1">
            <a:spLocks/>
          </p:cNvSpPr>
          <p:nvPr/>
        </p:nvSpPr>
        <p:spPr bwMode="auto">
          <a:xfrm>
            <a:off x="357158" y="123985"/>
            <a:ext cx="8501122" cy="42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97" tIns="43597" rIns="87197" bIns="43597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/>
              <a:t>SIMULASI PERHITUNGAN POKOK DAN TARIF FLPP DENGAN PORSI 75:25</a:t>
            </a:r>
            <a:endParaRPr lang="en-US" sz="22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BF8B4E4-4570-4AA9-81F9-B8A50E22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178882"/>
              </p:ext>
            </p:extLst>
          </p:nvPr>
        </p:nvGraphicFramePr>
        <p:xfrm>
          <a:off x="571472" y="906808"/>
          <a:ext cx="7929617" cy="652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253">
                  <a:extLst>
                    <a:ext uri="{9D8B030D-6E8A-4147-A177-3AD203B41FA5}">
                      <a16:colId xmlns:a16="http://schemas.microsoft.com/office/drawing/2014/main" xmlns="" val="108405873"/>
                    </a:ext>
                  </a:extLst>
                </a:gridCol>
                <a:gridCol w="1794871">
                  <a:extLst>
                    <a:ext uri="{9D8B030D-6E8A-4147-A177-3AD203B41FA5}">
                      <a16:colId xmlns:a16="http://schemas.microsoft.com/office/drawing/2014/main" xmlns="" val="3391315905"/>
                    </a:ext>
                  </a:extLst>
                </a:gridCol>
                <a:gridCol w="4477493">
                  <a:extLst>
                    <a:ext uri="{9D8B030D-6E8A-4147-A177-3AD203B41FA5}">
                      <a16:colId xmlns:a16="http://schemas.microsoft.com/office/drawing/2014/main" xmlns="" val="3360458527"/>
                    </a:ext>
                  </a:extLst>
                </a:gridCol>
              </a:tblGrid>
              <a:tr h="421837">
                <a:tc>
                  <a:txBody>
                    <a:bodyPr/>
                    <a:lstStyle/>
                    <a:p>
                      <a:r>
                        <a:rPr lang="en-US" sz="1400" dirty="0"/>
                        <a:t>POKOK KPR SEJAHTERA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PPMT (BUNGA KPR SEJAHTERA/12, </a:t>
                      </a:r>
                      <a:r>
                        <a:rPr lang="en-US" sz="1400" dirty="0" err="1"/>
                        <a:t>periode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pembayaran</a:t>
                      </a:r>
                      <a:r>
                        <a:rPr lang="en-US" sz="1400" dirty="0"/>
                        <a:t>, tenor [</a:t>
                      </a:r>
                      <a:r>
                        <a:rPr lang="en-US" sz="1400" dirty="0" err="1"/>
                        <a:t>bulan</a:t>
                      </a:r>
                      <a:r>
                        <a:rPr lang="en-US" sz="1400" dirty="0"/>
                        <a:t>], </a:t>
                      </a:r>
                      <a:r>
                        <a:rPr lang="en-US" sz="1400" dirty="0" err="1"/>
                        <a:t>nilai</a:t>
                      </a:r>
                      <a:r>
                        <a:rPr lang="en-US" sz="1400" dirty="0"/>
                        <a:t> KPR </a:t>
                      </a:r>
                      <a:r>
                        <a:rPr lang="en-US" sz="1400" dirty="0" err="1"/>
                        <a:t>sejahtera</a:t>
                      </a:r>
                      <a:r>
                        <a:rPr lang="en-US" sz="1400" dirty="0"/>
                        <a:t>, 0, 0)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119887166"/>
                  </a:ext>
                </a:extLst>
              </a:tr>
              <a:tr h="248139">
                <a:tc>
                  <a:txBody>
                    <a:bodyPr/>
                    <a:lstStyle/>
                    <a:p>
                      <a:r>
                        <a:rPr lang="en-US" sz="1400" dirty="0"/>
                        <a:t>POKOK FLPP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75% x POKOK KPR SEJAHTERA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80880854"/>
                  </a:ext>
                </a:extLst>
              </a:tr>
              <a:tr h="248139">
                <a:tc>
                  <a:txBody>
                    <a:bodyPr/>
                    <a:lstStyle/>
                    <a:p>
                      <a:r>
                        <a:rPr lang="en-US" sz="1400" dirty="0"/>
                        <a:t>POKOK SMF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25% X POKOK KPR SEJAHTERA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9053238"/>
                  </a:ext>
                </a:extLst>
              </a:tr>
              <a:tr h="421837">
                <a:tc>
                  <a:txBody>
                    <a:bodyPr/>
                    <a:lstStyle/>
                    <a:p>
                      <a:r>
                        <a:rPr lang="en-US" sz="1400" dirty="0"/>
                        <a:t>TARIF KPR SEJAHTERA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IPMT (BUNGA KPR SEJAHTERA/12, </a:t>
                      </a:r>
                      <a:r>
                        <a:rPr lang="en-US" sz="1400" dirty="0" err="1"/>
                        <a:t>periode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pembayaran</a:t>
                      </a:r>
                      <a:r>
                        <a:rPr lang="en-US" sz="1400" dirty="0"/>
                        <a:t>, tenor [</a:t>
                      </a:r>
                      <a:r>
                        <a:rPr lang="en-US" sz="1400" dirty="0" err="1"/>
                        <a:t>bulan</a:t>
                      </a:r>
                      <a:r>
                        <a:rPr lang="en-US" sz="1400" dirty="0"/>
                        <a:t>], </a:t>
                      </a:r>
                      <a:r>
                        <a:rPr lang="en-US" sz="1400" dirty="0" err="1"/>
                        <a:t>nilai</a:t>
                      </a:r>
                      <a:r>
                        <a:rPr lang="en-US" sz="1400" dirty="0"/>
                        <a:t> KPR </a:t>
                      </a:r>
                      <a:r>
                        <a:rPr lang="en-US" sz="1400" dirty="0" err="1"/>
                        <a:t>sejahtera</a:t>
                      </a:r>
                      <a:r>
                        <a:rPr lang="en-US" sz="1400" dirty="0"/>
                        <a:t>, 0, 0)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90675890"/>
                  </a:ext>
                </a:extLst>
              </a:tr>
              <a:tr h="248139">
                <a:tc>
                  <a:txBody>
                    <a:bodyPr/>
                    <a:lstStyle/>
                    <a:p>
                      <a:r>
                        <a:rPr lang="en-US" sz="1400" dirty="0"/>
                        <a:t>TARIF FLPP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75% x (0,5% / 5%) x TARIF KPR SEJAHTERA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0080551"/>
                  </a:ext>
                </a:extLst>
              </a:tr>
              <a:tr h="2481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130699"/>
                  </a:ext>
                </a:extLst>
              </a:tr>
              <a:tr h="248139">
                <a:tc grid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368499325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HARGA RUMAH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105.000.000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280777923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UANG MUKA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5.000.000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1549032"/>
                  </a:ext>
                </a:extLst>
              </a:tr>
              <a:tr h="248139">
                <a:tc grid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16519837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NILAI KPR SEJAHTERA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8997599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BUNGA KPR SEJAHTERA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5,00%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4634328"/>
                  </a:ext>
                </a:extLst>
              </a:tr>
              <a:tr h="24813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7135852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PORSI DANA FLPP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75%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0057053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PORSI DANA </a:t>
                      </a:r>
                      <a:r>
                        <a:rPr lang="en-US" sz="1400" dirty="0" smtClean="0"/>
                        <a:t>BANK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25%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86250462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NILAI FLPP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75.000.000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85807323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NILAI </a:t>
                      </a:r>
                      <a:r>
                        <a:rPr lang="en-US" sz="1400" dirty="0" smtClean="0"/>
                        <a:t>BANK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25.000.000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52873603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BUNGA FLPP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0,50%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59876957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16831974"/>
                  </a:ext>
                </a:extLst>
              </a:tr>
              <a:tr h="248139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TENOR [BULAN]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134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717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9652B8F0-EF0C-42A1-8F21-96A088D8E6BD}" type="slidenum">
              <a:rPr lang="en-US" sz="1600" b="1">
                <a:solidFill>
                  <a:schemeClr val="bg1"/>
                </a:solidFill>
                <a:latin typeface="Century Gothic" pitchFamily="34" charset="0"/>
              </a:rPr>
              <a:pPr algn="ctr">
                <a:defRPr/>
              </a:pPr>
              <a:t>12</a:t>
            </a:fld>
            <a:endParaRPr lang="en-US" sz="1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3" name="Snip and Round Single Corner Rectangle 42"/>
          <p:cNvSpPr/>
          <p:nvPr/>
        </p:nvSpPr>
        <p:spPr>
          <a:xfrm>
            <a:off x="3714" y="6554953"/>
            <a:ext cx="410701" cy="320663"/>
          </a:xfrm>
          <a:prstGeom prst="snip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1" tIns="45680" rIns="91361" bIns="45680" rtlCol="0" anchor="ctr"/>
          <a:lstStyle/>
          <a:p>
            <a:pPr algn="ctr"/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Slide Number Placeholder 3"/>
          <p:cNvSpPr txBox="1">
            <a:spLocks/>
          </p:cNvSpPr>
          <p:nvPr/>
        </p:nvSpPr>
        <p:spPr>
          <a:xfrm>
            <a:off x="-10760" y="6547293"/>
            <a:ext cx="425927" cy="364206"/>
          </a:xfrm>
          <a:prstGeom prst="rect">
            <a:avLst/>
          </a:prstGeom>
        </p:spPr>
        <p:txBody>
          <a:bodyPr lIns="91361" tIns="45680" rIns="91361" bIns="45680"/>
          <a:lstStyle>
            <a:defPPr>
              <a:defRPr lang="en-US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fld id="{9652B8F0-EF0C-42A1-8F21-96A088D8E6BD}" type="slidenum">
              <a:rPr lang="en-US" sz="1600" b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pPr algn="ctr">
                <a:defRPr/>
              </a:pPr>
              <a:t>12</a:t>
            </a:fld>
            <a:endParaRPr lang="en-US" sz="16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" name="Title 4"/>
          <p:cNvSpPr txBox="1">
            <a:spLocks/>
          </p:cNvSpPr>
          <p:nvPr/>
        </p:nvSpPr>
        <p:spPr bwMode="auto">
          <a:xfrm>
            <a:off x="357158" y="123985"/>
            <a:ext cx="8501122" cy="42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97" tIns="43597" rIns="87197" bIns="43597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/>
              <a:t>SIMULASI PERHITUNGAN POKOK DAN TARIF FLPP DENGAN PORSI 75:25</a:t>
            </a: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0A889F-E1C8-4B8B-B7DB-E5A96F4868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61455"/>
          <a:stretch/>
        </p:blipFill>
        <p:spPr>
          <a:xfrm>
            <a:off x="357158" y="1428736"/>
            <a:ext cx="8531234" cy="2857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17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5E37DF-6DBA-4478-BB8E-B90E86D020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333" y="4965424"/>
            <a:ext cx="173355" cy="4095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F3D949-B50E-4F17-AAEE-4768FEED38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7230" y="4960291"/>
            <a:ext cx="173355" cy="40957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1D6A656-5DF2-4AE8-90E4-58EDA09F43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7706" y="4953066"/>
            <a:ext cx="173355" cy="40957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FADFC5-C5F2-4A92-BBA4-E0C4A287A7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4527" y="4948330"/>
            <a:ext cx="173355" cy="409575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525A14B-B434-46FB-A171-C109517AA5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8992" y="4948330"/>
            <a:ext cx="173355" cy="409575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F5B264A-1145-409D-A506-8FAF5DEB8B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1087" y="4942078"/>
            <a:ext cx="173355" cy="409575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47A74CD-00A8-4702-9F65-79C3E32E72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2156" y="4954435"/>
            <a:ext cx="173355" cy="409575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A9BB670-51AB-420E-9C21-3FF21324D5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0970" y="4966357"/>
            <a:ext cx="173355" cy="409575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FD5BBB6-959F-4099-BBC8-94DF76D460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1934" y="4955706"/>
            <a:ext cx="173355" cy="409575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5C92B61-89E2-405C-8DB6-4753DA2691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214422"/>
            <a:ext cx="8657061" cy="37262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1C291C6-0CC3-4366-AD64-43F6A10366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5286388"/>
            <a:ext cx="8661739" cy="1245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A510010-6C64-47D8-8BB2-B4E91AD6B2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9657" y="4956858"/>
            <a:ext cx="173355" cy="409575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C90C148-596C-492F-8E2A-D81560FD9A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5702" y="4958772"/>
            <a:ext cx="173355" cy="409575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E78CA6F-0454-47A6-8490-26EC85C25C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0070" y="4958772"/>
            <a:ext cx="173355" cy="409575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4F6F834-B93C-4BE1-811F-A5303A4B9C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9076" y="4954783"/>
            <a:ext cx="173355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75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0C6621-6FED-4DB4-8865-491F8CE304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996" y="622970"/>
            <a:ext cx="7166633" cy="6087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C396F5-DD63-43C9-8451-B43A79CC6D95}"/>
              </a:ext>
            </a:extLst>
          </p:cNvPr>
          <p:cNvSpPr txBox="1"/>
          <p:nvPr/>
        </p:nvSpPr>
        <p:spPr>
          <a:xfrm>
            <a:off x="2000232" y="142852"/>
            <a:ext cx="53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SIMULASI CICILAN BULAN PERTAMA DALAM 1 BATCH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7600A3-5CA8-4BFB-B642-938450871163}"/>
              </a:ext>
            </a:extLst>
          </p:cNvPr>
          <p:cNvSpPr/>
          <p:nvPr/>
        </p:nvSpPr>
        <p:spPr>
          <a:xfrm>
            <a:off x="5338120" y="6376086"/>
            <a:ext cx="1186249" cy="481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0E23A8B-291D-4295-8A62-21D0494A1999}"/>
              </a:ext>
            </a:extLst>
          </p:cNvPr>
          <p:cNvSpPr/>
          <p:nvPr/>
        </p:nvSpPr>
        <p:spPr>
          <a:xfrm>
            <a:off x="6792987" y="6302230"/>
            <a:ext cx="1186249" cy="481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8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9652B8F0-EF0C-42A1-8F21-96A088D8E6BD}" type="slidenum">
              <a:rPr lang="en-US" sz="1600" b="1">
                <a:solidFill>
                  <a:schemeClr val="bg1"/>
                </a:solidFill>
                <a:latin typeface="Century Gothic" pitchFamily="34" charset="0"/>
              </a:rPr>
              <a:pPr algn="ctr">
                <a:defRPr/>
              </a:pPr>
              <a:t>15</a:t>
            </a:fld>
            <a:endParaRPr lang="en-US" sz="1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3" name="Snip and Round Single Corner Rectangle 42"/>
          <p:cNvSpPr/>
          <p:nvPr/>
        </p:nvSpPr>
        <p:spPr>
          <a:xfrm>
            <a:off x="3714" y="6554953"/>
            <a:ext cx="410701" cy="320663"/>
          </a:xfrm>
          <a:prstGeom prst="snip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1" tIns="45680" rIns="91361" bIns="45680" rtlCol="0" anchor="ctr"/>
          <a:lstStyle/>
          <a:p>
            <a:pPr algn="ctr"/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itle 4"/>
          <p:cNvSpPr txBox="1">
            <a:spLocks/>
          </p:cNvSpPr>
          <p:nvPr/>
        </p:nvSpPr>
        <p:spPr bwMode="auto">
          <a:xfrm>
            <a:off x="415168" y="-25911"/>
            <a:ext cx="8271633" cy="6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97" tIns="43597" rIns="87197" bIns="43597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 smtClean="0">
                <a:latin typeface="+mj-lt"/>
                <a:cs typeface="Lucida Sans Unicode" pitchFamily="34" charset="0"/>
              </a:rPr>
              <a:t>HASIL MEETING</a:t>
            </a:r>
            <a:endParaRPr lang="en-US" sz="3500" b="1" dirty="0">
              <a:latin typeface="+mj-lt"/>
              <a:cs typeface="Lucida Sans Unicode" pitchFamily="34" charset="0"/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6357982"/>
            <a:ext cx="117469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28595" y="1071544"/>
          <a:ext cx="8215370" cy="180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  <a:gridCol w="1643074"/>
                <a:gridCol w="1643074"/>
                <a:gridCol w="1643074"/>
                <a:gridCol w="1643074"/>
              </a:tblGrid>
              <a:tr h="452204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Lanjut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45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717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C96AD-86A3-4717-85CB-D91F8F9811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ea typeface="+mj-ea"/>
                <a:cs typeface="Lucida Sans Unicode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sz="2800" kern="0" dirty="0">
              <a:solidFill>
                <a:schemeClr val="tx1"/>
              </a:solidFill>
              <a:ea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244" y="147935"/>
            <a:ext cx="7797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 smtClean="0">
                <a:ea typeface="Segoe UI" pitchFamily="34" charset="0"/>
              </a:rPr>
              <a:t>FITUR KPR SUBSIDI FLPP dan SBUM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94F9BC0D-CB63-45E6-9A7F-523D1E20414B}"/>
              </a:ext>
            </a:extLst>
          </p:cNvPr>
          <p:cNvGrpSpPr/>
          <p:nvPr/>
        </p:nvGrpSpPr>
        <p:grpSpPr>
          <a:xfrm>
            <a:off x="152400" y="1143000"/>
            <a:ext cx="7391400" cy="4953000"/>
            <a:chOff x="234320" y="1081572"/>
            <a:chExt cx="8675360" cy="50906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0" y="1081572"/>
              <a:ext cx="8675360" cy="509062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CEDF1F1-0AF0-42D1-BE1D-99CFB153777B}"/>
                </a:ext>
              </a:extLst>
            </p:cNvPr>
            <p:cNvSpPr/>
            <p:nvPr/>
          </p:nvSpPr>
          <p:spPr>
            <a:xfrm>
              <a:off x="1752600" y="2286000"/>
              <a:ext cx="1828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0B79FFAD-A96B-4AD9-BEF1-A3D7AFFC7C96}"/>
                </a:ext>
              </a:extLst>
            </p:cNvPr>
            <p:cNvSpPr txBox="1"/>
            <p:nvPr/>
          </p:nvSpPr>
          <p:spPr>
            <a:xfrm>
              <a:off x="1752600" y="2122557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5%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2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Uang</a:t>
              </a:r>
              <a:r>
                <a:rPr lang="en-US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Muka</a:t>
              </a:r>
              <a:r>
                <a:rPr lang="en-US" sz="1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Ringan</a:t>
              </a: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34EC7A7-9FD9-465E-810F-5549E656D902}"/>
                </a:ext>
              </a:extLst>
            </p:cNvPr>
            <p:cNvSpPr/>
            <p:nvPr/>
          </p:nvSpPr>
          <p:spPr>
            <a:xfrm>
              <a:off x="685800" y="3680928"/>
              <a:ext cx="1828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4B0AB32-5E21-4D0F-AA72-C1F38A63CE91}"/>
                </a:ext>
              </a:extLst>
            </p:cNvPr>
            <p:cNvSpPr txBox="1"/>
            <p:nvPr/>
          </p:nvSpPr>
          <p:spPr>
            <a:xfrm>
              <a:off x="588689" y="3472626"/>
              <a:ext cx="1949022" cy="591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Rp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. 4 Juta</a:t>
              </a:r>
            </a:p>
            <a:p>
              <a:pPr algn="ctr"/>
              <a:r>
                <a:rPr lang="en-US" sz="1200" b="1" dirty="0" err="1">
                  <a:latin typeface="Arial" pitchFamily="34" charset="0"/>
                  <a:ea typeface="Verdana" panose="020B0604030504040204" pitchFamily="34" charset="0"/>
                  <a:cs typeface="Arial" pitchFamily="34" charset="0"/>
                </a:rPr>
                <a:t>Subsidi</a:t>
              </a:r>
              <a:r>
                <a:rPr lang="en-US" sz="1200" b="1" dirty="0">
                  <a:latin typeface="Arial" pitchFamily="34" charset="0"/>
                  <a:ea typeface="Verdana" panose="020B0604030504040204" pitchFamily="34" charset="0"/>
                  <a:cs typeface="Arial" pitchFamily="34" charset="0"/>
                </a:rPr>
                <a:t> </a:t>
              </a:r>
              <a:r>
                <a:rPr lang="en-US" sz="1200" b="1" dirty="0" err="1">
                  <a:latin typeface="Arial" pitchFamily="34" charset="0"/>
                  <a:ea typeface="Verdana" panose="020B0604030504040204" pitchFamily="34" charset="0"/>
                  <a:cs typeface="Arial" pitchFamily="34" charset="0"/>
                </a:rPr>
                <a:t>Uang</a:t>
              </a:r>
              <a:r>
                <a:rPr lang="en-US" sz="1200" b="1" dirty="0">
                  <a:latin typeface="Arial" pitchFamily="34" charset="0"/>
                  <a:ea typeface="Verdana" panose="020B0604030504040204" pitchFamily="34" charset="0"/>
                  <a:cs typeface="Arial" pitchFamily="34" charset="0"/>
                </a:rPr>
                <a:t> </a:t>
              </a:r>
              <a:r>
                <a:rPr lang="en-US" sz="1200" b="1" dirty="0" err="1">
                  <a:latin typeface="Arial" pitchFamily="34" charset="0"/>
                  <a:ea typeface="Verdana" panose="020B0604030504040204" pitchFamily="34" charset="0"/>
                  <a:cs typeface="Arial" pitchFamily="34" charset="0"/>
                </a:rPr>
                <a:t>Muka</a:t>
              </a:r>
              <a:r>
                <a:rPr lang="en-US" sz="1200" b="1" dirty="0">
                  <a:latin typeface="Arial" pitchFamily="34" charset="0"/>
                  <a:ea typeface="Verdana" panose="020B0604030504040204" pitchFamily="34" charset="0"/>
                  <a:cs typeface="Arial" pitchFamily="34" charset="0"/>
                </a:rPr>
                <a:t>*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391400" y="2130136"/>
            <a:ext cx="1143000" cy="8416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6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PROFISI 0,5%</a:t>
            </a:r>
            <a:endParaRPr lang="en-US" sz="16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15200" y="4343400"/>
            <a:ext cx="1143000" cy="838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ADMIN</a:t>
            </a:r>
          </a:p>
          <a:p>
            <a:pPr algn="ctr" font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250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Ribu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81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700" y="152400"/>
            <a:ext cx="8851900" cy="533400"/>
          </a:xfrm>
        </p:spPr>
        <p:txBody>
          <a:bodyPr/>
          <a:lstStyle/>
          <a:p>
            <a:r>
              <a:rPr lang="en-US" sz="2400" b="1" kern="0" dirty="0" smtClean="0">
                <a:ea typeface="Segoe UI" pitchFamily="34" charset="0"/>
              </a:rPr>
              <a:t>ALUR TRANSAKSI KPR FLPP</a:t>
            </a:r>
            <a:br>
              <a:rPr lang="en-US" sz="2400" b="1" kern="0" dirty="0" smtClean="0">
                <a:ea typeface="Segoe UI" pitchFamily="34" charset="0"/>
              </a:rPr>
            </a:b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1905000" cy="457200"/>
          </a:xfrm>
        </p:spPr>
        <p:txBody>
          <a:bodyPr/>
          <a:lstStyle/>
          <a:p>
            <a:pPr>
              <a:defRPr/>
            </a:pPr>
            <a:fld id="{2E4BEFBC-0B37-4B5D-ABE1-31B8206D020B}" type="slidenum"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>
                <a:defRPr/>
              </a:pPr>
              <a:t>3</a:t>
            </a:fld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1" name="AutoShape 7" descr="data:image/jpeg;base64,/9j/4AAQSkZJRgABAQAAAQABAAD/2wCEAAkGBhEQEBIQEQ8QEBUQEBMTFRAQDQ8UDxAQFRQhFBQQEhQXGyYeFxojGhUUHy8gJSkpLCwsFR4xNTAqNSYrLCkBCQoKDgwOGg8PGiwkHyQtKSwsLC0uLCwsLCwqKSwqLCwsLCkpKSksLCwsKSksKSksKSwsLCwsKSwsNCksLCksLP/AABEIAOEA4QMBIgACEQEDEQH/xAAcAAACAgMBAQAAAAAAAAAAAAAABAIDBQYHAQj/xABDEAABAwEEBQkHAQUHBQAAAAABAAIDEQQSITEFBlFhsRMVMkFxcoGRoQciQlKiwdHwFCNistIzU3OCg6PCJGOS4eL/xAAaAQEAAgMBAAAAAAAAAAAAAAAABQYCAwQB/8QALhEAAgIBAgQFAwMFAAAAAAAAAAECAxEEIQUSMUETUWGx8CIzcSMygRQVkcHh/9oADAMBAAIRAxEAPwDuKEIQAhCEAIQhACEIQAhCEAIQhACEIQAhCEAIQhACEIQAhCEAIQhACEIQAhCEAIQhAC8JXqjJkgIsNfNSubyqbGcD3jwCYQEbm8oubypIQEbm8oubyqbfpCOBhkle1jR1uPoNp3LRtJe1uMOLYIHSU+J5ug+Ga6aNJdqPtxyYuSXU3+5vKLm8rn1k9qMgxmsZIPxRPyHY7PzC2vQetlmtmEUnvAVMTxdkHh19oqs7tDfSuacdvPr7HinFmWubyi5vKkhcZmRubyvLm8quWemAVBkJ60A3c3le3N5SYeR1q6K0dRQF1zeUXN5UlGSUNBc4gACpJNAAgC5vKLm8rWtIa6tBLYW3z87qhngMz6LHnWC1Ox5Zja9QjbT1BXBPX0xeFv8AgkIcOuksvb8m63N5Rc3laTDrlOw++GSDu3XeYw9Fs+idOx2ge6brhmx3SG8bQtlOsqueIvfyNd+iupWZLbzQ/c3lFzeVJC6zjI3N5UX4CtSrFTa+gfDigLGmqkq4clYgBCEIAUZMlJRkyQFNjyPePAJhL2PI948AmEAKu02hsbHPebrWNLidgAqSpPfQLU9fNIkWYMBpysjW/wCUe8fUNWyqHPNR8zxvCyappzSLrYXTzVawA8lFjRjfmO8/rCi0MykvIaKrOaWt5LbtcPsOpY2wye+CRWmKvWkaphjG3ZHG8vcsNumYKOqBSmShZnyXw+JzmvaahzSQ4FX6YtNWDDrSmh7dcfjkcF2xxKtySRidc1F12NrHIT0bMwZ5CQDM06jtHjtW3TPoFwJ2k+StDJ4zdIIP2Pou32S3CeCKUfG0HxyPrVUziukjRNTgsKXbyZ01SysMkhCFDm4EIQgG4H1HYtM07pY2mUxMNImHGnxkfEd2xZzTdtMNlmeM7t0drjT7laLYLYA0gZ9ai+I2uKUF36kxwynmbs8uh7aGXDQL2OBzhUJOa0VNU1Z7UQ0BVyCUpMscm4xK60NCsq1pYGyxEhzMa7VhZJvePam7NajSlVvpi4M0Wy5lsdI0VpATxNkGFRiNjhgQnFp2pdsNJWVwa5rvMUPALbo5Kq10z54KTKjfDkscUTVNr6B8OKuVNr6B8OK2mklBkrFXBkrEAIQhACjJkpKMmSApseR7x4BMJex5HvHgEwgFLQ+ppsWm+0QfuoHdQmIPi3D+Urb5cysRrNov9psskY6VA5vebjTxFR4rbRPksUjGSyjj2kBUpWEXTWqbt0Za41SZKtUdRlHPgtnffF3asfCy6a160zeSU812p3nPtXXTqcJoxcQnmrLTb+F3vUlpOj4a9V6nZeK4ToOAyvrStXADDFfRmgrDyFmii62sFe8cT6lQnF71PEV2N0FueIV1ojAxVKgDcCEK2COqAweukR/YXkfM0+FVzSxWqhPYuzaWsPLQSRfOwgduY9QFwzSl6GShBF2oIO44j9bFGa6lzaaJfh16gnEyTnhWNnoFiG2u9ka1THLqNhRhknZflD9+qvhmosUJ0zZXFxAC3Knc0u7CN01GaSJn9RLRxK22J9CsXoHR/IwNaRifed2nq8qLIhTdUeSCRAXT55uRkFTa+gfDirW5Kq19A+HFbDUSgyVirgyViAEIQgBRkyUlGTJAU2PI948AmEvY8j3jwCYQCtpZjVUp9zapV9nIyxQGh65aoF9ZoW1ri5oGIPW4DZwXObRZnNNCCu/XTsWJ0lqvZ5sXx3SfibgT2jJdENRKKwYOJwa0Wu4aUx2KUGj3TgF2IOTR+epP636BEVrlY28WtfdDzgCQBUYbMvBbx7KtGwOgdfYHvjlNC4192gOXafVSdni10q3GzMFhvAx7PdSwwtnlbRraFjCMz1HsXTVj1YyYhQ85ubyzalgJ3VPYq0FCwPSV3CqlA6h7VOBtWkKnJAPrR9eNUG2issQq6nvMAxd/E3etsfOSqwFjKKksMyjJxeUcDfA6B5Y8XD1E5O7VTLbsaV8iuwa8wWdtncZYmPkeC2Oo98PIpfqMaDD0C5fZdVozj0i3E4m9Tx6lGaicKfpJXTwsvXMjzRkT5cgTjRdI1W1U5KkswxGLWHqO134S2pNriiDbOY2MdkyUNxcSa3XVydvGB7c91urq0zrsipReTk1PiQk4yWDxThZUoZCSmo46LrOMmqbX0D4cVcqbX0D4cUBKDJWKuDJWIAQhCAFGTJSUZMkBTY8j3jwCYS9jyPePAJhACEIQBRL2pvWmFrmv+k+QsMhGBkLYgdzzR30Byzrg5yUV3PG8LJzDWZ7ZZpXsNWySGRh+Zrver6lJavaYkskvLRHc9h/s5G/K7Ydh6vMGm02p91jgajItPRNN33VIkuuLm40NHNPA9qt9LXh+FYtmtvU5X1yjs+gdYYbYy9GaOHTjd02HftGwrKLiljtLontms7zG5vwk4ja2uThuKzsntMtNOjC0/wCC48ZFE3cJm5ZpeV69jbG3zOnIXKHe0q2dRjH+iPyoD2kW354/GFtOK1f2fUen+f8Ah74qOx2XJVTtoe1c40Zr7a3MLqsJDqFrmCgriKEUOSdOv9p+KGJ28B4+5Vbt1tdNsqp5TTw9vIlI8PunBTjhp79Td2MqaLH6d1gZZGlraPlpW6T7rAcnPp6DM7hiNZk9oMga4CAMeRQOv1DT810txpsWtWq1EFz3uLiTeqXVJJ+InrXPqNfFLFXX2N+m4e3Lmt6Lt5hpS3SSTkyvL3FrTWtR3QOqmwYKuKYxljsi44fYHtxWKs1rMkxeQaUoDtIzp5jzWV0rDWFxGbHAjtGSjN5SXOS2UoPk+YMq5orUZEXh49XhRdB1a0ry8PvGr46Ndv2P8R6grmui7SJIQ4fCajuu/wDY9VntXtIcjM1/wkhj+644O8CvdHf4N+H0ZjrdOrqMrqunz1OiIQhWcqoKm19A+HFXKm19A+HFASgyVirgyViAEIQgBRkyUlGTJAU2PI948AmEvY8j3jwCYQAhCEALWPaPo10+j5QwVdGRLQZkN6X0knwWzrxwWcJuElJdjxrJ88S/2Ue88cfusbpNxZLeaaZA7CNhWy61wsZapI42hrWzua1oyAabtB5LAW9tS/cPwrelz0R/BzdxyPRVqMTZ22eWSN1f3kLTIARmHNb7zfEU3pZ9R0muB2OY4H1C3TUTWgWaOKGQfu5ZHtv9ccnugE/wmvoulyxNdg5rXd5oPFQb1t9WzNqgmfPt8bAvDI3d5ru0ugbK/pWaE/6TBwCVdqdYSa/ssfm+nlVZLitnceGce0dpARtfU0BcKDGuA2Zqcmma5A+DXLtUOqdicS82SEknE3BwyTser9lb0bLAP9CP8Ks6jRq+2Vsnu22S9fEJVwUEuhwZmknnARvcTgKBbDoTUi2W0t5RjrPF1vkBDiNjG5nty3rscVmYzosa3utA4K1Yw0FUXl7mM+IWtYWxynXnRUdlmscETbrGwvptLi8Vc49ZNAsfaf7KTsr6rPe0k1tlnGyPi8/ha/aj+7kA68PM0UbrFi5/OxKaN5oXzuQ1ZhLbOa9dAPFxI9AsxLg4sHXHQ9uahYYLrY2f5j2ZD0HqoPkq57txp9lGt5ln1+e5KRjhY8l89jp2iJy+zwvObomE9paKptLaOg5OGJnyRsb5NATKuUc4WSkyxzPAKm19A+HFXKm19A+HFZGJKDJWKuDJWIAQhCAFGTJSUZMkBTY8j3jwCYS9jyPePAJhACEIQAvCvUppK08mxzj8DHPPY0XvsnUHD9PTX7U93zTSu8DISFh7UcZP11pq0yfvBtDfWmJ9VjH2g3XVFauAwwzKvirarXojjT3N11E0CLU5t80bZ5OVcymMmV1u4Xmiu7Drw6uuc+y2as0zADjEDTscPyuj3TsVN1TfiNHTDoeIQhcpmM2XJXVSIcipQDpkG1QdaQlaL0RHYgNA19fetsZ+VjB61+6xEUd593a4D7n7eayWvNRaur3eTb43QfukLJO1pNXCtDTtJx8RgFAaxZsZYtH9qJkL9OUfsF1vZkPsvND2blJY2fPI2vdBqfQFLzTDkwB1lZ7UmzXp73VHGT/mdgPQlcOnr574x/k79RZyUSkb4hCFbSnAqbX0D4cVcqbX0D4cUBKDJWKuDJWIAQhCAFGTJSUZMkBTY8j3jwCYS9jyPePAJhACEIQAtc1ytN2yTn5mCMf53BnBxWxlaL7R7XdgYz55S491jT93NXRpYc90Y+qMZPCZyeaSskrtgp5/oJJxAu1ybV57GNJV7T7rz8z0raXZjaWM83X3fSw+avN75a2kckepvHsjtBFvfU4vgNcesH8NHku00XCvZnJd0lH/ABMcPpcu6hU/iUFG/C8kdNfQ8uDYjkxsUkKONhHkxsRcGxSQgPKKtsnvUVqXaffKA5VrlMTb7SK4Dk8OqrWtFfqWCtFmvSnxWW1ldW32rvvHk3/5VLYqv7R9lXdRZy259X7lm01fNTy+i9kQ0Jo0yvZHyr2X5AyooQK9d0rq2rur4sjHDlDIXkEuLQ3AZCg7Suc6EbdmjOyaM/UF1uPIKR0XLNOWNyM1zlDEM7PsSQhCkSMBU2voHw4q5U2voHw4oCUGSsVcGSsQAhCEAKMmSkoyZICmx5HvHgEwl7Hke8eATCAEIQgPCuVe0621mEf93F9UhqfpDF1UrhGtWkeXtEjxk+VxHcBus+kBS3Ca+a7n8l7/ABmq17YNfyFN5PqkZXVkjG10jvICNv8AyT9pwJ81i4z/ANQB/dxNHiffPq5We6XNyo0LubfqV+70hZjXN4B2Ymn/ACXeIZKhfPmhbQBarO8HKRp7KOBX0BZ2UqqvxVfrJvyOivoXoQhRRsBCEICMj6CqUbJ71UxaG1CVGaA5LpZ162znbNL6hyss+be6P5UoZL0z3bXvP0FN2fNvdHBVbVbv+WW7SrC/hDViNHV2OafIrrLMlySE4u8V1qB1WtO1oPmFKcNf0yREcUW8X+SaEIUqRAKm19A+HFXKm19A+HFASgyVirgyViAEIQgBRkyUlGTJAU2PI948AmEvY8j3jwCYQAhCEBi9aLfyFkmkBoRGQ3vu91vqa+C4IZKvduwHYuqe1XSN2GOEHpuLz2NFB6k+S5EH0Nf1vVs4RTjTuXeT9vjOax/UWWtlR6eBWEsD700r9rnU7K0Hos7M7DDGuXjgOIWFsEFx7x1VNDtFV1QlzW48jHsZWxvuyMOw/ZfSkL7zQ7aAfMVXzRHnXZQ8V9G6FlvWaB3zQxn6AoTjC/UTNtQ6hCFCG4EIQgBIzvuiR3yscfIVTyxWmH3YbQdkMn8pXj6Hq3Zx+zGrif8AEP8AtlZGAdE/wjgsdZW4nuyH6T+Vk4hg3sHBVixZw/Vltg8ZX4JsOJ3rq2jn1hjO2Nh+kLlEeZXUdAvrZoT/ANto8sPsu7hkvqkiO4rHEIMfQhCmiCBU2voHw4q5U2voHw4oCUGSsVcGSsQAhCEAKMmSkoyZICmx5HvHgEwl7Hke8eATCA8qvL6C1VvFAgOQe0vSXKWx7a4RBsY8MXepK0lxXQde9U5ZJn2izsc6+aujoa3utzdx2foaOdB2utP2Wev+C+nnSiuWj1mnVEY8yWF32OWUZZIaNaZJmxgVxc7/AMGmSniWU8UpC0VdXacfFbZq5qhaGEyStMZIoGg1dTfTALOyarMeauga4/NdofEjNRVnEYwvlKKyjYobHM5jQgforv8AqtpO7Y7O14ILYWDMbFq9h1TjYQRAwEfwAnzOK2OKymgGS4dbrP6lrbGDOMOUzg0szevedGbViBo5xUuanLgMzLc5M2rw6UZtWJ5qcvDo8hAZbnViw+tOlGmyThoNXRkZbxX0qvHQ0SVugvtLTiCKEbV41lYPU8PJz+zGlRtYR5rIA5BeaR0MIDfaX0yoTVgqd+PVtUWuFFXdZB1YiWbRWK7Mi5ma6TqtLWyRbg4eTiuaRuW/apO/6Zvef/MtnC/uS/Br4t9qP5/0bHVeqhpVgKnyuE1Ta+gfDirQqrX0D4cUBKDJWKuDJWIAQhCAFGTJSUZMkBTY8j3jwCYSUVqYwEONPeJyP2UudYvn+l34QDa8cErzrF8/0u/COdYvn+l34QEzCo/s9VVLpeIfH9L/AMJdusEd4ipAAbR1x9HE1qALtcKDzQDwsY6wPJTFlb8oWPfrBEBW8TubG+vqFLn6L+8+iT+lAOPsbeoUVLoCOpKHWOO+G+8QWkmS66609TSLtccfTapnWCKoF44gmvJvuilMDhma+h8QLhgpCQ7UhNrDHWgBcKx+9dcBRz7rvh+EC9vqvbPpqJzGud7jnNBLLrzdcRUtrdxocEA9yh2qJNUqdMQAgXia1xuPoKbcOtTGmYfn/wBuT+lAXiCvUp81sOYSkesMZ6y0XQcWvvVObSA3AjDrOe5Wc/RfP9En9KA8tOr0TwQRgRQigIPgtetPs3hJ9yaaLc0tc3ycDxWxc/RfP9En9K859i+f6JP6VhKEZ7SWTOE5QeYvBrUHs4aD71pmcNgbG2viBVbXo7RjYWBjei3IbFTz7F8/0Sf0q2HTMR+P6X/heQrhD9qSPZ2zs/c2x4Rhe0SvOsXz/S78I51i+f6XfhbDWNqm19A+HFVc6xfP9LvwvJbYx7SGuqTTqO3sQDEGSsVcOSsQAhCEALwheoQC0tkDlVzc3YnkIBHm5uxHNzdieQgEebm7Ec2t2J5CAR5tbsRza3YnkIBHm1uxHNrdieQgEebW7Ec2t2J5CAR5tbsRza3YnkIBHm1uxHNrdieQgEebW7Ec2t2J5CAR5tbsRzc3YnkIBHm5uxHNzdieQgEebm7FZFYgE0hAeNC9QhACEIQAhCEAIQhACEIQAhCEAIQhACEIQAhCEAIQhACEIQAhCEAIQhACEIQAhCEAIQhACEIQH//Z"/>
          <p:cNvSpPr>
            <a:spLocks noChangeAspect="1" noChangeArrowheads="1"/>
          </p:cNvSpPr>
          <p:nvPr/>
        </p:nvSpPr>
        <p:spPr bwMode="auto">
          <a:xfrm>
            <a:off x="63500" y="-1038225"/>
            <a:ext cx="2143125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09600" y="1066800"/>
            <a:ext cx="7848600" cy="76200"/>
            <a:chOff x="609600" y="1066800"/>
            <a:chExt cx="7848600" cy="76200"/>
          </a:xfrm>
        </p:grpSpPr>
        <p:sp>
          <p:nvSpPr>
            <p:cNvPr id="8" name="Rectangle 7"/>
            <p:cNvSpPr/>
            <p:nvPr/>
          </p:nvSpPr>
          <p:spPr>
            <a:xfrm>
              <a:off x="609600" y="1066800"/>
              <a:ext cx="2590800" cy="762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1001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1066800"/>
              <a:ext cx="5257800" cy="76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1001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rot="16200000" flipH="1">
            <a:off x="1246177" y="3175011"/>
            <a:ext cx="3923518" cy="1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28662" y="1285860"/>
            <a:ext cx="1804974" cy="4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Debitur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857620" y="1285860"/>
            <a:ext cx="1481142" cy="4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BNI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4010818" y="3138498"/>
            <a:ext cx="3852080" cy="1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43636" y="1285860"/>
            <a:ext cx="218125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b="1" dirty="0" smtClean="0"/>
              <a:t>PPDPP </a:t>
            </a:r>
            <a:r>
              <a:rPr lang="en-US" sz="2000" b="1" dirty="0" err="1" smtClean="0"/>
              <a:t>KemenPUPR</a:t>
            </a:r>
            <a:endParaRPr lang="en-US" sz="2000" b="1" dirty="0" smtClean="0"/>
          </a:p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2000232" y="2071678"/>
            <a:ext cx="143351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1. PK</a:t>
            </a:r>
          </a:p>
          <a:p>
            <a:pPr algn="ctr"/>
            <a:endParaRPr lang="en-US" sz="1400" dirty="0"/>
          </a:p>
        </p:txBody>
      </p:sp>
      <p:sp>
        <p:nvSpPr>
          <p:cNvPr id="28" name="Left Arrow 27"/>
          <p:cNvSpPr/>
          <p:nvPr/>
        </p:nvSpPr>
        <p:spPr>
          <a:xfrm>
            <a:off x="3000364" y="3000372"/>
            <a:ext cx="2143140" cy="857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r>
              <a:rPr lang="en-US" sz="1600" dirty="0" smtClean="0"/>
              <a:t>2. </a:t>
            </a:r>
            <a:r>
              <a:rPr lang="en-US" sz="1600" dirty="0" err="1" smtClean="0"/>
              <a:t>Pencairan</a:t>
            </a:r>
            <a:r>
              <a:rPr lang="en-US" sz="1600" dirty="0" smtClean="0"/>
              <a:t> </a:t>
            </a:r>
            <a:r>
              <a:rPr lang="en-US" sz="1600" dirty="0" err="1" smtClean="0"/>
              <a:t>Fasilitas</a:t>
            </a:r>
            <a:r>
              <a:rPr lang="en-US" sz="1600" dirty="0" smtClean="0"/>
              <a:t> KPR</a:t>
            </a:r>
          </a:p>
          <a:p>
            <a:pPr algn="ctr"/>
            <a:endParaRPr lang="en-US" sz="1200" dirty="0"/>
          </a:p>
        </p:txBody>
      </p:sp>
      <p:sp>
        <p:nvSpPr>
          <p:cNvPr id="30" name="Right Arrow 29"/>
          <p:cNvSpPr/>
          <p:nvPr/>
        </p:nvSpPr>
        <p:spPr>
          <a:xfrm>
            <a:off x="3714744" y="4000504"/>
            <a:ext cx="2538418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3. </a:t>
            </a:r>
            <a:r>
              <a:rPr lang="en-US" sz="1600" dirty="0" err="1" smtClean="0"/>
              <a:t>Klaim</a:t>
            </a:r>
            <a:r>
              <a:rPr lang="en-US" sz="1600" dirty="0" smtClean="0"/>
              <a:t> </a:t>
            </a:r>
            <a:r>
              <a:rPr lang="en-US" sz="1600" dirty="0" err="1" smtClean="0"/>
              <a:t>Porsi</a:t>
            </a:r>
            <a:r>
              <a:rPr lang="en-US" sz="1600" dirty="0" smtClean="0"/>
              <a:t> </a:t>
            </a:r>
            <a:r>
              <a:rPr lang="en-US" sz="1600" dirty="0" err="1" smtClean="0"/>
              <a:t>dana</a:t>
            </a:r>
            <a:r>
              <a:rPr lang="en-US" sz="1600" dirty="0" smtClean="0"/>
              <a:t> FLPP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432984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8C053-E7B3-4374-BC0E-ED6E63AC40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609600" y="1066800"/>
            <a:ext cx="7848600" cy="76200"/>
            <a:chOff x="609600" y="1066800"/>
            <a:chExt cx="7848600" cy="76200"/>
          </a:xfrm>
        </p:grpSpPr>
        <p:sp>
          <p:nvSpPr>
            <p:cNvPr id="6" name="Rectangle 5"/>
            <p:cNvSpPr/>
            <p:nvPr/>
          </p:nvSpPr>
          <p:spPr>
            <a:xfrm>
              <a:off x="609600" y="1066800"/>
              <a:ext cx="2590800" cy="762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1001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1066800"/>
              <a:ext cx="5257800" cy="76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1001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32004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244" y="147935"/>
            <a:ext cx="7797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 smtClean="0">
                <a:ea typeface="Segoe UI" pitchFamily="34" charset="0"/>
              </a:rPr>
              <a:t>PENCAIRAN PORSI DANA FLPP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200024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PPDPP dropping </a:t>
            </a:r>
            <a:r>
              <a:rPr lang="en-US" dirty="0" err="1" smtClean="0"/>
              <a:t>porsi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 FLPP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Penampungan</a:t>
            </a:r>
            <a:r>
              <a:rPr lang="en-US" dirty="0" smtClean="0"/>
              <a:t> Dana FLPP (</a:t>
            </a:r>
            <a:r>
              <a:rPr lang="en-US" dirty="0" err="1" smtClean="0"/>
              <a:t>Giro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07587" y="2464587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613667" y="1285860"/>
            <a:ext cx="3315655" cy="37948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0145" tIns="40073" rIns="80145" bIns="40073" rtlCol="0" anchor="t"/>
          <a:lstStyle/>
          <a:p>
            <a:pPr algn="ctr"/>
            <a:r>
              <a:rPr lang="en-US" b="1" dirty="0" smtClean="0"/>
              <a:t>PPDPP KEMENPUPR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500298" y="3357562"/>
            <a:ext cx="3571900" cy="235745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0145" tIns="40073" rIns="80145" bIns="40073" rtlCol="0" anchor="t"/>
          <a:lstStyle/>
          <a:p>
            <a:pPr algn="ctr"/>
            <a:r>
              <a:rPr lang="en-US" b="1" dirty="0" err="1" smtClean="0"/>
              <a:t>Rekening</a:t>
            </a:r>
            <a:r>
              <a:rPr lang="en-US" b="1" dirty="0" smtClean="0"/>
              <a:t> </a:t>
            </a:r>
            <a:r>
              <a:rPr lang="en-US" b="1" dirty="0" err="1" smtClean="0"/>
              <a:t>Penampungan</a:t>
            </a:r>
            <a:r>
              <a:rPr lang="en-US" b="1" dirty="0" smtClean="0"/>
              <a:t> FLPP</a:t>
            </a:r>
          </a:p>
          <a:p>
            <a:pPr algn="ctr"/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208887337 – </a:t>
            </a:r>
            <a:r>
              <a:rPr lang="en-US" b="1" dirty="0" err="1" smtClean="0"/>
              <a:t>Th</a:t>
            </a:r>
            <a:r>
              <a:rPr lang="en-US" b="1" dirty="0" smtClean="0"/>
              <a:t> 2011-2015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430425048 – </a:t>
            </a:r>
            <a:r>
              <a:rPr lang="en-US" b="1" dirty="0" err="1" smtClean="0"/>
              <a:t>Th</a:t>
            </a:r>
            <a:r>
              <a:rPr lang="en-US" b="1" dirty="0" smtClean="0"/>
              <a:t> 2016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531293168 – </a:t>
            </a:r>
            <a:r>
              <a:rPr lang="en-US" b="1" dirty="0" err="1" smtClean="0"/>
              <a:t>Th</a:t>
            </a:r>
            <a:r>
              <a:rPr lang="en-US" b="1" dirty="0" smtClean="0"/>
              <a:t> 2017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683470637 – </a:t>
            </a:r>
            <a:r>
              <a:rPr lang="en-US" b="1" dirty="0" err="1" smtClean="0"/>
              <a:t>Th</a:t>
            </a:r>
            <a:r>
              <a:rPr lang="en-US" b="1" dirty="0" smtClean="0"/>
              <a:t> 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11624493"/>
      </p:ext>
    </p:extLst>
  </p:cSld>
  <p:clrMapOvr>
    <a:masterClrMapping/>
  </p:clrMapOvr>
  <p:transition advTm="10000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9652B8F0-EF0C-42A1-8F21-96A088D8E6BD}" type="slidenum">
              <a:rPr lang="en-US" sz="1600" b="1" smtClean="0">
                <a:solidFill>
                  <a:schemeClr val="bg1"/>
                </a:solidFill>
                <a:latin typeface="Century Gothic" pitchFamily="34" charset="0"/>
              </a:rPr>
              <a:pPr algn="ctr">
                <a:defRPr/>
              </a:pPr>
              <a:t>5</a:t>
            </a:fld>
            <a:endParaRPr lang="en-US" sz="1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3" name="Snip and Round Single Corner Rectangle 42"/>
          <p:cNvSpPr/>
          <p:nvPr/>
        </p:nvSpPr>
        <p:spPr>
          <a:xfrm>
            <a:off x="3714" y="6554953"/>
            <a:ext cx="410701" cy="320663"/>
          </a:xfrm>
          <a:prstGeom prst="snip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68" rIns="91339" bIns="45668" rtlCol="0" anchor="ctr"/>
          <a:lstStyle/>
          <a:p>
            <a:pPr algn="ctr"/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Slide Number Placeholder 3"/>
          <p:cNvSpPr txBox="1">
            <a:spLocks/>
          </p:cNvSpPr>
          <p:nvPr/>
        </p:nvSpPr>
        <p:spPr>
          <a:xfrm>
            <a:off x="-10760" y="6547293"/>
            <a:ext cx="425927" cy="364206"/>
          </a:xfrm>
          <a:prstGeom prst="rect">
            <a:avLst/>
          </a:prstGeom>
        </p:spPr>
        <p:txBody>
          <a:bodyPr lIns="91339" tIns="45668" rIns="91339" bIns="45668"/>
          <a:lstStyle>
            <a:defPPr>
              <a:defRPr lang="en-US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fld id="{9652B8F0-EF0C-42A1-8F21-96A088D8E6BD}" type="slidenum">
              <a:rPr lang="en-US" sz="1600" b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pPr algn="ctr">
                <a:defRPr/>
              </a:pPr>
              <a:t>5</a:t>
            </a:fld>
            <a:endParaRPr lang="en-US" sz="16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" name="Title 4"/>
          <p:cNvSpPr txBox="1">
            <a:spLocks/>
          </p:cNvSpPr>
          <p:nvPr/>
        </p:nvSpPr>
        <p:spPr bwMode="auto">
          <a:xfrm>
            <a:off x="415168" y="-25911"/>
            <a:ext cx="8271633" cy="62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176" tIns="43586" rIns="87176" bIns="43586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 smtClean="0">
                <a:latin typeface="+mj-lt"/>
              </a:rPr>
              <a:t>KEWAJIBAN BNI KE PPDPP</a:t>
            </a:r>
            <a:endParaRPr lang="en-US" sz="3500" b="1" dirty="0">
              <a:latin typeface="+mj-lt"/>
              <a:cs typeface="Lucida Sans Unicode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1086" y="2285993"/>
            <a:ext cx="3521972" cy="57150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25" tIns="40063" rIns="80125" bIns="40063" rtlCol="0" anchor="ctr"/>
          <a:lstStyle/>
          <a:p>
            <a:pPr lvl="0" algn="ctr"/>
            <a:r>
              <a:rPr lang="en-US" dirty="0" smtClean="0"/>
              <a:t>PEMBAYARAN TARIF</a:t>
            </a:r>
            <a:endParaRPr lang="id-ID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91086" y="3994617"/>
            <a:ext cx="3520161" cy="4532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lvl="0" algn="ctr"/>
            <a:r>
              <a:rPr lang="en-US" sz="1400" dirty="0" err="1" smtClean="0"/>
              <a:t>Tarif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diberikan</a:t>
            </a:r>
            <a:r>
              <a:rPr lang="en-US" sz="1400" dirty="0" smtClean="0"/>
              <a:t> 0,5 %</a:t>
            </a:r>
            <a:endParaRPr lang="id-ID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4897941" y="2285992"/>
            <a:ext cx="3521972" cy="57150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25" tIns="40063" rIns="80125" bIns="40063" rtlCol="0" anchor="ctr"/>
          <a:lstStyle/>
          <a:p>
            <a:pPr lvl="0" algn="ctr"/>
            <a:r>
              <a:rPr lang="en-US" dirty="0" smtClean="0"/>
              <a:t>PENGEMBALIAN POKOK</a:t>
            </a:r>
            <a:endParaRPr lang="id-ID" dirty="0"/>
          </a:p>
        </p:txBody>
      </p:sp>
      <p:sp>
        <p:nvSpPr>
          <p:cNvPr id="27" name="Rounded Rectangle 26"/>
          <p:cNvSpPr/>
          <p:nvPr/>
        </p:nvSpPr>
        <p:spPr>
          <a:xfrm>
            <a:off x="4970309" y="4023976"/>
            <a:ext cx="3520161" cy="47659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lvl="0" algn="ctr">
              <a:lnSpc>
                <a:spcPct val="90000"/>
              </a:lnSpc>
            </a:pPr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Tgl</a:t>
            </a:r>
            <a:r>
              <a:rPr lang="en-US" sz="1400" dirty="0" smtClean="0"/>
              <a:t> 10.</a:t>
            </a:r>
            <a:endParaRPr lang="id-ID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791086" y="4525471"/>
            <a:ext cx="3520161" cy="4532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lvl="0" algn="ctr"/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awal</a:t>
            </a:r>
            <a:r>
              <a:rPr lang="en-US" sz="1400" dirty="0" smtClean="0"/>
              <a:t> </a:t>
            </a:r>
            <a:r>
              <a:rPr lang="en-US" sz="1400" dirty="0" err="1" smtClean="0"/>
              <a:t>Bulan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968775" y="4595480"/>
            <a:ext cx="3520161" cy="47659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lvl="0" algn="ctr"/>
            <a:r>
              <a:rPr lang="en-US" sz="1400" dirty="0" err="1" smtClean="0"/>
              <a:t>Angsuran</a:t>
            </a:r>
            <a:r>
              <a:rPr lang="en-US" sz="1400" dirty="0" smtClean="0"/>
              <a:t> </a:t>
            </a:r>
            <a:r>
              <a:rPr lang="en-US" sz="1400" dirty="0" err="1" smtClean="0"/>
              <a:t>Pokok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debitur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dibayarkan</a:t>
            </a:r>
            <a:r>
              <a:rPr lang="en-US" sz="1400" dirty="0" smtClean="0"/>
              <a:t> </a:t>
            </a:r>
            <a:r>
              <a:rPr lang="en-US" sz="1400" dirty="0" err="1" smtClean="0"/>
              <a:t>dana</a:t>
            </a:r>
            <a:r>
              <a:rPr lang="en-US" sz="1400" dirty="0" smtClean="0"/>
              <a:t> FLPP </a:t>
            </a:r>
            <a:r>
              <a:rPr lang="en-US" sz="1400" dirty="0" err="1" smtClean="0"/>
              <a:t>nya</a:t>
            </a:r>
            <a:r>
              <a:rPr lang="en-US" sz="1400" dirty="0" smtClean="0"/>
              <a:t>. </a:t>
            </a:r>
            <a:endParaRPr lang="id-ID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4968775" y="5166984"/>
            <a:ext cx="3520161" cy="47659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lvl="0" algn="ctr"/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melihat</a:t>
            </a:r>
            <a:r>
              <a:rPr lang="en-US" sz="1400" dirty="0" smtClean="0"/>
              <a:t> </a:t>
            </a:r>
            <a:r>
              <a:rPr lang="en-US" sz="1400" dirty="0" err="1" smtClean="0"/>
              <a:t>keterlambatan</a:t>
            </a:r>
            <a:r>
              <a:rPr lang="en-US" sz="1400" dirty="0" smtClean="0"/>
              <a:t> </a:t>
            </a:r>
            <a:r>
              <a:rPr lang="en-US" sz="1400" dirty="0" err="1" smtClean="0"/>
              <a:t>angsuran</a:t>
            </a:r>
            <a:r>
              <a:rPr lang="en-US" sz="1400" dirty="0" smtClean="0"/>
              <a:t> </a:t>
            </a:r>
            <a:r>
              <a:rPr lang="en-US" sz="1400" dirty="0" err="1" smtClean="0"/>
              <a:t>debitur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BNI</a:t>
            </a:r>
            <a:endParaRPr lang="id-ID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526001" y="1071546"/>
            <a:ext cx="8087666" cy="6371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algn="ctr"/>
            <a:r>
              <a:rPr lang="en-US" dirty="0" smtClean="0"/>
              <a:t>FLPP MERUPAKAN DANA BERGULIR.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3268236" y="1785927"/>
            <a:ext cx="2656817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125" tIns="40063" rIns="80125" bIns="40063"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785786" y="2928935"/>
            <a:ext cx="3521972" cy="81005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algn="ctr"/>
            <a:r>
              <a:rPr lang="en-US" sz="1400" b="1" dirty="0" err="1" smtClean="0"/>
              <a:t>Pemindahan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Jasa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Giro</a:t>
            </a:r>
            <a:r>
              <a:rPr lang="en-US" sz="1400" b="1" dirty="0" smtClean="0"/>
              <a:t>  </a:t>
            </a:r>
            <a:r>
              <a:rPr lang="en-US" sz="1400" b="1" dirty="0" err="1" smtClean="0"/>
              <a:t>Rekening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Penampungan</a:t>
            </a:r>
            <a:r>
              <a:rPr lang="en-US" sz="1400" b="1" dirty="0" smtClean="0"/>
              <a:t> FLPP   </a:t>
            </a:r>
            <a:r>
              <a:rPr lang="en-US" sz="1400" b="1" dirty="0" err="1" smtClean="0"/>
              <a:t>Ke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Rekening</a:t>
            </a:r>
            <a:r>
              <a:rPr lang="en-US" sz="1400" b="1" dirty="0" smtClean="0"/>
              <a:t>  </a:t>
            </a:r>
            <a:r>
              <a:rPr lang="en-US" sz="1400" b="1" dirty="0" err="1" smtClean="0"/>
              <a:t>Operasional</a:t>
            </a:r>
            <a:endParaRPr lang="id-ID" sz="14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4907680" y="2928935"/>
            <a:ext cx="3521972" cy="81005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algn="ctr"/>
            <a:r>
              <a:rPr lang="en-US" sz="1400" b="1" dirty="0" err="1" smtClean="0"/>
              <a:t>Pemindahan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Angsuran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Pokok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debitur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rekening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Penampungan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Rekening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Kelolaan</a:t>
            </a:r>
            <a:r>
              <a:rPr lang="en-US" sz="1400" b="1" dirty="0" smtClean="0"/>
              <a:t>  </a:t>
            </a:r>
            <a:endParaRPr lang="id-ID" sz="1400" dirty="0" smtClean="0"/>
          </a:p>
        </p:txBody>
      </p:sp>
      <p:sp>
        <p:nvSpPr>
          <p:cNvPr id="22" name="Down Arrow 21"/>
          <p:cNvSpPr/>
          <p:nvPr/>
        </p:nvSpPr>
        <p:spPr>
          <a:xfrm>
            <a:off x="1785918" y="3786190"/>
            <a:ext cx="1428760" cy="214314"/>
          </a:xfrm>
          <a:prstGeom prst="downArrow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0125" tIns="40063" rIns="80125" bIns="40063" rtlCol="0" anchor="ctr"/>
          <a:lstStyle/>
          <a:p>
            <a:pPr algn="ctr"/>
            <a:endParaRPr lang="id-ID"/>
          </a:p>
        </p:txBody>
      </p:sp>
      <p:sp>
        <p:nvSpPr>
          <p:cNvPr id="24" name="Down Arrow 23"/>
          <p:cNvSpPr/>
          <p:nvPr/>
        </p:nvSpPr>
        <p:spPr>
          <a:xfrm>
            <a:off x="6000761" y="3786190"/>
            <a:ext cx="1428760" cy="214314"/>
          </a:xfrm>
          <a:prstGeom prst="downArrow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0125" tIns="40063" rIns="80125" bIns="40063" rtlCol="0" anchor="ctr"/>
          <a:lstStyle/>
          <a:p>
            <a:pPr algn="ctr"/>
            <a:endParaRPr lang="id-ID"/>
          </a:p>
        </p:txBody>
      </p:sp>
      <p:sp>
        <p:nvSpPr>
          <p:cNvPr id="25" name="Rounded Rectangle 24"/>
          <p:cNvSpPr/>
          <p:nvPr/>
        </p:nvSpPr>
        <p:spPr>
          <a:xfrm>
            <a:off x="785786" y="5118872"/>
            <a:ext cx="3520161" cy="66758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0125" tIns="40063" rIns="80125" bIns="40063" rtlCol="0" anchor="ctr"/>
          <a:lstStyle/>
          <a:p>
            <a:pPr lvl="0" algn="ctr"/>
            <a:r>
              <a:rPr lang="en-US" sz="1400" dirty="0" err="1" smtClean="0"/>
              <a:t>Perhitungan</a:t>
            </a:r>
            <a:r>
              <a:rPr lang="en-US" sz="1400" dirty="0" smtClean="0"/>
              <a:t> </a:t>
            </a:r>
            <a:r>
              <a:rPr lang="en-US" sz="1400" dirty="0" err="1" smtClean="0"/>
              <a:t>tarif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perhitungan</a:t>
            </a:r>
            <a:r>
              <a:rPr lang="en-US" sz="1400" dirty="0" smtClean="0"/>
              <a:t> </a:t>
            </a:r>
            <a:r>
              <a:rPr lang="en-US" sz="1400" dirty="0" err="1" smtClean="0"/>
              <a:t>jasa</a:t>
            </a:r>
            <a:r>
              <a:rPr lang="en-US" sz="1400" dirty="0" smtClean="0"/>
              <a:t> </a:t>
            </a:r>
            <a:r>
              <a:rPr lang="en-US" sz="1400" dirty="0" err="1" smtClean="0"/>
              <a:t>giro</a:t>
            </a:r>
            <a:r>
              <a:rPr lang="en-US" sz="1400" dirty="0" smtClean="0"/>
              <a:t> 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xmlns="" val="8717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8C053-E7B3-4374-BC0E-ED6E63AC400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609600" y="1066800"/>
            <a:ext cx="7848600" cy="76200"/>
            <a:chOff x="609600" y="1066800"/>
            <a:chExt cx="7848600" cy="76200"/>
          </a:xfrm>
        </p:grpSpPr>
        <p:sp>
          <p:nvSpPr>
            <p:cNvPr id="6" name="Rectangle 5"/>
            <p:cNvSpPr/>
            <p:nvPr/>
          </p:nvSpPr>
          <p:spPr>
            <a:xfrm>
              <a:off x="609600" y="1066800"/>
              <a:ext cx="2590800" cy="762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1001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1066800"/>
              <a:ext cx="5257800" cy="76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1001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0244" y="147935"/>
            <a:ext cx="7797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 smtClean="0">
                <a:ea typeface="Segoe UI" pitchFamily="34" charset="0"/>
              </a:rPr>
              <a:t>PENGEMBALIAN ANGSURAN POKOK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37160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Angsuran</a:t>
            </a:r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315394" name="Picture 2"/>
          <p:cNvPicPr>
            <a:picLocks noChangeAspect="1" noChangeArrowheads="1"/>
          </p:cNvPicPr>
          <p:nvPr/>
        </p:nvPicPr>
        <p:blipFill>
          <a:blip r:embed="rId2"/>
          <a:srcRect l="7248" t="30209" r="37701" b="10417"/>
          <a:stretch>
            <a:fillRect/>
          </a:stretch>
        </p:blipFill>
        <p:spPr bwMode="auto">
          <a:xfrm>
            <a:off x="914400" y="1949776"/>
            <a:ext cx="7162800" cy="429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1624493"/>
      </p:ext>
    </p:extLst>
  </p:cSld>
  <p:clrMapOvr>
    <a:masterClrMapping/>
  </p:clrMapOvr>
  <p:transition advTm="10000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C96AD-86A3-4717-85CB-D91F8F9811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ea typeface="+mj-ea"/>
                <a:cs typeface="Lucida Sans Unicode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sz="2800" kern="0" dirty="0">
              <a:solidFill>
                <a:schemeClr val="tx1"/>
              </a:solidFill>
              <a:ea typeface="Segoe UI" pitchFamily="34" charset="0"/>
            </a:endParaRPr>
          </a:p>
        </p:txBody>
      </p:sp>
      <p:pic>
        <p:nvPicPr>
          <p:cNvPr id="314369" name="Picture 1"/>
          <p:cNvPicPr>
            <a:picLocks noChangeAspect="1" noChangeArrowheads="1"/>
          </p:cNvPicPr>
          <p:nvPr/>
        </p:nvPicPr>
        <p:blipFill>
          <a:blip r:embed="rId3"/>
          <a:srcRect l="5857" t="27083" r="30308" b="10417"/>
          <a:stretch>
            <a:fillRect/>
          </a:stretch>
        </p:blipFill>
        <p:spPr bwMode="auto">
          <a:xfrm>
            <a:off x="381000" y="11430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081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C96AD-86A3-4717-85CB-D91F8F9811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ea typeface="+mj-ea"/>
                <a:cs typeface="Lucida Sans Unicode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sz="2800" kern="0" dirty="0">
              <a:solidFill>
                <a:schemeClr val="tx1"/>
              </a:solidFill>
              <a:ea typeface="Segoe UI" pitchFamily="34" charset="0"/>
            </a:endParaRPr>
          </a:p>
        </p:txBody>
      </p:sp>
      <p:pic>
        <p:nvPicPr>
          <p:cNvPr id="312321" name="Picture 1"/>
          <p:cNvPicPr>
            <a:picLocks noChangeAspect="1" noChangeArrowheads="1"/>
          </p:cNvPicPr>
          <p:nvPr/>
        </p:nvPicPr>
        <p:blipFill>
          <a:blip r:embed="rId3"/>
          <a:srcRect l="6442" t="32292" r="30892" b="10417"/>
          <a:stretch>
            <a:fillRect/>
          </a:stretch>
        </p:blipFill>
        <p:spPr bwMode="auto">
          <a:xfrm>
            <a:off x="457200" y="13716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081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C96AD-86A3-4717-85CB-D91F8F9811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ea typeface="+mj-ea"/>
                <a:cs typeface="Lucida Sans Unicode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sz="2800" kern="0" dirty="0">
              <a:solidFill>
                <a:schemeClr val="tx1"/>
              </a:solidFill>
              <a:ea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143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Angsuran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199" y="1752598"/>
          <a:ext cx="8382001" cy="3505201"/>
        </p:xfrm>
        <a:graphic>
          <a:graphicData uri="http://schemas.openxmlformats.org/drawingml/2006/table">
            <a:tbl>
              <a:tblPr/>
              <a:tblGrid>
                <a:gridCol w="685801"/>
                <a:gridCol w="1752600"/>
                <a:gridCol w="3048000"/>
                <a:gridCol w="1380732"/>
                <a:gridCol w="1514868"/>
              </a:tblGrid>
              <a:tr h="30896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Rekening Debet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Rekening Kredit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Nominal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Nomor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Nama Rekening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4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208887337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SS. KPRS FLPP 2011-15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2226662828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1,133,526,939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430425048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SS. KPRS FLPP-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Kemenpupera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2016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2226662828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760,686,271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551293168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SS. KPRS FLPP-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Kemenpupera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2017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2226662828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711,384,585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683470637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SS. KPRS FLPP-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Kemenpupera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2018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2226662828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1,063,772,670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3,669,370,465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081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480</Words>
  <Application>Microsoft Office PowerPoint</Application>
  <PresentationFormat>On-screen Show (4:3)</PresentationFormat>
  <Paragraphs>159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3_Office Theme</vt:lpstr>
      <vt:lpstr>4_Office Theme</vt:lpstr>
      <vt:lpstr>Slide 1</vt:lpstr>
      <vt:lpstr>Slide 2</vt:lpstr>
      <vt:lpstr>ALUR TRANSAKSI KPR FLPP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LONA GITARI</dc:creator>
  <cp:lastModifiedBy>User</cp:lastModifiedBy>
  <cp:revision>69</cp:revision>
  <dcterms:created xsi:type="dcterms:W3CDTF">2018-04-02T07:58:33Z</dcterms:created>
  <dcterms:modified xsi:type="dcterms:W3CDTF">2018-09-10T03:15:34Z</dcterms:modified>
</cp:coreProperties>
</file>