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9F948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25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25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9F948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25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9F948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25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9F948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9F948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85933"/>
            <a:ext cx="9144000" cy="7709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76655"/>
            <a:ext cx="9144000" cy="728980"/>
          </a:xfrm>
          <a:custGeom>
            <a:avLst/>
            <a:gdLst/>
            <a:ahLst/>
            <a:cxnLst/>
            <a:rect l="l" t="t" r="r" b="b"/>
            <a:pathLst>
              <a:path w="9144000" h="728980">
                <a:moveTo>
                  <a:pt x="0" y="330454"/>
                </a:moveTo>
                <a:lnTo>
                  <a:pt x="0" y="398018"/>
                </a:lnTo>
                <a:lnTo>
                  <a:pt x="216420" y="449651"/>
                </a:lnTo>
                <a:lnTo>
                  <a:pt x="352286" y="563245"/>
                </a:lnTo>
                <a:lnTo>
                  <a:pt x="422718" y="676838"/>
                </a:lnTo>
                <a:lnTo>
                  <a:pt x="442836" y="728472"/>
                </a:lnTo>
                <a:lnTo>
                  <a:pt x="462855" y="664464"/>
                </a:lnTo>
                <a:lnTo>
                  <a:pt x="442836" y="664464"/>
                </a:lnTo>
                <a:lnTo>
                  <a:pt x="383124" y="471364"/>
                </a:lnTo>
                <a:lnTo>
                  <a:pt x="317092" y="372205"/>
                </a:lnTo>
                <a:lnTo>
                  <a:pt x="203222" y="335672"/>
                </a:lnTo>
                <a:lnTo>
                  <a:pt x="0" y="330454"/>
                </a:lnTo>
                <a:close/>
              </a:path>
              <a:path w="9144000" h="728980">
                <a:moveTo>
                  <a:pt x="495854" y="558951"/>
                </a:moveTo>
                <a:lnTo>
                  <a:pt x="462997" y="612274"/>
                </a:lnTo>
                <a:lnTo>
                  <a:pt x="442836" y="664464"/>
                </a:lnTo>
                <a:lnTo>
                  <a:pt x="462855" y="664464"/>
                </a:lnTo>
                <a:lnTo>
                  <a:pt x="495854" y="558951"/>
                </a:lnTo>
                <a:close/>
              </a:path>
              <a:path w="9144000" h="728980">
                <a:moveTo>
                  <a:pt x="623414" y="422163"/>
                </a:moveTo>
                <a:lnTo>
                  <a:pt x="568936" y="439324"/>
                </a:lnTo>
                <a:lnTo>
                  <a:pt x="502586" y="537428"/>
                </a:lnTo>
                <a:lnTo>
                  <a:pt x="495854" y="558951"/>
                </a:lnTo>
                <a:lnTo>
                  <a:pt x="533746" y="497459"/>
                </a:lnTo>
                <a:lnTo>
                  <a:pt x="623414" y="422163"/>
                </a:lnTo>
                <a:close/>
              </a:path>
              <a:path w="9144000" h="728980">
                <a:moveTo>
                  <a:pt x="8963570" y="305407"/>
                </a:moveTo>
                <a:lnTo>
                  <a:pt x="8900273" y="325290"/>
                </a:lnTo>
                <a:lnTo>
                  <a:pt x="8695309" y="330454"/>
                </a:lnTo>
                <a:lnTo>
                  <a:pt x="888593" y="330454"/>
                </a:lnTo>
                <a:lnTo>
                  <a:pt x="670479" y="382643"/>
                </a:lnTo>
                <a:lnTo>
                  <a:pt x="623414" y="422163"/>
                </a:lnTo>
                <a:lnTo>
                  <a:pt x="683675" y="403181"/>
                </a:lnTo>
                <a:lnTo>
                  <a:pt x="888593" y="398018"/>
                </a:lnTo>
                <a:lnTo>
                  <a:pt x="8695309" y="398018"/>
                </a:lnTo>
                <a:lnTo>
                  <a:pt x="8913881" y="346384"/>
                </a:lnTo>
                <a:lnTo>
                  <a:pt x="8963570" y="305407"/>
                </a:lnTo>
                <a:close/>
              </a:path>
              <a:path w="9144000" h="728980">
                <a:moveTo>
                  <a:pt x="9087282" y="176341"/>
                </a:moveTo>
                <a:lnTo>
                  <a:pt x="9051623" y="232791"/>
                </a:lnTo>
                <a:lnTo>
                  <a:pt x="8963570" y="305407"/>
                </a:lnTo>
                <a:lnTo>
                  <a:pt x="9015333" y="289147"/>
                </a:lnTo>
                <a:lnTo>
                  <a:pt x="9082553" y="191043"/>
                </a:lnTo>
                <a:lnTo>
                  <a:pt x="9087282" y="176341"/>
                </a:lnTo>
                <a:close/>
              </a:path>
              <a:path w="9144000" h="728980">
                <a:moveTo>
                  <a:pt x="9144000" y="0"/>
                </a:moveTo>
                <a:lnTo>
                  <a:pt x="9087282" y="176341"/>
                </a:lnTo>
                <a:lnTo>
                  <a:pt x="9123380" y="119197"/>
                </a:lnTo>
                <a:lnTo>
                  <a:pt x="9144000" y="67564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3627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7748" y="4013"/>
            <a:ext cx="3508502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25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3903" y="1513459"/>
            <a:ext cx="8455660" cy="2021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025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97163" y="6657686"/>
            <a:ext cx="173990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9F948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maven.apache.org/POM/4.0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ven.apache.org/xsd/maven-4.0.0.xs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2886583"/>
            <a:ext cx="7934959" cy="1506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995"/>
              </a:lnSpc>
              <a:spcBef>
                <a:spcPts val="100"/>
              </a:spcBef>
            </a:pPr>
            <a:r>
              <a:rPr sz="3600" spc="-5" dirty="0"/>
              <a:t>Introduction </a:t>
            </a:r>
            <a:r>
              <a:rPr sz="3600" dirty="0"/>
              <a:t>to Layered</a:t>
            </a:r>
            <a:r>
              <a:rPr sz="3600" spc="-180" dirty="0"/>
              <a:t> </a:t>
            </a:r>
            <a:r>
              <a:rPr sz="3600" dirty="0"/>
              <a:t>Architecture</a:t>
            </a:r>
            <a:endParaRPr sz="3600"/>
          </a:p>
          <a:p>
            <a:pPr marL="12700" marR="4213860" indent="2743200">
              <a:lnSpc>
                <a:spcPts val="3670"/>
              </a:lnSpc>
              <a:spcBef>
                <a:spcPts val="340"/>
              </a:spcBef>
            </a:pPr>
            <a:r>
              <a:rPr sz="3600" spc="-5" dirty="0"/>
              <a:t>&amp;  </a:t>
            </a:r>
            <a:r>
              <a:rPr sz="3600" dirty="0"/>
              <a:t>Maven </a:t>
            </a:r>
            <a:r>
              <a:rPr sz="3600" spc="-5" dirty="0"/>
              <a:t>build</a:t>
            </a:r>
            <a:r>
              <a:rPr sz="3600" spc="-70" dirty="0"/>
              <a:t> Tool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394" y="0"/>
            <a:ext cx="8705215" cy="92836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641090" marR="5080" indent="-3629025">
              <a:lnSpc>
                <a:spcPts val="3260"/>
              </a:lnSpc>
              <a:spcBef>
                <a:spcPts val="695"/>
              </a:spcBef>
            </a:pPr>
            <a:r>
              <a:rPr b="0" spc="-5" dirty="0">
                <a:latin typeface="Arial"/>
                <a:cs typeface="Arial"/>
              </a:rPr>
              <a:t>Apache </a:t>
            </a:r>
            <a:r>
              <a:rPr b="0" dirty="0">
                <a:latin typeface="Arial"/>
                <a:cs typeface="Arial"/>
              </a:rPr>
              <a:t>Maven | A </a:t>
            </a:r>
            <a:r>
              <a:rPr b="0" spc="-5" dirty="0">
                <a:latin typeface="Arial"/>
                <a:cs typeface="Arial"/>
              </a:rPr>
              <a:t>build automation tool for</a:t>
            </a:r>
            <a:r>
              <a:rPr b="0" spc="-41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Java  </a:t>
            </a:r>
            <a:r>
              <a:rPr b="0" spc="-5" dirty="0">
                <a:latin typeface="Arial"/>
                <a:cs typeface="Arial"/>
              </a:rPr>
              <a:t>projects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3463" y="1466468"/>
            <a:ext cx="8108315" cy="438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9624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Maven is a powerful project management tool that is based on  POM (project object</a:t>
            </a:r>
            <a:r>
              <a:rPr sz="2200" spc="1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model).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 marR="73660">
              <a:lnSpc>
                <a:spcPct val="100000"/>
              </a:lnSpc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It is used for projects build, dependency and documentation. It  simplifies the </a:t>
            </a:r>
            <a:r>
              <a:rPr sz="2200" dirty="0">
                <a:solidFill>
                  <a:srgbClr val="002549"/>
                </a:solidFill>
                <a:latin typeface="Arial"/>
                <a:cs typeface="Arial"/>
              </a:rPr>
              <a:t>build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process </a:t>
            </a:r>
            <a:r>
              <a:rPr sz="2200" dirty="0">
                <a:solidFill>
                  <a:srgbClr val="002549"/>
                </a:solidFill>
                <a:latin typeface="Arial"/>
                <a:cs typeface="Arial"/>
              </a:rPr>
              <a:t>like </a:t>
            </a:r>
            <a:r>
              <a:rPr sz="2200" spc="-65" dirty="0">
                <a:solidFill>
                  <a:srgbClr val="002549"/>
                </a:solidFill>
                <a:latin typeface="Arial"/>
                <a:cs typeface="Arial"/>
              </a:rPr>
              <a:t>ANT.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But it is too much advanced  than</a:t>
            </a:r>
            <a:r>
              <a:rPr sz="2200" spc="-12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002549"/>
                </a:solidFill>
                <a:latin typeface="Arial"/>
                <a:cs typeface="Arial"/>
              </a:rPr>
              <a:t>ANT.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In short terms we can tell maven is a tool that can be used</a:t>
            </a:r>
            <a:r>
              <a:rPr sz="2200" spc="13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for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building and managing any </a:t>
            </a:r>
            <a:r>
              <a:rPr sz="2200" dirty="0">
                <a:solidFill>
                  <a:srgbClr val="002549"/>
                </a:solidFill>
                <a:latin typeface="Arial"/>
                <a:cs typeface="Arial"/>
              </a:rPr>
              <a:t>Java-based</a:t>
            </a:r>
            <a:r>
              <a:rPr sz="2200" spc="5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project.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Maven makes the day-to-day work of Java developers easier and  generally help with the comprehension of any </a:t>
            </a:r>
            <a:r>
              <a:rPr sz="2200" dirty="0">
                <a:solidFill>
                  <a:srgbClr val="002549"/>
                </a:solidFill>
                <a:latin typeface="Arial"/>
                <a:cs typeface="Arial"/>
              </a:rPr>
              <a:t>Java-based 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project.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30" y="195529"/>
            <a:ext cx="79025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 build automation tool for </a:t>
            </a:r>
            <a:r>
              <a:rPr spc="-5" dirty="0"/>
              <a:t>Java</a:t>
            </a:r>
            <a:r>
              <a:rPr spc="-275" dirty="0"/>
              <a:t> </a:t>
            </a:r>
            <a:r>
              <a:rPr spc="-5" dirty="0"/>
              <a:t>projects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95478" y="1275664"/>
            <a:ext cx="8696960" cy="496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Maven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does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lot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of helpful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task</a:t>
            </a:r>
            <a:r>
              <a:rPr sz="1800" spc="4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like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203200" indent="-191135">
              <a:lnSpc>
                <a:spcPct val="100000"/>
              </a:lnSpc>
              <a:buSzPct val="94444"/>
              <a:buAutoNum type="arabicPeriod"/>
              <a:tabLst>
                <a:tab pos="203835" algn="l"/>
              </a:tabLst>
            </a:pPr>
            <a:r>
              <a:rPr sz="1800" spc="-20" dirty="0">
                <a:solidFill>
                  <a:srgbClr val="002549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can easily build a project using</a:t>
            </a:r>
            <a:r>
              <a:rPr sz="1800" spc="7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maven.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2549"/>
              </a:buClr>
              <a:buFont typeface="Arial"/>
              <a:buAutoNum type="arabicPeriod"/>
            </a:pPr>
            <a:endParaRPr sz="1850">
              <a:latin typeface="Arial"/>
              <a:cs typeface="Arial"/>
            </a:endParaRPr>
          </a:p>
          <a:p>
            <a:pPr marL="12700" marR="552450">
              <a:lnSpc>
                <a:spcPct val="100000"/>
              </a:lnSpc>
              <a:buSzPct val="94444"/>
              <a:buAutoNum type="arabicPeriod"/>
              <a:tabLst>
                <a:tab pos="203835" algn="l"/>
              </a:tabLst>
            </a:pPr>
            <a:r>
              <a:rPr sz="1800" spc="-20" dirty="0">
                <a:solidFill>
                  <a:srgbClr val="002549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can add jars and other dependencies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the project easily using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help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of 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maven.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2549"/>
              </a:buClr>
              <a:buFont typeface="Arial"/>
              <a:buAutoNum type="arabicPeriod"/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SzPct val="94444"/>
              <a:buAutoNum type="arabicPeriod"/>
              <a:tabLst>
                <a:tab pos="203835" algn="l"/>
              </a:tabLst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Maven provides project information (log document, dependency list, unit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test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reports  etc.)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2549"/>
              </a:buClr>
              <a:buFont typeface="Arial"/>
              <a:buAutoNum type="arabicPeriod"/>
            </a:pPr>
            <a:endParaRPr sz="1850">
              <a:latin typeface="Arial"/>
              <a:cs typeface="Arial"/>
            </a:endParaRPr>
          </a:p>
          <a:p>
            <a:pPr marL="12700" marR="423545">
              <a:lnSpc>
                <a:spcPct val="100000"/>
              </a:lnSpc>
              <a:buSzPct val="94444"/>
              <a:buAutoNum type="arabicPeriod"/>
              <a:tabLst>
                <a:tab pos="203835" algn="l"/>
              </a:tabLst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Maven is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very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helpful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a project 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while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updating central repository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of JARs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and  other dependencies.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2549"/>
              </a:buClr>
              <a:buFont typeface="Arial"/>
              <a:buAutoNum type="arabicPeriod"/>
            </a:pPr>
            <a:endParaRPr sz="1850">
              <a:latin typeface="Arial"/>
              <a:cs typeface="Arial"/>
            </a:endParaRPr>
          </a:p>
          <a:p>
            <a:pPr marL="12700" marR="285115">
              <a:lnSpc>
                <a:spcPct val="100000"/>
              </a:lnSpc>
              <a:buSzPct val="94444"/>
              <a:buAutoNum type="arabicPeriod"/>
              <a:tabLst>
                <a:tab pos="203835" algn="l"/>
              </a:tabLst>
            </a:pP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With the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help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Maven </a:t>
            </a:r>
            <a:r>
              <a:rPr sz="1800" spc="-25" dirty="0">
                <a:solidFill>
                  <a:srgbClr val="002549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can build any number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projects into output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types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like  the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JAR, </a:t>
            </a:r>
            <a:r>
              <a:rPr sz="1800" spc="-25" dirty="0">
                <a:solidFill>
                  <a:srgbClr val="002549"/>
                </a:solidFill>
                <a:latin typeface="Arial"/>
                <a:cs typeface="Arial"/>
              </a:rPr>
              <a:t>WAR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etc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without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doing any</a:t>
            </a:r>
            <a:r>
              <a:rPr sz="1800" spc="8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scripting.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2549"/>
              </a:buClr>
              <a:buFont typeface="Arial"/>
              <a:buAutoNum type="arabicPeriod"/>
            </a:pPr>
            <a:endParaRPr sz="1850">
              <a:latin typeface="Arial"/>
              <a:cs typeface="Arial"/>
            </a:endParaRPr>
          </a:p>
          <a:p>
            <a:pPr marL="203200" indent="-191135">
              <a:lnSpc>
                <a:spcPct val="100000"/>
              </a:lnSpc>
              <a:buSzPct val="94444"/>
              <a:buAutoNum type="arabicPeriod"/>
              <a:tabLst>
                <a:tab pos="203835" algn="l"/>
              </a:tabLst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Using maven </a:t>
            </a:r>
            <a:r>
              <a:rPr sz="1800" spc="-25" dirty="0">
                <a:solidFill>
                  <a:srgbClr val="002549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can easily integrate our project 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source control system</a:t>
            </a:r>
            <a:r>
              <a:rPr sz="1800" spc="28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(such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as Subversion or</a:t>
            </a:r>
            <a:r>
              <a:rPr sz="1800" spc="2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Git).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0245" y="195529"/>
            <a:ext cx="38188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How </a:t>
            </a:r>
            <a:r>
              <a:rPr spc="-5" dirty="0"/>
              <a:t>maven</a:t>
            </a:r>
            <a:r>
              <a:rPr spc="-95" dirty="0"/>
              <a:t> </a:t>
            </a:r>
            <a:r>
              <a:rPr dirty="0"/>
              <a:t>works?</a:t>
            </a:r>
          </a:p>
        </p:txBody>
      </p:sp>
      <p:sp>
        <p:nvSpPr>
          <p:cNvPr id="3" name="object 3"/>
          <p:cNvSpPr/>
          <p:nvPr/>
        </p:nvSpPr>
        <p:spPr>
          <a:xfrm>
            <a:off x="612648" y="1325880"/>
            <a:ext cx="8331708" cy="4500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76655"/>
            <a:ext cx="9144000" cy="780415"/>
            <a:chOff x="0" y="676655"/>
            <a:chExt cx="9144000" cy="780415"/>
          </a:xfrm>
        </p:grpSpPr>
        <p:sp>
          <p:nvSpPr>
            <p:cNvPr id="3" name="object 3"/>
            <p:cNvSpPr/>
            <p:nvPr/>
          </p:nvSpPr>
          <p:spPr>
            <a:xfrm>
              <a:off x="0" y="685933"/>
              <a:ext cx="9144000" cy="7709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76655"/>
              <a:ext cx="9144000" cy="728980"/>
            </a:xfrm>
            <a:custGeom>
              <a:avLst/>
              <a:gdLst/>
              <a:ahLst/>
              <a:cxnLst/>
              <a:rect l="l" t="t" r="r" b="b"/>
              <a:pathLst>
                <a:path w="9144000" h="728980">
                  <a:moveTo>
                    <a:pt x="0" y="330454"/>
                  </a:moveTo>
                  <a:lnTo>
                    <a:pt x="0" y="398018"/>
                  </a:lnTo>
                  <a:lnTo>
                    <a:pt x="216420" y="449651"/>
                  </a:lnTo>
                  <a:lnTo>
                    <a:pt x="352286" y="563245"/>
                  </a:lnTo>
                  <a:lnTo>
                    <a:pt x="422718" y="676838"/>
                  </a:lnTo>
                  <a:lnTo>
                    <a:pt x="442836" y="728472"/>
                  </a:lnTo>
                  <a:lnTo>
                    <a:pt x="462855" y="664464"/>
                  </a:lnTo>
                  <a:lnTo>
                    <a:pt x="442836" y="664464"/>
                  </a:lnTo>
                  <a:lnTo>
                    <a:pt x="383124" y="471364"/>
                  </a:lnTo>
                  <a:lnTo>
                    <a:pt x="317092" y="372205"/>
                  </a:lnTo>
                  <a:lnTo>
                    <a:pt x="203222" y="335672"/>
                  </a:lnTo>
                  <a:lnTo>
                    <a:pt x="0" y="330454"/>
                  </a:lnTo>
                  <a:close/>
                </a:path>
                <a:path w="9144000" h="728980">
                  <a:moveTo>
                    <a:pt x="495854" y="558951"/>
                  </a:moveTo>
                  <a:lnTo>
                    <a:pt x="462997" y="612274"/>
                  </a:lnTo>
                  <a:lnTo>
                    <a:pt x="442836" y="664464"/>
                  </a:lnTo>
                  <a:lnTo>
                    <a:pt x="462855" y="664464"/>
                  </a:lnTo>
                  <a:lnTo>
                    <a:pt x="495854" y="558951"/>
                  </a:lnTo>
                  <a:close/>
                </a:path>
                <a:path w="9144000" h="728980">
                  <a:moveTo>
                    <a:pt x="623414" y="422163"/>
                  </a:moveTo>
                  <a:lnTo>
                    <a:pt x="568936" y="439324"/>
                  </a:lnTo>
                  <a:lnTo>
                    <a:pt x="502586" y="537428"/>
                  </a:lnTo>
                  <a:lnTo>
                    <a:pt x="495854" y="558951"/>
                  </a:lnTo>
                  <a:lnTo>
                    <a:pt x="533746" y="497459"/>
                  </a:lnTo>
                  <a:lnTo>
                    <a:pt x="623414" y="422163"/>
                  </a:lnTo>
                  <a:close/>
                </a:path>
                <a:path w="9144000" h="728980">
                  <a:moveTo>
                    <a:pt x="8963570" y="305407"/>
                  </a:moveTo>
                  <a:lnTo>
                    <a:pt x="8900273" y="325290"/>
                  </a:lnTo>
                  <a:lnTo>
                    <a:pt x="8695309" y="330454"/>
                  </a:lnTo>
                  <a:lnTo>
                    <a:pt x="888593" y="330454"/>
                  </a:lnTo>
                  <a:lnTo>
                    <a:pt x="670479" y="382643"/>
                  </a:lnTo>
                  <a:lnTo>
                    <a:pt x="623414" y="422163"/>
                  </a:lnTo>
                  <a:lnTo>
                    <a:pt x="683675" y="403181"/>
                  </a:lnTo>
                  <a:lnTo>
                    <a:pt x="888593" y="398018"/>
                  </a:lnTo>
                  <a:lnTo>
                    <a:pt x="8695309" y="398018"/>
                  </a:lnTo>
                  <a:lnTo>
                    <a:pt x="8913881" y="346384"/>
                  </a:lnTo>
                  <a:lnTo>
                    <a:pt x="8963570" y="305407"/>
                  </a:lnTo>
                  <a:close/>
                </a:path>
                <a:path w="9144000" h="728980">
                  <a:moveTo>
                    <a:pt x="9087282" y="176341"/>
                  </a:moveTo>
                  <a:lnTo>
                    <a:pt x="9051623" y="232791"/>
                  </a:lnTo>
                  <a:lnTo>
                    <a:pt x="8963570" y="305407"/>
                  </a:lnTo>
                  <a:lnTo>
                    <a:pt x="9015333" y="289147"/>
                  </a:lnTo>
                  <a:lnTo>
                    <a:pt x="9082553" y="191043"/>
                  </a:lnTo>
                  <a:lnTo>
                    <a:pt x="9087282" y="176341"/>
                  </a:lnTo>
                  <a:close/>
                </a:path>
                <a:path w="9144000" h="728980">
                  <a:moveTo>
                    <a:pt x="9144000" y="0"/>
                  </a:moveTo>
                  <a:lnTo>
                    <a:pt x="9087282" y="176341"/>
                  </a:lnTo>
                  <a:lnTo>
                    <a:pt x="9123380" y="119197"/>
                  </a:lnTo>
                  <a:lnTo>
                    <a:pt x="9144000" y="6756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7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05939" y="4013"/>
            <a:ext cx="47840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Core Concepts of</a:t>
            </a:r>
            <a:r>
              <a:rPr spc="-140" dirty="0"/>
              <a:t> </a:t>
            </a:r>
            <a:r>
              <a:rPr spc="-5" dirty="0"/>
              <a:t>Maven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-12700" y="1120266"/>
            <a:ext cx="9169400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marR="280670">
              <a:lnSpc>
                <a:spcPct val="100000"/>
              </a:lnSpc>
              <a:spcBef>
                <a:spcPts val="100"/>
              </a:spcBef>
              <a:buSzPct val="94444"/>
              <a:buAutoNum type="arabicPeriod"/>
              <a:tabLst>
                <a:tab pos="472440" algn="l"/>
              </a:tabLst>
            </a:pPr>
            <a:r>
              <a:rPr sz="1800" b="1" dirty="0">
                <a:solidFill>
                  <a:srgbClr val="002549"/>
                </a:solidFill>
                <a:latin typeface="Arial"/>
                <a:cs typeface="Arial"/>
              </a:rPr>
              <a:t>POM </a:t>
            </a:r>
            <a:r>
              <a:rPr sz="1800" b="1" spc="-5" dirty="0">
                <a:solidFill>
                  <a:srgbClr val="002549"/>
                </a:solidFill>
                <a:latin typeface="Arial"/>
                <a:cs typeface="Arial"/>
              </a:rPr>
              <a:t>Files: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Project Object Model(POM) Files are XML file that contains information  related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the project and configuration information such as dependencies, source  </a:t>
            </a:r>
            <a:r>
              <a:rPr sz="1800" spc="-20" dirty="0">
                <a:solidFill>
                  <a:srgbClr val="002549"/>
                </a:solidFill>
                <a:latin typeface="Arial"/>
                <a:cs typeface="Arial"/>
              </a:rPr>
              <a:t>directory,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plugin, goals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etc.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used by Maven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build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the</a:t>
            </a:r>
            <a:r>
              <a:rPr sz="1800" spc="114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project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2549"/>
              </a:buClr>
              <a:buFont typeface="Arial"/>
              <a:buAutoNum type="arabicPeriod"/>
            </a:pPr>
            <a:endParaRPr sz="1850">
              <a:latin typeface="Arial"/>
              <a:cs typeface="Arial"/>
            </a:endParaRPr>
          </a:p>
          <a:p>
            <a:pPr marL="471805" indent="-191770">
              <a:lnSpc>
                <a:spcPct val="100000"/>
              </a:lnSpc>
              <a:buSzPct val="94444"/>
              <a:buAutoNum type="arabicPeriod"/>
              <a:tabLst>
                <a:tab pos="472440" algn="l"/>
              </a:tabLst>
            </a:pPr>
            <a:r>
              <a:rPr sz="1800" b="1" spc="-5" dirty="0">
                <a:solidFill>
                  <a:srgbClr val="002549"/>
                </a:solidFill>
                <a:latin typeface="Arial"/>
                <a:cs typeface="Arial"/>
              </a:rPr>
              <a:t>Dependencies and Repositories: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Dependencies are external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Java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libraries</a:t>
            </a:r>
            <a:r>
              <a:rPr sz="1800" spc="22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required</a:t>
            </a:r>
            <a:endParaRPr sz="1800">
              <a:latin typeface="Arial"/>
              <a:cs typeface="Arial"/>
            </a:endParaRPr>
          </a:p>
          <a:p>
            <a:pPr marL="28067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Project and repositories are directories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packaged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JAR</a:t>
            </a:r>
            <a:r>
              <a:rPr sz="1800" spc="7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files.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280670" marR="170815">
              <a:lnSpc>
                <a:spcPct val="100000"/>
              </a:lnSpc>
              <a:buSzPct val="94444"/>
              <a:buAutoNum type="arabicPeriod" startAt="3"/>
              <a:tabLst>
                <a:tab pos="472440" algn="l"/>
              </a:tabLst>
            </a:pPr>
            <a:r>
              <a:rPr sz="1800" b="1" dirty="0">
                <a:solidFill>
                  <a:srgbClr val="002549"/>
                </a:solidFill>
                <a:latin typeface="Arial"/>
                <a:cs typeface="Arial"/>
              </a:rPr>
              <a:t>Build Life </a:t>
            </a:r>
            <a:r>
              <a:rPr sz="1800" b="1" spc="-5" dirty="0">
                <a:solidFill>
                  <a:srgbClr val="002549"/>
                </a:solidFill>
                <a:latin typeface="Arial"/>
                <a:cs typeface="Arial"/>
              </a:rPr>
              <a:t>Cycles, Phases </a:t>
            </a:r>
            <a:r>
              <a:rPr sz="1800" b="1" dirty="0">
                <a:solidFill>
                  <a:srgbClr val="002549"/>
                </a:solidFill>
                <a:latin typeface="Arial"/>
                <a:cs typeface="Arial"/>
              </a:rPr>
              <a:t>and Goals: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build life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cycle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consists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a sequence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of 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build phases, and each build phase consists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a sequence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goals. Maven command  is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name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a build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lifecycle,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phase or</a:t>
            </a:r>
            <a:r>
              <a:rPr sz="1800" spc="6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goal.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2549"/>
              </a:buClr>
              <a:buFont typeface="Arial"/>
              <a:buAutoNum type="arabicPeriod" startAt="3"/>
            </a:pPr>
            <a:endParaRPr sz="1850">
              <a:latin typeface="Arial"/>
              <a:cs typeface="Arial"/>
            </a:endParaRPr>
          </a:p>
          <a:p>
            <a:pPr marL="280670" marR="92075">
              <a:lnSpc>
                <a:spcPct val="100000"/>
              </a:lnSpc>
              <a:buSzPct val="94444"/>
              <a:buAutoNum type="arabicPeriod" startAt="3"/>
              <a:tabLst>
                <a:tab pos="472440" algn="l"/>
              </a:tabLst>
            </a:pPr>
            <a:r>
              <a:rPr sz="1800" b="1" dirty="0">
                <a:solidFill>
                  <a:srgbClr val="002549"/>
                </a:solidFill>
                <a:latin typeface="Arial"/>
                <a:cs typeface="Arial"/>
              </a:rPr>
              <a:t>Build </a:t>
            </a:r>
            <a:r>
              <a:rPr sz="1800" b="1" spc="-5" dirty="0">
                <a:solidFill>
                  <a:srgbClr val="002549"/>
                </a:solidFill>
                <a:latin typeface="Arial"/>
                <a:cs typeface="Arial"/>
              </a:rPr>
              <a:t>Profiles: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Build profiles a set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configuration values 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which allows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you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build 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your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project using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different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configurations.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example,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you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may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need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build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your 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project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for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your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local 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computer,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development and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test. </a:t>
            </a:r>
            <a:r>
              <a:rPr sz="1800" spc="-95" dirty="0">
                <a:solidFill>
                  <a:srgbClr val="00254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enable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different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builds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you 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can add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different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build profiles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to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your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POM</a:t>
            </a:r>
            <a:r>
              <a:rPr sz="1800" spc="8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files.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2549"/>
              </a:buClr>
              <a:buFont typeface="Arial"/>
              <a:buAutoNum type="arabicPeriod" startAt="3"/>
            </a:pPr>
            <a:endParaRPr sz="1850">
              <a:latin typeface="Arial"/>
              <a:cs typeface="Arial"/>
            </a:endParaRPr>
          </a:p>
          <a:p>
            <a:pPr marL="280670" marR="184150">
              <a:lnSpc>
                <a:spcPct val="100000"/>
              </a:lnSpc>
              <a:buSzPct val="94444"/>
              <a:buAutoNum type="arabicPeriod" startAt="3"/>
              <a:tabLst>
                <a:tab pos="472440" algn="l"/>
              </a:tabLst>
            </a:pPr>
            <a:r>
              <a:rPr sz="1800" b="1" dirty="0">
                <a:solidFill>
                  <a:srgbClr val="002549"/>
                </a:solidFill>
                <a:latin typeface="Arial"/>
                <a:cs typeface="Arial"/>
              </a:rPr>
              <a:t>Build Plugins: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Build plugins are used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perform specific goal.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can add a plugin 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POM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file. Maven has some standard plugins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can use, and 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can</a:t>
            </a:r>
            <a:r>
              <a:rPr sz="1800" spc="18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also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80670" algn="l"/>
                <a:tab pos="9156065" algn="l"/>
              </a:tabLst>
            </a:pPr>
            <a:r>
              <a:rPr sz="1800" u="sng" dirty="0">
                <a:solidFill>
                  <a:srgbClr val="002549"/>
                </a:solidFill>
                <a:uFill>
                  <a:solidFill>
                    <a:srgbClr val="0097CC"/>
                  </a:solidFill>
                </a:uFill>
                <a:latin typeface="Arial"/>
                <a:cs typeface="Arial"/>
              </a:rPr>
              <a:t> 	</a:t>
            </a:r>
            <a:r>
              <a:rPr sz="1800" u="sng" spc="-5" dirty="0">
                <a:solidFill>
                  <a:srgbClr val="002549"/>
                </a:solidFill>
                <a:uFill>
                  <a:solidFill>
                    <a:srgbClr val="0097CC"/>
                  </a:solidFill>
                </a:uFill>
                <a:latin typeface="Arial"/>
                <a:cs typeface="Arial"/>
              </a:rPr>
              <a:t>implement </a:t>
            </a:r>
            <a:r>
              <a:rPr sz="1800" u="sng" spc="-10" dirty="0">
                <a:solidFill>
                  <a:srgbClr val="002549"/>
                </a:solidFill>
                <a:uFill>
                  <a:solidFill>
                    <a:srgbClr val="0097CC"/>
                  </a:solidFill>
                </a:uFill>
                <a:latin typeface="Arial"/>
                <a:cs typeface="Arial"/>
              </a:rPr>
              <a:t>your </a:t>
            </a:r>
            <a:r>
              <a:rPr sz="1800" u="sng" spc="-20" dirty="0">
                <a:solidFill>
                  <a:srgbClr val="002549"/>
                </a:solidFill>
                <a:uFill>
                  <a:solidFill>
                    <a:srgbClr val="0097CC"/>
                  </a:solidFill>
                </a:uFill>
                <a:latin typeface="Arial"/>
                <a:cs typeface="Arial"/>
              </a:rPr>
              <a:t>own </a:t>
            </a:r>
            <a:r>
              <a:rPr sz="1800" u="sng" spc="-5" dirty="0">
                <a:solidFill>
                  <a:srgbClr val="002549"/>
                </a:solidFill>
                <a:uFill>
                  <a:solidFill>
                    <a:srgbClr val="0097CC"/>
                  </a:solidFill>
                </a:uFill>
                <a:latin typeface="Arial"/>
                <a:cs typeface="Arial"/>
              </a:rPr>
              <a:t>in</a:t>
            </a:r>
            <a:r>
              <a:rPr sz="1800" u="sng" spc="75" dirty="0">
                <a:solidFill>
                  <a:srgbClr val="002549"/>
                </a:solidFill>
                <a:uFill>
                  <a:solidFill>
                    <a:srgbClr val="0097CC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-5" dirty="0">
                <a:solidFill>
                  <a:srgbClr val="002549"/>
                </a:solidFill>
                <a:uFill>
                  <a:solidFill>
                    <a:srgbClr val="0097CC"/>
                  </a:solidFill>
                </a:uFill>
                <a:latin typeface="Arial"/>
                <a:cs typeface="Arial"/>
              </a:rPr>
              <a:t>Java.	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3765" y="4013"/>
            <a:ext cx="2487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Repositories</a:t>
            </a:r>
          </a:p>
        </p:txBody>
      </p:sp>
      <p:sp>
        <p:nvSpPr>
          <p:cNvPr id="3" name="object 3"/>
          <p:cNvSpPr/>
          <p:nvPr/>
        </p:nvSpPr>
        <p:spPr>
          <a:xfrm>
            <a:off x="760476" y="1458467"/>
            <a:ext cx="8109204" cy="3703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105"/>
              </a:spcBef>
            </a:pPr>
            <a:r>
              <a:rPr dirty="0"/>
              <a:t>Sample</a:t>
            </a:r>
            <a:r>
              <a:rPr spc="-75" dirty="0"/>
              <a:t> </a:t>
            </a:r>
            <a:r>
              <a:rPr spc="-5" dirty="0"/>
              <a:t>pom.xml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7871" y="1345818"/>
            <a:ext cx="6888480" cy="490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2052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2549"/>
                </a:solidFill>
                <a:latin typeface="Arial"/>
                <a:cs typeface="Arial"/>
              </a:rPr>
              <a:t>&lt;project xmlns</a:t>
            </a:r>
            <a:r>
              <a:rPr sz="1600" spc="-5" dirty="0">
                <a:solidFill>
                  <a:srgbClr val="002549"/>
                </a:solidFill>
                <a:latin typeface="Arial"/>
                <a:cs typeface="Arial"/>
                <a:hlinkClick r:id="rId2"/>
              </a:rPr>
              <a:t>="http://m</a:t>
            </a:r>
            <a:r>
              <a:rPr sz="1600" spc="-5" dirty="0">
                <a:solidFill>
                  <a:srgbClr val="002549"/>
                </a:solidFill>
                <a:latin typeface="Arial"/>
                <a:cs typeface="Arial"/>
              </a:rPr>
              <a:t>av</a:t>
            </a:r>
            <a:r>
              <a:rPr sz="1600" spc="-5" dirty="0">
                <a:solidFill>
                  <a:srgbClr val="002549"/>
                </a:solidFill>
                <a:latin typeface="Arial"/>
                <a:cs typeface="Arial"/>
                <a:hlinkClick r:id="rId2"/>
              </a:rPr>
              <a:t>en.apache.org/POM/4.0.0" </a:t>
            </a:r>
            <a:r>
              <a:rPr sz="1600" spc="-5" dirty="0">
                <a:solidFill>
                  <a:srgbClr val="002549"/>
                </a:solidFill>
                <a:latin typeface="Arial"/>
                <a:cs typeface="Arial"/>
              </a:rPr>
              <a:t> xmlns:xsi</a:t>
            </a:r>
            <a:r>
              <a:rPr sz="1600" spc="-5" dirty="0">
                <a:solidFill>
                  <a:srgbClr val="002549"/>
                </a:solidFill>
                <a:latin typeface="Arial"/>
                <a:cs typeface="Arial"/>
                <a:hlinkClick r:id="rId3"/>
              </a:rPr>
              <a:t>="http://w</a:t>
            </a:r>
            <a:r>
              <a:rPr sz="1600" spc="-5" dirty="0">
                <a:solidFill>
                  <a:srgbClr val="002549"/>
                </a:solidFill>
                <a:latin typeface="Arial"/>
                <a:cs typeface="Arial"/>
              </a:rPr>
              <a:t>ww</a:t>
            </a:r>
            <a:r>
              <a:rPr sz="1600" spc="-5" dirty="0">
                <a:solidFill>
                  <a:srgbClr val="002549"/>
                </a:solidFill>
                <a:latin typeface="Arial"/>
                <a:cs typeface="Arial"/>
                <a:hlinkClick r:id="rId3"/>
              </a:rPr>
              <a:t>.w3.org/2001/XMLSchema-instance"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solidFill>
                  <a:srgbClr val="002549"/>
                </a:solidFill>
                <a:latin typeface="Arial"/>
                <a:cs typeface="Arial"/>
              </a:rPr>
              <a:t>xsi:schemaLocation=</a:t>
            </a:r>
            <a:r>
              <a:rPr sz="1600" spc="-5" dirty="0">
                <a:solidFill>
                  <a:srgbClr val="002549"/>
                </a:solidFill>
                <a:latin typeface="Arial"/>
                <a:cs typeface="Arial"/>
                <a:hlinkClick r:id="rId2"/>
              </a:rPr>
              <a:t>"http://maven.apache.org/POM/4.0.0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2549"/>
                </a:solidFill>
                <a:latin typeface="Arial"/>
                <a:cs typeface="Arial"/>
                <a:hlinkClick r:id="rId4"/>
              </a:rPr>
              <a:t>http://maven.apache.org/xsd/maven-4.0.0.xsd"&gt;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600" spc="-10" dirty="0">
                <a:solidFill>
                  <a:srgbClr val="002549"/>
                </a:solidFill>
                <a:latin typeface="Arial"/>
                <a:cs typeface="Arial"/>
              </a:rPr>
              <a:t>&lt;modelVersion&gt;4.0.0&lt;/modelVersion&gt;</a:t>
            </a:r>
            <a:endParaRPr sz="16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600" spc="-5" dirty="0">
                <a:solidFill>
                  <a:srgbClr val="002549"/>
                </a:solidFill>
                <a:latin typeface="Arial"/>
                <a:cs typeface="Arial"/>
              </a:rPr>
              <a:t>&lt;groupId&gt; com.project.loggerapi</a:t>
            </a:r>
            <a:r>
              <a:rPr sz="1600" spc="4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2549"/>
                </a:solidFill>
                <a:latin typeface="Arial"/>
                <a:cs typeface="Arial"/>
              </a:rPr>
              <a:t>&lt;/groupId&gt;</a:t>
            </a:r>
            <a:endParaRPr sz="16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600" spc="-5" dirty="0">
                <a:solidFill>
                  <a:srgbClr val="002549"/>
                </a:solidFill>
                <a:latin typeface="Arial"/>
                <a:cs typeface="Arial"/>
              </a:rPr>
              <a:t>&lt;artifactId&gt;LoggerApi&lt;/artifactId&gt;</a:t>
            </a:r>
            <a:endParaRPr sz="16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600" spc="-5" dirty="0">
                <a:solidFill>
                  <a:srgbClr val="002549"/>
                </a:solidFill>
                <a:latin typeface="Arial"/>
                <a:cs typeface="Arial"/>
              </a:rPr>
              <a:t>&lt;version&gt;0.0.1-SNAPSHOT&lt;/version&gt;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600" spc="-15" dirty="0">
                <a:solidFill>
                  <a:srgbClr val="002549"/>
                </a:solidFill>
                <a:latin typeface="Arial"/>
                <a:cs typeface="Arial"/>
              </a:rPr>
              <a:t>&lt;!-- </a:t>
            </a:r>
            <a:r>
              <a:rPr sz="1600" spc="-5" dirty="0">
                <a:solidFill>
                  <a:srgbClr val="002549"/>
                </a:solidFill>
                <a:latin typeface="Arial"/>
                <a:cs typeface="Arial"/>
              </a:rPr>
              <a:t>Add typical dependencies for a </a:t>
            </a:r>
            <a:r>
              <a:rPr sz="1600" spc="-10" dirty="0">
                <a:solidFill>
                  <a:srgbClr val="002549"/>
                </a:solidFill>
                <a:latin typeface="Arial"/>
                <a:cs typeface="Arial"/>
              </a:rPr>
              <a:t>web </a:t>
            </a:r>
            <a:r>
              <a:rPr sz="1600" spc="-5" dirty="0">
                <a:solidFill>
                  <a:srgbClr val="002549"/>
                </a:solidFill>
                <a:latin typeface="Arial"/>
                <a:cs typeface="Arial"/>
              </a:rPr>
              <a:t>application</a:t>
            </a:r>
            <a:r>
              <a:rPr sz="1600" spc="5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2549"/>
                </a:solidFill>
                <a:latin typeface="Arial"/>
                <a:cs typeface="Arial"/>
              </a:rPr>
              <a:t>--&gt;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solidFill>
                  <a:srgbClr val="002549"/>
                </a:solidFill>
                <a:latin typeface="Arial"/>
                <a:cs typeface="Arial"/>
              </a:rPr>
              <a:t>&lt;dependencies&gt;</a:t>
            </a:r>
            <a:endParaRPr sz="16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600" spc="-5" dirty="0">
                <a:solidFill>
                  <a:srgbClr val="002549"/>
                </a:solidFill>
                <a:latin typeface="Arial"/>
                <a:cs typeface="Arial"/>
              </a:rPr>
              <a:t>&lt;dependency&gt;</a:t>
            </a:r>
            <a:endParaRPr sz="160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</a:pPr>
            <a:r>
              <a:rPr sz="1600" spc="-5" dirty="0">
                <a:solidFill>
                  <a:srgbClr val="002549"/>
                </a:solidFill>
                <a:latin typeface="Arial"/>
                <a:cs typeface="Arial"/>
              </a:rPr>
              <a:t>&lt;groupId&gt;org.apache.logging.log4j&lt;/groupId&gt;</a:t>
            </a:r>
            <a:endParaRPr sz="160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</a:pPr>
            <a:r>
              <a:rPr sz="1600" spc="-5" dirty="0">
                <a:solidFill>
                  <a:srgbClr val="002549"/>
                </a:solidFill>
                <a:latin typeface="Arial"/>
                <a:cs typeface="Arial"/>
              </a:rPr>
              <a:t>&lt;artifactId&gt;log4j-api&lt;/artifactId&gt;</a:t>
            </a:r>
            <a:endParaRPr sz="160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</a:pPr>
            <a:r>
              <a:rPr sz="1600" spc="-10" dirty="0">
                <a:solidFill>
                  <a:srgbClr val="002549"/>
                </a:solidFill>
                <a:latin typeface="Arial"/>
                <a:cs typeface="Arial"/>
              </a:rPr>
              <a:t>&lt;version&gt;2.11.0&lt;/version&gt;</a:t>
            </a:r>
            <a:endParaRPr sz="16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600" spc="-5" dirty="0">
                <a:solidFill>
                  <a:srgbClr val="002549"/>
                </a:solidFill>
                <a:latin typeface="Arial"/>
                <a:cs typeface="Arial"/>
              </a:rPr>
              <a:t>&lt;/dependency&gt;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solidFill>
                  <a:srgbClr val="002549"/>
                </a:solidFill>
                <a:latin typeface="Arial"/>
                <a:cs typeface="Arial"/>
              </a:rPr>
              <a:t>&lt;/dependencies&gt;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2549"/>
                </a:solidFill>
                <a:latin typeface="Arial"/>
                <a:cs typeface="Arial"/>
              </a:rPr>
              <a:t>&lt;/project&gt;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105"/>
              </a:spcBef>
            </a:pPr>
            <a:r>
              <a:rPr dirty="0"/>
              <a:t>Sample</a:t>
            </a:r>
            <a:r>
              <a:rPr spc="-75" dirty="0"/>
              <a:t> </a:t>
            </a:r>
            <a:r>
              <a:rPr spc="-5" dirty="0"/>
              <a:t>pom.xml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03352" y="1417396"/>
            <a:ext cx="8267065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Elements used for Creating pom.xml</a:t>
            </a:r>
            <a:r>
              <a:rPr sz="1800" spc="5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203200" indent="-191135">
              <a:lnSpc>
                <a:spcPct val="100000"/>
              </a:lnSpc>
              <a:buSzPct val="94444"/>
              <a:buAutoNum type="arabicPeriod"/>
              <a:tabLst>
                <a:tab pos="203835" algn="l"/>
              </a:tabLst>
            </a:pPr>
            <a:r>
              <a:rPr sz="1800" b="1" spc="-5" dirty="0">
                <a:solidFill>
                  <a:srgbClr val="002549"/>
                </a:solidFill>
                <a:latin typeface="Arial"/>
                <a:cs typeface="Arial"/>
              </a:rPr>
              <a:t>project-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root element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the pom.xml</a:t>
            </a:r>
            <a:r>
              <a:rPr sz="1800" spc="2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file.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2549"/>
              </a:buClr>
              <a:buFont typeface="Arial"/>
              <a:buAutoNum type="arabicPeriod"/>
            </a:pPr>
            <a:endParaRPr sz="1850">
              <a:latin typeface="Arial"/>
              <a:cs typeface="Arial"/>
            </a:endParaRPr>
          </a:p>
          <a:p>
            <a:pPr marL="12700" marR="233045">
              <a:lnSpc>
                <a:spcPct val="100000"/>
              </a:lnSpc>
              <a:buSzPct val="94444"/>
              <a:buAutoNum type="arabicPeriod"/>
              <a:tabLst>
                <a:tab pos="203835" algn="l"/>
              </a:tabLst>
            </a:pPr>
            <a:r>
              <a:rPr sz="1800" b="1" spc="-10" dirty="0">
                <a:solidFill>
                  <a:srgbClr val="002549"/>
                </a:solidFill>
                <a:latin typeface="Arial"/>
                <a:cs typeface="Arial"/>
              </a:rPr>
              <a:t>modelVersion-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modelversion means 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what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version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POM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model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are  using. Use version 4.0.0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maven 2 and maven</a:t>
            </a:r>
            <a:r>
              <a:rPr sz="1800" spc="4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3.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2549"/>
              </a:buClr>
              <a:buFont typeface="Arial"/>
              <a:buAutoNum type="arabicPeriod"/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SzPct val="94444"/>
              <a:buAutoNum type="arabicPeriod"/>
              <a:tabLst>
                <a:tab pos="203835" algn="l"/>
              </a:tabLst>
            </a:pPr>
            <a:r>
              <a:rPr sz="1800" b="1" dirty="0">
                <a:solidFill>
                  <a:srgbClr val="002549"/>
                </a:solidFill>
                <a:latin typeface="Arial"/>
                <a:cs typeface="Arial"/>
              </a:rPr>
              <a:t>groupId-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groupId means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id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the project group.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is unique and Most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often 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you 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use a group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ID 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is similar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the root Java package name of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project like </a:t>
            </a:r>
            <a:r>
              <a:rPr sz="1800" spc="-25" dirty="0">
                <a:solidFill>
                  <a:srgbClr val="002549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used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groupId</a:t>
            </a:r>
            <a:r>
              <a:rPr sz="1800" spc="11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com.project.loggerapi.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2549"/>
              </a:buClr>
              <a:buFont typeface="Arial"/>
              <a:buAutoNum type="arabicPeriod"/>
            </a:pPr>
            <a:endParaRPr sz="1850">
              <a:latin typeface="Arial"/>
              <a:cs typeface="Arial"/>
            </a:endParaRPr>
          </a:p>
          <a:p>
            <a:pPr marL="203200" indent="-191135">
              <a:lnSpc>
                <a:spcPct val="100000"/>
              </a:lnSpc>
              <a:buSzPct val="94444"/>
              <a:buAutoNum type="arabicPeriod"/>
              <a:tabLst>
                <a:tab pos="203835" algn="l"/>
              </a:tabLst>
            </a:pPr>
            <a:r>
              <a:rPr sz="1800" b="1" spc="-5" dirty="0">
                <a:solidFill>
                  <a:srgbClr val="002549"/>
                </a:solidFill>
                <a:latin typeface="Arial"/>
                <a:cs typeface="Arial"/>
              </a:rPr>
              <a:t>artifactId-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artifactId used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give name of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project 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are building.in</a:t>
            </a:r>
            <a:r>
              <a:rPr sz="1800" spc="12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our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example name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our project is</a:t>
            </a:r>
            <a:r>
              <a:rPr sz="1800" spc="5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LoggerApi.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198755">
              <a:lnSpc>
                <a:spcPct val="100000"/>
              </a:lnSpc>
              <a:buSzPct val="94444"/>
              <a:buAutoNum type="arabicPeriod" startAt="5"/>
              <a:tabLst>
                <a:tab pos="203835" algn="l"/>
              </a:tabLst>
            </a:pPr>
            <a:r>
              <a:rPr sz="1800" b="1" spc="-10" dirty="0">
                <a:solidFill>
                  <a:srgbClr val="002549"/>
                </a:solidFill>
                <a:latin typeface="Arial"/>
                <a:cs typeface="Arial"/>
              </a:rPr>
              <a:t>version-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version element contains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version number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the project.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If 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your 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project has been released in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different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versions then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is useful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give version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of 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your</a:t>
            </a:r>
            <a:r>
              <a:rPr sz="1800" spc="2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project.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105"/>
              </a:spcBef>
            </a:pPr>
            <a:r>
              <a:rPr dirty="0"/>
              <a:t>Sample</a:t>
            </a:r>
            <a:r>
              <a:rPr spc="-75" dirty="0"/>
              <a:t> </a:t>
            </a:r>
            <a:r>
              <a:rPr spc="-5" dirty="0"/>
              <a:t>pom.xml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7871" y="1905380"/>
            <a:ext cx="877316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Other Elements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Pom.xml</a:t>
            </a:r>
            <a:r>
              <a:rPr sz="1800" spc="1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marL="12700" marR="413384">
              <a:lnSpc>
                <a:spcPct val="100000"/>
              </a:lnSpc>
              <a:buSzPct val="94444"/>
              <a:buAutoNum type="arabicPeriod"/>
              <a:tabLst>
                <a:tab pos="203835" algn="l"/>
              </a:tabLst>
            </a:pPr>
            <a:r>
              <a:rPr sz="1800" b="1" spc="-5" dirty="0">
                <a:solidFill>
                  <a:srgbClr val="002549"/>
                </a:solidFill>
                <a:latin typeface="Arial"/>
                <a:cs typeface="Arial"/>
              </a:rPr>
              <a:t>dependencies-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dependencies element is used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defines a list of dependency of  project.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2549"/>
              </a:buClr>
              <a:buFont typeface="Arial"/>
              <a:buAutoNum type="arabicPeriod"/>
            </a:pPr>
            <a:endParaRPr sz="1850">
              <a:latin typeface="Arial"/>
              <a:cs typeface="Arial"/>
            </a:endParaRPr>
          </a:p>
          <a:p>
            <a:pPr marL="203200" indent="-191135">
              <a:lnSpc>
                <a:spcPct val="100000"/>
              </a:lnSpc>
              <a:buSzPct val="94444"/>
              <a:buAutoNum type="arabicPeriod"/>
              <a:tabLst>
                <a:tab pos="203835" algn="l"/>
              </a:tabLst>
            </a:pPr>
            <a:r>
              <a:rPr sz="1800" b="1" spc="-5" dirty="0">
                <a:solidFill>
                  <a:srgbClr val="002549"/>
                </a:solidFill>
                <a:latin typeface="Arial"/>
                <a:cs typeface="Arial"/>
              </a:rPr>
              <a:t>dependency-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dependency defines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dependency and used inside</a:t>
            </a:r>
            <a:r>
              <a:rPr sz="1800" spc="18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dependencies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tag. Each dependency is described by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its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groupId, artifactId and</a:t>
            </a:r>
            <a:r>
              <a:rPr sz="1800" spc="11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version.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203200" indent="-191135">
              <a:lnSpc>
                <a:spcPct val="100000"/>
              </a:lnSpc>
              <a:buSzPct val="94444"/>
              <a:buAutoNum type="arabicPeriod" startAt="3"/>
              <a:tabLst>
                <a:tab pos="203835" algn="l"/>
              </a:tabLst>
            </a:pPr>
            <a:r>
              <a:rPr sz="1800" b="1" spc="-5" dirty="0">
                <a:solidFill>
                  <a:srgbClr val="002549"/>
                </a:solidFill>
                <a:latin typeface="Arial"/>
                <a:cs typeface="Arial"/>
              </a:rPr>
              <a:t>name-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this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element is used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give name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our maven</a:t>
            </a:r>
            <a:r>
              <a:rPr sz="1800" spc="6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project.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2549"/>
              </a:buClr>
              <a:buFont typeface="Arial"/>
              <a:buAutoNum type="arabicPeriod" startAt="3"/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SzPct val="94444"/>
              <a:buAutoNum type="arabicPeriod" startAt="3"/>
              <a:tabLst>
                <a:tab pos="203835" algn="l"/>
              </a:tabLst>
            </a:pPr>
            <a:r>
              <a:rPr sz="1800" b="1" spc="-5" dirty="0">
                <a:solidFill>
                  <a:srgbClr val="002549"/>
                </a:solidFill>
                <a:latin typeface="Arial"/>
                <a:cs typeface="Arial"/>
              </a:rPr>
              <a:t>scope-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this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element used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define scope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this maven project that can be compile,  runtime,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test,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provided system</a:t>
            </a:r>
            <a:r>
              <a:rPr sz="1800" spc="3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2549"/>
              </a:buClr>
              <a:buFont typeface="Arial"/>
              <a:buAutoNum type="arabicPeriod" startAt="3"/>
            </a:pPr>
            <a:endParaRPr sz="1850">
              <a:latin typeface="Arial"/>
              <a:cs typeface="Arial"/>
            </a:endParaRPr>
          </a:p>
          <a:p>
            <a:pPr marL="12700" marR="116839">
              <a:lnSpc>
                <a:spcPct val="100000"/>
              </a:lnSpc>
              <a:buSzPct val="94444"/>
              <a:buAutoNum type="arabicPeriod" startAt="3"/>
              <a:tabLst>
                <a:tab pos="203835" algn="l"/>
              </a:tabLst>
            </a:pPr>
            <a:r>
              <a:rPr sz="1800" b="1" spc="-5" dirty="0">
                <a:solidFill>
                  <a:srgbClr val="002549"/>
                </a:solidFill>
                <a:latin typeface="Arial"/>
                <a:cs typeface="Arial"/>
              </a:rPr>
              <a:t>packaging-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packaging element is used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packaging our project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output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types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like 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JAR, </a:t>
            </a:r>
            <a:r>
              <a:rPr sz="1800" spc="-25" dirty="0">
                <a:solidFill>
                  <a:srgbClr val="002549"/>
                </a:solidFill>
                <a:latin typeface="Arial"/>
                <a:cs typeface="Arial"/>
              </a:rPr>
              <a:t>WAR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 etc.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3022" y="2059620"/>
            <a:ext cx="3803730" cy="2068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7700" y="4859273"/>
            <a:ext cx="2423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solidFill>
                  <a:srgbClr val="008000"/>
                </a:solidFill>
                <a:latin typeface="Times New Roman"/>
                <a:cs typeface="Times New Roman"/>
              </a:rPr>
              <a:t>Thank</a:t>
            </a:r>
            <a:r>
              <a:rPr sz="4000" b="0" spc="-2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4000" b="0" spc="-105" dirty="0">
                <a:solidFill>
                  <a:srgbClr val="008000"/>
                </a:solidFill>
                <a:latin typeface="Times New Roman"/>
                <a:cs typeface="Times New Roman"/>
              </a:rPr>
              <a:t>You!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19975" y="1896704"/>
            <a:ext cx="1841314" cy="194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784" y="195529"/>
            <a:ext cx="33451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Lesson</a:t>
            </a:r>
            <a:r>
              <a:rPr b="0" spc="-10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65836" y="1731394"/>
            <a:ext cx="6962140" cy="10706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58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474747"/>
                </a:solidFill>
                <a:latin typeface="Arial"/>
                <a:cs typeface="Arial"/>
              </a:rPr>
              <a:t>After completing this lesson, participants will be able</a:t>
            </a:r>
            <a:r>
              <a:rPr sz="2200" spc="110" dirty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74747"/>
                </a:solidFill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  <a:p>
            <a:pPr marL="367665" lvl="1" indent="-180975">
              <a:lnSpc>
                <a:spcPct val="100000"/>
              </a:lnSpc>
              <a:spcBef>
                <a:spcPts val="400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-5" dirty="0">
                <a:solidFill>
                  <a:srgbClr val="474747"/>
                </a:solidFill>
                <a:latin typeface="Arial"/>
                <a:cs typeface="Arial"/>
              </a:rPr>
              <a:t>Understand </a:t>
            </a:r>
            <a:r>
              <a:rPr sz="1800" dirty="0">
                <a:solidFill>
                  <a:srgbClr val="47474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74747"/>
                </a:solidFill>
                <a:latin typeface="Arial"/>
                <a:cs typeface="Arial"/>
              </a:rPr>
              <a:t>concept </a:t>
            </a:r>
            <a:r>
              <a:rPr sz="1800" dirty="0">
                <a:solidFill>
                  <a:srgbClr val="474747"/>
                </a:solidFill>
                <a:latin typeface="Arial"/>
                <a:cs typeface="Arial"/>
              </a:rPr>
              <a:t>of </a:t>
            </a:r>
            <a:r>
              <a:rPr sz="1800" spc="-10" dirty="0">
                <a:solidFill>
                  <a:srgbClr val="474747"/>
                </a:solidFill>
                <a:latin typeface="Arial"/>
                <a:cs typeface="Arial"/>
              </a:rPr>
              <a:t>Layered</a:t>
            </a:r>
            <a:r>
              <a:rPr sz="1800" spc="-40" dirty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74747"/>
                </a:solidFill>
                <a:latin typeface="Arial"/>
                <a:cs typeface="Arial"/>
              </a:rPr>
              <a:t>Architecture</a:t>
            </a:r>
            <a:endParaRPr sz="1800">
              <a:latin typeface="Arial"/>
              <a:cs typeface="Arial"/>
            </a:endParaRPr>
          </a:p>
          <a:p>
            <a:pPr marL="367665" lvl="1" indent="-180975">
              <a:lnSpc>
                <a:spcPct val="100000"/>
              </a:lnSpc>
              <a:spcBef>
                <a:spcPts val="380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-5" dirty="0">
                <a:solidFill>
                  <a:srgbClr val="474747"/>
                </a:solidFill>
                <a:latin typeface="Arial"/>
                <a:cs typeface="Arial"/>
              </a:rPr>
              <a:t>Implement </a:t>
            </a:r>
            <a:r>
              <a:rPr sz="1800" spc="-10" dirty="0">
                <a:solidFill>
                  <a:srgbClr val="474747"/>
                </a:solidFill>
                <a:latin typeface="Arial"/>
                <a:cs typeface="Arial"/>
              </a:rPr>
              <a:t>layers </a:t>
            </a:r>
            <a:r>
              <a:rPr sz="1800" dirty="0">
                <a:solidFill>
                  <a:srgbClr val="474747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474747"/>
                </a:solidFill>
                <a:latin typeface="Arial"/>
                <a:cs typeface="Arial"/>
              </a:rPr>
              <a:t>Java</a:t>
            </a:r>
            <a:r>
              <a:rPr sz="1800" spc="35" dirty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74747"/>
                </a:solidFill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84" y="195529"/>
            <a:ext cx="54438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What is Layered</a:t>
            </a:r>
            <a:r>
              <a:rPr b="0" spc="-32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Architecture?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255" y="4318507"/>
            <a:ext cx="2386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Service/Business</a:t>
            </a:r>
            <a:r>
              <a:rPr sz="1800" spc="-2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Logic</a:t>
            </a:r>
            <a:endParaRPr sz="1800">
              <a:latin typeface="Arial"/>
              <a:cs typeface="Arial"/>
            </a:endParaRPr>
          </a:p>
          <a:p>
            <a:pPr marR="144780" algn="ctr">
              <a:lnSpc>
                <a:spcPct val="100000"/>
              </a:lnSpc>
            </a:pP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512" y="5373725"/>
            <a:ext cx="19265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Data Access</a:t>
            </a:r>
            <a:r>
              <a:rPr sz="1800" spc="-14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58083" y="3729228"/>
            <a:ext cx="2733040" cy="2025014"/>
            <a:chOff x="2958083" y="3729228"/>
            <a:chExt cx="2733040" cy="2025014"/>
          </a:xfrm>
        </p:grpSpPr>
        <p:sp>
          <p:nvSpPr>
            <p:cNvPr id="6" name="object 6"/>
            <p:cNvSpPr/>
            <p:nvPr/>
          </p:nvSpPr>
          <p:spPr>
            <a:xfrm>
              <a:off x="4240246" y="4802160"/>
              <a:ext cx="171254" cy="2478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5802" y="4815078"/>
              <a:ext cx="120142" cy="1860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40246" y="4125468"/>
              <a:ext cx="171254" cy="2194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65802" y="4138422"/>
              <a:ext cx="120142" cy="15671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58083" y="3749040"/>
              <a:ext cx="2732532" cy="4556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39667" y="3729228"/>
              <a:ext cx="1833372" cy="5654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5327" y="3776472"/>
              <a:ext cx="2638044" cy="3611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05327" y="3776472"/>
              <a:ext cx="2638425" cy="361315"/>
            </a:xfrm>
            <a:custGeom>
              <a:avLst/>
              <a:gdLst/>
              <a:ahLst/>
              <a:cxnLst/>
              <a:rect l="l" t="t" r="r" b="b"/>
              <a:pathLst>
                <a:path w="2638425" h="361314">
                  <a:moveTo>
                    <a:pt x="0" y="361188"/>
                  </a:moveTo>
                  <a:lnTo>
                    <a:pt x="2638044" y="361188"/>
                  </a:lnTo>
                  <a:lnTo>
                    <a:pt x="2638044" y="0"/>
                  </a:lnTo>
                  <a:lnTo>
                    <a:pt x="0" y="0"/>
                  </a:lnTo>
                  <a:lnTo>
                    <a:pt x="0" y="361188"/>
                  </a:lnTo>
                  <a:close/>
                </a:path>
              </a:pathLst>
            </a:custGeom>
            <a:ln w="9144">
              <a:solidFill>
                <a:srgbClr val="F9B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40246" y="5506248"/>
              <a:ext cx="171254" cy="2478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65802" y="5519166"/>
              <a:ext cx="120142" cy="18609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3903" y="1513459"/>
            <a:ext cx="8394700" cy="258826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78435" marR="273685" indent="-166370">
              <a:lnSpc>
                <a:spcPts val="2380"/>
              </a:lnSpc>
              <a:spcBef>
                <a:spcPts val="39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Layered architecture is one of the architectural pattern based on  call-and-return</a:t>
            </a:r>
            <a:r>
              <a:rPr sz="2200" spc="1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style</a:t>
            </a:r>
            <a:endParaRPr sz="2200">
              <a:latin typeface="Arial"/>
              <a:cs typeface="Arial"/>
            </a:endParaRPr>
          </a:p>
          <a:p>
            <a:pPr marL="178435" marR="5080" indent="-166370">
              <a:lnSpc>
                <a:spcPts val="2380"/>
              </a:lnSpc>
              <a:spcBef>
                <a:spcPts val="59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In layered architecture, business rules, </a:t>
            </a:r>
            <a:r>
              <a:rPr sz="2200" spc="-20" dirty="0">
                <a:solidFill>
                  <a:srgbClr val="002549"/>
                </a:solidFill>
                <a:latin typeface="Arial"/>
                <a:cs typeface="Arial"/>
              </a:rPr>
              <a:t>behavior,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and data are  obtained and manipulated, based on activity via the user</a:t>
            </a:r>
            <a:r>
              <a:rPr sz="2200" spc="16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interface.</a:t>
            </a:r>
            <a:endParaRPr sz="2200">
              <a:latin typeface="Arial"/>
              <a:cs typeface="Arial"/>
            </a:endParaRPr>
          </a:p>
          <a:p>
            <a:pPr marL="178435" indent="-166370">
              <a:lnSpc>
                <a:spcPts val="2510"/>
              </a:lnSpc>
              <a:spcBef>
                <a:spcPts val="30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Layered </a:t>
            </a:r>
            <a:r>
              <a:rPr sz="2200" dirty="0">
                <a:solidFill>
                  <a:srgbClr val="002549"/>
                </a:solidFill>
                <a:latin typeface="Arial"/>
                <a:cs typeface="Arial"/>
              </a:rPr>
              <a:t>architecture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provides a clean separation between</a:t>
            </a:r>
            <a:r>
              <a:rPr sz="2200" spc="9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178435">
              <a:lnSpc>
                <a:spcPts val="2505"/>
              </a:lnSpc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business implementation, presentation and </a:t>
            </a:r>
            <a:r>
              <a:rPr sz="2200" dirty="0">
                <a:solidFill>
                  <a:srgbClr val="002549"/>
                </a:solidFill>
                <a:latin typeface="Arial"/>
                <a:cs typeface="Arial"/>
              </a:rPr>
              <a:t>data-access</a:t>
            </a:r>
            <a:r>
              <a:rPr sz="2200" spc="7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logic.</a:t>
            </a:r>
            <a:endParaRPr sz="2200">
              <a:latin typeface="Arial"/>
              <a:cs typeface="Arial"/>
            </a:endParaRPr>
          </a:p>
          <a:p>
            <a:pPr marR="5684520" algn="ctr">
              <a:lnSpc>
                <a:spcPts val="2155"/>
              </a:lnSpc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Presentation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  <a:p>
            <a:pPr marR="525145" algn="ctr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Application</a:t>
            </a:r>
            <a:r>
              <a:rPr sz="1800" spc="1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UI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958083" y="4195571"/>
            <a:ext cx="2733040" cy="565785"/>
            <a:chOff x="2958083" y="4195571"/>
            <a:chExt cx="2733040" cy="565785"/>
          </a:xfrm>
        </p:grpSpPr>
        <p:sp>
          <p:nvSpPr>
            <p:cNvPr id="18" name="object 18"/>
            <p:cNvSpPr/>
            <p:nvPr/>
          </p:nvSpPr>
          <p:spPr>
            <a:xfrm>
              <a:off x="2958083" y="4267199"/>
              <a:ext cx="2732532" cy="35356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30879" y="4195571"/>
              <a:ext cx="2188464" cy="5654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05327" y="4294631"/>
              <a:ext cx="2638044" cy="25908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05327" y="4294631"/>
              <a:ext cx="2638425" cy="259079"/>
            </a:xfrm>
            <a:custGeom>
              <a:avLst/>
              <a:gdLst/>
              <a:ahLst/>
              <a:cxnLst/>
              <a:rect l="l" t="t" r="r" b="b"/>
              <a:pathLst>
                <a:path w="2638425" h="259079">
                  <a:moveTo>
                    <a:pt x="0" y="259080"/>
                  </a:moveTo>
                  <a:lnTo>
                    <a:pt x="2638044" y="259080"/>
                  </a:lnTo>
                  <a:lnTo>
                    <a:pt x="2638044" y="0"/>
                  </a:lnTo>
                  <a:lnTo>
                    <a:pt x="0" y="0"/>
                  </a:lnTo>
                  <a:lnTo>
                    <a:pt x="0" y="259080"/>
                  </a:lnTo>
                  <a:close/>
                </a:path>
              </a:pathLst>
            </a:custGeom>
            <a:ln w="9143">
              <a:solidFill>
                <a:srgbClr val="B700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005327" y="4269485"/>
            <a:ext cx="2638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Service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Interfaces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06089" y="4554473"/>
            <a:ext cx="2638425" cy="260985"/>
          </a:xfrm>
          <a:custGeom>
            <a:avLst/>
            <a:gdLst/>
            <a:ahLst/>
            <a:cxnLst/>
            <a:rect l="l" t="t" r="r" b="b"/>
            <a:pathLst>
              <a:path w="2638425" h="260985">
                <a:moveTo>
                  <a:pt x="2638043" y="0"/>
                </a:moveTo>
                <a:lnTo>
                  <a:pt x="0" y="0"/>
                </a:lnTo>
                <a:lnTo>
                  <a:pt x="0" y="260603"/>
                </a:lnTo>
                <a:lnTo>
                  <a:pt x="2638043" y="260603"/>
                </a:lnTo>
                <a:lnTo>
                  <a:pt x="2638043" y="0"/>
                </a:lnTo>
                <a:close/>
              </a:path>
            </a:pathLst>
          </a:custGeom>
          <a:solidFill>
            <a:srgbClr val="B70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05327" y="4554473"/>
            <a:ext cx="2638425" cy="260985"/>
          </a:xfrm>
          <a:prstGeom prst="rect">
            <a:avLst/>
          </a:prstGeom>
          <a:ln w="25907">
            <a:solidFill>
              <a:srgbClr val="85002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6364">
              <a:lnSpc>
                <a:spcPts val="205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958083" y="4901184"/>
            <a:ext cx="2733040" cy="565785"/>
            <a:chOff x="2958083" y="4901184"/>
            <a:chExt cx="2733040" cy="565785"/>
          </a:xfrm>
        </p:grpSpPr>
        <p:sp>
          <p:nvSpPr>
            <p:cNvPr id="26" name="object 26"/>
            <p:cNvSpPr/>
            <p:nvPr/>
          </p:nvSpPr>
          <p:spPr>
            <a:xfrm>
              <a:off x="2958083" y="4972812"/>
              <a:ext cx="2732532" cy="35356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63467" y="4901184"/>
              <a:ext cx="1921764" cy="56540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05327" y="5000244"/>
              <a:ext cx="2638044" cy="25908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05327" y="5000244"/>
              <a:ext cx="2638425" cy="259079"/>
            </a:xfrm>
            <a:custGeom>
              <a:avLst/>
              <a:gdLst/>
              <a:ahLst/>
              <a:cxnLst/>
              <a:rect l="l" t="t" r="r" b="b"/>
              <a:pathLst>
                <a:path w="2638425" h="259079">
                  <a:moveTo>
                    <a:pt x="0" y="259079"/>
                  </a:moveTo>
                  <a:lnTo>
                    <a:pt x="2638044" y="259079"/>
                  </a:lnTo>
                  <a:lnTo>
                    <a:pt x="2638044" y="0"/>
                  </a:lnTo>
                  <a:lnTo>
                    <a:pt x="0" y="0"/>
                  </a:lnTo>
                  <a:lnTo>
                    <a:pt x="0" y="259079"/>
                  </a:lnTo>
                  <a:close/>
                </a:path>
              </a:pathLst>
            </a:custGeom>
            <a:ln w="9143">
              <a:solidFill>
                <a:srgbClr val="BCB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005327" y="4974717"/>
            <a:ext cx="2638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DAO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Interfaces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06089" y="5260085"/>
            <a:ext cx="2638425" cy="259079"/>
          </a:xfrm>
          <a:custGeom>
            <a:avLst/>
            <a:gdLst/>
            <a:ahLst/>
            <a:cxnLst/>
            <a:rect l="l" t="t" r="r" b="b"/>
            <a:pathLst>
              <a:path w="2638425" h="259079">
                <a:moveTo>
                  <a:pt x="2638043" y="0"/>
                </a:moveTo>
                <a:lnTo>
                  <a:pt x="0" y="0"/>
                </a:lnTo>
                <a:lnTo>
                  <a:pt x="0" y="259079"/>
                </a:lnTo>
                <a:lnTo>
                  <a:pt x="2638043" y="259079"/>
                </a:lnTo>
                <a:lnTo>
                  <a:pt x="2638043" y="0"/>
                </a:lnTo>
                <a:close/>
              </a:path>
            </a:pathLst>
          </a:custGeom>
          <a:solidFill>
            <a:srgbClr val="BC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005327" y="5260085"/>
            <a:ext cx="2638425" cy="259079"/>
          </a:xfrm>
          <a:prstGeom prst="rect">
            <a:avLst/>
          </a:prstGeom>
          <a:ln w="25907">
            <a:solidFill>
              <a:srgbClr val="898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0350">
              <a:lnSpc>
                <a:spcPts val="20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DAO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656076" y="5676900"/>
            <a:ext cx="1335405" cy="576580"/>
            <a:chOff x="3656076" y="5676900"/>
            <a:chExt cx="1335405" cy="576580"/>
          </a:xfrm>
        </p:grpSpPr>
        <p:sp>
          <p:nvSpPr>
            <p:cNvPr id="34" name="object 34"/>
            <p:cNvSpPr/>
            <p:nvPr/>
          </p:nvSpPr>
          <p:spPr>
            <a:xfrm>
              <a:off x="3668268" y="5676900"/>
              <a:ext cx="1313688" cy="4572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56076" y="5687567"/>
              <a:ext cx="1335024" cy="5654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15512" y="5704332"/>
              <a:ext cx="1219200" cy="36271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15512" y="5704332"/>
              <a:ext cx="1219200" cy="363220"/>
            </a:xfrm>
            <a:custGeom>
              <a:avLst/>
              <a:gdLst/>
              <a:ahLst/>
              <a:cxnLst/>
              <a:rect l="l" t="t" r="r" b="b"/>
              <a:pathLst>
                <a:path w="1219200" h="363220">
                  <a:moveTo>
                    <a:pt x="1219200" y="60452"/>
                  </a:moveTo>
                  <a:lnTo>
                    <a:pt x="1178167" y="82301"/>
                  </a:lnTo>
                  <a:lnTo>
                    <a:pt x="1109981" y="94990"/>
                  </a:lnTo>
                  <a:lnTo>
                    <a:pt x="1065352" y="100601"/>
                  </a:lnTo>
                  <a:lnTo>
                    <a:pt x="1014461" y="105647"/>
                  </a:lnTo>
                  <a:lnTo>
                    <a:pt x="957879" y="110073"/>
                  </a:lnTo>
                  <a:lnTo>
                    <a:pt x="896177" y="113821"/>
                  </a:lnTo>
                  <a:lnTo>
                    <a:pt x="829927" y="116835"/>
                  </a:lnTo>
                  <a:lnTo>
                    <a:pt x="759700" y="119057"/>
                  </a:lnTo>
                  <a:lnTo>
                    <a:pt x="686067" y="120433"/>
                  </a:lnTo>
                  <a:lnTo>
                    <a:pt x="609600" y="120904"/>
                  </a:lnTo>
                  <a:lnTo>
                    <a:pt x="533132" y="120433"/>
                  </a:lnTo>
                  <a:lnTo>
                    <a:pt x="459499" y="119057"/>
                  </a:lnTo>
                  <a:lnTo>
                    <a:pt x="389272" y="116835"/>
                  </a:lnTo>
                  <a:lnTo>
                    <a:pt x="323022" y="113821"/>
                  </a:lnTo>
                  <a:lnTo>
                    <a:pt x="261320" y="110073"/>
                  </a:lnTo>
                  <a:lnTo>
                    <a:pt x="204738" y="105647"/>
                  </a:lnTo>
                  <a:lnTo>
                    <a:pt x="153847" y="100601"/>
                  </a:lnTo>
                  <a:lnTo>
                    <a:pt x="109218" y="94990"/>
                  </a:lnTo>
                  <a:lnTo>
                    <a:pt x="71423" y="88871"/>
                  </a:lnTo>
                  <a:lnTo>
                    <a:pt x="18617" y="75337"/>
                  </a:lnTo>
                  <a:lnTo>
                    <a:pt x="4749" y="68035"/>
                  </a:lnTo>
                  <a:lnTo>
                    <a:pt x="0" y="60452"/>
                  </a:lnTo>
                </a:path>
                <a:path w="1219200" h="363220">
                  <a:moveTo>
                    <a:pt x="0" y="60452"/>
                  </a:moveTo>
                  <a:lnTo>
                    <a:pt x="41032" y="38602"/>
                  </a:lnTo>
                  <a:lnTo>
                    <a:pt x="109218" y="25913"/>
                  </a:lnTo>
                  <a:lnTo>
                    <a:pt x="153847" y="20302"/>
                  </a:lnTo>
                  <a:lnTo>
                    <a:pt x="204738" y="15256"/>
                  </a:lnTo>
                  <a:lnTo>
                    <a:pt x="261320" y="10830"/>
                  </a:lnTo>
                  <a:lnTo>
                    <a:pt x="323022" y="7082"/>
                  </a:lnTo>
                  <a:lnTo>
                    <a:pt x="389272" y="4068"/>
                  </a:lnTo>
                  <a:lnTo>
                    <a:pt x="459499" y="1846"/>
                  </a:lnTo>
                  <a:lnTo>
                    <a:pt x="533132" y="470"/>
                  </a:lnTo>
                  <a:lnTo>
                    <a:pt x="609600" y="0"/>
                  </a:lnTo>
                  <a:lnTo>
                    <a:pt x="686067" y="470"/>
                  </a:lnTo>
                  <a:lnTo>
                    <a:pt x="759700" y="1846"/>
                  </a:lnTo>
                  <a:lnTo>
                    <a:pt x="829927" y="4068"/>
                  </a:lnTo>
                  <a:lnTo>
                    <a:pt x="896177" y="7082"/>
                  </a:lnTo>
                  <a:lnTo>
                    <a:pt x="957879" y="10830"/>
                  </a:lnTo>
                  <a:lnTo>
                    <a:pt x="1014461" y="15256"/>
                  </a:lnTo>
                  <a:lnTo>
                    <a:pt x="1065352" y="20302"/>
                  </a:lnTo>
                  <a:lnTo>
                    <a:pt x="1109981" y="25913"/>
                  </a:lnTo>
                  <a:lnTo>
                    <a:pt x="1147776" y="32032"/>
                  </a:lnTo>
                  <a:lnTo>
                    <a:pt x="1200582" y="45566"/>
                  </a:lnTo>
                  <a:lnTo>
                    <a:pt x="1219200" y="60452"/>
                  </a:lnTo>
                  <a:lnTo>
                    <a:pt x="1219200" y="302260"/>
                  </a:lnTo>
                  <a:lnTo>
                    <a:pt x="1178167" y="324109"/>
                  </a:lnTo>
                  <a:lnTo>
                    <a:pt x="1109981" y="336798"/>
                  </a:lnTo>
                  <a:lnTo>
                    <a:pt x="1065352" y="342409"/>
                  </a:lnTo>
                  <a:lnTo>
                    <a:pt x="1014461" y="347455"/>
                  </a:lnTo>
                  <a:lnTo>
                    <a:pt x="957879" y="351881"/>
                  </a:lnTo>
                  <a:lnTo>
                    <a:pt x="896177" y="355629"/>
                  </a:lnTo>
                  <a:lnTo>
                    <a:pt x="829927" y="358643"/>
                  </a:lnTo>
                  <a:lnTo>
                    <a:pt x="759700" y="360865"/>
                  </a:lnTo>
                  <a:lnTo>
                    <a:pt x="686067" y="362241"/>
                  </a:lnTo>
                  <a:lnTo>
                    <a:pt x="609600" y="362712"/>
                  </a:lnTo>
                  <a:lnTo>
                    <a:pt x="533132" y="362241"/>
                  </a:lnTo>
                  <a:lnTo>
                    <a:pt x="459499" y="360865"/>
                  </a:lnTo>
                  <a:lnTo>
                    <a:pt x="389272" y="358643"/>
                  </a:lnTo>
                  <a:lnTo>
                    <a:pt x="323022" y="355629"/>
                  </a:lnTo>
                  <a:lnTo>
                    <a:pt x="261320" y="351881"/>
                  </a:lnTo>
                  <a:lnTo>
                    <a:pt x="204738" y="347455"/>
                  </a:lnTo>
                  <a:lnTo>
                    <a:pt x="153847" y="342409"/>
                  </a:lnTo>
                  <a:lnTo>
                    <a:pt x="109218" y="336798"/>
                  </a:lnTo>
                  <a:lnTo>
                    <a:pt x="71423" y="330679"/>
                  </a:lnTo>
                  <a:lnTo>
                    <a:pt x="18617" y="317145"/>
                  </a:lnTo>
                  <a:lnTo>
                    <a:pt x="0" y="302260"/>
                  </a:lnTo>
                  <a:lnTo>
                    <a:pt x="0" y="60452"/>
                  </a:lnTo>
                  <a:close/>
                </a:path>
              </a:pathLst>
            </a:custGeom>
            <a:ln w="9144">
              <a:solidFill>
                <a:srgbClr val="0024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824478" y="5761431"/>
            <a:ext cx="1002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D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ta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ase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169152" y="3796268"/>
            <a:ext cx="1335405" cy="1780539"/>
            <a:chOff x="6169152" y="3796268"/>
            <a:chExt cx="1335405" cy="1780539"/>
          </a:xfrm>
        </p:grpSpPr>
        <p:sp>
          <p:nvSpPr>
            <p:cNvPr id="40" name="object 40"/>
            <p:cNvSpPr/>
            <p:nvPr/>
          </p:nvSpPr>
          <p:spPr>
            <a:xfrm>
              <a:off x="6169152" y="3796268"/>
              <a:ext cx="1335023" cy="178006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207252" y="3814572"/>
              <a:ext cx="1258824" cy="17038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07252" y="3814572"/>
              <a:ext cx="1259205" cy="1704339"/>
            </a:xfrm>
            <a:custGeom>
              <a:avLst/>
              <a:gdLst/>
              <a:ahLst/>
              <a:cxnLst/>
              <a:rect l="l" t="t" r="r" b="b"/>
              <a:pathLst>
                <a:path w="1259204" h="1704339">
                  <a:moveTo>
                    <a:pt x="0" y="1703831"/>
                  </a:moveTo>
                  <a:lnTo>
                    <a:pt x="1258824" y="1703831"/>
                  </a:lnTo>
                  <a:lnTo>
                    <a:pt x="1258824" y="0"/>
                  </a:lnTo>
                  <a:lnTo>
                    <a:pt x="0" y="0"/>
                  </a:lnTo>
                  <a:lnTo>
                    <a:pt x="0" y="1703831"/>
                  </a:lnTo>
                  <a:close/>
                </a:path>
              </a:pathLst>
            </a:custGeom>
            <a:ln w="9144">
              <a:solidFill>
                <a:srgbClr val="EC7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431660" y="4374337"/>
            <a:ext cx="812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D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m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Objects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486400" y="3820667"/>
            <a:ext cx="942340" cy="1403985"/>
            <a:chOff x="5486400" y="3820667"/>
            <a:chExt cx="942340" cy="1403985"/>
          </a:xfrm>
        </p:grpSpPr>
        <p:sp>
          <p:nvSpPr>
            <p:cNvPr id="45" name="object 45"/>
            <p:cNvSpPr/>
            <p:nvPr/>
          </p:nvSpPr>
          <p:spPr>
            <a:xfrm>
              <a:off x="5486400" y="3820667"/>
              <a:ext cx="877824" cy="57607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486400" y="3947159"/>
              <a:ext cx="877824" cy="32308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644134" y="4032630"/>
              <a:ext cx="562610" cy="120650"/>
            </a:xfrm>
            <a:custGeom>
              <a:avLst/>
              <a:gdLst/>
              <a:ahLst/>
              <a:cxnLst/>
              <a:rect l="l" t="t" r="r" b="b"/>
              <a:pathLst>
                <a:path w="562610" h="120650">
                  <a:moveTo>
                    <a:pt x="102996" y="0"/>
                  </a:moveTo>
                  <a:lnTo>
                    <a:pt x="0" y="60071"/>
                  </a:lnTo>
                  <a:lnTo>
                    <a:pt x="102996" y="120142"/>
                  </a:lnTo>
                  <a:lnTo>
                    <a:pt x="110998" y="118110"/>
                  </a:lnTo>
                  <a:lnTo>
                    <a:pt x="114553" y="111887"/>
                  </a:lnTo>
                  <a:lnTo>
                    <a:pt x="118110" y="105791"/>
                  </a:lnTo>
                  <a:lnTo>
                    <a:pt x="116077" y="97790"/>
                  </a:lnTo>
                  <a:lnTo>
                    <a:pt x="109854" y="94234"/>
                  </a:lnTo>
                  <a:lnTo>
                    <a:pt x="73496" y="73025"/>
                  </a:lnTo>
                  <a:lnTo>
                    <a:pt x="25653" y="73025"/>
                  </a:lnTo>
                  <a:lnTo>
                    <a:pt x="25653" y="47117"/>
                  </a:lnTo>
                  <a:lnTo>
                    <a:pt x="73496" y="47117"/>
                  </a:lnTo>
                  <a:lnTo>
                    <a:pt x="109854" y="25908"/>
                  </a:lnTo>
                  <a:lnTo>
                    <a:pt x="116077" y="22352"/>
                  </a:lnTo>
                  <a:lnTo>
                    <a:pt x="118110" y="14351"/>
                  </a:lnTo>
                  <a:lnTo>
                    <a:pt x="114553" y="8255"/>
                  </a:lnTo>
                  <a:lnTo>
                    <a:pt x="110998" y="2032"/>
                  </a:lnTo>
                  <a:lnTo>
                    <a:pt x="102996" y="0"/>
                  </a:lnTo>
                  <a:close/>
                </a:path>
                <a:path w="562610" h="120650">
                  <a:moveTo>
                    <a:pt x="511066" y="60071"/>
                  </a:moveTo>
                  <a:lnTo>
                    <a:pt x="446404" y="97790"/>
                  </a:lnTo>
                  <a:lnTo>
                    <a:pt x="444245" y="105791"/>
                  </a:lnTo>
                  <a:lnTo>
                    <a:pt x="447928" y="111887"/>
                  </a:lnTo>
                  <a:lnTo>
                    <a:pt x="451485" y="118110"/>
                  </a:lnTo>
                  <a:lnTo>
                    <a:pt x="459358" y="120142"/>
                  </a:lnTo>
                  <a:lnTo>
                    <a:pt x="465581" y="116586"/>
                  </a:lnTo>
                  <a:lnTo>
                    <a:pt x="540271" y="73025"/>
                  </a:lnTo>
                  <a:lnTo>
                    <a:pt x="536828" y="73025"/>
                  </a:lnTo>
                  <a:lnTo>
                    <a:pt x="536828" y="71247"/>
                  </a:lnTo>
                  <a:lnTo>
                    <a:pt x="530225" y="71247"/>
                  </a:lnTo>
                  <a:lnTo>
                    <a:pt x="511066" y="60071"/>
                  </a:lnTo>
                  <a:close/>
                </a:path>
                <a:path w="562610" h="120650">
                  <a:moveTo>
                    <a:pt x="73496" y="47117"/>
                  </a:moveTo>
                  <a:lnTo>
                    <a:pt x="25653" y="47117"/>
                  </a:lnTo>
                  <a:lnTo>
                    <a:pt x="25653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0" y="71247"/>
                  </a:lnTo>
                  <a:lnTo>
                    <a:pt x="32130" y="48895"/>
                  </a:lnTo>
                  <a:lnTo>
                    <a:pt x="70448" y="48895"/>
                  </a:lnTo>
                  <a:lnTo>
                    <a:pt x="73496" y="47117"/>
                  </a:lnTo>
                  <a:close/>
                </a:path>
                <a:path w="562610" h="120650">
                  <a:moveTo>
                    <a:pt x="488859" y="47117"/>
                  </a:moveTo>
                  <a:lnTo>
                    <a:pt x="73496" y="47117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488859" y="73025"/>
                  </a:lnTo>
                  <a:lnTo>
                    <a:pt x="511066" y="60071"/>
                  </a:lnTo>
                  <a:lnTo>
                    <a:pt x="488859" y="47117"/>
                  </a:lnTo>
                  <a:close/>
                </a:path>
                <a:path w="562610" h="120650">
                  <a:moveTo>
                    <a:pt x="540271" y="47117"/>
                  </a:moveTo>
                  <a:lnTo>
                    <a:pt x="536828" y="47117"/>
                  </a:lnTo>
                  <a:lnTo>
                    <a:pt x="536828" y="73025"/>
                  </a:lnTo>
                  <a:lnTo>
                    <a:pt x="540271" y="73025"/>
                  </a:lnTo>
                  <a:lnTo>
                    <a:pt x="562482" y="60071"/>
                  </a:lnTo>
                  <a:lnTo>
                    <a:pt x="540271" y="47117"/>
                  </a:lnTo>
                  <a:close/>
                </a:path>
                <a:path w="562610" h="120650">
                  <a:moveTo>
                    <a:pt x="32130" y="48895"/>
                  </a:moveTo>
                  <a:lnTo>
                    <a:pt x="32130" y="71247"/>
                  </a:lnTo>
                  <a:lnTo>
                    <a:pt x="51289" y="60071"/>
                  </a:lnTo>
                  <a:lnTo>
                    <a:pt x="32130" y="48895"/>
                  </a:lnTo>
                  <a:close/>
                </a:path>
                <a:path w="562610" h="120650">
                  <a:moveTo>
                    <a:pt x="51289" y="60071"/>
                  </a:moveTo>
                  <a:lnTo>
                    <a:pt x="32130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</a:path>
                <a:path w="562610" h="120650">
                  <a:moveTo>
                    <a:pt x="530225" y="48895"/>
                  </a:moveTo>
                  <a:lnTo>
                    <a:pt x="511066" y="60071"/>
                  </a:lnTo>
                  <a:lnTo>
                    <a:pt x="530225" y="71247"/>
                  </a:lnTo>
                  <a:lnTo>
                    <a:pt x="530225" y="48895"/>
                  </a:lnTo>
                  <a:close/>
                </a:path>
                <a:path w="562610" h="120650">
                  <a:moveTo>
                    <a:pt x="536828" y="48895"/>
                  </a:moveTo>
                  <a:lnTo>
                    <a:pt x="530225" y="48895"/>
                  </a:lnTo>
                  <a:lnTo>
                    <a:pt x="530225" y="71247"/>
                  </a:lnTo>
                  <a:lnTo>
                    <a:pt x="536828" y="71247"/>
                  </a:lnTo>
                  <a:lnTo>
                    <a:pt x="536828" y="48895"/>
                  </a:lnTo>
                  <a:close/>
                </a:path>
                <a:path w="562610" h="120650">
                  <a:moveTo>
                    <a:pt x="70448" y="48895"/>
                  </a:moveTo>
                  <a:lnTo>
                    <a:pt x="32130" y="48895"/>
                  </a:lnTo>
                  <a:lnTo>
                    <a:pt x="51289" y="60071"/>
                  </a:lnTo>
                  <a:lnTo>
                    <a:pt x="70448" y="48895"/>
                  </a:lnTo>
                  <a:close/>
                </a:path>
                <a:path w="562610" h="120650">
                  <a:moveTo>
                    <a:pt x="459358" y="0"/>
                  </a:moveTo>
                  <a:lnTo>
                    <a:pt x="451485" y="2032"/>
                  </a:lnTo>
                  <a:lnTo>
                    <a:pt x="447928" y="8255"/>
                  </a:lnTo>
                  <a:lnTo>
                    <a:pt x="444245" y="14351"/>
                  </a:lnTo>
                  <a:lnTo>
                    <a:pt x="446404" y="22352"/>
                  </a:lnTo>
                  <a:lnTo>
                    <a:pt x="511066" y="60071"/>
                  </a:lnTo>
                  <a:lnTo>
                    <a:pt x="530225" y="48895"/>
                  </a:lnTo>
                  <a:lnTo>
                    <a:pt x="536828" y="48895"/>
                  </a:lnTo>
                  <a:lnTo>
                    <a:pt x="536828" y="47117"/>
                  </a:lnTo>
                  <a:lnTo>
                    <a:pt x="540271" y="47117"/>
                  </a:lnTo>
                  <a:lnTo>
                    <a:pt x="465581" y="3556"/>
                  </a:lnTo>
                  <a:lnTo>
                    <a:pt x="459358" y="0"/>
                  </a:lnTo>
                  <a:close/>
                </a:path>
              </a:pathLst>
            </a:custGeom>
            <a:solidFill>
              <a:srgbClr val="002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503164" y="4590287"/>
              <a:ext cx="925067" cy="63398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660897" y="4722494"/>
              <a:ext cx="609600" cy="328930"/>
            </a:xfrm>
            <a:custGeom>
              <a:avLst/>
              <a:gdLst/>
              <a:ahLst/>
              <a:cxnLst/>
              <a:rect l="l" t="t" r="r" b="b"/>
              <a:pathLst>
                <a:path w="609600" h="328929">
                  <a:moveTo>
                    <a:pt x="71627" y="220344"/>
                  </a:moveTo>
                  <a:lnTo>
                    <a:pt x="63626" y="222122"/>
                  </a:lnTo>
                  <a:lnTo>
                    <a:pt x="59816" y="228218"/>
                  </a:lnTo>
                  <a:lnTo>
                    <a:pt x="0" y="323087"/>
                  </a:lnTo>
                  <a:lnTo>
                    <a:pt x="112013" y="328548"/>
                  </a:lnTo>
                  <a:lnTo>
                    <a:pt x="119125" y="328802"/>
                  </a:lnTo>
                  <a:lnTo>
                    <a:pt x="125222" y="323341"/>
                  </a:lnTo>
                  <a:lnTo>
                    <a:pt x="125256" y="322706"/>
                  </a:lnTo>
                  <a:lnTo>
                    <a:pt x="28701" y="322706"/>
                  </a:lnTo>
                  <a:lnTo>
                    <a:pt x="16763" y="299719"/>
                  </a:lnTo>
                  <a:lnTo>
                    <a:pt x="59220" y="277621"/>
                  </a:lnTo>
                  <a:lnTo>
                    <a:pt x="81661" y="242061"/>
                  </a:lnTo>
                  <a:lnTo>
                    <a:pt x="85471" y="235965"/>
                  </a:lnTo>
                  <a:lnTo>
                    <a:pt x="83692" y="227964"/>
                  </a:lnTo>
                  <a:lnTo>
                    <a:pt x="77724" y="224154"/>
                  </a:lnTo>
                  <a:lnTo>
                    <a:pt x="71627" y="220344"/>
                  </a:lnTo>
                  <a:close/>
                </a:path>
                <a:path w="609600" h="328929">
                  <a:moveTo>
                    <a:pt x="59220" y="277621"/>
                  </a:moveTo>
                  <a:lnTo>
                    <a:pt x="16763" y="299719"/>
                  </a:lnTo>
                  <a:lnTo>
                    <a:pt x="28701" y="322706"/>
                  </a:lnTo>
                  <a:lnTo>
                    <a:pt x="37486" y="318134"/>
                  </a:lnTo>
                  <a:lnTo>
                    <a:pt x="33654" y="318134"/>
                  </a:lnTo>
                  <a:lnTo>
                    <a:pt x="23367" y="298322"/>
                  </a:lnTo>
                  <a:lnTo>
                    <a:pt x="46157" y="298322"/>
                  </a:lnTo>
                  <a:lnTo>
                    <a:pt x="59220" y="277621"/>
                  </a:lnTo>
                  <a:close/>
                </a:path>
                <a:path w="609600" h="328929">
                  <a:moveTo>
                    <a:pt x="71142" y="300617"/>
                  </a:moveTo>
                  <a:lnTo>
                    <a:pt x="28701" y="322706"/>
                  </a:lnTo>
                  <a:lnTo>
                    <a:pt x="125256" y="322706"/>
                  </a:lnTo>
                  <a:lnTo>
                    <a:pt x="125602" y="316229"/>
                  </a:lnTo>
                  <a:lnTo>
                    <a:pt x="125856" y="308990"/>
                  </a:lnTo>
                  <a:lnTo>
                    <a:pt x="120396" y="303021"/>
                  </a:lnTo>
                  <a:lnTo>
                    <a:pt x="71142" y="300617"/>
                  </a:lnTo>
                  <a:close/>
                </a:path>
                <a:path w="609600" h="328929">
                  <a:moveTo>
                    <a:pt x="23367" y="298322"/>
                  </a:moveTo>
                  <a:lnTo>
                    <a:pt x="33654" y="318134"/>
                  </a:lnTo>
                  <a:lnTo>
                    <a:pt x="45487" y="299385"/>
                  </a:lnTo>
                  <a:lnTo>
                    <a:pt x="23367" y="298322"/>
                  </a:lnTo>
                  <a:close/>
                </a:path>
                <a:path w="609600" h="328929">
                  <a:moveTo>
                    <a:pt x="45487" y="299385"/>
                  </a:moveTo>
                  <a:lnTo>
                    <a:pt x="33654" y="318134"/>
                  </a:lnTo>
                  <a:lnTo>
                    <a:pt x="37486" y="318134"/>
                  </a:lnTo>
                  <a:lnTo>
                    <a:pt x="71142" y="300617"/>
                  </a:lnTo>
                  <a:lnTo>
                    <a:pt x="45487" y="299385"/>
                  </a:lnTo>
                  <a:close/>
                </a:path>
                <a:path w="609600" h="328929">
                  <a:moveTo>
                    <a:pt x="538457" y="28185"/>
                  </a:moveTo>
                  <a:lnTo>
                    <a:pt x="59220" y="277621"/>
                  </a:lnTo>
                  <a:lnTo>
                    <a:pt x="45487" y="299385"/>
                  </a:lnTo>
                  <a:lnTo>
                    <a:pt x="71142" y="300617"/>
                  </a:lnTo>
                  <a:lnTo>
                    <a:pt x="550379" y="51181"/>
                  </a:lnTo>
                  <a:lnTo>
                    <a:pt x="564112" y="29417"/>
                  </a:lnTo>
                  <a:lnTo>
                    <a:pt x="538457" y="28185"/>
                  </a:lnTo>
                  <a:close/>
                </a:path>
                <a:path w="609600" h="328929">
                  <a:moveTo>
                    <a:pt x="46157" y="298322"/>
                  </a:moveTo>
                  <a:lnTo>
                    <a:pt x="23367" y="298322"/>
                  </a:lnTo>
                  <a:lnTo>
                    <a:pt x="45487" y="299385"/>
                  </a:lnTo>
                  <a:lnTo>
                    <a:pt x="46157" y="298322"/>
                  </a:lnTo>
                  <a:close/>
                </a:path>
                <a:path w="609600" h="328929">
                  <a:moveTo>
                    <a:pt x="609359" y="6095"/>
                  </a:moveTo>
                  <a:lnTo>
                    <a:pt x="580898" y="6095"/>
                  </a:lnTo>
                  <a:lnTo>
                    <a:pt x="592836" y="29082"/>
                  </a:lnTo>
                  <a:lnTo>
                    <a:pt x="550379" y="51181"/>
                  </a:lnTo>
                  <a:lnTo>
                    <a:pt x="527938" y="86740"/>
                  </a:lnTo>
                  <a:lnTo>
                    <a:pt x="524128" y="92836"/>
                  </a:lnTo>
                  <a:lnTo>
                    <a:pt x="525906" y="100837"/>
                  </a:lnTo>
                  <a:lnTo>
                    <a:pt x="531876" y="104647"/>
                  </a:lnTo>
                  <a:lnTo>
                    <a:pt x="537972" y="108457"/>
                  </a:lnTo>
                  <a:lnTo>
                    <a:pt x="545973" y="106679"/>
                  </a:lnTo>
                  <a:lnTo>
                    <a:pt x="549782" y="100583"/>
                  </a:lnTo>
                  <a:lnTo>
                    <a:pt x="609359" y="6095"/>
                  </a:lnTo>
                  <a:close/>
                </a:path>
                <a:path w="609600" h="328929">
                  <a:moveTo>
                    <a:pt x="564112" y="29417"/>
                  </a:moveTo>
                  <a:lnTo>
                    <a:pt x="550379" y="51181"/>
                  </a:lnTo>
                  <a:lnTo>
                    <a:pt x="590151" y="30479"/>
                  </a:lnTo>
                  <a:lnTo>
                    <a:pt x="586231" y="30479"/>
                  </a:lnTo>
                  <a:lnTo>
                    <a:pt x="564112" y="29417"/>
                  </a:lnTo>
                  <a:close/>
                </a:path>
                <a:path w="609600" h="328929">
                  <a:moveTo>
                    <a:pt x="575944" y="10667"/>
                  </a:moveTo>
                  <a:lnTo>
                    <a:pt x="564112" y="29417"/>
                  </a:lnTo>
                  <a:lnTo>
                    <a:pt x="586231" y="30479"/>
                  </a:lnTo>
                  <a:lnTo>
                    <a:pt x="575944" y="10667"/>
                  </a:lnTo>
                  <a:close/>
                </a:path>
                <a:path w="609600" h="328929">
                  <a:moveTo>
                    <a:pt x="583272" y="10667"/>
                  </a:moveTo>
                  <a:lnTo>
                    <a:pt x="575944" y="10667"/>
                  </a:lnTo>
                  <a:lnTo>
                    <a:pt x="586231" y="30479"/>
                  </a:lnTo>
                  <a:lnTo>
                    <a:pt x="590151" y="30479"/>
                  </a:lnTo>
                  <a:lnTo>
                    <a:pt x="592836" y="29082"/>
                  </a:lnTo>
                  <a:lnTo>
                    <a:pt x="583272" y="10667"/>
                  </a:lnTo>
                  <a:close/>
                </a:path>
                <a:path w="609600" h="328929">
                  <a:moveTo>
                    <a:pt x="580898" y="6095"/>
                  </a:moveTo>
                  <a:lnTo>
                    <a:pt x="538457" y="28185"/>
                  </a:lnTo>
                  <a:lnTo>
                    <a:pt x="564112" y="29417"/>
                  </a:lnTo>
                  <a:lnTo>
                    <a:pt x="575944" y="10667"/>
                  </a:lnTo>
                  <a:lnTo>
                    <a:pt x="583272" y="10667"/>
                  </a:lnTo>
                  <a:lnTo>
                    <a:pt x="580898" y="6095"/>
                  </a:lnTo>
                  <a:close/>
                </a:path>
                <a:path w="609600" h="328929">
                  <a:moveTo>
                    <a:pt x="490474" y="0"/>
                  </a:moveTo>
                  <a:lnTo>
                    <a:pt x="484377" y="5460"/>
                  </a:lnTo>
                  <a:lnTo>
                    <a:pt x="483997" y="12572"/>
                  </a:lnTo>
                  <a:lnTo>
                    <a:pt x="483742" y="19811"/>
                  </a:lnTo>
                  <a:lnTo>
                    <a:pt x="489203" y="25780"/>
                  </a:lnTo>
                  <a:lnTo>
                    <a:pt x="538457" y="28185"/>
                  </a:lnTo>
                  <a:lnTo>
                    <a:pt x="580898" y="6095"/>
                  </a:lnTo>
                  <a:lnTo>
                    <a:pt x="609359" y="6095"/>
                  </a:lnTo>
                  <a:lnTo>
                    <a:pt x="609600" y="5714"/>
                  </a:lnTo>
                  <a:lnTo>
                    <a:pt x="497586" y="253"/>
                  </a:lnTo>
                  <a:lnTo>
                    <a:pt x="490474" y="0"/>
                  </a:lnTo>
                  <a:close/>
                </a:path>
              </a:pathLst>
            </a:custGeom>
            <a:solidFill>
              <a:srgbClr val="002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84" y="195529"/>
            <a:ext cx="34340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Arial"/>
                <a:cs typeface="Arial"/>
              </a:rPr>
              <a:t>Presentation</a:t>
            </a:r>
            <a:r>
              <a:rPr b="0" spc="-4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Layer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35807" y="3496049"/>
            <a:ext cx="4910455" cy="2362200"/>
            <a:chOff x="3035807" y="3496049"/>
            <a:chExt cx="4910455" cy="2362200"/>
          </a:xfrm>
        </p:grpSpPr>
        <p:sp>
          <p:nvSpPr>
            <p:cNvPr id="4" name="object 4"/>
            <p:cNvSpPr/>
            <p:nvPr/>
          </p:nvSpPr>
          <p:spPr>
            <a:xfrm>
              <a:off x="3035807" y="3496077"/>
              <a:ext cx="2935223" cy="6141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9499" y="3555491"/>
              <a:ext cx="1833372" cy="5654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3907" y="3514343"/>
              <a:ext cx="2859023" cy="5379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3907" y="3514343"/>
              <a:ext cx="2859405" cy="538480"/>
            </a:xfrm>
            <a:custGeom>
              <a:avLst/>
              <a:gdLst/>
              <a:ahLst/>
              <a:cxnLst/>
              <a:rect l="l" t="t" r="r" b="b"/>
              <a:pathLst>
                <a:path w="2859404" h="538479">
                  <a:moveTo>
                    <a:pt x="0" y="537971"/>
                  </a:moveTo>
                  <a:lnTo>
                    <a:pt x="2859023" y="537971"/>
                  </a:lnTo>
                  <a:lnTo>
                    <a:pt x="2859023" y="0"/>
                  </a:lnTo>
                  <a:lnTo>
                    <a:pt x="0" y="0"/>
                  </a:lnTo>
                  <a:lnTo>
                    <a:pt x="0" y="537971"/>
                  </a:lnTo>
                  <a:close/>
                </a:path>
              </a:pathLst>
            </a:custGeom>
            <a:ln w="9144">
              <a:solidFill>
                <a:srgbClr val="F9B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04412" y="3496049"/>
              <a:ext cx="1441742" cy="22753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42531" y="3514343"/>
              <a:ext cx="1365503" cy="21991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42531" y="3514343"/>
              <a:ext cx="1365885" cy="2199640"/>
            </a:xfrm>
            <a:custGeom>
              <a:avLst/>
              <a:gdLst/>
              <a:ahLst/>
              <a:cxnLst/>
              <a:rect l="l" t="t" r="r" b="b"/>
              <a:pathLst>
                <a:path w="1365884" h="2199640">
                  <a:moveTo>
                    <a:pt x="0" y="2199131"/>
                  </a:moveTo>
                  <a:lnTo>
                    <a:pt x="1365503" y="2199131"/>
                  </a:lnTo>
                  <a:lnTo>
                    <a:pt x="1365503" y="0"/>
                  </a:lnTo>
                  <a:lnTo>
                    <a:pt x="0" y="0"/>
                  </a:lnTo>
                  <a:lnTo>
                    <a:pt x="0" y="2199131"/>
                  </a:lnTo>
                  <a:close/>
                </a:path>
              </a:pathLst>
            </a:custGeom>
            <a:ln w="9144">
              <a:solidFill>
                <a:srgbClr val="EC7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35807" y="5311198"/>
              <a:ext cx="2935223" cy="46013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09187" y="5292851"/>
              <a:ext cx="2188464" cy="5654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3907" y="5329427"/>
              <a:ext cx="2859023" cy="38404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3907" y="5329427"/>
              <a:ext cx="2859405" cy="384175"/>
            </a:xfrm>
            <a:custGeom>
              <a:avLst/>
              <a:gdLst/>
              <a:ahLst/>
              <a:cxnLst/>
              <a:rect l="l" t="t" r="r" b="b"/>
              <a:pathLst>
                <a:path w="2859404" h="384175">
                  <a:moveTo>
                    <a:pt x="0" y="384048"/>
                  </a:moveTo>
                  <a:lnTo>
                    <a:pt x="2859023" y="384048"/>
                  </a:lnTo>
                  <a:lnTo>
                    <a:pt x="2859023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9144">
              <a:solidFill>
                <a:srgbClr val="B700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13740" y="1513459"/>
            <a:ext cx="8756650" cy="41529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58445" marR="358775" indent="-166370">
              <a:lnSpc>
                <a:spcPts val="2380"/>
              </a:lnSpc>
              <a:spcBef>
                <a:spcPts val="390"/>
              </a:spcBef>
              <a:buClr>
                <a:srgbClr val="0097CC"/>
              </a:buClr>
              <a:buFont typeface="Wingdings"/>
              <a:buChar char=""/>
              <a:tabLst>
                <a:tab pos="259079" algn="l"/>
              </a:tabLst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Presentation layer </a:t>
            </a:r>
            <a:r>
              <a:rPr sz="2200" dirty="0">
                <a:solidFill>
                  <a:srgbClr val="002549"/>
                </a:solidFill>
                <a:latin typeface="Arial"/>
                <a:cs typeface="Arial"/>
              </a:rPr>
              <a:t>consists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of objects defined to </a:t>
            </a:r>
            <a:r>
              <a:rPr sz="2200" u="heavy" spc="-5" dirty="0">
                <a:solidFill>
                  <a:srgbClr val="002549"/>
                </a:solidFill>
                <a:uFill>
                  <a:solidFill>
                    <a:srgbClr val="002549"/>
                  </a:solidFill>
                </a:uFill>
                <a:latin typeface="Arial"/>
                <a:cs typeface="Arial"/>
              </a:rPr>
              <a:t>accept user input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 and to </a:t>
            </a:r>
            <a:r>
              <a:rPr sz="2200" u="heavy" dirty="0">
                <a:solidFill>
                  <a:srgbClr val="002549"/>
                </a:solidFill>
                <a:uFill>
                  <a:solidFill>
                    <a:srgbClr val="002549"/>
                  </a:solidFill>
                </a:uFill>
                <a:latin typeface="Arial"/>
                <a:cs typeface="Arial"/>
              </a:rPr>
              <a:t>display application</a:t>
            </a:r>
            <a:r>
              <a:rPr sz="2200" u="heavy" spc="-10" dirty="0">
                <a:solidFill>
                  <a:srgbClr val="002549"/>
                </a:solidFill>
                <a:uFill>
                  <a:solidFill>
                    <a:srgbClr val="002549"/>
                  </a:solidFill>
                </a:uFill>
                <a:latin typeface="Arial"/>
                <a:cs typeface="Arial"/>
              </a:rPr>
              <a:t> </a:t>
            </a:r>
            <a:r>
              <a:rPr sz="2200" u="heavy" spc="-5" dirty="0">
                <a:solidFill>
                  <a:srgbClr val="002549"/>
                </a:solidFill>
                <a:uFill>
                  <a:solidFill>
                    <a:srgbClr val="002549"/>
                  </a:solidFill>
                </a:uFill>
                <a:latin typeface="Arial"/>
                <a:cs typeface="Arial"/>
              </a:rPr>
              <a:t>outputs</a:t>
            </a:r>
            <a:endParaRPr sz="2200">
              <a:latin typeface="Arial"/>
              <a:cs typeface="Arial"/>
            </a:endParaRPr>
          </a:p>
          <a:p>
            <a:pPr marL="258445" indent="-166370">
              <a:lnSpc>
                <a:spcPct val="100000"/>
              </a:lnSpc>
              <a:spcBef>
                <a:spcPts val="295"/>
              </a:spcBef>
              <a:buClr>
                <a:srgbClr val="0097CC"/>
              </a:buClr>
              <a:buFont typeface="Wingdings"/>
              <a:buChar char=""/>
              <a:tabLst>
                <a:tab pos="259079" algn="l"/>
              </a:tabLst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Exception handling </a:t>
            </a:r>
            <a:r>
              <a:rPr sz="2200" dirty="0">
                <a:solidFill>
                  <a:srgbClr val="002549"/>
                </a:solidFill>
                <a:latin typeface="Arial"/>
                <a:cs typeface="Arial"/>
              </a:rPr>
              <a:t>is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also an important responsibility of this</a:t>
            </a:r>
            <a:r>
              <a:rPr sz="2200" spc="8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2549"/>
                </a:solidFill>
                <a:latin typeface="Arial"/>
                <a:cs typeface="Arial"/>
              </a:rPr>
              <a:t>layer.</a:t>
            </a:r>
            <a:endParaRPr sz="2200">
              <a:latin typeface="Arial"/>
              <a:cs typeface="Arial"/>
            </a:endParaRPr>
          </a:p>
          <a:p>
            <a:pPr marL="258445" indent="-166370">
              <a:lnSpc>
                <a:spcPts val="2510"/>
              </a:lnSpc>
              <a:spcBef>
                <a:spcPts val="335"/>
              </a:spcBef>
              <a:buClr>
                <a:srgbClr val="0097CC"/>
              </a:buClr>
              <a:buFont typeface="Wingdings"/>
              <a:buChar char=""/>
              <a:tabLst>
                <a:tab pos="259079" algn="l"/>
              </a:tabLst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Presentation-layer simply request service/business layer for</a:t>
            </a:r>
            <a:r>
              <a:rPr sz="2200" spc="21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required</a:t>
            </a:r>
            <a:endParaRPr sz="2200">
              <a:latin typeface="Arial"/>
              <a:cs typeface="Arial"/>
            </a:endParaRPr>
          </a:p>
          <a:p>
            <a:pPr marL="258445">
              <a:lnSpc>
                <a:spcPts val="2510"/>
              </a:lnSpc>
            </a:pPr>
            <a:r>
              <a:rPr sz="2200" dirty="0">
                <a:solidFill>
                  <a:srgbClr val="002549"/>
                </a:solidFill>
                <a:latin typeface="Arial"/>
                <a:cs typeface="Arial"/>
              </a:rPr>
              <a:t>functionality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by sending and receiving domain</a:t>
            </a:r>
            <a:r>
              <a:rPr sz="2200" spc="2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objects</a:t>
            </a:r>
            <a:endParaRPr sz="2200">
              <a:latin typeface="Arial"/>
              <a:cs typeface="Arial"/>
            </a:endParaRPr>
          </a:p>
          <a:p>
            <a:pPr marR="5885815" algn="ctr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Presentation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  <a:p>
            <a:pPr marR="364490" algn="ctr">
              <a:lnSpc>
                <a:spcPct val="100000"/>
              </a:lnSpc>
              <a:spcBef>
                <a:spcPts val="725"/>
              </a:spcBef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Application</a:t>
            </a:r>
            <a:r>
              <a:rPr sz="1800" spc="1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UI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Arial"/>
              <a:cs typeface="Arial"/>
            </a:endParaRPr>
          </a:p>
          <a:p>
            <a:pPr marL="6524625" marR="1442720" indent="-50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D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ma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n  Obj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cts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630"/>
              </a:lnSpc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Service/Business</a:t>
            </a:r>
            <a:r>
              <a:rPr sz="1800" spc="2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Logic</a:t>
            </a:r>
            <a:endParaRPr sz="1800">
              <a:latin typeface="Arial"/>
              <a:cs typeface="Arial"/>
            </a:endParaRPr>
          </a:p>
          <a:p>
            <a:pPr marL="832485">
              <a:lnSpc>
                <a:spcPct val="100000"/>
              </a:lnSpc>
            </a:pP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  <a:p>
            <a:pPr marL="3274695">
              <a:lnSpc>
                <a:spcPct val="100000"/>
              </a:lnSpc>
              <a:spcBef>
                <a:spcPts val="114"/>
              </a:spcBef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Service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Interfaces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346447" y="4030979"/>
            <a:ext cx="315595" cy="1477010"/>
            <a:chOff x="4346447" y="4030979"/>
            <a:chExt cx="315595" cy="1477010"/>
          </a:xfrm>
        </p:grpSpPr>
        <p:sp>
          <p:nvSpPr>
            <p:cNvPr id="17" name="object 17"/>
            <p:cNvSpPr/>
            <p:nvPr/>
          </p:nvSpPr>
          <p:spPr>
            <a:xfrm>
              <a:off x="4346447" y="4030979"/>
              <a:ext cx="315467" cy="14767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44110" y="4053077"/>
              <a:ext cx="120650" cy="1277620"/>
            </a:xfrm>
            <a:custGeom>
              <a:avLst/>
              <a:gdLst/>
              <a:ahLst/>
              <a:cxnLst/>
              <a:rect l="l" t="t" r="r" b="b"/>
              <a:pathLst>
                <a:path w="120650" h="1277620">
                  <a:moveTo>
                    <a:pt x="14350" y="1159129"/>
                  </a:moveTo>
                  <a:lnTo>
                    <a:pt x="8254" y="1162685"/>
                  </a:lnTo>
                  <a:lnTo>
                    <a:pt x="2031" y="1166241"/>
                  </a:lnTo>
                  <a:lnTo>
                    <a:pt x="0" y="1174242"/>
                  </a:lnTo>
                  <a:lnTo>
                    <a:pt x="3555" y="1180465"/>
                  </a:lnTo>
                  <a:lnTo>
                    <a:pt x="60071" y="1277366"/>
                  </a:lnTo>
                  <a:lnTo>
                    <a:pt x="75107" y="1251585"/>
                  </a:lnTo>
                  <a:lnTo>
                    <a:pt x="47116" y="1251585"/>
                  </a:lnTo>
                  <a:lnTo>
                    <a:pt x="47116" y="1203742"/>
                  </a:lnTo>
                  <a:lnTo>
                    <a:pt x="25908" y="1167384"/>
                  </a:lnTo>
                  <a:lnTo>
                    <a:pt x="22351" y="1161161"/>
                  </a:lnTo>
                  <a:lnTo>
                    <a:pt x="14350" y="1159129"/>
                  </a:lnTo>
                  <a:close/>
                </a:path>
                <a:path w="120650" h="1277620">
                  <a:moveTo>
                    <a:pt x="47117" y="1203742"/>
                  </a:moveTo>
                  <a:lnTo>
                    <a:pt x="47116" y="1251585"/>
                  </a:lnTo>
                  <a:lnTo>
                    <a:pt x="73025" y="1251585"/>
                  </a:lnTo>
                  <a:lnTo>
                    <a:pt x="73025" y="1245108"/>
                  </a:lnTo>
                  <a:lnTo>
                    <a:pt x="48894" y="1245108"/>
                  </a:lnTo>
                  <a:lnTo>
                    <a:pt x="60071" y="1225949"/>
                  </a:lnTo>
                  <a:lnTo>
                    <a:pt x="47117" y="1203742"/>
                  </a:lnTo>
                  <a:close/>
                </a:path>
                <a:path w="120650" h="1277620">
                  <a:moveTo>
                    <a:pt x="105790" y="1159129"/>
                  </a:moveTo>
                  <a:lnTo>
                    <a:pt x="97789" y="1161161"/>
                  </a:lnTo>
                  <a:lnTo>
                    <a:pt x="94234" y="1167384"/>
                  </a:lnTo>
                  <a:lnTo>
                    <a:pt x="73025" y="1203742"/>
                  </a:lnTo>
                  <a:lnTo>
                    <a:pt x="73025" y="1251585"/>
                  </a:lnTo>
                  <a:lnTo>
                    <a:pt x="75107" y="1251585"/>
                  </a:lnTo>
                  <a:lnTo>
                    <a:pt x="116586" y="1180465"/>
                  </a:lnTo>
                  <a:lnTo>
                    <a:pt x="120141" y="1174242"/>
                  </a:lnTo>
                  <a:lnTo>
                    <a:pt x="118110" y="1166241"/>
                  </a:lnTo>
                  <a:lnTo>
                    <a:pt x="111887" y="1162685"/>
                  </a:lnTo>
                  <a:lnTo>
                    <a:pt x="105790" y="1159129"/>
                  </a:lnTo>
                  <a:close/>
                </a:path>
                <a:path w="120650" h="1277620">
                  <a:moveTo>
                    <a:pt x="60071" y="1225949"/>
                  </a:moveTo>
                  <a:lnTo>
                    <a:pt x="48894" y="1245108"/>
                  </a:lnTo>
                  <a:lnTo>
                    <a:pt x="71247" y="1245108"/>
                  </a:lnTo>
                  <a:lnTo>
                    <a:pt x="60071" y="1225949"/>
                  </a:lnTo>
                  <a:close/>
                </a:path>
                <a:path w="120650" h="1277620">
                  <a:moveTo>
                    <a:pt x="73025" y="1203742"/>
                  </a:moveTo>
                  <a:lnTo>
                    <a:pt x="60071" y="1225949"/>
                  </a:lnTo>
                  <a:lnTo>
                    <a:pt x="71247" y="1245108"/>
                  </a:lnTo>
                  <a:lnTo>
                    <a:pt x="73025" y="1245108"/>
                  </a:lnTo>
                  <a:lnTo>
                    <a:pt x="73025" y="1203742"/>
                  </a:lnTo>
                  <a:close/>
                </a:path>
                <a:path w="120650" h="1277620">
                  <a:moveTo>
                    <a:pt x="73025" y="0"/>
                  </a:moveTo>
                  <a:lnTo>
                    <a:pt x="47116" y="0"/>
                  </a:lnTo>
                  <a:lnTo>
                    <a:pt x="47117" y="1203742"/>
                  </a:lnTo>
                  <a:lnTo>
                    <a:pt x="60071" y="1225949"/>
                  </a:lnTo>
                  <a:lnTo>
                    <a:pt x="73025" y="1203742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2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775959" y="3645408"/>
            <a:ext cx="925194" cy="2056130"/>
            <a:chOff x="5775959" y="3645408"/>
            <a:chExt cx="925194" cy="2056130"/>
          </a:xfrm>
        </p:grpSpPr>
        <p:sp>
          <p:nvSpPr>
            <p:cNvPr id="20" name="object 20"/>
            <p:cNvSpPr/>
            <p:nvPr/>
          </p:nvSpPr>
          <p:spPr>
            <a:xfrm>
              <a:off x="5775959" y="3645408"/>
              <a:ext cx="925067" cy="7010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33693" y="3783330"/>
              <a:ext cx="609600" cy="384810"/>
            </a:xfrm>
            <a:custGeom>
              <a:avLst/>
              <a:gdLst/>
              <a:ahLst/>
              <a:cxnLst/>
              <a:rect l="l" t="t" r="r" b="b"/>
              <a:pathLst>
                <a:path w="609600" h="384810">
                  <a:moveTo>
                    <a:pt x="491235" y="354584"/>
                  </a:moveTo>
                  <a:lnTo>
                    <a:pt x="485266" y="360172"/>
                  </a:lnTo>
                  <a:lnTo>
                    <a:pt x="484758" y="374523"/>
                  </a:lnTo>
                  <a:lnTo>
                    <a:pt x="490346" y="380492"/>
                  </a:lnTo>
                  <a:lnTo>
                    <a:pt x="609600" y="384683"/>
                  </a:lnTo>
                  <a:lnTo>
                    <a:pt x="608149" y="381889"/>
                  </a:lnTo>
                  <a:lnTo>
                    <a:pt x="581025" y="381889"/>
                  </a:lnTo>
                  <a:lnTo>
                    <a:pt x="540498" y="356322"/>
                  </a:lnTo>
                  <a:lnTo>
                    <a:pt x="491235" y="354584"/>
                  </a:lnTo>
                  <a:close/>
                </a:path>
                <a:path w="609600" h="384810">
                  <a:moveTo>
                    <a:pt x="540498" y="356322"/>
                  </a:moveTo>
                  <a:lnTo>
                    <a:pt x="581025" y="381889"/>
                  </a:lnTo>
                  <a:lnTo>
                    <a:pt x="584163" y="376936"/>
                  </a:lnTo>
                  <a:lnTo>
                    <a:pt x="576452" y="376936"/>
                  </a:lnTo>
                  <a:lnTo>
                    <a:pt x="566208" y="357230"/>
                  </a:lnTo>
                  <a:lnTo>
                    <a:pt x="540498" y="356322"/>
                  </a:lnTo>
                  <a:close/>
                </a:path>
                <a:path w="609600" h="384810">
                  <a:moveTo>
                    <a:pt x="546734" y="276352"/>
                  </a:moveTo>
                  <a:lnTo>
                    <a:pt x="534034" y="282956"/>
                  </a:lnTo>
                  <a:lnTo>
                    <a:pt x="531621" y="290703"/>
                  </a:lnTo>
                  <a:lnTo>
                    <a:pt x="554391" y="334501"/>
                  </a:lnTo>
                  <a:lnTo>
                    <a:pt x="594867" y="360045"/>
                  </a:lnTo>
                  <a:lnTo>
                    <a:pt x="581025" y="381889"/>
                  </a:lnTo>
                  <a:lnTo>
                    <a:pt x="608149" y="381889"/>
                  </a:lnTo>
                  <a:lnTo>
                    <a:pt x="554608" y="278765"/>
                  </a:lnTo>
                  <a:lnTo>
                    <a:pt x="546734" y="276352"/>
                  </a:lnTo>
                  <a:close/>
                </a:path>
                <a:path w="609600" h="384810">
                  <a:moveTo>
                    <a:pt x="566208" y="357230"/>
                  </a:moveTo>
                  <a:lnTo>
                    <a:pt x="576452" y="376936"/>
                  </a:lnTo>
                  <a:lnTo>
                    <a:pt x="588390" y="358013"/>
                  </a:lnTo>
                  <a:lnTo>
                    <a:pt x="566208" y="357230"/>
                  </a:lnTo>
                  <a:close/>
                </a:path>
                <a:path w="609600" h="384810">
                  <a:moveTo>
                    <a:pt x="554391" y="334501"/>
                  </a:moveTo>
                  <a:lnTo>
                    <a:pt x="566208" y="357230"/>
                  </a:lnTo>
                  <a:lnTo>
                    <a:pt x="588390" y="358013"/>
                  </a:lnTo>
                  <a:lnTo>
                    <a:pt x="576452" y="376936"/>
                  </a:lnTo>
                  <a:lnTo>
                    <a:pt x="584163" y="376936"/>
                  </a:lnTo>
                  <a:lnTo>
                    <a:pt x="594867" y="360045"/>
                  </a:lnTo>
                  <a:lnTo>
                    <a:pt x="554391" y="334501"/>
                  </a:lnTo>
                  <a:close/>
                </a:path>
                <a:path w="609600" h="384810">
                  <a:moveTo>
                    <a:pt x="43391" y="27423"/>
                  </a:moveTo>
                  <a:lnTo>
                    <a:pt x="55249" y="50198"/>
                  </a:lnTo>
                  <a:lnTo>
                    <a:pt x="540498" y="356322"/>
                  </a:lnTo>
                  <a:lnTo>
                    <a:pt x="566208" y="357230"/>
                  </a:lnTo>
                  <a:lnTo>
                    <a:pt x="554391" y="334501"/>
                  </a:lnTo>
                  <a:lnTo>
                    <a:pt x="69193" y="28300"/>
                  </a:lnTo>
                  <a:lnTo>
                    <a:pt x="43391" y="27423"/>
                  </a:lnTo>
                  <a:close/>
                </a:path>
                <a:path w="609600" h="384810">
                  <a:moveTo>
                    <a:pt x="0" y="0"/>
                  </a:moveTo>
                  <a:lnTo>
                    <a:pt x="54990" y="105791"/>
                  </a:lnTo>
                  <a:lnTo>
                    <a:pt x="62864" y="108331"/>
                  </a:lnTo>
                  <a:lnTo>
                    <a:pt x="75564" y="101727"/>
                  </a:lnTo>
                  <a:lnTo>
                    <a:pt x="77977" y="93853"/>
                  </a:lnTo>
                  <a:lnTo>
                    <a:pt x="55249" y="50198"/>
                  </a:lnTo>
                  <a:lnTo>
                    <a:pt x="14731" y="24638"/>
                  </a:lnTo>
                  <a:lnTo>
                    <a:pt x="28575" y="2667"/>
                  </a:lnTo>
                  <a:lnTo>
                    <a:pt x="78259" y="2667"/>
                  </a:lnTo>
                  <a:lnTo>
                    <a:pt x="0" y="0"/>
                  </a:lnTo>
                  <a:close/>
                </a:path>
                <a:path w="609600" h="384810">
                  <a:moveTo>
                    <a:pt x="28575" y="2667"/>
                  </a:moveTo>
                  <a:lnTo>
                    <a:pt x="14731" y="24638"/>
                  </a:lnTo>
                  <a:lnTo>
                    <a:pt x="55249" y="50198"/>
                  </a:lnTo>
                  <a:lnTo>
                    <a:pt x="43391" y="27423"/>
                  </a:lnTo>
                  <a:lnTo>
                    <a:pt x="21208" y="26670"/>
                  </a:lnTo>
                  <a:lnTo>
                    <a:pt x="33146" y="7747"/>
                  </a:lnTo>
                  <a:lnTo>
                    <a:pt x="36624" y="7747"/>
                  </a:lnTo>
                  <a:lnTo>
                    <a:pt x="28575" y="2667"/>
                  </a:lnTo>
                  <a:close/>
                </a:path>
                <a:path w="609600" h="384810">
                  <a:moveTo>
                    <a:pt x="78259" y="2667"/>
                  </a:moveTo>
                  <a:lnTo>
                    <a:pt x="28575" y="2667"/>
                  </a:lnTo>
                  <a:lnTo>
                    <a:pt x="69193" y="28300"/>
                  </a:lnTo>
                  <a:lnTo>
                    <a:pt x="118363" y="29972"/>
                  </a:lnTo>
                  <a:lnTo>
                    <a:pt x="124332" y="24384"/>
                  </a:lnTo>
                  <a:lnTo>
                    <a:pt x="124840" y="10160"/>
                  </a:lnTo>
                  <a:lnTo>
                    <a:pt x="119252" y="4064"/>
                  </a:lnTo>
                  <a:lnTo>
                    <a:pt x="78259" y="2667"/>
                  </a:lnTo>
                  <a:close/>
                </a:path>
                <a:path w="609600" h="384810">
                  <a:moveTo>
                    <a:pt x="36624" y="7747"/>
                  </a:moveTo>
                  <a:lnTo>
                    <a:pt x="33146" y="7747"/>
                  </a:lnTo>
                  <a:lnTo>
                    <a:pt x="43391" y="27423"/>
                  </a:lnTo>
                  <a:lnTo>
                    <a:pt x="69193" y="28300"/>
                  </a:lnTo>
                  <a:lnTo>
                    <a:pt x="36624" y="7747"/>
                  </a:lnTo>
                  <a:close/>
                </a:path>
                <a:path w="609600" h="384810">
                  <a:moveTo>
                    <a:pt x="33146" y="7747"/>
                  </a:moveTo>
                  <a:lnTo>
                    <a:pt x="21208" y="26670"/>
                  </a:lnTo>
                  <a:lnTo>
                    <a:pt x="43391" y="27423"/>
                  </a:lnTo>
                  <a:lnTo>
                    <a:pt x="33146" y="7747"/>
                  </a:lnTo>
                  <a:close/>
                </a:path>
              </a:pathLst>
            </a:custGeom>
            <a:solidFill>
              <a:srgbClr val="002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75959" y="5192268"/>
              <a:ext cx="925067" cy="50901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33693" y="5303901"/>
              <a:ext cx="609600" cy="245110"/>
            </a:xfrm>
            <a:custGeom>
              <a:avLst/>
              <a:gdLst/>
              <a:ahLst/>
              <a:cxnLst/>
              <a:rect l="l" t="t" r="r" b="b"/>
              <a:pathLst>
                <a:path w="609600" h="245110">
                  <a:moveTo>
                    <a:pt x="88391" y="129921"/>
                  </a:moveTo>
                  <a:lnTo>
                    <a:pt x="80136" y="130302"/>
                  </a:lnTo>
                  <a:lnTo>
                    <a:pt x="75310" y="135509"/>
                  </a:lnTo>
                  <a:lnTo>
                    <a:pt x="0" y="218567"/>
                  </a:lnTo>
                  <a:lnTo>
                    <a:pt x="116331" y="244983"/>
                  </a:lnTo>
                  <a:lnTo>
                    <a:pt x="123316" y="240537"/>
                  </a:lnTo>
                  <a:lnTo>
                    <a:pt x="124840" y="233553"/>
                  </a:lnTo>
                  <a:lnTo>
                    <a:pt x="126491" y="226568"/>
                  </a:lnTo>
                  <a:lnTo>
                    <a:pt x="124351" y="223265"/>
                  </a:lnTo>
                  <a:lnTo>
                    <a:pt x="28320" y="223265"/>
                  </a:lnTo>
                  <a:lnTo>
                    <a:pt x="20573" y="198501"/>
                  </a:lnTo>
                  <a:lnTo>
                    <a:pt x="66203" y="184104"/>
                  </a:lnTo>
                  <a:lnTo>
                    <a:pt x="94487" y="152908"/>
                  </a:lnTo>
                  <a:lnTo>
                    <a:pt x="99313" y="147701"/>
                  </a:lnTo>
                  <a:lnTo>
                    <a:pt x="98932" y="139446"/>
                  </a:lnTo>
                  <a:lnTo>
                    <a:pt x="88391" y="129921"/>
                  </a:lnTo>
                  <a:close/>
                </a:path>
                <a:path w="609600" h="245110">
                  <a:moveTo>
                    <a:pt x="66203" y="184104"/>
                  </a:moveTo>
                  <a:lnTo>
                    <a:pt x="20573" y="198501"/>
                  </a:lnTo>
                  <a:lnTo>
                    <a:pt x="28320" y="223265"/>
                  </a:lnTo>
                  <a:lnTo>
                    <a:pt x="39993" y="219583"/>
                  </a:lnTo>
                  <a:lnTo>
                    <a:pt x="34035" y="219583"/>
                  </a:lnTo>
                  <a:lnTo>
                    <a:pt x="27304" y="198247"/>
                  </a:lnTo>
                  <a:lnTo>
                    <a:pt x="53380" y="198247"/>
                  </a:lnTo>
                  <a:lnTo>
                    <a:pt x="66203" y="184104"/>
                  </a:lnTo>
                  <a:close/>
                </a:path>
                <a:path w="609600" h="245110">
                  <a:moveTo>
                    <a:pt x="74119" y="208815"/>
                  </a:moveTo>
                  <a:lnTo>
                    <a:pt x="28320" y="223265"/>
                  </a:lnTo>
                  <a:lnTo>
                    <a:pt x="124351" y="223265"/>
                  </a:lnTo>
                  <a:lnTo>
                    <a:pt x="122046" y="219710"/>
                  </a:lnTo>
                  <a:lnTo>
                    <a:pt x="115061" y="218059"/>
                  </a:lnTo>
                  <a:lnTo>
                    <a:pt x="74119" y="208815"/>
                  </a:lnTo>
                  <a:close/>
                </a:path>
                <a:path w="609600" h="245110">
                  <a:moveTo>
                    <a:pt x="27304" y="198247"/>
                  </a:moveTo>
                  <a:lnTo>
                    <a:pt x="34035" y="219583"/>
                  </a:lnTo>
                  <a:lnTo>
                    <a:pt x="48950" y="203133"/>
                  </a:lnTo>
                  <a:lnTo>
                    <a:pt x="27304" y="198247"/>
                  </a:lnTo>
                  <a:close/>
                </a:path>
                <a:path w="609600" h="245110">
                  <a:moveTo>
                    <a:pt x="48950" y="203133"/>
                  </a:moveTo>
                  <a:lnTo>
                    <a:pt x="34035" y="219583"/>
                  </a:lnTo>
                  <a:lnTo>
                    <a:pt x="39993" y="219583"/>
                  </a:lnTo>
                  <a:lnTo>
                    <a:pt x="74119" y="208815"/>
                  </a:lnTo>
                  <a:lnTo>
                    <a:pt x="48950" y="203133"/>
                  </a:lnTo>
                  <a:close/>
                </a:path>
                <a:path w="609600" h="245110">
                  <a:moveTo>
                    <a:pt x="535480" y="36040"/>
                  </a:moveTo>
                  <a:lnTo>
                    <a:pt x="66203" y="184104"/>
                  </a:lnTo>
                  <a:lnTo>
                    <a:pt x="48950" y="203133"/>
                  </a:lnTo>
                  <a:lnTo>
                    <a:pt x="74119" y="208815"/>
                  </a:lnTo>
                  <a:lnTo>
                    <a:pt x="543396" y="60751"/>
                  </a:lnTo>
                  <a:lnTo>
                    <a:pt x="560649" y="41722"/>
                  </a:lnTo>
                  <a:lnTo>
                    <a:pt x="535480" y="36040"/>
                  </a:lnTo>
                  <a:close/>
                </a:path>
                <a:path w="609600" h="245110">
                  <a:moveTo>
                    <a:pt x="53380" y="198247"/>
                  </a:moveTo>
                  <a:lnTo>
                    <a:pt x="27304" y="198247"/>
                  </a:lnTo>
                  <a:lnTo>
                    <a:pt x="48950" y="203133"/>
                  </a:lnTo>
                  <a:lnTo>
                    <a:pt x="53380" y="198247"/>
                  </a:lnTo>
                  <a:close/>
                </a:path>
                <a:path w="609600" h="245110">
                  <a:moveTo>
                    <a:pt x="588852" y="21590"/>
                  </a:moveTo>
                  <a:lnTo>
                    <a:pt x="581278" y="21590"/>
                  </a:lnTo>
                  <a:lnTo>
                    <a:pt x="589026" y="46355"/>
                  </a:lnTo>
                  <a:lnTo>
                    <a:pt x="543396" y="60751"/>
                  </a:lnTo>
                  <a:lnTo>
                    <a:pt x="515111" y="91948"/>
                  </a:lnTo>
                  <a:lnTo>
                    <a:pt x="510285" y="97155"/>
                  </a:lnTo>
                  <a:lnTo>
                    <a:pt x="510666" y="105410"/>
                  </a:lnTo>
                  <a:lnTo>
                    <a:pt x="516000" y="110236"/>
                  </a:lnTo>
                  <a:lnTo>
                    <a:pt x="521207" y="115062"/>
                  </a:lnTo>
                  <a:lnTo>
                    <a:pt x="529463" y="114681"/>
                  </a:lnTo>
                  <a:lnTo>
                    <a:pt x="609600" y="26289"/>
                  </a:lnTo>
                  <a:lnTo>
                    <a:pt x="588852" y="21590"/>
                  </a:lnTo>
                  <a:close/>
                </a:path>
                <a:path w="609600" h="245110">
                  <a:moveTo>
                    <a:pt x="560649" y="41722"/>
                  </a:moveTo>
                  <a:lnTo>
                    <a:pt x="543396" y="60751"/>
                  </a:lnTo>
                  <a:lnTo>
                    <a:pt x="588220" y="46609"/>
                  </a:lnTo>
                  <a:lnTo>
                    <a:pt x="582295" y="46609"/>
                  </a:lnTo>
                  <a:lnTo>
                    <a:pt x="560649" y="41722"/>
                  </a:lnTo>
                  <a:close/>
                </a:path>
                <a:path w="609600" h="245110">
                  <a:moveTo>
                    <a:pt x="575563" y="25273"/>
                  </a:moveTo>
                  <a:lnTo>
                    <a:pt x="560649" y="41722"/>
                  </a:lnTo>
                  <a:lnTo>
                    <a:pt x="582295" y="46609"/>
                  </a:lnTo>
                  <a:lnTo>
                    <a:pt x="575563" y="25273"/>
                  </a:lnTo>
                  <a:close/>
                </a:path>
                <a:path w="609600" h="245110">
                  <a:moveTo>
                    <a:pt x="582431" y="25273"/>
                  </a:moveTo>
                  <a:lnTo>
                    <a:pt x="575563" y="25273"/>
                  </a:lnTo>
                  <a:lnTo>
                    <a:pt x="582295" y="46609"/>
                  </a:lnTo>
                  <a:lnTo>
                    <a:pt x="588220" y="46609"/>
                  </a:lnTo>
                  <a:lnTo>
                    <a:pt x="589026" y="46355"/>
                  </a:lnTo>
                  <a:lnTo>
                    <a:pt x="582431" y="25273"/>
                  </a:lnTo>
                  <a:close/>
                </a:path>
                <a:path w="609600" h="245110">
                  <a:moveTo>
                    <a:pt x="581278" y="21590"/>
                  </a:moveTo>
                  <a:lnTo>
                    <a:pt x="535480" y="36040"/>
                  </a:lnTo>
                  <a:lnTo>
                    <a:pt x="560649" y="41722"/>
                  </a:lnTo>
                  <a:lnTo>
                    <a:pt x="575563" y="25273"/>
                  </a:lnTo>
                  <a:lnTo>
                    <a:pt x="582431" y="25273"/>
                  </a:lnTo>
                  <a:lnTo>
                    <a:pt x="581278" y="21590"/>
                  </a:lnTo>
                  <a:close/>
                </a:path>
                <a:path w="609600" h="245110">
                  <a:moveTo>
                    <a:pt x="493267" y="0"/>
                  </a:moveTo>
                  <a:lnTo>
                    <a:pt x="486282" y="4318"/>
                  </a:lnTo>
                  <a:lnTo>
                    <a:pt x="484758" y="11303"/>
                  </a:lnTo>
                  <a:lnTo>
                    <a:pt x="483107" y="18287"/>
                  </a:lnTo>
                  <a:lnTo>
                    <a:pt x="487552" y="25146"/>
                  </a:lnTo>
                  <a:lnTo>
                    <a:pt x="494538" y="26796"/>
                  </a:lnTo>
                  <a:lnTo>
                    <a:pt x="535480" y="36040"/>
                  </a:lnTo>
                  <a:lnTo>
                    <a:pt x="581278" y="21590"/>
                  </a:lnTo>
                  <a:lnTo>
                    <a:pt x="588852" y="21590"/>
                  </a:lnTo>
                  <a:lnTo>
                    <a:pt x="493267" y="0"/>
                  </a:lnTo>
                  <a:close/>
                </a:path>
              </a:pathLst>
            </a:custGeom>
            <a:solidFill>
              <a:srgbClr val="002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3" y="4319778"/>
            <a:ext cx="9153525" cy="2047875"/>
            <a:chOff x="-4763" y="4319778"/>
            <a:chExt cx="9153525" cy="2047875"/>
          </a:xfrm>
        </p:grpSpPr>
        <p:sp>
          <p:nvSpPr>
            <p:cNvPr id="3" name="object 3"/>
            <p:cNvSpPr/>
            <p:nvPr/>
          </p:nvSpPr>
          <p:spPr>
            <a:xfrm>
              <a:off x="4392646" y="4655829"/>
              <a:ext cx="171254" cy="12906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18203" y="4668774"/>
              <a:ext cx="120650" cy="1227455"/>
            </a:xfrm>
            <a:custGeom>
              <a:avLst/>
              <a:gdLst/>
              <a:ahLst/>
              <a:cxnLst/>
              <a:rect l="l" t="t" r="r" b="b"/>
              <a:pathLst>
                <a:path w="120650" h="1227454">
                  <a:moveTo>
                    <a:pt x="14350" y="1109154"/>
                  </a:moveTo>
                  <a:lnTo>
                    <a:pt x="8255" y="1112761"/>
                  </a:lnTo>
                  <a:lnTo>
                    <a:pt x="2032" y="1116368"/>
                  </a:lnTo>
                  <a:lnTo>
                    <a:pt x="0" y="1124292"/>
                  </a:lnTo>
                  <a:lnTo>
                    <a:pt x="3556" y="1130477"/>
                  </a:lnTo>
                  <a:lnTo>
                    <a:pt x="60071" y="1227378"/>
                  </a:lnTo>
                  <a:lnTo>
                    <a:pt x="75062" y="1201673"/>
                  </a:lnTo>
                  <a:lnTo>
                    <a:pt x="47117" y="1201673"/>
                  </a:lnTo>
                  <a:lnTo>
                    <a:pt x="47117" y="1153780"/>
                  </a:lnTo>
                  <a:lnTo>
                    <a:pt x="25908" y="1117422"/>
                  </a:lnTo>
                  <a:lnTo>
                    <a:pt x="22351" y="1111250"/>
                  </a:lnTo>
                  <a:lnTo>
                    <a:pt x="14350" y="1109154"/>
                  </a:lnTo>
                  <a:close/>
                </a:path>
                <a:path w="120650" h="1227454">
                  <a:moveTo>
                    <a:pt x="47117" y="1153780"/>
                  </a:moveTo>
                  <a:lnTo>
                    <a:pt x="47117" y="1201673"/>
                  </a:lnTo>
                  <a:lnTo>
                    <a:pt x="73025" y="1201673"/>
                  </a:lnTo>
                  <a:lnTo>
                    <a:pt x="73025" y="1195146"/>
                  </a:lnTo>
                  <a:lnTo>
                    <a:pt x="48895" y="1195146"/>
                  </a:lnTo>
                  <a:lnTo>
                    <a:pt x="60071" y="1175987"/>
                  </a:lnTo>
                  <a:lnTo>
                    <a:pt x="47117" y="1153780"/>
                  </a:lnTo>
                  <a:close/>
                </a:path>
                <a:path w="120650" h="1227454">
                  <a:moveTo>
                    <a:pt x="105791" y="1109154"/>
                  </a:moveTo>
                  <a:lnTo>
                    <a:pt x="97789" y="1111250"/>
                  </a:lnTo>
                  <a:lnTo>
                    <a:pt x="94234" y="1117422"/>
                  </a:lnTo>
                  <a:lnTo>
                    <a:pt x="73025" y="1153780"/>
                  </a:lnTo>
                  <a:lnTo>
                    <a:pt x="73025" y="1201673"/>
                  </a:lnTo>
                  <a:lnTo>
                    <a:pt x="75062" y="1201673"/>
                  </a:lnTo>
                  <a:lnTo>
                    <a:pt x="116586" y="1130477"/>
                  </a:lnTo>
                  <a:lnTo>
                    <a:pt x="120142" y="1124292"/>
                  </a:lnTo>
                  <a:lnTo>
                    <a:pt x="118110" y="1116368"/>
                  </a:lnTo>
                  <a:lnTo>
                    <a:pt x="111887" y="1112761"/>
                  </a:lnTo>
                  <a:lnTo>
                    <a:pt x="105791" y="1109154"/>
                  </a:lnTo>
                  <a:close/>
                </a:path>
                <a:path w="120650" h="1227454">
                  <a:moveTo>
                    <a:pt x="60071" y="1175987"/>
                  </a:moveTo>
                  <a:lnTo>
                    <a:pt x="48895" y="1195146"/>
                  </a:lnTo>
                  <a:lnTo>
                    <a:pt x="71247" y="1195146"/>
                  </a:lnTo>
                  <a:lnTo>
                    <a:pt x="60071" y="1175987"/>
                  </a:lnTo>
                  <a:close/>
                </a:path>
                <a:path w="120650" h="1227454">
                  <a:moveTo>
                    <a:pt x="73025" y="1153780"/>
                  </a:moveTo>
                  <a:lnTo>
                    <a:pt x="60071" y="1175987"/>
                  </a:lnTo>
                  <a:lnTo>
                    <a:pt x="71247" y="1195146"/>
                  </a:lnTo>
                  <a:lnTo>
                    <a:pt x="73025" y="1195146"/>
                  </a:lnTo>
                  <a:lnTo>
                    <a:pt x="73025" y="1153780"/>
                  </a:lnTo>
                  <a:close/>
                </a:path>
                <a:path w="120650" h="1227454">
                  <a:moveTo>
                    <a:pt x="73025" y="0"/>
                  </a:moveTo>
                  <a:lnTo>
                    <a:pt x="47117" y="0"/>
                  </a:lnTo>
                  <a:lnTo>
                    <a:pt x="47117" y="1153780"/>
                  </a:lnTo>
                  <a:lnTo>
                    <a:pt x="60071" y="1175987"/>
                  </a:lnTo>
                  <a:lnTo>
                    <a:pt x="73025" y="1153780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2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7238" y="4319778"/>
              <a:ext cx="2860675" cy="349250"/>
            </a:xfrm>
            <a:custGeom>
              <a:avLst/>
              <a:gdLst/>
              <a:ahLst/>
              <a:cxnLst/>
              <a:rect l="l" t="t" r="r" b="b"/>
              <a:pathLst>
                <a:path w="2860675" h="349250">
                  <a:moveTo>
                    <a:pt x="2860548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2860548" y="348996"/>
                  </a:lnTo>
                  <a:lnTo>
                    <a:pt x="2860548" y="0"/>
                  </a:lnTo>
                  <a:close/>
                </a:path>
              </a:pathLst>
            </a:custGeom>
            <a:solidFill>
              <a:srgbClr val="B70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4784" y="195529"/>
            <a:ext cx="53530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Business Logic/Service</a:t>
            </a:r>
            <a:r>
              <a:rPr b="0" spc="-114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Layer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3903" y="1513459"/>
            <a:ext cx="8378825" cy="20980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78435" marR="363220" indent="-166370">
              <a:lnSpc>
                <a:spcPts val="2380"/>
              </a:lnSpc>
              <a:spcBef>
                <a:spcPts val="39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Business logic layer is concerned with the retrieval, processing,  transformation and management of application</a:t>
            </a:r>
            <a:r>
              <a:rPr sz="2200" spc="9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spcBef>
                <a:spcPts val="29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This layer is responsible to implement business rules and</a:t>
            </a:r>
            <a:r>
              <a:rPr sz="2200" spc="16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policies</a:t>
            </a:r>
            <a:endParaRPr sz="220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spcBef>
                <a:spcPts val="33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It also ensures data consistency and</a:t>
            </a:r>
            <a:r>
              <a:rPr sz="2200" spc="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validity</a:t>
            </a:r>
            <a:endParaRPr sz="2200">
              <a:latin typeface="Arial"/>
              <a:cs typeface="Arial"/>
            </a:endParaRPr>
          </a:p>
          <a:p>
            <a:pPr marL="178435" indent="-166370">
              <a:lnSpc>
                <a:spcPts val="2510"/>
              </a:lnSpc>
              <a:spcBef>
                <a:spcPts val="34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Presentation </a:t>
            </a:r>
            <a:r>
              <a:rPr sz="2200" dirty="0">
                <a:solidFill>
                  <a:srgbClr val="002549"/>
                </a:solidFill>
                <a:latin typeface="Arial"/>
                <a:cs typeface="Arial"/>
              </a:rPr>
              <a:t>layer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passes data collected from UI to business</a:t>
            </a:r>
            <a:r>
              <a:rPr sz="2200" spc="15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layer</a:t>
            </a:r>
            <a:endParaRPr sz="2200">
              <a:latin typeface="Arial"/>
              <a:cs typeface="Arial"/>
            </a:endParaRPr>
          </a:p>
          <a:p>
            <a:pPr marL="178435">
              <a:lnSpc>
                <a:spcPts val="2510"/>
              </a:lnSpc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and interact with business logic through abstract</a:t>
            </a:r>
            <a:r>
              <a:rPr sz="2200" spc="8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interfaces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065" y="3961257"/>
            <a:ext cx="2386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Service/Business</a:t>
            </a:r>
            <a:r>
              <a:rPr sz="1800" spc="-2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Logic</a:t>
            </a:r>
            <a:endParaRPr sz="1800">
              <a:latin typeface="Arial"/>
              <a:cs typeface="Arial"/>
            </a:endParaRPr>
          </a:p>
          <a:p>
            <a:pPr marL="1049020">
              <a:lnSpc>
                <a:spcPct val="100000"/>
              </a:lnSpc>
            </a:pP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701" y="5092065"/>
            <a:ext cx="19265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Data Access</a:t>
            </a:r>
            <a:r>
              <a:rPr sz="1800" spc="-14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7238" y="4319778"/>
            <a:ext cx="2860675" cy="349250"/>
          </a:xfrm>
          <a:prstGeom prst="rect">
            <a:avLst/>
          </a:prstGeom>
          <a:ln w="25907">
            <a:solidFill>
              <a:srgbClr val="850021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Service Implementation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99232" y="5843015"/>
            <a:ext cx="2955290" cy="565785"/>
            <a:chOff x="2999232" y="5843015"/>
            <a:chExt cx="2955290" cy="565785"/>
          </a:xfrm>
        </p:grpSpPr>
        <p:sp>
          <p:nvSpPr>
            <p:cNvPr id="12" name="object 12"/>
            <p:cNvSpPr/>
            <p:nvPr/>
          </p:nvSpPr>
          <p:spPr>
            <a:xfrm>
              <a:off x="2999232" y="5868923"/>
              <a:ext cx="2955036" cy="4434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5868" y="5843015"/>
              <a:ext cx="1921764" cy="5654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46476" y="5896355"/>
              <a:ext cx="2860548" cy="3489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46476" y="5896355"/>
              <a:ext cx="2860675" cy="349250"/>
            </a:xfrm>
            <a:custGeom>
              <a:avLst/>
              <a:gdLst/>
              <a:ahLst/>
              <a:cxnLst/>
              <a:rect l="l" t="t" r="r" b="b"/>
              <a:pathLst>
                <a:path w="2860675" h="349250">
                  <a:moveTo>
                    <a:pt x="0" y="348996"/>
                  </a:moveTo>
                  <a:lnTo>
                    <a:pt x="2860548" y="348996"/>
                  </a:lnTo>
                  <a:lnTo>
                    <a:pt x="2860548" y="0"/>
                  </a:lnTo>
                  <a:lnTo>
                    <a:pt x="0" y="0"/>
                  </a:lnTo>
                  <a:lnTo>
                    <a:pt x="0" y="348996"/>
                  </a:lnTo>
                  <a:close/>
                </a:path>
              </a:pathLst>
            </a:custGeom>
            <a:ln w="9144">
              <a:solidFill>
                <a:srgbClr val="BCB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83634" y="5915964"/>
            <a:ext cx="158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DAO</a:t>
            </a:r>
            <a:r>
              <a:rPr sz="1800" spc="-5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Interfaces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478495" y="4300728"/>
            <a:ext cx="1440815" cy="2002789"/>
            <a:chOff x="6478495" y="4300728"/>
            <a:chExt cx="1440815" cy="2002789"/>
          </a:xfrm>
        </p:grpSpPr>
        <p:sp>
          <p:nvSpPr>
            <p:cNvPr id="18" name="object 18"/>
            <p:cNvSpPr/>
            <p:nvPr/>
          </p:nvSpPr>
          <p:spPr>
            <a:xfrm>
              <a:off x="6478495" y="4300728"/>
              <a:ext cx="1440237" cy="20025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16623" y="4319016"/>
              <a:ext cx="1363979" cy="19263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16623" y="4319016"/>
              <a:ext cx="1363980" cy="1926589"/>
            </a:xfrm>
            <a:custGeom>
              <a:avLst/>
              <a:gdLst/>
              <a:ahLst/>
              <a:cxnLst/>
              <a:rect l="l" t="t" r="r" b="b"/>
              <a:pathLst>
                <a:path w="1363979" h="1926589">
                  <a:moveTo>
                    <a:pt x="0" y="1926336"/>
                  </a:moveTo>
                  <a:lnTo>
                    <a:pt x="1363979" y="1926336"/>
                  </a:lnTo>
                  <a:lnTo>
                    <a:pt x="1363979" y="0"/>
                  </a:lnTo>
                  <a:lnTo>
                    <a:pt x="0" y="0"/>
                  </a:lnTo>
                  <a:lnTo>
                    <a:pt x="0" y="1926336"/>
                  </a:lnTo>
                  <a:close/>
                </a:path>
              </a:pathLst>
            </a:custGeom>
            <a:ln w="9143">
              <a:solidFill>
                <a:srgbClr val="EC7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794118" y="4990338"/>
            <a:ext cx="810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marR="5080" indent="-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D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ma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n  Obj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cts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750052" y="4352544"/>
            <a:ext cx="925194" cy="1897380"/>
            <a:chOff x="5750052" y="4352544"/>
            <a:chExt cx="925194" cy="1897380"/>
          </a:xfrm>
        </p:grpSpPr>
        <p:sp>
          <p:nvSpPr>
            <p:cNvPr id="23" name="object 23"/>
            <p:cNvSpPr/>
            <p:nvPr/>
          </p:nvSpPr>
          <p:spPr>
            <a:xfrm>
              <a:off x="5750052" y="4352544"/>
              <a:ext cx="925068" cy="6659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07786" y="4489577"/>
              <a:ext cx="609600" cy="351790"/>
            </a:xfrm>
            <a:custGeom>
              <a:avLst/>
              <a:gdLst/>
              <a:ahLst/>
              <a:cxnLst/>
              <a:rect l="l" t="t" r="r" b="b"/>
              <a:pathLst>
                <a:path w="609600" h="351789">
                  <a:moveTo>
                    <a:pt x="539208" y="325205"/>
                  </a:moveTo>
                  <a:lnTo>
                    <a:pt x="497331" y="325500"/>
                  </a:lnTo>
                  <a:lnTo>
                    <a:pt x="490092" y="325628"/>
                  </a:lnTo>
                  <a:lnTo>
                    <a:pt x="484377" y="331470"/>
                  </a:lnTo>
                  <a:lnTo>
                    <a:pt x="484504" y="345694"/>
                  </a:lnTo>
                  <a:lnTo>
                    <a:pt x="490347" y="351536"/>
                  </a:lnTo>
                  <a:lnTo>
                    <a:pt x="497459" y="351409"/>
                  </a:lnTo>
                  <a:lnTo>
                    <a:pt x="609599" y="350647"/>
                  </a:lnTo>
                  <a:lnTo>
                    <a:pt x="608724" y="349123"/>
                  </a:lnTo>
                  <a:lnTo>
                    <a:pt x="580898" y="349123"/>
                  </a:lnTo>
                  <a:lnTo>
                    <a:pt x="539208" y="325205"/>
                  </a:lnTo>
                  <a:close/>
                </a:path>
                <a:path w="609600" h="351789">
                  <a:moveTo>
                    <a:pt x="564991" y="325023"/>
                  </a:moveTo>
                  <a:lnTo>
                    <a:pt x="539208" y="325205"/>
                  </a:lnTo>
                  <a:lnTo>
                    <a:pt x="580898" y="349123"/>
                  </a:lnTo>
                  <a:lnTo>
                    <a:pt x="583679" y="344297"/>
                  </a:lnTo>
                  <a:lnTo>
                    <a:pt x="576072" y="344297"/>
                  </a:lnTo>
                  <a:lnTo>
                    <a:pt x="564991" y="325023"/>
                  </a:lnTo>
                  <a:close/>
                </a:path>
                <a:path w="609600" h="351789">
                  <a:moveTo>
                    <a:pt x="542289" y="244983"/>
                  </a:moveTo>
                  <a:lnTo>
                    <a:pt x="536066" y="248666"/>
                  </a:lnTo>
                  <a:lnTo>
                    <a:pt x="529843" y="252222"/>
                  </a:lnTo>
                  <a:lnTo>
                    <a:pt x="527685" y="260096"/>
                  </a:lnTo>
                  <a:lnTo>
                    <a:pt x="531240" y="266319"/>
                  </a:lnTo>
                  <a:lnTo>
                    <a:pt x="552177" y="302734"/>
                  </a:lnTo>
                  <a:lnTo>
                    <a:pt x="593851" y="326644"/>
                  </a:lnTo>
                  <a:lnTo>
                    <a:pt x="580898" y="349123"/>
                  </a:lnTo>
                  <a:lnTo>
                    <a:pt x="608724" y="349123"/>
                  </a:lnTo>
                  <a:lnTo>
                    <a:pt x="550163" y="247142"/>
                  </a:lnTo>
                  <a:lnTo>
                    <a:pt x="542289" y="244983"/>
                  </a:lnTo>
                  <a:close/>
                </a:path>
                <a:path w="609600" h="351789">
                  <a:moveTo>
                    <a:pt x="587248" y="324866"/>
                  </a:moveTo>
                  <a:lnTo>
                    <a:pt x="564991" y="325023"/>
                  </a:lnTo>
                  <a:lnTo>
                    <a:pt x="576072" y="344297"/>
                  </a:lnTo>
                  <a:lnTo>
                    <a:pt x="587248" y="324866"/>
                  </a:lnTo>
                  <a:close/>
                </a:path>
                <a:path w="609600" h="351789">
                  <a:moveTo>
                    <a:pt x="590752" y="324866"/>
                  </a:moveTo>
                  <a:lnTo>
                    <a:pt x="587248" y="324866"/>
                  </a:lnTo>
                  <a:lnTo>
                    <a:pt x="576072" y="344297"/>
                  </a:lnTo>
                  <a:lnTo>
                    <a:pt x="583679" y="344297"/>
                  </a:lnTo>
                  <a:lnTo>
                    <a:pt x="593851" y="326644"/>
                  </a:lnTo>
                  <a:lnTo>
                    <a:pt x="590752" y="324866"/>
                  </a:lnTo>
                  <a:close/>
                </a:path>
                <a:path w="609600" h="351789">
                  <a:moveTo>
                    <a:pt x="70173" y="26205"/>
                  </a:moveTo>
                  <a:lnTo>
                    <a:pt x="44536" y="26386"/>
                  </a:lnTo>
                  <a:lnTo>
                    <a:pt x="57422" y="48801"/>
                  </a:lnTo>
                  <a:lnTo>
                    <a:pt x="539208" y="325205"/>
                  </a:lnTo>
                  <a:lnTo>
                    <a:pt x="564991" y="325023"/>
                  </a:lnTo>
                  <a:lnTo>
                    <a:pt x="552177" y="302734"/>
                  </a:lnTo>
                  <a:lnTo>
                    <a:pt x="70173" y="26205"/>
                  </a:lnTo>
                  <a:close/>
                </a:path>
                <a:path w="609600" h="351789">
                  <a:moveTo>
                    <a:pt x="552177" y="302734"/>
                  </a:moveTo>
                  <a:lnTo>
                    <a:pt x="564991" y="325023"/>
                  </a:lnTo>
                  <a:lnTo>
                    <a:pt x="590752" y="324866"/>
                  </a:lnTo>
                  <a:lnTo>
                    <a:pt x="552177" y="302734"/>
                  </a:lnTo>
                  <a:close/>
                </a:path>
                <a:path w="609600" h="351789">
                  <a:moveTo>
                    <a:pt x="119252" y="0"/>
                  </a:moveTo>
                  <a:lnTo>
                    <a:pt x="112140" y="0"/>
                  </a:lnTo>
                  <a:lnTo>
                    <a:pt x="0" y="889"/>
                  </a:lnTo>
                  <a:lnTo>
                    <a:pt x="55879" y="98171"/>
                  </a:lnTo>
                  <a:lnTo>
                    <a:pt x="59436" y="104267"/>
                  </a:lnTo>
                  <a:lnTo>
                    <a:pt x="67310" y="106425"/>
                  </a:lnTo>
                  <a:lnTo>
                    <a:pt x="79755" y="99314"/>
                  </a:lnTo>
                  <a:lnTo>
                    <a:pt x="81914" y="91440"/>
                  </a:lnTo>
                  <a:lnTo>
                    <a:pt x="78359" y="85217"/>
                  </a:lnTo>
                  <a:lnTo>
                    <a:pt x="57422" y="48801"/>
                  </a:lnTo>
                  <a:lnTo>
                    <a:pt x="15748" y="24892"/>
                  </a:lnTo>
                  <a:lnTo>
                    <a:pt x="28701" y="2412"/>
                  </a:lnTo>
                  <a:lnTo>
                    <a:pt x="121719" y="2412"/>
                  </a:lnTo>
                  <a:lnTo>
                    <a:pt x="119252" y="0"/>
                  </a:lnTo>
                  <a:close/>
                </a:path>
                <a:path w="609600" h="351789">
                  <a:moveTo>
                    <a:pt x="28701" y="2412"/>
                  </a:moveTo>
                  <a:lnTo>
                    <a:pt x="15748" y="24892"/>
                  </a:lnTo>
                  <a:lnTo>
                    <a:pt x="57422" y="48801"/>
                  </a:lnTo>
                  <a:lnTo>
                    <a:pt x="44626" y="26543"/>
                  </a:lnTo>
                  <a:lnTo>
                    <a:pt x="22351" y="26543"/>
                  </a:lnTo>
                  <a:lnTo>
                    <a:pt x="33527" y="7239"/>
                  </a:lnTo>
                  <a:lnTo>
                    <a:pt x="37113" y="7239"/>
                  </a:lnTo>
                  <a:lnTo>
                    <a:pt x="28701" y="2412"/>
                  </a:lnTo>
                  <a:close/>
                </a:path>
                <a:path w="609600" h="351789">
                  <a:moveTo>
                    <a:pt x="33527" y="7239"/>
                  </a:moveTo>
                  <a:lnTo>
                    <a:pt x="22351" y="26543"/>
                  </a:lnTo>
                  <a:lnTo>
                    <a:pt x="44536" y="26386"/>
                  </a:lnTo>
                  <a:lnTo>
                    <a:pt x="33527" y="7239"/>
                  </a:lnTo>
                  <a:close/>
                </a:path>
                <a:path w="609600" h="351789">
                  <a:moveTo>
                    <a:pt x="44536" y="26386"/>
                  </a:moveTo>
                  <a:lnTo>
                    <a:pt x="22351" y="26543"/>
                  </a:lnTo>
                  <a:lnTo>
                    <a:pt x="44626" y="26543"/>
                  </a:lnTo>
                  <a:lnTo>
                    <a:pt x="44536" y="26386"/>
                  </a:lnTo>
                  <a:close/>
                </a:path>
                <a:path w="609600" h="351789">
                  <a:moveTo>
                    <a:pt x="37113" y="7239"/>
                  </a:moveTo>
                  <a:lnTo>
                    <a:pt x="33527" y="7239"/>
                  </a:lnTo>
                  <a:lnTo>
                    <a:pt x="44536" y="26386"/>
                  </a:lnTo>
                  <a:lnTo>
                    <a:pt x="70173" y="26205"/>
                  </a:lnTo>
                  <a:lnTo>
                    <a:pt x="37113" y="7239"/>
                  </a:lnTo>
                  <a:close/>
                </a:path>
                <a:path w="609600" h="351789">
                  <a:moveTo>
                    <a:pt x="121719" y="2412"/>
                  </a:moveTo>
                  <a:lnTo>
                    <a:pt x="28701" y="2412"/>
                  </a:lnTo>
                  <a:lnTo>
                    <a:pt x="70173" y="26205"/>
                  </a:lnTo>
                  <a:lnTo>
                    <a:pt x="119506" y="25908"/>
                  </a:lnTo>
                  <a:lnTo>
                    <a:pt x="125222" y="20066"/>
                  </a:lnTo>
                  <a:lnTo>
                    <a:pt x="125121" y="7239"/>
                  </a:lnTo>
                  <a:lnTo>
                    <a:pt x="125094" y="5715"/>
                  </a:lnTo>
                  <a:lnTo>
                    <a:pt x="121719" y="2412"/>
                  </a:lnTo>
                  <a:close/>
                </a:path>
              </a:pathLst>
            </a:custGeom>
            <a:solidFill>
              <a:srgbClr val="002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50052" y="5759196"/>
              <a:ext cx="925068" cy="4907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07786" y="5867717"/>
              <a:ext cx="609600" cy="233679"/>
            </a:xfrm>
            <a:custGeom>
              <a:avLst/>
              <a:gdLst/>
              <a:ahLst/>
              <a:cxnLst/>
              <a:rect l="l" t="t" r="r" b="b"/>
              <a:pathLst>
                <a:path w="609600" h="233679">
                  <a:moveTo>
                    <a:pt x="90677" y="117868"/>
                  </a:moveTo>
                  <a:lnTo>
                    <a:pt x="82423" y="118046"/>
                  </a:lnTo>
                  <a:lnTo>
                    <a:pt x="0" y="204279"/>
                  </a:lnTo>
                  <a:lnTo>
                    <a:pt x="115569" y="233654"/>
                  </a:lnTo>
                  <a:lnTo>
                    <a:pt x="122681" y="229463"/>
                  </a:lnTo>
                  <a:lnTo>
                    <a:pt x="126237" y="215595"/>
                  </a:lnTo>
                  <a:lnTo>
                    <a:pt x="122696" y="209638"/>
                  </a:lnTo>
                  <a:lnTo>
                    <a:pt x="28193" y="209638"/>
                  </a:lnTo>
                  <a:lnTo>
                    <a:pt x="21081" y="184734"/>
                  </a:lnTo>
                  <a:lnTo>
                    <a:pt x="67195" y="171507"/>
                  </a:lnTo>
                  <a:lnTo>
                    <a:pt x="101218" y="135966"/>
                  </a:lnTo>
                  <a:lnTo>
                    <a:pt x="100964" y="127762"/>
                  </a:lnTo>
                  <a:lnTo>
                    <a:pt x="95758" y="122821"/>
                  </a:lnTo>
                  <a:lnTo>
                    <a:pt x="90677" y="117868"/>
                  </a:lnTo>
                  <a:close/>
                </a:path>
                <a:path w="609600" h="233679">
                  <a:moveTo>
                    <a:pt x="67195" y="171507"/>
                  </a:moveTo>
                  <a:lnTo>
                    <a:pt x="21081" y="184734"/>
                  </a:lnTo>
                  <a:lnTo>
                    <a:pt x="28193" y="209638"/>
                  </a:lnTo>
                  <a:lnTo>
                    <a:pt x="40370" y="206146"/>
                  </a:lnTo>
                  <a:lnTo>
                    <a:pt x="34036" y="206146"/>
                  </a:lnTo>
                  <a:lnTo>
                    <a:pt x="27812" y="184632"/>
                  </a:lnTo>
                  <a:lnTo>
                    <a:pt x="54631" y="184632"/>
                  </a:lnTo>
                  <a:lnTo>
                    <a:pt x="67195" y="171507"/>
                  </a:lnTo>
                  <a:close/>
                </a:path>
                <a:path w="609600" h="233679">
                  <a:moveTo>
                    <a:pt x="74271" y="196422"/>
                  </a:moveTo>
                  <a:lnTo>
                    <a:pt x="28193" y="209638"/>
                  </a:lnTo>
                  <a:lnTo>
                    <a:pt x="122696" y="209638"/>
                  </a:lnTo>
                  <a:lnTo>
                    <a:pt x="122047" y="208546"/>
                  </a:lnTo>
                  <a:lnTo>
                    <a:pt x="74271" y="196422"/>
                  </a:lnTo>
                  <a:close/>
                </a:path>
                <a:path w="609600" h="233679">
                  <a:moveTo>
                    <a:pt x="27812" y="184632"/>
                  </a:moveTo>
                  <a:lnTo>
                    <a:pt x="34036" y="206146"/>
                  </a:lnTo>
                  <a:lnTo>
                    <a:pt x="49389" y="190108"/>
                  </a:lnTo>
                  <a:lnTo>
                    <a:pt x="27812" y="184632"/>
                  </a:lnTo>
                  <a:close/>
                </a:path>
                <a:path w="609600" h="233679">
                  <a:moveTo>
                    <a:pt x="49389" y="190108"/>
                  </a:moveTo>
                  <a:lnTo>
                    <a:pt x="34036" y="206146"/>
                  </a:lnTo>
                  <a:lnTo>
                    <a:pt x="40370" y="206146"/>
                  </a:lnTo>
                  <a:lnTo>
                    <a:pt x="74271" y="196422"/>
                  </a:lnTo>
                  <a:lnTo>
                    <a:pt x="49389" y="190108"/>
                  </a:lnTo>
                  <a:close/>
                </a:path>
                <a:path w="609600" h="233679">
                  <a:moveTo>
                    <a:pt x="535324" y="37233"/>
                  </a:moveTo>
                  <a:lnTo>
                    <a:pt x="67195" y="171507"/>
                  </a:lnTo>
                  <a:lnTo>
                    <a:pt x="49389" y="190108"/>
                  </a:lnTo>
                  <a:lnTo>
                    <a:pt x="74271" y="196422"/>
                  </a:lnTo>
                  <a:lnTo>
                    <a:pt x="542421" y="62142"/>
                  </a:lnTo>
                  <a:lnTo>
                    <a:pt x="560214" y="43555"/>
                  </a:lnTo>
                  <a:lnTo>
                    <a:pt x="535324" y="37233"/>
                  </a:lnTo>
                  <a:close/>
                </a:path>
                <a:path w="609600" h="233679">
                  <a:moveTo>
                    <a:pt x="54631" y="184632"/>
                  </a:moveTo>
                  <a:lnTo>
                    <a:pt x="27812" y="184632"/>
                  </a:lnTo>
                  <a:lnTo>
                    <a:pt x="49389" y="190108"/>
                  </a:lnTo>
                  <a:lnTo>
                    <a:pt x="54631" y="184632"/>
                  </a:lnTo>
                  <a:close/>
                </a:path>
                <a:path w="609600" h="233679">
                  <a:moveTo>
                    <a:pt x="588457" y="24015"/>
                  </a:moveTo>
                  <a:lnTo>
                    <a:pt x="581405" y="24015"/>
                  </a:lnTo>
                  <a:lnTo>
                    <a:pt x="588517" y="48920"/>
                  </a:lnTo>
                  <a:lnTo>
                    <a:pt x="542421" y="62142"/>
                  </a:lnTo>
                  <a:lnTo>
                    <a:pt x="508380" y="97701"/>
                  </a:lnTo>
                  <a:lnTo>
                    <a:pt x="508635" y="105892"/>
                  </a:lnTo>
                  <a:lnTo>
                    <a:pt x="513714" y="110845"/>
                  </a:lnTo>
                  <a:lnTo>
                    <a:pt x="518922" y="115785"/>
                  </a:lnTo>
                  <a:lnTo>
                    <a:pt x="527176" y="115608"/>
                  </a:lnTo>
                  <a:lnTo>
                    <a:pt x="609599" y="29387"/>
                  </a:lnTo>
                  <a:lnTo>
                    <a:pt x="588457" y="24015"/>
                  </a:lnTo>
                  <a:close/>
                </a:path>
                <a:path w="609600" h="233679">
                  <a:moveTo>
                    <a:pt x="560214" y="43555"/>
                  </a:moveTo>
                  <a:lnTo>
                    <a:pt x="542421" y="62142"/>
                  </a:lnTo>
                  <a:lnTo>
                    <a:pt x="588119" y="49034"/>
                  </a:lnTo>
                  <a:lnTo>
                    <a:pt x="581787" y="49034"/>
                  </a:lnTo>
                  <a:lnTo>
                    <a:pt x="560214" y="43555"/>
                  </a:lnTo>
                  <a:close/>
                </a:path>
                <a:path w="609600" h="233679">
                  <a:moveTo>
                    <a:pt x="575563" y="27520"/>
                  </a:moveTo>
                  <a:lnTo>
                    <a:pt x="560214" y="43555"/>
                  </a:lnTo>
                  <a:lnTo>
                    <a:pt x="581787" y="49034"/>
                  </a:lnTo>
                  <a:lnTo>
                    <a:pt x="575563" y="27520"/>
                  </a:lnTo>
                  <a:close/>
                </a:path>
                <a:path w="609600" h="233679">
                  <a:moveTo>
                    <a:pt x="582406" y="27520"/>
                  </a:moveTo>
                  <a:lnTo>
                    <a:pt x="575563" y="27520"/>
                  </a:lnTo>
                  <a:lnTo>
                    <a:pt x="581787" y="49034"/>
                  </a:lnTo>
                  <a:lnTo>
                    <a:pt x="588119" y="49034"/>
                  </a:lnTo>
                  <a:lnTo>
                    <a:pt x="588517" y="48920"/>
                  </a:lnTo>
                  <a:lnTo>
                    <a:pt x="582406" y="27520"/>
                  </a:lnTo>
                  <a:close/>
                </a:path>
                <a:path w="609600" h="233679">
                  <a:moveTo>
                    <a:pt x="581405" y="24015"/>
                  </a:moveTo>
                  <a:lnTo>
                    <a:pt x="535324" y="37233"/>
                  </a:lnTo>
                  <a:lnTo>
                    <a:pt x="560214" y="43555"/>
                  </a:lnTo>
                  <a:lnTo>
                    <a:pt x="575563" y="27520"/>
                  </a:lnTo>
                  <a:lnTo>
                    <a:pt x="582406" y="27520"/>
                  </a:lnTo>
                  <a:lnTo>
                    <a:pt x="581405" y="24015"/>
                  </a:lnTo>
                  <a:close/>
                </a:path>
                <a:path w="609600" h="233679">
                  <a:moveTo>
                    <a:pt x="494029" y="0"/>
                  </a:moveTo>
                  <a:lnTo>
                    <a:pt x="486917" y="4203"/>
                  </a:lnTo>
                  <a:lnTo>
                    <a:pt x="483362" y="18072"/>
                  </a:lnTo>
                  <a:lnTo>
                    <a:pt x="487552" y="25120"/>
                  </a:lnTo>
                  <a:lnTo>
                    <a:pt x="535324" y="37233"/>
                  </a:lnTo>
                  <a:lnTo>
                    <a:pt x="581405" y="24015"/>
                  </a:lnTo>
                  <a:lnTo>
                    <a:pt x="588457" y="24015"/>
                  </a:lnTo>
                  <a:lnTo>
                    <a:pt x="494029" y="0"/>
                  </a:lnTo>
                  <a:close/>
                </a:path>
              </a:pathLst>
            </a:custGeom>
            <a:solidFill>
              <a:srgbClr val="002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5129" y="4699253"/>
            <a:ext cx="2859405" cy="384175"/>
          </a:xfrm>
          <a:custGeom>
            <a:avLst/>
            <a:gdLst/>
            <a:ahLst/>
            <a:cxnLst/>
            <a:rect l="l" t="t" r="r" b="b"/>
            <a:pathLst>
              <a:path w="2859404" h="384175">
                <a:moveTo>
                  <a:pt x="2859023" y="0"/>
                </a:moveTo>
                <a:lnTo>
                  <a:pt x="0" y="0"/>
                </a:lnTo>
                <a:lnTo>
                  <a:pt x="0" y="384048"/>
                </a:lnTo>
                <a:lnTo>
                  <a:pt x="2859023" y="384048"/>
                </a:lnTo>
                <a:lnTo>
                  <a:pt x="2859023" y="0"/>
                </a:lnTo>
                <a:close/>
              </a:path>
            </a:pathLst>
          </a:custGeom>
          <a:solidFill>
            <a:srgbClr val="BC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784" y="195529"/>
            <a:ext cx="34124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Data Access</a:t>
            </a:r>
            <a:r>
              <a:rPr b="0" spc="-26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Layer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3903" y="1513459"/>
            <a:ext cx="8462645" cy="27012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78435" marR="55244" indent="-166370">
              <a:lnSpc>
                <a:spcPts val="2380"/>
              </a:lnSpc>
              <a:spcBef>
                <a:spcPts val="39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This layer abstract the </a:t>
            </a:r>
            <a:r>
              <a:rPr sz="2200" dirty="0">
                <a:solidFill>
                  <a:srgbClr val="002549"/>
                </a:solidFill>
                <a:latin typeface="Arial"/>
                <a:cs typeface="Arial"/>
              </a:rPr>
              <a:t>logic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required to access the underlying data  stores</a:t>
            </a:r>
            <a:endParaRPr sz="2200">
              <a:latin typeface="Arial"/>
              <a:cs typeface="Arial"/>
            </a:endParaRPr>
          </a:p>
          <a:p>
            <a:pPr marL="178435" marR="8890" indent="-166370">
              <a:lnSpc>
                <a:spcPts val="2380"/>
              </a:lnSpc>
              <a:spcBef>
                <a:spcPts val="59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It centralize common data access functionality in order to make the  application easier to configure and</a:t>
            </a:r>
            <a:r>
              <a:rPr sz="2200" spc="2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2549"/>
                </a:solidFill>
                <a:latin typeface="Arial"/>
                <a:cs typeface="Arial"/>
              </a:rPr>
              <a:t>maintain.</a:t>
            </a:r>
            <a:endParaRPr sz="2200">
              <a:latin typeface="Arial"/>
              <a:cs typeface="Arial"/>
            </a:endParaRPr>
          </a:p>
          <a:p>
            <a:pPr marL="178435" marR="367030" indent="-166370">
              <a:lnSpc>
                <a:spcPct val="90000"/>
              </a:lnSpc>
              <a:spcBef>
                <a:spcPts val="56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This layer is </a:t>
            </a:r>
            <a:r>
              <a:rPr sz="2200" dirty="0">
                <a:solidFill>
                  <a:srgbClr val="002549"/>
                </a:solidFill>
                <a:latin typeface="Arial"/>
                <a:cs typeface="Arial"/>
              </a:rPr>
              <a:t>responsible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for managing </a:t>
            </a:r>
            <a:r>
              <a:rPr sz="2200" dirty="0">
                <a:solidFill>
                  <a:srgbClr val="002549"/>
                </a:solidFill>
                <a:latin typeface="Arial"/>
                <a:cs typeface="Arial"/>
              </a:rPr>
              <a:t>connections,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generating  queries, and mapping application domain objects to data source  structures</a:t>
            </a:r>
            <a:endParaRPr sz="220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spcBef>
                <a:spcPts val="33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Business logic layer interacts to data access layer through</a:t>
            </a:r>
            <a:r>
              <a:rPr sz="2200" spc="22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abstract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019" y="4156328"/>
            <a:ext cx="53587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interfaces using application domain</a:t>
            </a:r>
            <a:r>
              <a:rPr sz="2200" spc="10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objects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5129" y="4699253"/>
            <a:ext cx="2859405" cy="384175"/>
          </a:xfrm>
          <a:prstGeom prst="rect">
            <a:avLst/>
          </a:prstGeom>
          <a:ln w="25907">
            <a:solidFill>
              <a:srgbClr val="898900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384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DAO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66744" y="5756147"/>
            <a:ext cx="1414780" cy="676910"/>
            <a:chOff x="3666744" y="5756147"/>
            <a:chExt cx="1414780" cy="676910"/>
          </a:xfrm>
        </p:grpSpPr>
        <p:sp>
          <p:nvSpPr>
            <p:cNvPr id="8" name="object 8"/>
            <p:cNvSpPr/>
            <p:nvPr/>
          </p:nvSpPr>
          <p:spPr>
            <a:xfrm>
              <a:off x="3666744" y="5756147"/>
              <a:ext cx="1414272" cy="6309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06368" y="5867399"/>
              <a:ext cx="1335024" cy="5654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13988" y="5783579"/>
              <a:ext cx="1319784" cy="5364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13988" y="5783579"/>
              <a:ext cx="1320165" cy="536575"/>
            </a:xfrm>
            <a:custGeom>
              <a:avLst/>
              <a:gdLst/>
              <a:ahLst/>
              <a:cxnLst/>
              <a:rect l="l" t="t" r="r" b="b"/>
              <a:pathLst>
                <a:path w="1320164" h="536575">
                  <a:moveTo>
                    <a:pt x="1319784" y="89408"/>
                  </a:moveTo>
                  <a:lnTo>
                    <a:pt x="1281317" y="119561"/>
                  </a:lnTo>
                  <a:lnTo>
                    <a:pt x="1217057" y="137338"/>
                  </a:lnTo>
                  <a:lnTo>
                    <a:pt x="1174826" y="145327"/>
                  </a:lnTo>
                  <a:lnTo>
                    <a:pt x="1126521" y="152628"/>
                  </a:lnTo>
                  <a:lnTo>
                    <a:pt x="1072638" y="159173"/>
                  </a:lnTo>
                  <a:lnTo>
                    <a:pt x="1013670" y="164895"/>
                  </a:lnTo>
                  <a:lnTo>
                    <a:pt x="950114" y="169728"/>
                  </a:lnTo>
                  <a:lnTo>
                    <a:pt x="882462" y="173603"/>
                  </a:lnTo>
                  <a:lnTo>
                    <a:pt x="811212" y="176454"/>
                  </a:lnTo>
                  <a:lnTo>
                    <a:pt x="736857" y="178214"/>
                  </a:lnTo>
                  <a:lnTo>
                    <a:pt x="659891" y="178816"/>
                  </a:lnTo>
                  <a:lnTo>
                    <a:pt x="582926" y="178214"/>
                  </a:lnTo>
                  <a:lnTo>
                    <a:pt x="508571" y="176454"/>
                  </a:lnTo>
                  <a:lnTo>
                    <a:pt x="437321" y="173603"/>
                  </a:lnTo>
                  <a:lnTo>
                    <a:pt x="369669" y="169728"/>
                  </a:lnTo>
                  <a:lnTo>
                    <a:pt x="306113" y="164895"/>
                  </a:lnTo>
                  <a:lnTo>
                    <a:pt x="247145" y="159173"/>
                  </a:lnTo>
                  <a:lnTo>
                    <a:pt x="193262" y="152628"/>
                  </a:lnTo>
                  <a:lnTo>
                    <a:pt x="144957" y="145327"/>
                  </a:lnTo>
                  <a:lnTo>
                    <a:pt x="102726" y="137338"/>
                  </a:lnTo>
                  <a:lnTo>
                    <a:pt x="38466" y="119561"/>
                  </a:lnTo>
                  <a:lnTo>
                    <a:pt x="4438" y="99834"/>
                  </a:lnTo>
                  <a:lnTo>
                    <a:pt x="0" y="89408"/>
                  </a:lnTo>
                </a:path>
                <a:path w="1320164" h="536575">
                  <a:moveTo>
                    <a:pt x="0" y="89408"/>
                  </a:moveTo>
                  <a:lnTo>
                    <a:pt x="38466" y="59254"/>
                  </a:lnTo>
                  <a:lnTo>
                    <a:pt x="102726" y="41477"/>
                  </a:lnTo>
                  <a:lnTo>
                    <a:pt x="144957" y="33488"/>
                  </a:lnTo>
                  <a:lnTo>
                    <a:pt x="193262" y="26187"/>
                  </a:lnTo>
                  <a:lnTo>
                    <a:pt x="247145" y="19642"/>
                  </a:lnTo>
                  <a:lnTo>
                    <a:pt x="306113" y="13920"/>
                  </a:lnTo>
                  <a:lnTo>
                    <a:pt x="369669" y="9087"/>
                  </a:lnTo>
                  <a:lnTo>
                    <a:pt x="437321" y="5212"/>
                  </a:lnTo>
                  <a:lnTo>
                    <a:pt x="508571" y="2361"/>
                  </a:lnTo>
                  <a:lnTo>
                    <a:pt x="582926" y="601"/>
                  </a:lnTo>
                  <a:lnTo>
                    <a:pt x="659891" y="0"/>
                  </a:lnTo>
                  <a:lnTo>
                    <a:pt x="736857" y="601"/>
                  </a:lnTo>
                  <a:lnTo>
                    <a:pt x="811212" y="2361"/>
                  </a:lnTo>
                  <a:lnTo>
                    <a:pt x="882462" y="5212"/>
                  </a:lnTo>
                  <a:lnTo>
                    <a:pt x="950114" y="9087"/>
                  </a:lnTo>
                  <a:lnTo>
                    <a:pt x="1013670" y="13920"/>
                  </a:lnTo>
                  <a:lnTo>
                    <a:pt x="1072638" y="19642"/>
                  </a:lnTo>
                  <a:lnTo>
                    <a:pt x="1126521" y="26187"/>
                  </a:lnTo>
                  <a:lnTo>
                    <a:pt x="1174826" y="33488"/>
                  </a:lnTo>
                  <a:lnTo>
                    <a:pt x="1217057" y="41477"/>
                  </a:lnTo>
                  <a:lnTo>
                    <a:pt x="1281317" y="59254"/>
                  </a:lnTo>
                  <a:lnTo>
                    <a:pt x="1315345" y="78981"/>
                  </a:lnTo>
                  <a:lnTo>
                    <a:pt x="1319784" y="89408"/>
                  </a:lnTo>
                  <a:lnTo>
                    <a:pt x="1319784" y="447040"/>
                  </a:lnTo>
                  <a:lnTo>
                    <a:pt x="1281317" y="477193"/>
                  </a:lnTo>
                  <a:lnTo>
                    <a:pt x="1217057" y="494970"/>
                  </a:lnTo>
                  <a:lnTo>
                    <a:pt x="1174826" y="502959"/>
                  </a:lnTo>
                  <a:lnTo>
                    <a:pt x="1126521" y="510260"/>
                  </a:lnTo>
                  <a:lnTo>
                    <a:pt x="1072638" y="516805"/>
                  </a:lnTo>
                  <a:lnTo>
                    <a:pt x="1013670" y="522527"/>
                  </a:lnTo>
                  <a:lnTo>
                    <a:pt x="950114" y="527360"/>
                  </a:lnTo>
                  <a:lnTo>
                    <a:pt x="882462" y="531235"/>
                  </a:lnTo>
                  <a:lnTo>
                    <a:pt x="811212" y="534086"/>
                  </a:lnTo>
                  <a:lnTo>
                    <a:pt x="736857" y="535846"/>
                  </a:lnTo>
                  <a:lnTo>
                    <a:pt x="659891" y="536448"/>
                  </a:lnTo>
                  <a:lnTo>
                    <a:pt x="582926" y="535846"/>
                  </a:lnTo>
                  <a:lnTo>
                    <a:pt x="508571" y="534086"/>
                  </a:lnTo>
                  <a:lnTo>
                    <a:pt x="437321" y="531235"/>
                  </a:lnTo>
                  <a:lnTo>
                    <a:pt x="369669" y="527360"/>
                  </a:lnTo>
                  <a:lnTo>
                    <a:pt x="306113" y="522527"/>
                  </a:lnTo>
                  <a:lnTo>
                    <a:pt x="247145" y="516805"/>
                  </a:lnTo>
                  <a:lnTo>
                    <a:pt x="193262" y="510260"/>
                  </a:lnTo>
                  <a:lnTo>
                    <a:pt x="144957" y="502959"/>
                  </a:lnTo>
                  <a:lnTo>
                    <a:pt x="102726" y="494970"/>
                  </a:lnTo>
                  <a:lnTo>
                    <a:pt x="38466" y="477193"/>
                  </a:lnTo>
                  <a:lnTo>
                    <a:pt x="4438" y="457466"/>
                  </a:lnTo>
                  <a:lnTo>
                    <a:pt x="0" y="447040"/>
                  </a:lnTo>
                  <a:lnTo>
                    <a:pt x="0" y="89408"/>
                  </a:lnTo>
                  <a:close/>
                </a:path>
              </a:pathLst>
            </a:custGeom>
            <a:ln w="9144">
              <a:solidFill>
                <a:srgbClr val="0024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74134" y="5941263"/>
            <a:ext cx="10020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D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ta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ba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se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318484" y="4343374"/>
            <a:ext cx="1442085" cy="1614170"/>
            <a:chOff x="6318484" y="4343374"/>
            <a:chExt cx="1442085" cy="1614170"/>
          </a:xfrm>
        </p:grpSpPr>
        <p:sp>
          <p:nvSpPr>
            <p:cNvPr id="14" name="object 14"/>
            <p:cNvSpPr/>
            <p:nvPr/>
          </p:nvSpPr>
          <p:spPr>
            <a:xfrm>
              <a:off x="6318484" y="4343374"/>
              <a:ext cx="1441742" cy="16139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56603" y="4361687"/>
              <a:ext cx="1365503" cy="15377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56603" y="4361687"/>
              <a:ext cx="1365885" cy="1537970"/>
            </a:xfrm>
            <a:custGeom>
              <a:avLst/>
              <a:gdLst/>
              <a:ahLst/>
              <a:cxnLst/>
              <a:rect l="l" t="t" r="r" b="b"/>
              <a:pathLst>
                <a:path w="1365884" h="1537970">
                  <a:moveTo>
                    <a:pt x="0" y="1537716"/>
                  </a:moveTo>
                  <a:lnTo>
                    <a:pt x="1365503" y="1537716"/>
                  </a:lnTo>
                  <a:lnTo>
                    <a:pt x="1365503" y="0"/>
                  </a:lnTo>
                  <a:lnTo>
                    <a:pt x="0" y="0"/>
                  </a:lnTo>
                  <a:lnTo>
                    <a:pt x="0" y="1537716"/>
                  </a:lnTo>
                  <a:close/>
                </a:path>
              </a:pathLst>
            </a:custGeom>
            <a:ln w="9144">
              <a:solidFill>
                <a:srgbClr val="EC7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635242" y="4838827"/>
            <a:ext cx="810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marR="5080" indent="-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D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ma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n  Obj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cts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7770" y="4390135"/>
            <a:ext cx="19265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Data Access</a:t>
            </a:r>
            <a:r>
              <a:rPr sz="1800" spc="-14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216908" y="4753355"/>
            <a:ext cx="2299970" cy="1209040"/>
            <a:chOff x="4216908" y="4753355"/>
            <a:chExt cx="2299970" cy="1209040"/>
          </a:xfrm>
        </p:grpSpPr>
        <p:sp>
          <p:nvSpPr>
            <p:cNvPr id="20" name="object 20"/>
            <p:cNvSpPr/>
            <p:nvPr/>
          </p:nvSpPr>
          <p:spPr>
            <a:xfrm>
              <a:off x="4216908" y="5061203"/>
              <a:ext cx="315467" cy="9006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14571" y="5083301"/>
              <a:ext cx="120650" cy="700405"/>
            </a:xfrm>
            <a:custGeom>
              <a:avLst/>
              <a:gdLst/>
              <a:ahLst/>
              <a:cxnLst/>
              <a:rect l="l" t="t" r="r" b="b"/>
              <a:pathLst>
                <a:path w="120650" h="700404">
                  <a:moveTo>
                    <a:pt x="14350" y="582142"/>
                  </a:moveTo>
                  <a:lnTo>
                    <a:pt x="8254" y="585749"/>
                  </a:lnTo>
                  <a:lnTo>
                    <a:pt x="2031" y="589356"/>
                  </a:lnTo>
                  <a:lnTo>
                    <a:pt x="0" y="597281"/>
                  </a:lnTo>
                  <a:lnTo>
                    <a:pt x="3555" y="603465"/>
                  </a:lnTo>
                  <a:lnTo>
                    <a:pt x="60070" y="700366"/>
                  </a:lnTo>
                  <a:lnTo>
                    <a:pt x="75062" y="674662"/>
                  </a:lnTo>
                  <a:lnTo>
                    <a:pt x="47116" y="674662"/>
                  </a:lnTo>
                  <a:lnTo>
                    <a:pt x="47116" y="626768"/>
                  </a:lnTo>
                  <a:lnTo>
                    <a:pt x="25907" y="590410"/>
                  </a:lnTo>
                  <a:lnTo>
                    <a:pt x="22351" y="584225"/>
                  </a:lnTo>
                  <a:lnTo>
                    <a:pt x="14350" y="582142"/>
                  </a:lnTo>
                  <a:close/>
                </a:path>
                <a:path w="120650" h="700404">
                  <a:moveTo>
                    <a:pt x="47116" y="626768"/>
                  </a:moveTo>
                  <a:lnTo>
                    <a:pt x="47116" y="674662"/>
                  </a:lnTo>
                  <a:lnTo>
                    <a:pt x="73025" y="674662"/>
                  </a:lnTo>
                  <a:lnTo>
                    <a:pt x="73025" y="668134"/>
                  </a:lnTo>
                  <a:lnTo>
                    <a:pt x="48894" y="668134"/>
                  </a:lnTo>
                  <a:lnTo>
                    <a:pt x="60070" y="648975"/>
                  </a:lnTo>
                  <a:lnTo>
                    <a:pt x="47116" y="626768"/>
                  </a:lnTo>
                  <a:close/>
                </a:path>
                <a:path w="120650" h="700404">
                  <a:moveTo>
                    <a:pt x="105790" y="582142"/>
                  </a:moveTo>
                  <a:lnTo>
                    <a:pt x="97789" y="584225"/>
                  </a:lnTo>
                  <a:lnTo>
                    <a:pt x="94233" y="590410"/>
                  </a:lnTo>
                  <a:lnTo>
                    <a:pt x="73025" y="626768"/>
                  </a:lnTo>
                  <a:lnTo>
                    <a:pt x="73025" y="674662"/>
                  </a:lnTo>
                  <a:lnTo>
                    <a:pt x="75062" y="674662"/>
                  </a:lnTo>
                  <a:lnTo>
                    <a:pt x="116586" y="603465"/>
                  </a:lnTo>
                  <a:lnTo>
                    <a:pt x="120141" y="597281"/>
                  </a:lnTo>
                  <a:lnTo>
                    <a:pt x="118109" y="589356"/>
                  </a:lnTo>
                  <a:lnTo>
                    <a:pt x="111887" y="585749"/>
                  </a:lnTo>
                  <a:lnTo>
                    <a:pt x="105790" y="582142"/>
                  </a:lnTo>
                  <a:close/>
                </a:path>
                <a:path w="120650" h="700404">
                  <a:moveTo>
                    <a:pt x="60070" y="648975"/>
                  </a:moveTo>
                  <a:lnTo>
                    <a:pt x="48894" y="668134"/>
                  </a:lnTo>
                  <a:lnTo>
                    <a:pt x="71246" y="668134"/>
                  </a:lnTo>
                  <a:lnTo>
                    <a:pt x="60070" y="648975"/>
                  </a:lnTo>
                  <a:close/>
                </a:path>
                <a:path w="120650" h="700404">
                  <a:moveTo>
                    <a:pt x="73025" y="626768"/>
                  </a:moveTo>
                  <a:lnTo>
                    <a:pt x="60070" y="648975"/>
                  </a:lnTo>
                  <a:lnTo>
                    <a:pt x="71246" y="668134"/>
                  </a:lnTo>
                  <a:lnTo>
                    <a:pt x="73025" y="668134"/>
                  </a:lnTo>
                  <a:lnTo>
                    <a:pt x="73025" y="626768"/>
                  </a:lnTo>
                  <a:close/>
                </a:path>
                <a:path w="120650" h="700404">
                  <a:moveTo>
                    <a:pt x="73025" y="0"/>
                  </a:moveTo>
                  <a:lnTo>
                    <a:pt x="47116" y="0"/>
                  </a:lnTo>
                  <a:lnTo>
                    <a:pt x="47116" y="626768"/>
                  </a:lnTo>
                  <a:lnTo>
                    <a:pt x="60070" y="648975"/>
                  </a:lnTo>
                  <a:lnTo>
                    <a:pt x="73024" y="626768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2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53355"/>
              <a:ext cx="870203" cy="3154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04154" y="4831079"/>
              <a:ext cx="554355" cy="120650"/>
            </a:xfrm>
            <a:custGeom>
              <a:avLst/>
              <a:gdLst/>
              <a:ahLst/>
              <a:cxnLst/>
              <a:rect l="l" t="t" r="r" b="b"/>
              <a:pathLst>
                <a:path w="554354" h="120650">
                  <a:moveTo>
                    <a:pt x="102996" y="0"/>
                  </a:moveTo>
                  <a:lnTo>
                    <a:pt x="96900" y="3683"/>
                  </a:lnTo>
                  <a:lnTo>
                    <a:pt x="0" y="60198"/>
                  </a:lnTo>
                  <a:lnTo>
                    <a:pt x="102996" y="120269"/>
                  </a:lnTo>
                  <a:lnTo>
                    <a:pt x="110997" y="118237"/>
                  </a:lnTo>
                  <a:lnTo>
                    <a:pt x="114553" y="112014"/>
                  </a:lnTo>
                  <a:lnTo>
                    <a:pt x="118109" y="105918"/>
                  </a:lnTo>
                  <a:lnTo>
                    <a:pt x="116077" y="97917"/>
                  </a:lnTo>
                  <a:lnTo>
                    <a:pt x="109854" y="94361"/>
                  </a:lnTo>
                  <a:lnTo>
                    <a:pt x="73496" y="73152"/>
                  </a:lnTo>
                  <a:lnTo>
                    <a:pt x="25653" y="73152"/>
                  </a:lnTo>
                  <a:lnTo>
                    <a:pt x="25653" y="47244"/>
                  </a:lnTo>
                  <a:lnTo>
                    <a:pt x="73496" y="47244"/>
                  </a:lnTo>
                  <a:lnTo>
                    <a:pt x="109854" y="26035"/>
                  </a:lnTo>
                  <a:lnTo>
                    <a:pt x="116077" y="22479"/>
                  </a:lnTo>
                  <a:lnTo>
                    <a:pt x="118109" y="14478"/>
                  </a:lnTo>
                  <a:lnTo>
                    <a:pt x="114553" y="8382"/>
                  </a:lnTo>
                  <a:lnTo>
                    <a:pt x="110997" y="2159"/>
                  </a:lnTo>
                  <a:lnTo>
                    <a:pt x="102996" y="0"/>
                  </a:lnTo>
                  <a:close/>
                </a:path>
                <a:path w="554354" h="120650">
                  <a:moveTo>
                    <a:pt x="502557" y="60198"/>
                  </a:moveTo>
                  <a:lnTo>
                    <a:pt x="443991" y="94361"/>
                  </a:lnTo>
                  <a:lnTo>
                    <a:pt x="437768" y="97917"/>
                  </a:lnTo>
                  <a:lnTo>
                    <a:pt x="435736" y="105918"/>
                  </a:lnTo>
                  <a:lnTo>
                    <a:pt x="439292" y="112014"/>
                  </a:lnTo>
                  <a:lnTo>
                    <a:pt x="442975" y="118237"/>
                  </a:lnTo>
                  <a:lnTo>
                    <a:pt x="450849" y="120269"/>
                  </a:lnTo>
                  <a:lnTo>
                    <a:pt x="457072" y="116713"/>
                  </a:lnTo>
                  <a:lnTo>
                    <a:pt x="531762" y="73152"/>
                  </a:lnTo>
                  <a:lnTo>
                    <a:pt x="528192" y="73152"/>
                  </a:lnTo>
                  <a:lnTo>
                    <a:pt x="528192" y="71374"/>
                  </a:lnTo>
                  <a:lnTo>
                    <a:pt x="521715" y="71374"/>
                  </a:lnTo>
                  <a:lnTo>
                    <a:pt x="502557" y="60198"/>
                  </a:lnTo>
                  <a:close/>
                </a:path>
                <a:path w="554354" h="120650">
                  <a:moveTo>
                    <a:pt x="73496" y="47244"/>
                  </a:moveTo>
                  <a:lnTo>
                    <a:pt x="25653" y="47244"/>
                  </a:lnTo>
                  <a:lnTo>
                    <a:pt x="25653" y="73152"/>
                  </a:lnTo>
                  <a:lnTo>
                    <a:pt x="73496" y="73152"/>
                  </a:lnTo>
                  <a:lnTo>
                    <a:pt x="70448" y="71374"/>
                  </a:lnTo>
                  <a:lnTo>
                    <a:pt x="32130" y="71374"/>
                  </a:lnTo>
                  <a:lnTo>
                    <a:pt x="32130" y="49022"/>
                  </a:lnTo>
                  <a:lnTo>
                    <a:pt x="70448" y="49022"/>
                  </a:lnTo>
                  <a:lnTo>
                    <a:pt x="73496" y="47244"/>
                  </a:lnTo>
                  <a:close/>
                </a:path>
                <a:path w="554354" h="120650">
                  <a:moveTo>
                    <a:pt x="480350" y="47244"/>
                  </a:moveTo>
                  <a:lnTo>
                    <a:pt x="73496" y="47244"/>
                  </a:lnTo>
                  <a:lnTo>
                    <a:pt x="51289" y="60198"/>
                  </a:lnTo>
                  <a:lnTo>
                    <a:pt x="73496" y="73152"/>
                  </a:lnTo>
                  <a:lnTo>
                    <a:pt x="480350" y="73152"/>
                  </a:lnTo>
                  <a:lnTo>
                    <a:pt x="502557" y="60198"/>
                  </a:lnTo>
                  <a:lnTo>
                    <a:pt x="480350" y="47244"/>
                  </a:lnTo>
                  <a:close/>
                </a:path>
                <a:path w="554354" h="120650">
                  <a:moveTo>
                    <a:pt x="531762" y="47244"/>
                  </a:moveTo>
                  <a:lnTo>
                    <a:pt x="528192" y="47244"/>
                  </a:lnTo>
                  <a:lnTo>
                    <a:pt x="528192" y="73152"/>
                  </a:lnTo>
                  <a:lnTo>
                    <a:pt x="531762" y="73152"/>
                  </a:lnTo>
                  <a:lnTo>
                    <a:pt x="553973" y="60198"/>
                  </a:lnTo>
                  <a:lnTo>
                    <a:pt x="531762" y="47244"/>
                  </a:lnTo>
                  <a:close/>
                </a:path>
                <a:path w="554354" h="120650">
                  <a:moveTo>
                    <a:pt x="32130" y="49022"/>
                  </a:moveTo>
                  <a:lnTo>
                    <a:pt x="32130" y="71374"/>
                  </a:lnTo>
                  <a:lnTo>
                    <a:pt x="51289" y="60198"/>
                  </a:lnTo>
                  <a:lnTo>
                    <a:pt x="32130" y="49022"/>
                  </a:lnTo>
                  <a:close/>
                </a:path>
                <a:path w="554354" h="120650">
                  <a:moveTo>
                    <a:pt x="51289" y="60198"/>
                  </a:moveTo>
                  <a:lnTo>
                    <a:pt x="32130" y="71374"/>
                  </a:lnTo>
                  <a:lnTo>
                    <a:pt x="70448" y="71374"/>
                  </a:lnTo>
                  <a:lnTo>
                    <a:pt x="51289" y="60198"/>
                  </a:lnTo>
                  <a:close/>
                </a:path>
                <a:path w="554354" h="120650">
                  <a:moveTo>
                    <a:pt x="521715" y="49022"/>
                  </a:moveTo>
                  <a:lnTo>
                    <a:pt x="502557" y="60198"/>
                  </a:lnTo>
                  <a:lnTo>
                    <a:pt x="521715" y="71374"/>
                  </a:lnTo>
                  <a:lnTo>
                    <a:pt x="521715" y="49022"/>
                  </a:lnTo>
                  <a:close/>
                </a:path>
                <a:path w="554354" h="120650">
                  <a:moveTo>
                    <a:pt x="528192" y="49022"/>
                  </a:moveTo>
                  <a:lnTo>
                    <a:pt x="521715" y="49022"/>
                  </a:lnTo>
                  <a:lnTo>
                    <a:pt x="521715" y="71374"/>
                  </a:lnTo>
                  <a:lnTo>
                    <a:pt x="528192" y="71374"/>
                  </a:lnTo>
                  <a:lnTo>
                    <a:pt x="528192" y="49022"/>
                  </a:lnTo>
                  <a:close/>
                </a:path>
                <a:path w="554354" h="120650">
                  <a:moveTo>
                    <a:pt x="70448" y="49022"/>
                  </a:moveTo>
                  <a:lnTo>
                    <a:pt x="32130" y="49022"/>
                  </a:lnTo>
                  <a:lnTo>
                    <a:pt x="51289" y="60198"/>
                  </a:lnTo>
                  <a:lnTo>
                    <a:pt x="70448" y="49022"/>
                  </a:lnTo>
                  <a:close/>
                </a:path>
                <a:path w="554354" h="120650">
                  <a:moveTo>
                    <a:pt x="450849" y="127"/>
                  </a:moveTo>
                  <a:lnTo>
                    <a:pt x="442975" y="2159"/>
                  </a:lnTo>
                  <a:lnTo>
                    <a:pt x="439292" y="8382"/>
                  </a:lnTo>
                  <a:lnTo>
                    <a:pt x="435736" y="14478"/>
                  </a:lnTo>
                  <a:lnTo>
                    <a:pt x="437768" y="22479"/>
                  </a:lnTo>
                  <a:lnTo>
                    <a:pt x="443991" y="26035"/>
                  </a:lnTo>
                  <a:lnTo>
                    <a:pt x="502557" y="60198"/>
                  </a:lnTo>
                  <a:lnTo>
                    <a:pt x="521715" y="49022"/>
                  </a:lnTo>
                  <a:lnTo>
                    <a:pt x="528192" y="49022"/>
                  </a:lnTo>
                  <a:lnTo>
                    <a:pt x="528192" y="47244"/>
                  </a:lnTo>
                  <a:lnTo>
                    <a:pt x="531762" y="47244"/>
                  </a:lnTo>
                  <a:lnTo>
                    <a:pt x="457072" y="3683"/>
                  </a:lnTo>
                  <a:lnTo>
                    <a:pt x="450849" y="127"/>
                  </a:lnTo>
                  <a:close/>
                </a:path>
              </a:pathLst>
            </a:custGeom>
            <a:solidFill>
              <a:srgbClr val="002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84" y="195529"/>
            <a:ext cx="397382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Data </a:t>
            </a:r>
            <a:r>
              <a:rPr b="0" spc="-15" dirty="0">
                <a:latin typeface="Arial"/>
                <a:cs typeface="Arial"/>
              </a:rPr>
              <a:t>Transfer</a:t>
            </a:r>
            <a:r>
              <a:rPr b="0" spc="-20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Objects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78435" marR="5080" indent="-166370">
              <a:lnSpc>
                <a:spcPts val="2380"/>
              </a:lnSpc>
              <a:spcBef>
                <a:spcPts val="39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  <a:tab pos="2913380" algn="l"/>
                <a:tab pos="3841115" algn="l"/>
              </a:tabLst>
            </a:pPr>
            <a:r>
              <a:rPr spc="-5" dirty="0"/>
              <a:t>Data</a:t>
            </a:r>
            <a:r>
              <a:rPr spc="45" dirty="0"/>
              <a:t> </a:t>
            </a:r>
            <a:r>
              <a:rPr spc="-5" dirty="0"/>
              <a:t>transfer</a:t>
            </a:r>
            <a:r>
              <a:rPr spc="45" dirty="0"/>
              <a:t> </a:t>
            </a:r>
            <a:r>
              <a:rPr spc="-5" dirty="0"/>
              <a:t>objects	</a:t>
            </a:r>
            <a:r>
              <a:rPr spc="-10" dirty="0"/>
              <a:t>(DTO)	</a:t>
            </a:r>
            <a:r>
              <a:rPr spc="-5" dirty="0"/>
              <a:t>or </a:t>
            </a:r>
            <a:r>
              <a:rPr spc="-40" dirty="0"/>
              <a:t>Value </a:t>
            </a:r>
            <a:r>
              <a:rPr spc="-5" dirty="0"/>
              <a:t>Objects (VO) encapsulates  business data necessary to represent real world elements, such as  Customers or</a:t>
            </a:r>
            <a:r>
              <a:rPr spc="40" dirty="0"/>
              <a:t> </a:t>
            </a:r>
            <a:r>
              <a:rPr spc="-5" dirty="0"/>
              <a:t>Orders</a:t>
            </a:r>
          </a:p>
          <a:p>
            <a:pPr marL="178435" indent="-166370">
              <a:lnSpc>
                <a:spcPts val="2510"/>
              </a:lnSpc>
              <a:spcBef>
                <a:spcPts val="29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pc="-5" dirty="0"/>
              <a:t>These object </a:t>
            </a:r>
            <a:r>
              <a:rPr spc="-10" dirty="0"/>
              <a:t>are POJO’s </a:t>
            </a:r>
            <a:r>
              <a:rPr spc="-5" dirty="0"/>
              <a:t>to store data values and expose</a:t>
            </a:r>
            <a:r>
              <a:rPr spc="155" dirty="0"/>
              <a:t> </a:t>
            </a:r>
            <a:r>
              <a:rPr spc="-5" dirty="0"/>
              <a:t>them</a:t>
            </a:r>
          </a:p>
          <a:p>
            <a:pPr marL="178435">
              <a:lnSpc>
                <a:spcPts val="2510"/>
              </a:lnSpc>
            </a:pPr>
            <a:r>
              <a:rPr spc="-5" dirty="0"/>
              <a:t>through</a:t>
            </a:r>
            <a:r>
              <a:rPr spc="10" dirty="0"/>
              <a:t> </a:t>
            </a:r>
            <a:r>
              <a:rPr spc="-5" dirty="0"/>
              <a:t>properties</a:t>
            </a:r>
          </a:p>
          <a:p>
            <a:pPr marL="178435" indent="-166370">
              <a:lnSpc>
                <a:spcPct val="100000"/>
              </a:lnSpc>
              <a:spcBef>
                <a:spcPts val="34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pc="-5" dirty="0"/>
              <a:t>They contain and manage business data used by the</a:t>
            </a:r>
            <a:r>
              <a:rPr spc="150" dirty="0"/>
              <a:t> </a:t>
            </a:r>
            <a:r>
              <a:rPr spc="-5" dirty="0"/>
              <a:t>entire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0019" y="3476625"/>
            <a:ext cx="13620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application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94532" y="3506723"/>
            <a:ext cx="1458595" cy="2112645"/>
            <a:chOff x="3494532" y="3506723"/>
            <a:chExt cx="1458595" cy="2112645"/>
          </a:xfrm>
        </p:grpSpPr>
        <p:sp>
          <p:nvSpPr>
            <p:cNvPr id="6" name="object 6"/>
            <p:cNvSpPr/>
            <p:nvPr/>
          </p:nvSpPr>
          <p:spPr>
            <a:xfrm>
              <a:off x="3494532" y="3506723"/>
              <a:ext cx="1458467" cy="21122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41776" y="3534155"/>
              <a:ext cx="1363979" cy="20177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41776" y="3534155"/>
            <a:ext cx="1363980" cy="2018030"/>
          </a:xfrm>
          <a:prstGeom prst="rect">
            <a:avLst/>
          </a:prstGeom>
          <a:ln w="9144">
            <a:solidFill>
              <a:srgbClr val="EC741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Times New Roman"/>
              <a:cs typeface="Times New Roman"/>
            </a:endParaRPr>
          </a:p>
          <a:p>
            <a:pPr marL="294640" marR="280670" indent="-5080">
              <a:lnSpc>
                <a:spcPct val="100000"/>
              </a:lnSpc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D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ma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n  Obj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cts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3208782" y="5644388"/>
            <a:ext cx="2247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Data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Transfer</a:t>
            </a:r>
            <a:r>
              <a:rPr sz="1800" spc="-8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Objects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84" y="195529"/>
            <a:ext cx="68199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Arial"/>
                <a:cs typeface="Arial"/>
              </a:rPr>
              <a:t>Sample </a:t>
            </a:r>
            <a:r>
              <a:rPr b="0" dirty="0">
                <a:latin typeface="Arial"/>
                <a:cs typeface="Arial"/>
              </a:rPr>
              <a:t>Layered </a:t>
            </a:r>
            <a:r>
              <a:rPr b="0" spc="-5" dirty="0">
                <a:latin typeface="Arial"/>
                <a:cs typeface="Arial"/>
              </a:rPr>
              <a:t>Application</a:t>
            </a:r>
            <a:r>
              <a:rPr b="0" spc="-25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Structure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11574" y="1632203"/>
            <a:ext cx="5784215" cy="4485640"/>
            <a:chOff x="1211574" y="1632203"/>
            <a:chExt cx="5784215" cy="4485640"/>
          </a:xfrm>
        </p:grpSpPr>
        <p:sp>
          <p:nvSpPr>
            <p:cNvPr id="4" name="object 4"/>
            <p:cNvSpPr/>
            <p:nvPr/>
          </p:nvSpPr>
          <p:spPr>
            <a:xfrm>
              <a:off x="1211574" y="1632203"/>
              <a:ext cx="2772948" cy="44851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80587" y="5397245"/>
              <a:ext cx="2890520" cy="561340"/>
            </a:xfrm>
            <a:custGeom>
              <a:avLst/>
              <a:gdLst/>
              <a:ahLst/>
              <a:cxnLst/>
              <a:rect l="l" t="t" r="r" b="b"/>
              <a:pathLst>
                <a:path w="2890520" h="561339">
                  <a:moveTo>
                    <a:pt x="2890139" y="0"/>
                  </a:moveTo>
                  <a:lnTo>
                    <a:pt x="1419478" y="0"/>
                  </a:lnTo>
                  <a:lnTo>
                    <a:pt x="1419478" y="93471"/>
                  </a:lnTo>
                  <a:lnTo>
                    <a:pt x="0" y="45719"/>
                  </a:lnTo>
                  <a:lnTo>
                    <a:pt x="1419478" y="233679"/>
                  </a:lnTo>
                  <a:lnTo>
                    <a:pt x="1419478" y="560831"/>
                  </a:lnTo>
                  <a:lnTo>
                    <a:pt x="2890139" y="560831"/>
                  </a:lnTo>
                  <a:lnTo>
                    <a:pt x="2890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80587" y="5397245"/>
              <a:ext cx="2890520" cy="561340"/>
            </a:xfrm>
            <a:custGeom>
              <a:avLst/>
              <a:gdLst/>
              <a:ahLst/>
              <a:cxnLst/>
              <a:rect l="l" t="t" r="r" b="b"/>
              <a:pathLst>
                <a:path w="2890520" h="561339">
                  <a:moveTo>
                    <a:pt x="1419478" y="0"/>
                  </a:moveTo>
                  <a:lnTo>
                    <a:pt x="1664589" y="0"/>
                  </a:lnTo>
                  <a:lnTo>
                    <a:pt x="2032253" y="0"/>
                  </a:lnTo>
                  <a:lnTo>
                    <a:pt x="2890139" y="0"/>
                  </a:lnTo>
                  <a:lnTo>
                    <a:pt x="2890139" y="93471"/>
                  </a:lnTo>
                  <a:lnTo>
                    <a:pt x="2890139" y="233679"/>
                  </a:lnTo>
                  <a:lnTo>
                    <a:pt x="2890139" y="560831"/>
                  </a:lnTo>
                  <a:lnTo>
                    <a:pt x="2032253" y="560831"/>
                  </a:lnTo>
                  <a:lnTo>
                    <a:pt x="1664589" y="560831"/>
                  </a:lnTo>
                  <a:lnTo>
                    <a:pt x="1419478" y="560831"/>
                  </a:lnTo>
                  <a:lnTo>
                    <a:pt x="1419478" y="233679"/>
                  </a:lnTo>
                  <a:lnTo>
                    <a:pt x="0" y="45719"/>
                  </a:lnTo>
                  <a:lnTo>
                    <a:pt x="1419478" y="93471"/>
                  </a:lnTo>
                  <a:lnTo>
                    <a:pt x="1419478" y="0"/>
                  </a:lnTo>
                  <a:close/>
                </a:path>
              </a:pathLst>
            </a:custGeom>
            <a:ln w="25908">
              <a:solidFill>
                <a:srgbClr val="0025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8091" y="3035045"/>
              <a:ext cx="2944495" cy="561340"/>
            </a:xfrm>
            <a:custGeom>
              <a:avLst/>
              <a:gdLst/>
              <a:ahLst/>
              <a:cxnLst/>
              <a:rect l="l" t="t" r="r" b="b"/>
              <a:pathLst>
                <a:path w="2944495" h="561339">
                  <a:moveTo>
                    <a:pt x="2944114" y="0"/>
                  </a:moveTo>
                  <a:lnTo>
                    <a:pt x="1473454" y="0"/>
                  </a:lnTo>
                  <a:lnTo>
                    <a:pt x="1473454" y="327151"/>
                  </a:lnTo>
                  <a:lnTo>
                    <a:pt x="0" y="411479"/>
                  </a:lnTo>
                  <a:lnTo>
                    <a:pt x="1473454" y="467359"/>
                  </a:lnTo>
                  <a:lnTo>
                    <a:pt x="1473454" y="560831"/>
                  </a:lnTo>
                  <a:lnTo>
                    <a:pt x="2944114" y="560831"/>
                  </a:lnTo>
                  <a:lnTo>
                    <a:pt x="2944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38091" y="3035045"/>
              <a:ext cx="2944495" cy="561340"/>
            </a:xfrm>
            <a:custGeom>
              <a:avLst/>
              <a:gdLst/>
              <a:ahLst/>
              <a:cxnLst/>
              <a:rect l="l" t="t" r="r" b="b"/>
              <a:pathLst>
                <a:path w="2944495" h="561339">
                  <a:moveTo>
                    <a:pt x="1473454" y="0"/>
                  </a:moveTo>
                  <a:lnTo>
                    <a:pt x="1718564" y="0"/>
                  </a:lnTo>
                  <a:lnTo>
                    <a:pt x="2086229" y="0"/>
                  </a:lnTo>
                  <a:lnTo>
                    <a:pt x="2944114" y="0"/>
                  </a:lnTo>
                  <a:lnTo>
                    <a:pt x="2944114" y="327151"/>
                  </a:lnTo>
                  <a:lnTo>
                    <a:pt x="2944114" y="467359"/>
                  </a:lnTo>
                  <a:lnTo>
                    <a:pt x="2944114" y="560831"/>
                  </a:lnTo>
                  <a:lnTo>
                    <a:pt x="2086229" y="560831"/>
                  </a:lnTo>
                  <a:lnTo>
                    <a:pt x="1718564" y="560831"/>
                  </a:lnTo>
                  <a:lnTo>
                    <a:pt x="1473454" y="560831"/>
                  </a:lnTo>
                  <a:lnTo>
                    <a:pt x="1473454" y="467359"/>
                  </a:lnTo>
                  <a:lnTo>
                    <a:pt x="0" y="411479"/>
                  </a:lnTo>
                  <a:lnTo>
                    <a:pt x="1473454" y="327151"/>
                  </a:lnTo>
                  <a:lnTo>
                    <a:pt x="1473454" y="0"/>
                  </a:lnTo>
                  <a:close/>
                </a:path>
              </a:pathLst>
            </a:custGeom>
            <a:ln w="25908">
              <a:solidFill>
                <a:srgbClr val="0025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27374" y="4630673"/>
              <a:ext cx="2985135" cy="561340"/>
            </a:xfrm>
            <a:custGeom>
              <a:avLst/>
              <a:gdLst/>
              <a:ahLst/>
              <a:cxnLst/>
              <a:rect l="l" t="t" r="r" b="b"/>
              <a:pathLst>
                <a:path w="2985135" h="561339">
                  <a:moveTo>
                    <a:pt x="2984627" y="0"/>
                  </a:moveTo>
                  <a:lnTo>
                    <a:pt x="1513966" y="0"/>
                  </a:lnTo>
                  <a:lnTo>
                    <a:pt x="1513966" y="93471"/>
                  </a:lnTo>
                  <a:lnTo>
                    <a:pt x="0" y="179831"/>
                  </a:lnTo>
                  <a:lnTo>
                    <a:pt x="1513966" y="233680"/>
                  </a:lnTo>
                  <a:lnTo>
                    <a:pt x="1513966" y="560832"/>
                  </a:lnTo>
                  <a:lnTo>
                    <a:pt x="2984627" y="560832"/>
                  </a:lnTo>
                  <a:lnTo>
                    <a:pt x="2984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27374" y="4630673"/>
              <a:ext cx="2985135" cy="561340"/>
            </a:xfrm>
            <a:custGeom>
              <a:avLst/>
              <a:gdLst/>
              <a:ahLst/>
              <a:cxnLst/>
              <a:rect l="l" t="t" r="r" b="b"/>
              <a:pathLst>
                <a:path w="2985135" h="561339">
                  <a:moveTo>
                    <a:pt x="1513966" y="0"/>
                  </a:moveTo>
                  <a:lnTo>
                    <a:pt x="1759077" y="0"/>
                  </a:lnTo>
                  <a:lnTo>
                    <a:pt x="2126741" y="0"/>
                  </a:lnTo>
                  <a:lnTo>
                    <a:pt x="2984627" y="0"/>
                  </a:lnTo>
                  <a:lnTo>
                    <a:pt x="2984627" y="93471"/>
                  </a:lnTo>
                  <a:lnTo>
                    <a:pt x="2984627" y="233680"/>
                  </a:lnTo>
                  <a:lnTo>
                    <a:pt x="2984627" y="560832"/>
                  </a:lnTo>
                  <a:lnTo>
                    <a:pt x="2126741" y="560832"/>
                  </a:lnTo>
                  <a:lnTo>
                    <a:pt x="1759077" y="560832"/>
                  </a:lnTo>
                  <a:lnTo>
                    <a:pt x="1513966" y="560832"/>
                  </a:lnTo>
                  <a:lnTo>
                    <a:pt x="1513966" y="233680"/>
                  </a:lnTo>
                  <a:lnTo>
                    <a:pt x="0" y="179831"/>
                  </a:lnTo>
                  <a:lnTo>
                    <a:pt x="1513966" y="93471"/>
                  </a:lnTo>
                  <a:lnTo>
                    <a:pt x="1513966" y="0"/>
                  </a:lnTo>
                  <a:close/>
                </a:path>
              </a:pathLst>
            </a:custGeom>
            <a:ln w="25908">
              <a:solidFill>
                <a:srgbClr val="0025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34839" y="4617466"/>
            <a:ext cx="131953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436245" indent="-227329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Pro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erty 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files</a:t>
            </a:r>
            <a:endParaRPr sz="1800">
              <a:latin typeface="Arial"/>
              <a:cs typeface="Arial"/>
            </a:endParaRPr>
          </a:p>
          <a:p>
            <a:pPr marL="482600" algn="ctr">
              <a:lnSpc>
                <a:spcPct val="100000"/>
              </a:lnSpc>
              <a:spcBef>
                <a:spcPts val="1725"/>
              </a:spcBef>
            </a:pPr>
            <a:r>
              <a:rPr sz="1800" spc="-50" dirty="0">
                <a:solidFill>
                  <a:srgbClr val="002549"/>
                </a:solidFill>
                <a:latin typeface="Arial"/>
                <a:cs typeface="Arial"/>
              </a:rPr>
              <a:t>Test</a:t>
            </a:r>
            <a:endParaRPr sz="1800">
              <a:latin typeface="Arial"/>
              <a:cs typeface="Arial"/>
            </a:endParaRPr>
          </a:p>
          <a:p>
            <a:pPr marL="482600" algn="ctr">
              <a:lnSpc>
                <a:spcPct val="100000"/>
              </a:lnSpc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C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ass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42107" y="2145792"/>
            <a:ext cx="3118485" cy="801370"/>
            <a:chOff x="3142107" y="2145792"/>
            <a:chExt cx="3118485" cy="801370"/>
          </a:xfrm>
        </p:grpSpPr>
        <p:sp>
          <p:nvSpPr>
            <p:cNvPr id="13" name="object 13"/>
            <p:cNvSpPr/>
            <p:nvPr/>
          </p:nvSpPr>
          <p:spPr>
            <a:xfrm>
              <a:off x="3155061" y="2158746"/>
              <a:ext cx="3093085" cy="775335"/>
            </a:xfrm>
            <a:custGeom>
              <a:avLst/>
              <a:gdLst/>
              <a:ahLst/>
              <a:cxnLst/>
              <a:rect l="l" t="t" r="r" b="b"/>
              <a:pathLst>
                <a:path w="3093085" h="775335">
                  <a:moveTo>
                    <a:pt x="3092577" y="0"/>
                  </a:moveTo>
                  <a:lnTo>
                    <a:pt x="1621916" y="0"/>
                  </a:lnTo>
                  <a:lnTo>
                    <a:pt x="1621916" y="326263"/>
                  </a:lnTo>
                  <a:lnTo>
                    <a:pt x="0" y="775080"/>
                  </a:lnTo>
                  <a:lnTo>
                    <a:pt x="1621916" y="466089"/>
                  </a:lnTo>
                  <a:lnTo>
                    <a:pt x="1621916" y="559307"/>
                  </a:lnTo>
                  <a:lnTo>
                    <a:pt x="3092577" y="559307"/>
                  </a:lnTo>
                  <a:lnTo>
                    <a:pt x="30925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55061" y="2158746"/>
              <a:ext cx="3093085" cy="775335"/>
            </a:xfrm>
            <a:custGeom>
              <a:avLst/>
              <a:gdLst/>
              <a:ahLst/>
              <a:cxnLst/>
              <a:rect l="l" t="t" r="r" b="b"/>
              <a:pathLst>
                <a:path w="3093085" h="775335">
                  <a:moveTo>
                    <a:pt x="1621916" y="0"/>
                  </a:moveTo>
                  <a:lnTo>
                    <a:pt x="1867027" y="0"/>
                  </a:lnTo>
                  <a:lnTo>
                    <a:pt x="2234691" y="0"/>
                  </a:lnTo>
                  <a:lnTo>
                    <a:pt x="3092577" y="0"/>
                  </a:lnTo>
                  <a:lnTo>
                    <a:pt x="3092577" y="326263"/>
                  </a:lnTo>
                  <a:lnTo>
                    <a:pt x="3092577" y="466089"/>
                  </a:lnTo>
                  <a:lnTo>
                    <a:pt x="3092577" y="559307"/>
                  </a:lnTo>
                  <a:lnTo>
                    <a:pt x="2234691" y="559307"/>
                  </a:lnTo>
                  <a:lnTo>
                    <a:pt x="1867027" y="559307"/>
                  </a:lnTo>
                  <a:lnTo>
                    <a:pt x="1621916" y="559307"/>
                  </a:lnTo>
                  <a:lnTo>
                    <a:pt x="1621916" y="466089"/>
                  </a:lnTo>
                  <a:lnTo>
                    <a:pt x="0" y="775080"/>
                  </a:lnTo>
                  <a:lnTo>
                    <a:pt x="1621916" y="326263"/>
                  </a:lnTo>
                  <a:lnTo>
                    <a:pt x="1621916" y="0"/>
                  </a:lnTo>
                  <a:close/>
                </a:path>
              </a:pathLst>
            </a:custGeom>
            <a:ln w="25908">
              <a:solidFill>
                <a:srgbClr val="0025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06415" y="2145029"/>
            <a:ext cx="1698625" cy="1588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892175" indent="-63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D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ma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n  Obj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cts</a:t>
            </a:r>
            <a:endParaRPr sz="1800">
              <a:latin typeface="Arial"/>
              <a:cs typeface="Arial"/>
            </a:endParaRPr>
          </a:p>
          <a:p>
            <a:pPr marL="596900" marR="5080" indent="-635" algn="ctr">
              <a:lnSpc>
                <a:spcPct val="100000"/>
              </a:lnSpc>
              <a:spcBef>
                <a:spcPts val="1500"/>
              </a:spcBef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User-  defined  e</a:t>
            </a:r>
            <a:r>
              <a:rPr sz="1800" spc="-25" dirty="0">
                <a:solidFill>
                  <a:srgbClr val="002549"/>
                </a:solidFill>
                <a:latin typeface="Arial"/>
                <a:cs typeface="Arial"/>
              </a:rPr>
              <a:t>x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ce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tio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91089" y="5573282"/>
            <a:ext cx="723568" cy="444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8458" y="2917063"/>
            <a:ext cx="6922134" cy="92836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525780" marR="5080" indent="-513715">
              <a:lnSpc>
                <a:spcPts val="3260"/>
              </a:lnSpc>
              <a:spcBef>
                <a:spcPts val="695"/>
              </a:spcBef>
            </a:pPr>
            <a:r>
              <a:rPr b="0" spc="-5" dirty="0">
                <a:latin typeface="Arial"/>
                <a:cs typeface="Arial"/>
              </a:rPr>
              <a:t>Introduction </a:t>
            </a:r>
            <a:r>
              <a:rPr b="0" dirty="0">
                <a:latin typeface="Arial"/>
                <a:cs typeface="Arial"/>
              </a:rPr>
              <a:t>to </a:t>
            </a:r>
            <a:r>
              <a:rPr b="0" spc="-5" dirty="0">
                <a:latin typeface="Arial"/>
                <a:cs typeface="Arial"/>
              </a:rPr>
              <a:t>Apache </a:t>
            </a:r>
            <a:r>
              <a:rPr b="0" dirty="0">
                <a:latin typeface="Arial"/>
                <a:cs typeface="Arial"/>
              </a:rPr>
              <a:t>Maven | A</a:t>
            </a:r>
            <a:r>
              <a:rPr b="0" spc="-60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build  automation tool for </a:t>
            </a:r>
            <a:r>
              <a:rPr b="0" dirty="0">
                <a:latin typeface="Arial"/>
                <a:cs typeface="Arial"/>
              </a:rPr>
              <a:t>Java</a:t>
            </a:r>
            <a:r>
              <a:rPr b="0" spc="-4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projects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54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1104</Words>
  <Application>Microsoft Office PowerPoint</Application>
  <PresentationFormat>On-screen Show (4:3)</PresentationFormat>
  <Paragraphs>174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Introduction to Layered Architecture &amp;  Maven build Tool</vt:lpstr>
      <vt:lpstr>Lesson Objectives</vt:lpstr>
      <vt:lpstr>What is Layered Architecture?</vt:lpstr>
      <vt:lpstr>Presentation Layer</vt:lpstr>
      <vt:lpstr>Business Logic/Service Layer</vt:lpstr>
      <vt:lpstr>Data Access Layer</vt:lpstr>
      <vt:lpstr>Data Transfer Objects</vt:lpstr>
      <vt:lpstr>Sample Layered Application Structure</vt:lpstr>
      <vt:lpstr>Introduction to Apache Maven | A build  automation tool for Java projects</vt:lpstr>
      <vt:lpstr>Apache Maven | A build automation tool for Java  projects</vt:lpstr>
      <vt:lpstr>A build automation tool for Java projects</vt:lpstr>
      <vt:lpstr>How maven works?</vt:lpstr>
      <vt:lpstr>Core Concepts of Maven</vt:lpstr>
      <vt:lpstr>Repositories</vt:lpstr>
      <vt:lpstr>Sample pom.xml</vt:lpstr>
      <vt:lpstr>Sample pom.xml</vt:lpstr>
      <vt:lpstr>Sample pom.xml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ClassBook-LessonXX-Template IGATE</dc:title>
  <dc:creator>iGATE</dc:creator>
  <cp:lastModifiedBy>admi</cp:lastModifiedBy>
  <cp:revision>1</cp:revision>
  <dcterms:created xsi:type="dcterms:W3CDTF">2021-06-23T01:46:24Z</dcterms:created>
  <dcterms:modified xsi:type="dcterms:W3CDTF">2021-09-02T03:17:03Z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2021-06-23T00:00:00Z</vt:filetime>
  </property>
</Properties>
</file>