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77" r:id="rId5"/>
    <p:sldId id="260" r:id="rId6"/>
    <p:sldId id="261" r:id="rId7"/>
    <p:sldId id="262" r:id="rId8"/>
    <p:sldId id="263" r:id="rId9"/>
    <p:sldId id="264" r:id="rId10"/>
    <p:sldId id="272" r:id="rId11"/>
    <p:sldId id="273" r:id="rId12"/>
    <p:sldId id="265" r:id="rId13"/>
    <p:sldId id="266"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66" d="100"/>
          <a:sy n="66" d="100"/>
        </p:scale>
        <p:origin x="62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0702C1-B31F-48C1-8BD8-1E46CAED30D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7AAF7D-1F79-457A-A07D-E1DB9066CFE3}">
      <dgm:prSet/>
      <dgm:spPr/>
      <dgm:t>
        <a:bodyPr/>
        <a:lstStyle/>
        <a:p>
          <a:r>
            <a:rPr lang="en-GB" b="1"/>
            <a:t>High cloud Airlines” Likely refers to fictional or hypothetical airline used as a case study or dataset for practicing data analytics skills.</a:t>
          </a:r>
          <a:endParaRPr lang="en-US"/>
        </a:p>
      </dgm:t>
    </dgm:pt>
    <dgm:pt modelId="{58CC41A8-D68C-4DF2-A4E2-E394DC717E5D}" type="parTrans" cxnId="{B3C7574B-0410-42E6-8FA5-83D04D3B33BA}">
      <dgm:prSet/>
      <dgm:spPr/>
      <dgm:t>
        <a:bodyPr/>
        <a:lstStyle/>
        <a:p>
          <a:endParaRPr lang="en-US"/>
        </a:p>
      </dgm:t>
    </dgm:pt>
    <dgm:pt modelId="{CFF47AAD-366B-4E02-8019-543C2B014E5F}" type="sibTrans" cxnId="{B3C7574B-0410-42E6-8FA5-83D04D3B33BA}">
      <dgm:prSet/>
      <dgm:spPr/>
      <dgm:t>
        <a:bodyPr/>
        <a:lstStyle/>
        <a:p>
          <a:endParaRPr lang="en-US"/>
        </a:p>
      </dgm:t>
    </dgm:pt>
    <dgm:pt modelId="{B5169A76-6FA4-42FE-A500-8BE7BB502B53}">
      <dgm:prSet/>
      <dgm:spPr/>
      <dgm:t>
        <a:bodyPr/>
        <a:lstStyle/>
        <a:p>
          <a:r>
            <a:rPr lang="en-GB" b="1"/>
            <a:t>It provides a real world context for data analysis task.</a:t>
          </a:r>
          <a:endParaRPr lang="en-US"/>
        </a:p>
      </dgm:t>
    </dgm:pt>
    <dgm:pt modelId="{B29B9508-A441-409D-B30C-7A726700B15F}" type="parTrans" cxnId="{861B48D1-40DD-4F12-AC2B-843897036482}">
      <dgm:prSet/>
      <dgm:spPr/>
      <dgm:t>
        <a:bodyPr/>
        <a:lstStyle/>
        <a:p>
          <a:endParaRPr lang="en-US"/>
        </a:p>
      </dgm:t>
    </dgm:pt>
    <dgm:pt modelId="{AA3FFEF0-6351-42AF-9FCB-C590C6AC41C0}" type="sibTrans" cxnId="{861B48D1-40DD-4F12-AC2B-843897036482}">
      <dgm:prSet/>
      <dgm:spPr/>
      <dgm:t>
        <a:bodyPr/>
        <a:lstStyle/>
        <a:p>
          <a:endParaRPr lang="en-US"/>
        </a:p>
      </dgm:t>
    </dgm:pt>
    <dgm:pt modelId="{61B3026C-FF15-4F3E-8941-AEED4A509760}">
      <dgm:prSet/>
      <dgm:spPr/>
      <dgm:t>
        <a:bodyPr/>
        <a:lstStyle/>
        <a:p>
          <a:r>
            <a:rPr lang="en-GB" b="1"/>
            <a:t>Analysing “ High cloud airlines” data analyst to demonstrate skill in the data exploration , performance metrics analysis, strategic insights, data visualization and report generation.</a:t>
          </a:r>
          <a:endParaRPr lang="en-US"/>
        </a:p>
      </dgm:t>
    </dgm:pt>
    <dgm:pt modelId="{ED169EFF-9EA0-4C2C-8308-3EE3016698A5}" type="parTrans" cxnId="{0F0A24DB-2738-43E6-BA5C-62920DACA30D}">
      <dgm:prSet/>
      <dgm:spPr/>
      <dgm:t>
        <a:bodyPr/>
        <a:lstStyle/>
        <a:p>
          <a:endParaRPr lang="en-US"/>
        </a:p>
      </dgm:t>
    </dgm:pt>
    <dgm:pt modelId="{6716D392-5A49-43EC-BC2F-8B4D54730F44}" type="sibTrans" cxnId="{0F0A24DB-2738-43E6-BA5C-62920DACA30D}">
      <dgm:prSet/>
      <dgm:spPr/>
      <dgm:t>
        <a:bodyPr/>
        <a:lstStyle/>
        <a:p>
          <a:endParaRPr lang="en-US"/>
        </a:p>
      </dgm:t>
    </dgm:pt>
    <dgm:pt modelId="{4AF5D52A-C3C6-4C56-9C80-C8149801588F}" type="pres">
      <dgm:prSet presAssocID="{C20702C1-B31F-48C1-8BD8-1E46CAED30D6}" presName="root" presStyleCnt="0">
        <dgm:presLayoutVars>
          <dgm:dir/>
          <dgm:resizeHandles val="exact"/>
        </dgm:presLayoutVars>
      </dgm:prSet>
      <dgm:spPr/>
    </dgm:pt>
    <dgm:pt modelId="{1C18C03C-DA95-4A7E-94E0-36A45AC06787}" type="pres">
      <dgm:prSet presAssocID="{D47AAF7D-1F79-457A-A07D-E1DB9066CFE3}" presName="compNode" presStyleCnt="0"/>
      <dgm:spPr/>
    </dgm:pt>
    <dgm:pt modelId="{7F6DDF43-033F-484F-AB22-3B81F9B24DFB}" type="pres">
      <dgm:prSet presAssocID="{D47AAF7D-1F79-457A-A07D-E1DB9066CFE3}" presName="bgRect" presStyleLbl="bgShp" presStyleIdx="0" presStyleCnt="3"/>
      <dgm:spPr/>
    </dgm:pt>
    <dgm:pt modelId="{1031AD98-E963-4964-B421-91AA538AA73F}" type="pres">
      <dgm:prSet presAssocID="{D47AAF7D-1F79-457A-A07D-E1DB9066CF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4C5A8A95-CDD1-4DC2-B551-233BD4BEA678}" type="pres">
      <dgm:prSet presAssocID="{D47AAF7D-1F79-457A-A07D-E1DB9066CFE3}" presName="spaceRect" presStyleCnt="0"/>
      <dgm:spPr/>
    </dgm:pt>
    <dgm:pt modelId="{A315C567-025F-4148-BAA3-FE0A999852A3}" type="pres">
      <dgm:prSet presAssocID="{D47AAF7D-1F79-457A-A07D-E1DB9066CFE3}" presName="parTx" presStyleLbl="revTx" presStyleIdx="0" presStyleCnt="3">
        <dgm:presLayoutVars>
          <dgm:chMax val="0"/>
          <dgm:chPref val="0"/>
        </dgm:presLayoutVars>
      </dgm:prSet>
      <dgm:spPr/>
    </dgm:pt>
    <dgm:pt modelId="{CAFC557F-2629-42BD-A47F-DE5C097441A6}" type="pres">
      <dgm:prSet presAssocID="{CFF47AAD-366B-4E02-8019-543C2B014E5F}" presName="sibTrans" presStyleCnt="0"/>
      <dgm:spPr/>
    </dgm:pt>
    <dgm:pt modelId="{F5495666-3241-468B-AAA2-2E24024C8A12}" type="pres">
      <dgm:prSet presAssocID="{B5169A76-6FA4-42FE-A500-8BE7BB502B53}" presName="compNode" presStyleCnt="0"/>
      <dgm:spPr/>
    </dgm:pt>
    <dgm:pt modelId="{D2781737-ACA1-4B24-BC24-F93B5F66CF0E}" type="pres">
      <dgm:prSet presAssocID="{B5169A76-6FA4-42FE-A500-8BE7BB502B53}" presName="bgRect" presStyleLbl="bgShp" presStyleIdx="1" presStyleCnt="3"/>
      <dgm:spPr/>
    </dgm:pt>
    <dgm:pt modelId="{C6686F07-6712-44B7-B0DE-FB7E3EF9969D}" type="pres">
      <dgm:prSet presAssocID="{B5169A76-6FA4-42FE-A500-8BE7BB502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8CCE9153-179E-4403-B02F-38EA57B7AE79}" type="pres">
      <dgm:prSet presAssocID="{B5169A76-6FA4-42FE-A500-8BE7BB502B53}" presName="spaceRect" presStyleCnt="0"/>
      <dgm:spPr/>
    </dgm:pt>
    <dgm:pt modelId="{40FCDA34-85F1-4FA7-8AB0-1E8A69296B53}" type="pres">
      <dgm:prSet presAssocID="{B5169A76-6FA4-42FE-A500-8BE7BB502B53}" presName="parTx" presStyleLbl="revTx" presStyleIdx="1" presStyleCnt="3">
        <dgm:presLayoutVars>
          <dgm:chMax val="0"/>
          <dgm:chPref val="0"/>
        </dgm:presLayoutVars>
      </dgm:prSet>
      <dgm:spPr/>
    </dgm:pt>
    <dgm:pt modelId="{96870013-A78D-4515-8D4F-45D3F813BC2C}" type="pres">
      <dgm:prSet presAssocID="{AA3FFEF0-6351-42AF-9FCB-C590C6AC41C0}" presName="sibTrans" presStyleCnt="0"/>
      <dgm:spPr/>
    </dgm:pt>
    <dgm:pt modelId="{A813301C-92A1-40F7-ACBA-2B19D667EBC7}" type="pres">
      <dgm:prSet presAssocID="{61B3026C-FF15-4F3E-8941-AEED4A509760}" presName="compNode" presStyleCnt="0"/>
      <dgm:spPr/>
    </dgm:pt>
    <dgm:pt modelId="{21FA7FBE-47DD-4559-A6D3-C078D6BA5504}" type="pres">
      <dgm:prSet presAssocID="{61B3026C-FF15-4F3E-8941-AEED4A509760}" presName="bgRect" presStyleLbl="bgShp" presStyleIdx="2" presStyleCnt="3"/>
      <dgm:spPr/>
    </dgm:pt>
    <dgm:pt modelId="{41453D5B-DE36-4B66-8223-4AF5C51D347B}" type="pres">
      <dgm:prSet presAssocID="{61B3026C-FF15-4F3E-8941-AEED4A5097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icopter"/>
        </a:ext>
      </dgm:extLst>
    </dgm:pt>
    <dgm:pt modelId="{29C12CBA-4141-4B86-93F7-A34889E71BF2}" type="pres">
      <dgm:prSet presAssocID="{61B3026C-FF15-4F3E-8941-AEED4A509760}" presName="spaceRect" presStyleCnt="0"/>
      <dgm:spPr/>
    </dgm:pt>
    <dgm:pt modelId="{E3CCC077-67F3-496B-9D64-63C79085BE86}" type="pres">
      <dgm:prSet presAssocID="{61B3026C-FF15-4F3E-8941-AEED4A509760}" presName="parTx" presStyleLbl="revTx" presStyleIdx="2" presStyleCnt="3">
        <dgm:presLayoutVars>
          <dgm:chMax val="0"/>
          <dgm:chPref val="0"/>
        </dgm:presLayoutVars>
      </dgm:prSet>
      <dgm:spPr/>
    </dgm:pt>
  </dgm:ptLst>
  <dgm:cxnLst>
    <dgm:cxn modelId="{2ED59769-B1B2-4474-A06F-CC3AB4354793}" type="presOf" srcId="{61B3026C-FF15-4F3E-8941-AEED4A509760}" destId="{E3CCC077-67F3-496B-9D64-63C79085BE86}" srcOrd="0" destOrd="0" presId="urn:microsoft.com/office/officeart/2018/2/layout/IconVerticalSolidList"/>
    <dgm:cxn modelId="{B3C7574B-0410-42E6-8FA5-83D04D3B33BA}" srcId="{C20702C1-B31F-48C1-8BD8-1E46CAED30D6}" destId="{D47AAF7D-1F79-457A-A07D-E1DB9066CFE3}" srcOrd="0" destOrd="0" parTransId="{58CC41A8-D68C-4DF2-A4E2-E394DC717E5D}" sibTransId="{CFF47AAD-366B-4E02-8019-543C2B014E5F}"/>
    <dgm:cxn modelId="{D96D9750-5BAF-464F-B78B-386B1D647901}" type="presOf" srcId="{B5169A76-6FA4-42FE-A500-8BE7BB502B53}" destId="{40FCDA34-85F1-4FA7-8AB0-1E8A69296B53}" srcOrd="0" destOrd="0" presId="urn:microsoft.com/office/officeart/2018/2/layout/IconVerticalSolidList"/>
    <dgm:cxn modelId="{3066A6BD-B9A3-461E-9A00-C2F6855A089E}" type="presOf" srcId="{C20702C1-B31F-48C1-8BD8-1E46CAED30D6}" destId="{4AF5D52A-C3C6-4C56-9C80-C8149801588F}" srcOrd="0" destOrd="0" presId="urn:microsoft.com/office/officeart/2018/2/layout/IconVerticalSolidList"/>
    <dgm:cxn modelId="{7B3552C0-0D75-41DD-A1FF-36525A0070B0}" type="presOf" srcId="{D47AAF7D-1F79-457A-A07D-E1DB9066CFE3}" destId="{A315C567-025F-4148-BAA3-FE0A999852A3}" srcOrd="0" destOrd="0" presId="urn:microsoft.com/office/officeart/2018/2/layout/IconVerticalSolidList"/>
    <dgm:cxn modelId="{861B48D1-40DD-4F12-AC2B-843897036482}" srcId="{C20702C1-B31F-48C1-8BD8-1E46CAED30D6}" destId="{B5169A76-6FA4-42FE-A500-8BE7BB502B53}" srcOrd="1" destOrd="0" parTransId="{B29B9508-A441-409D-B30C-7A726700B15F}" sibTransId="{AA3FFEF0-6351-42AF-9FCB-C590C6AC41C0}"/>
    <dgm:cxn modelId="{0F0A24DB-2738-43E6-BA5C-62920DACA30D}" srcId="{C20702C1-B31F-48C1-8BD8-1E46CAED30D6}" destId="{61B3026C-FF15-4F3E-8941-AEED4A509760}" srcOrd="2" destOrd="0" parTransId="{ED169EFF-9EA0-4C2C-8308-3EE3016698A5}" sibTransId="{6716D392-5A49-43EC-BC2F-8B4D54730F44}"/>
    <dgm:cxn modelId="{0C47146E-1F72-42C1-A797-199ECE95F1C9}" type="presParOf" srcId="{4AF5D52A-C3C6-4C56-9C80-C8149801588F}" destId="{1C18C03C-DA95-4A7E-94E0-36A45AC06787}" srcOrd="0" destOrd="0" presId="urn:microsoft.com/office/officeart/2018/2/layout/IconVerticalSolidList"/>
    <dgm:cxn modelId="{FB115942-8312-4B66-8A39-6C26DDC671D6}" type="presParOf" srcId="{1C18C03C-DA95-4A7E-94E0-36A45AC06787}" destId="{7F6DDF43-033F-484F-AB22-3B81F9B24DFB}" srcOrd="0" destOrd="0" presId="urn:microsoft.com/office/officeart/2018/2/layout/IconVerticalSolidList"/>
    <dgm:cxn modelId="{731599FA-6C06-4820-9683-878972FF9426}" type="presParOf" srcId="{1C18C03C-DA95-4A7E-94E0-36A45AC06787}" destId="{1031AD98-E963-4964-B421-91AA538AA73F}" srcOrd="1" destOrd="0" presId="urn:microsoft.com/office/officeart/2018/2/layout/IconVerticalSolidList"/>
    <dgm:cxn modelId="{D1008ED9-1117-4103-BDE8-3891216DC84A}" type="presParOf" srcId="{1C18C03C-DA95-4A7E-94E0-36A45AC06787}" destId="{4C5A8A95-CDD1-4DC2-B551-233BD4BEA678}" srcOrd="2" destOrd="0" presId="urn:microsoft.com/office/officeart/2018/2/layout/IconVerticalSolidList"/>
    <dgm:cxn modelId="{FD1FE615-6111-4ED5-9906-BD67DF8AD409}" type="presParOf" srcId="{1C18C03C-DA95-4A7E-94E0-36A45AC06787}" destId="{A315C567-025F-4148-BAA3-FE0A999852A3}" srcOrd="3" destOrd="0" presId="urn:microsoft.com/office/officeart/2018/2/layout/IconVerticalSolidList"/>
    <dgm:cxn modelId="{A9682FE6-A87F-4072-ACD2-2D933F6CE2E6}" type="presParOf" srcId="{4AF5D52A-C3C6-4C56-9C80-C8149801588F}" destId="{CAFC557F-2629-42BD-A47F-DE5C097441A6}" srcOrd="1" destOrd="0" presId="urn:microsoft.com/office/officeart/2018/2/layout/IconVerticalSolidList"/>
    <dgm:cxn modelId="{38AD131F-2715-4EE8-86EC-381DD5992B81}" type="presParOf" srcId="{4AF5D52A-C3C6-4C56-9C80-C8149801588F}" destId="{F5495666-3241-468B-AAA2-2E24024C8A12}" srcOrd="2" destOrd="0" presId="urn:microsoft.com/office/officeart/2018/2/layout/IconVerticalSolidList"/>
    <dgm:cxn modelId="{D06D6AFE-DE69-478B-B372-EE5D88F89B6B}" type="presParOf" srcId="{F5495666-3241-468B-AAA2-2E24024C8A12}" destId="{D2781737-ACA1-4B24-BC24-F93B5F66CF0E}" srcOrd="0" destOrd="0" presId="urn:microsoft.com/office/officeart/2018/2/layout/IconVerticalSolidList"/>
    <dgm:cxn modelId="{36E04A82-9BEE-4180-8E76-8B2C2F317625}" type="presParOf" srcId="{F5495666-3241-468B-AAA2-2E24024C8A12}" destId="{C6686F07-6712-44B7-B0DE-FB7E3EF9969D}" srcOrd="1" destOrd="0" presId="urn:microsoft.com/office/officeart/2018/2/layout/IconVerticalSolidList"/>
    <dgm:cxn modelId="{23E6FEB7-3F05-4F52-940A-6EED66C66AC6}" type="presParOf" srcId="{F5495666-3241-468B-AAA2-2E24024C8A12}" destId="{8CCE9153-179E-4403-B02F-38EA57B7AE79}" srcOrd="2" destOrd="0" presId="urn:microsoft.com/office/officeart/2018/2/layout/IconVerticalSolidList"/>
    <dgm:cxn modelId="{D0BF657C-FE12-4F78-8430-60D18849445F}" type="presParOf" srcId="{F5495666-3241-468B-AAA2-2E24024C8A12}" destId="{40FCDA34-85F1-4FA7-8AB0-1E8A69296B53}" srcOrd="3" destOrd="0" presId="urn:microsoft.com/office/officeart/2018/2/layout/IconVerticalSolidList"/>
    <dgm:cxn modelId="{6B80F3F4-7D49-4AF3-A756-B08D2B172DCD}" type="presParOf" srcId="{4AF5D52A-C3C6-4C56-9C80-C8149801588F}" destId="{96870013-A78D-4515-8D4F-45D3F813BC2C}" srcOrd="3" destOrd="0" presId="urn:microsoft.com/office/officeart/2018/2/layout/IconVerticalSolidList"/>
    <dgm:cxn modelId="{8C0E93DC-732D-4BA9-BBCB-EB31B50219A1}" type="presParOf" srcId="{4AF5D52A-C3C6-4C56-9C80-C8149801588F}" destId="{A813301C-92A1-40F7-ACBA-2B19D667EBC7}" srcOrd="4" destOrd="0" presId="urn:microsoft.com/office/officeart/2018/2/layout/IconVerticalSolidList"/>
    <dgm:cxn modelId="{549B72A8-D469-4293-9FDB-7CE98EF99B36}" type="presParOf" srcId="{A813301C-92A1-40F7-ACBA-2B19D667EBC7}" destId="{21FA7FBE-47DD-4559-A6D3-C078D6BA5504}" srcOrd="0" destOrd="0" presId="urn:microsoft.com/office/officeart/2018/2/layout/IconVerticalSolidList"/>
    <dgm:cxn modelId="{A77C5F6D-7F47-403E-8151-32B3387B2834}" type="presParOf" srcId="{A813301C-92A1-40F7-ACBA-2B19D667EBC7}" destId="{41453D5B-DE36-4B66-8223-4AF5C51D347B}" srcOrd="1" destOrd="0" presId="urn:microsoft.com/office/officeart/2018/2/layout/IconVerticalSolidList"/>
    <dgm:cxn modelId="{212648FC-B252-4FB3-A0FA-BF8A5C9F2ABA}" type="presParOf" srcId="{A813301C-92A1-40F7-ACBA-2B19D667EBC7}" destId="{29C12CBA-4141-4B86-93F7-A34889E71BF2}" srcOrd="2" destOrd="0" presId="urn:microsoft.com/office/officeart/2018/2/layout/IconVerticalSolidList"/>
    <dgm:cxn modelId="{D379EBF6-75C8-47DF-B36A-F3FDD5F67AE0}" type="presParOf" srcId="{A813301C-92A1-40F7-ACBA-2B19D667EBC7}" destId="{E3CCC077-67F3-496B-9D64-63C79085BE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05B4C5-1A14-4CD1-80A1-FDD6AD8F1E1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175830-BAFC-4377-B5E1-C6514B7CA77F}">
      <dgm:prSet/>
      <dgm:spPr/>
      <dgm:t>
        <a:bodyPr/>
        <a:lstStyle/>
        <a:p>
          <a:r>
            <a:rPr lang="en-US" b="1"/>
            <a:t>To Gain a Comprehensive understanding of “High Cloud Airlines” operations through data</a:t>
          </a:r>
          <a:endParaRPr lang="en-US"/>
        </a:p>
      </dgm:t>
    </dgm:pt>
    <dgm:pt modelId="{B074E5F8-9C04-4812-95E0-FE507F3FB2E9}" type="parTrans" cxnId="{393255D0-5A91-4FCE-84B0-812A0BCF2455}">
      <dgm:prSet/>
      <dgm:spPr/>
      <dgm:t>
        <a:bodyPr/>
        <a:lstStyle/>
        <a:p>
          <a:endParaRPr lang="en-US"/>
        </a:p>
      </dgm:t>
    </dgm:pt>
    <dgm:pt modelId="{077B5837-BF11-4D06-AA5F-AD635121E1E5}" type="sibTrans" cxnId="{393255D0-5A91-4FCE-84B0-812A0BCF2455}">
      <dgm:prSet/>
      <dgm:spPr/>
      <dgm:t>
        <a:bodyPr/>
        <a:lstStyle/>
        <a:p>
          <a:endParaRPr lang="en-US"/>
        </a:p>
      </dgm:t>
    </dgm:pt>
    <dgm:pt modelId="{DBFE51C7-B227-480C-ACED-A86C6E7051E5}">
      <dgm:prSet/>
      <dgm:spPr/>
      <dgm:t>
        <a:bodyPr/>
        <a:lstStyle/>
        <a:p>
          <a:r>
            <a:rPr lang="en-US" b="1"/>
            <a:t>analysis. This will involve investing Load factor, Identifying top carrier names based on passenger</a:t>
          </a:r>
          <a:endParaRPr lang="en-US"/>
        </a:p>
      </dgm:t>
    </dgm:pt>
    <dgm:pt modelId="{118F2047-BB3B-49D9-B30C-B6613FBDD3A4}" type="parTrans" cxnId="{2119F60A-12C7-4965-97C5-39941A14762A}">
      <dgm:prSet/>
      <dgm:spPr/>
      <dgm:t>
        <a:bodyPr/>
        <a:lstStyle/>
        <a:p>
          <a:endParaRPr lang="en-US"/>
        </a:p>
      </dgm:t>
    </dgm:pt>
    <dgm:pt modelId="{0ECAA7A7-D97D-47EE-8C36-66C94948D92E}" type="sibTrans" cxnId="{2119F60A-12C7-4965-97C5-39941A14762A}">
      <dgm:prSet/>
      <dgm:spPr/>
      <dgm:t>
        <a:bodyPr/>
        <a:lstStyle/>
        <a:p>
          <a:endParaRPr lang="en-US"/>
        </a:p>
      </dgm:t>
    </dgm:pt>
    <dgm:pt modelId="{292AA856-9855-4A07-8693-B6F8B4554EE5}">
      <dgm:prSet/>
      <dgm:spPr/>
      <dgm:t>
        <a:bodyPr/>
        <a:lstStyle/>
        <a:p>
          <a:r>
            <a:rPr lang="en-US" b="1"/>
            <a:t>preference, Analyzing popular routes, and exploring  other key metrics. The Ultimate goal is to</a:t>
          </a:r>
          <a:endParaRPr lang="en-US"/>
        </a:p>
      </dgm:t>
    </dgm:pt>
    <dgm:pt modelId="{1646B07C-1846-4FED-9AE9-9E77A48E007B}" type="parTrans" cxnId="{EDCF7C83-FD2E-4D30-A75B-F3C2E0AF92D8}">
      <dgm:prSet/>
      <dgm:spPr/>
      <dgm:t>
        <a:bodyPr/>
        <a:lstStyle/>
        <a:p>
          <a:endParaRPr lang="en-US"/>
        </a:p>
      </dgm:t>
    </dgm:pt>
    <dgm:pt modelId="{0DC56332-BE47-4603-9B5B-04EF72E88526}" type="sibTrans" cxnId="{EDCF7C83-FD2E-4D30-A75B-F3C2E0AF92D8}">
      <dgm:prSet/>
      <dgm:spPr/>
      <dgm:t>
        <a:bodyPr/>
        <a:lstStyle/>
        <a:p>
          <a:endParaRPr lang="en-US"/>
        </a:p>
      </dgm:t>
    </dgm:pt>
    <dgm:pt modelId="{86A1ABC7-EA69-425B-8514-DBD4829E0DE8}">
      <dgm:prSet/>
      <dgm:spPr/>
      <dgm:t>
        <a:bodyPr/>
        <a:lstStyle/>
        <a:p>
          <a:r>
            <a:rPr lang="en-US" b="1"/>
            <a:t>provide actionable recommendations that can enhance operational efficiency and profitability.</a:t>
          </a:r>
          <a:endParaRPr lang="en-US"/>
        </a:p>
      </dgm:t>
    </dgm:pt>
    <dgm:pt modelId="{536D8A73-48B9-4B21-A3C3-4864856E584B}" type="parTrans" cxnId="{E97F4702-99CE-432F-B3F7-E795C55E4712}">
      <dgm:prSet/>
      <dgm:spPr/>
      <dgm:t>
        <a:bodyPr/>
        <a:lstStyle/>
        <a:p>
          <a:endParaRPr lang="en-US"/>
        </a:p>
      </dgm:t>
    </dgm:pt>
    <dgm:pt modelId="{22DBF686-F047-4072-AC9E-CD3C78DD0207}" type="sibTrans" cxnId="{E97F4702-99CE-432F-B3F7-E795C55E4712}">
      <dgm:prSet/>
      <dgm:spPr/>
      <dgm:t>
        <a:bodyPr/>
        <a:lstStyle/>
        <a:p>
          <a:endParaRPr lang="en-US"/>
        </a:p>
      </dgm:t>
    </dgm:pt>
    <dgm:pt modelId="{CE768546-F8E7-4195-A319-6006F488ECCA}" type="pres">
      <dgm:prSet presAssocID="{BA05B4C5-1A14-4CD1-80A1-FDD6AD8F1E18}" presName="root" presStyleCnt="0">
        <dgm:presLayoutVars>
          <dgm:dir/>
          <dgm:resizeHandles val="exact"/>
        </dgm:presLayoutVars>
      </dgm:prSet>
      <dgm:spPr/>
    </dgm:pt>
    <dgm:pt modelId="{7AB54098-254B-4979-B4EE-CB14AA528D14}" type="pres">
      <dgm:prSet presAssocID="{12175830-BAFC-4377-B5E1-C6514B7CA77F}" presName="compNode" presStyleCnt="0"/>
      <dgm:spPr/>
    </dgm:pt>
    <dgm:pt modelId="{DCA3B0BC-A662-478F-93E2-613C505FDAED}" type="pres">
      <dgm:prSet presAssocID="{12175830-BAFC-4377-B5E1-C6514B7CA7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CC336638-1AE6-4F92-94EE-2BCB9ED5EC85}" type="pres">
      <dgm:prSet presAssocID="{12175830-BAFC-4377-B5E1-C6514B7CA77F}" presName="spaceRect" presStyleCnt="0"/>
      <dgm:spPr/>
    </dgm:pt>
    <dgm:pt modelId="{29C0B8F4-BE33-4B58-89F5-3BE7972EB58E}" type="pres">
      <dgm:prSet presAssocID="{12175830-BAFC-4377-B5E1-C6514B7CA77F}" presName="textRect" presStyleLbl="revTx" presStyleIdx="0" presStyleCnt="4">
        <dgm:presLayoutVars>
          <dgm:chMax val="1"/>
          <dgm:chPref val="1"/>
        </dgm:presLayoutVars>
      </dgm:prSet>
      <dgm:spPr/>
    </dgm:pt>
    <dgm:pt modelId="{891BFE76-1364-4F11-8524-A63353EA74D4}" type="pres">
      <dgm:prSet presAssocID="{077B5837-BF11-4D06-AA5F-AD635121E1E5}" presName="sibTrans" presStyleCnt="0"/>
      <dgm:spPr/>
    </dgm:pt>
    <dgm:pt modelId="{CB4365A0-8DC1-486D-B6D1-6E76A9C51B17}" type="pres">
      <dgm:prSet presAssocID="{DBFE51C7-B227-480C-ACED-A86C6E7051E5}" presName="compNode" presStyleCnt="0"/>
      <dgm:spPr/>
    </dgm:pt>
    <dgm:pt modelId="{65B64529-8F85-422B-8BE2-146005BD9A04}" type="pres">
      <dgm:prSet presAssocID="{DBFE51C7-B227-480C-ACED-A86C6E7051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0EB05674-C708-4C13-ADE2-BF83A7240FAA}" type="pres">
      <dgm:prSet presAssocID="{DBFE51C7-B227-480C-ACED-A86C6E7051E5}" presName="spaceRect" presStyleCnt="0"/>
      <dgm:spPr/>
    </dgm:pt>
    <dgm:pt modelId="{8B027E33-A396-42D8-A2B6-7484DC9B45A7}" type="pres">
      <dgm:prSet presAssocID="{DBFE51C7-B227-480C-ACED-A86C6E7051E5}" presName="textRect" presStyleLbl="revTx" presStyleIdx="1" presStyleCnt="4">
        <dgm:presLayoutVars>
          <dgm:chMax val="1"/>
          <dgm:chPref val="1"/>
        </dgm:presLayoutVars>
      </dgm:prSet>
      <dgm:spPr/>
    </dgm:pt>
    <dgm:pt modelId="{28DD8BDF-3B99-4995-8802-9BD3DF45B443}" type="pres">
      <dgm:prSet presAssocID="{0ECAA7A7-D97D-47EE-8C36-66C94948D92E}" presName="sibTrans" presStyleCnt="0"/>
      <dgm:spPr/>
    </dgm:pt>
    <dgm:pt modelId="{ED65B09B-2AC5-4491-803D-9D633B337F70}" type="pres">
      <dgm:prSet presAssocID="{292AA856-9855-4A07-8693-B6F8B4554EE5}" presName="compNode" presStyleCnt="0"/>
      <dgm:spPr/>
    </dgm:pt>
    <dgm:pt modelId="{77F2AA5D-F284-4B5A-8DBC-8672BB1CE45B}" type="pres">
      <dgm:prSet presAssocID="{292AA856-9855-4A07-8693-B6F8B4554E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nn Diagram"/>
        </a:ext>
      </dgm:extLst>
    </dgm:pt>
    <dgm:pt modelId="{A21E4571-1F78-49B4-8820-6B34B0302C80}" type="pres">
      <dgm:prSet presAssocID="{292AA856-9855-4A07-8693-B6F8B4554EE5}" presName="spaceRect" presStyleCnt="0"/>
      <dgm:spPr/>
    </dgm:pt>
    <dgm:pt modelId="{EA4F02F4-5472-4532-A076-C4B2395DD9F6}" type="pres">
      <dgm:prSet presAssocID="{292AA856-9855-4A07-8693-B6F8B4554EE5}" presName="textRect" presStyleLbl="revTx" presStyleIdx="2" presStyleCnt="4">
        <dgm:presLayoutVars>
          <dgm:chMax val="1"/>
          <dgm:chPref val="1"/>
        </dgm:presLayoutVars>
      </dgm:prSet>
      <dgm:spPr/>
    </dgm:pt>
    <dgm:pt modelId="{40EB2BF7-F57B-4D91-802F-15D1061A1810}" type="pres">
      <dgm:prSet presAssocID="{0DC56332-BE47-4603-9B5B-04EF72E88526}" presName="sibTrans" presStyleCnt="0"/>
      <dgm:spPr/>
    </dgm:pt>
    <dgm:pt modelId="{C30D4623-4E47-4B45-9227-F39706541FA1}" type="pres">
      <dgm:prSet presAssocID="{86A1ABC7-EA69-425B-8514-DBD4829E0DE8}" presName="compNode" presStyleCnt="0"/>
      <dgm:spPr/>
    </dgm:pt>
    <dgm:pt modelId="{215471D8-89F6-4545-9465-959F439D88B0}" type="pres">
      <dgm:prSet presAssocID="{86A1ABC7-EA69-425B-8514-DBD4829E0DE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3C42161A-7A99-41A6-BCF2-255D283CF632}" type="pres">
      <dgm:prSet presAssocID="{86A1ABC7-EA69-425B-8514-DBD4829E0DE8}" presName="spaceRect" presStyleCnt="0"/>
      <dgm:spPr/>
    </dgm:pt>
    <dgm:pt modelId="{F9D54D80-0917-4208-B07B-0160827A7A4C}" type="pres">
      <dgm:prSet presAssocID="{86A1ABC7-EA69-425B-8514-DBD4829E0DE8}" presName="textRect" presStyleLbl="revTx" presStyleIdx="3" presStyleCnt="4">
        <dgm:presLayoutVars>
          <dgm:chMax val="1"/>
          <dgm:chPref val="1"/>
        </dgm:presLayoutVars>
      </dgm:prSet>
      <dgm:spPr/>
    </dgm:pt>
  </dgm:ptLst>
  <dgm:cxnLst>
    <dgm:cxn modelId="{E97F4702-99CE-432F-B3F7-E795C55E4712}" srcId="{BA05B4C5-1A14-4CD1-80A1-FDD6AD8F1E18}" destId="{86A1ABC7-EA69-425B-8514-DBD4829E0DE8}" srcOrd="3" destOrd="0" parTransId="{536D8A73-48B9-4B21-A3C3-4864856E584B}" sibTransId="{22DBF686-F047-4072-AC9E-CD3C78DD0207}"/>
    <dgm:cxn modelId="{2119F60A-12C7-4965-97C5-39941A14762A}" srcId="{BA05B4C5-1A14-4CD1-80A1-FDD6AD8F1E18}" destId="{DBFE51C7-B227-480C-ACED-A86C6E7051E5}" srcOrd="1" destOrd="0" parTransId="{118F2047-BB3B-49D9-B30C-B6613FBDD3A4}" sibTransId="{0ECAA7A7-D97D-47EE-8C36-66C94948D92E}"/>
    <dgm:cxn modelId="{61FE4810-839B-4D9C-A399-DA7955686D75}" type="presOf" srcId="{292AA856-9855-4A07-8693-B6F8B4554EE5}" destId="{EA4F02F4-5472-4532-A076-C4B2395DD9F6}" srcOrd="0" destOrd="0" presId="urn:microsoft.com/office/officeart/2018/2/layout/IconLabelList"/>
    <dgm:cxn modelId="{0018CE37-4FF6-4317-B997-A64F9893DC0A}" type="presOf" srcId="{DBFE51C7-B227-480C-ACED-A86C6E7051E5}" destId="{8B027E33-A396-42D8-A2B6-7484DC9B45A7}" srcOrd="0" destOrd="0" presId="urn:microsoft.com/office/officeart/2018/2/layout/IconLabelList"/>
    <dgm:cxn modelId="{3442D84F-A236-4C30-A325-B7AEA26C1951}" type="presOf" srcId="{BA05B4C5-1A14-4CD1-80A1-FDD6AD8F1E18}" destId="{CE768546-F8E7-4195-A319-6006F488ECCA}" srcOrd="0" destOrd="0" presId="urn:microsoft.com/office/officeart/2018/2/layout/IconLabelList"/>
    <dgm:cxn modelId="{EDCF7C83-FD2E-4D30-A75B-F3C2E0AF92D8}" srcId="{BA05B4C5-1A14-4CD1-80A1-FDD6AD8F1E18}" destId="{292AA856-9855-4A07-8693-B6F8B4554EE5}" srcOrd="2" destOrd="0" parTransId="{1646B07C-1846-4FED-9AE9-9E77A48E007B}" sibTransId="{0DC56332-BE47-4603-9B5B-04EF72E88526}"/>
    <dgm:cxn modelId="{393255D0-5A91-4FCE-84B0-812A0BCF2455}" srcId="{BA05B4C5-1A14-4CD1-80A1-FDD6AD8F1E18}" destId="{12175830-BAFC-4377-B5E1-C6514B7CA77F}" srcOrd="0" destOrd="0" parTransId="{B074E5F8-9C04-4812-95E0-FE507F3FB2E9}" sibTransId="{077B5837-BF11-4D06-AA5F-AD635121E1E5}"/>
    <dgm:cxn modelId="{D868CDEB-12A6-40E8-A133-0E6C29B7F286}" type="presOf" srcId="{12175830-BAFC-4377-B5E1-C6514B7CA77F}" destId="{29C0B8F4-BE33-4B58-89F5-3BE7972EB58E}" srcOrd="0" destOrd="0" presId="urn:microsoft.com/office/officeart/2018/2/layout/IconLabelList"/>
    <dgm:cxn modelId="{7A7521F6-04CB-4005-92D4-234AC0CB4333}" type="presOf" srcId="{86A1ABC7-EA69-425B-8514-DBD4829E0DE8}" destId="{F9D54D80-0917-4208-B07B-0160827A7A4C}" srcOrd="0" destOrd="0" presId="urn:microsoft.com/office/officeart/2018/2/layout/IconLabelList"/>
    <dgm:cxn modelId="{27101256-920A-4DDB-9E5C-0AA045356E33}" type="presParOf" srcId="{CE768546-F8E7-4195-A319-6006F488ECCA}" destId="{7AB54098-254B-4979-B4EE-CB14AA528D14}" srcOrd="0" destOrd="0" presId="urn:microsoft.com/office/officeart/2018/2/layout/IconLabelList"/>
    <dgm:cxn modelId="{59A1D392-BCE1-4894-B622-37FE287FBB65}" type="presParOf" srcId="{7AB54098-254B-4979-B4EE-CB14AA528D14}" destId="{DCA3B0BC-A662-478F-93E2-613C505FDAED}" srcOrd="0" destOrd="0" presId="urn:microsoft.com/office/officeart/2018/2/layout/IconLabelList"/>
    <dgm:cxn modelId="{32EA13BC-85FF-46EA-ACEF-54EA4E2B0DE1}" type="presParOf" srcId="{7AB54098-254B-4979-B4EE-CB14AA528D14}" destId="{CC336638-1AE6-4F92-94EE-2BCB9ED5EC85}" srcOrd="1" destOrd="0" presId="urn:microsoft.com/office/officeart/2018/2/layout/IconLabelList"/>
    <dgm:cxn modelId="{6BBA5D49-178A-4842-9EF9-8139EDA91218}" type="presParOf" srcId="{7AB54098-254B-4979-B4EE-CB14AA528D14}" destId="{29C0B8F4-BE33-4B58-89F5-3BE7972EB58E}" srcOrd="2" destOrd="0" presId="urn:microsoft.com/office/officeart/2018/2/layout/IconLabelList"/>
    <dgm:cxn modelId="{D1F2D0F1-0CA3-48A9-8D71-C769A19C5325}" type="presParOf" srcId="{CE768546-F8E7-4195-A319-6006F488ECCA}" destId="{891BFE76-1364-4F11-8524-A63353EA74D4}" srcOrd="1" destOrd="0" presId="urn:microsoft.com/office/officeart/2018/2/layout/IconLabelList"/>
    <dgm:cxn modelId="{542967E3-2FD7-4B87-B5A9-AFC014AACC08}" type="presParOf" srcId="{CE768546-F8E7-4195-A319-6006F488ECCA}" destId="{CB4365A0-8DC1-486D-B6D1-6E76A9C51B17}" srcOrd="2" destOrd="0" presId="urn:microsoft.com/office/officeart/2018/2/layout/IconLabelList"/>
    <dgm:cxn modelId="{286BEE95-D203-4E57-A063-5779DF3EAE89}" type="presParOf" srcId="{CB4365A0-8DC1-486D-B6D1-6E76A9C51B17}" destId="{65B64529-8F85-422B-8BE2-146005BD9A04}" srcOrd="0" destOrd="0" presId="urn:microsoft.com/office/officeart/2018/2/layout/IconLabelList"/>
    <dgm:cxn modelId="{7DADB360-4476-4C68-8E54-3E70AB79179E}" type="presParOf" srcId="{CB4365A0-8DC1-486D-B6D1-6E76A9C51B17}" destId="{0EB05674-C708-4C13-ADE2-BF83A7240FAA}" srcOrd="1" destOrd="0" presId="urn:microsoft.com/office/officeart/2018/2/layout/IconLabelList"/>
    <dgm:cxn modelId="{F989BBD2-E409-4999-85AF-553998E0435A}" type="presParOf" srcId="{CB4365A0-8DC1-486D-B6D1-6E76A9C51B17}" destId="{8B027E33-A396-42D8-A2B6-7484DC9B45A7}" srcOrd="2" destOrd="0" presId="urn:microsoft.com/office/officeart/2018/2/layout/IconLabelList"/>
    <dgm:cxn modelId="{1E44ED0C-EDD9-4311-91D5-05F6B0F24D20}" type="presParOf" srcId="{CE768546-F8E7-4195-A319-6006F488ECCA}" destId="{28DD8BDF-3B99-4995-8802-9BD3DF45B443}" srcOrd="3" destOrd="0" presId="urn:microsoft.com/office/officeart/2018/2/layout/IconLabelList"/>
    <dgm:cxn modelId="{FA0D7F8F-3428-471A-95D0-FFF83E693BF4}" type="presParOf" srcId="{CE768546-F8E7-4195-A319-6006F488ECCA}" destId="{ED65B09B-2AC5-4491-803D-9D633B337F70}" srcOrd="4" destOrd="0" presId="urn:microsoft.com/office/officeart/2018/2/layout/IconLabelList"/>
    <dgm:cxn modelId="{0584245D-D1E4-4F75-81B3-A6BE7277F492}" type="presParOf" srcId="{ED65B09B-2AC5-4491-803D-9D633B337F70}" destId="{77F2AA5D-F284-4B5A-8DBC-8672BB1CE45B}" srcOrd="0" destOrd="0" presId="urn:microsoft.com/office/officeart/2018/2/layout/IconLabelList"/>
    <dgm:cxn modelId="{F9E20E51-454B-4C6B-BFE5-CA0948592F49}" type="presParOf" srcId="{ED65B09B-2AC5-4491-803D-9D633B337F70}" destId="{A21E4571-1F78-49B4-8820-6B34B0302C80}" srcOrd="1" destOrd="0" presId="urn:microsoft.com/office/officeart/2018/2/layout/IconLabelList"/>
    <dgm:cxn modelId="{ABFC3CA8-E2F0-4107-ACCB-BDDE8AE65449}" type="presParOf" srcId="{ED65B09B-2AC5-4491-803D-9D633B337F70}" destId="{EA4F02F4-5472-4532-A076-C4B2395DD9F6}" srcOrd="2" destOrd="0" presId="urn:microsoft.com/office/officeart/2018/2/layout/IconLabelList"/>
    <dgm:cxn modelId="{0C7362DA-1EC9-4BEF-90A6-D1F0F8A0A1CB}" type="presParOf" srcId="{CE768546-F8E7-4195-A319-6006F488ECCA}" destId="{40EB2BF7-F57B-4D91-802F-15D1061A1810}" srcOrd="5" destOrd="0" presId="urn:microsoft.com/office/officeart/2018/2/layout/IconLabelList"/>
    <dgm:cxn modelId="{21E78F3C-B6A5-4F0E-9595-BD813A86B9AD}" type="presParOf" srcId="{CE768546-F8E7-4195-A319-6006F488ECCA}" destId="{C30D4623-4E47-4B45-9227-F39706541FA1}" srcOrd="6" destOrd="0" presId="urn:microsoft.com/office/officeart/2018/2/layout/IconLabelList"/>
    <dgm:cxn modelId="{3203EF04-7B8B-4D0F-9BDE-0CF51BFE37E9}" type="presParOf" srcId="{C30D4623-4E47-4B45-9227-F39706541FA1}" destId="{215471D8-89F6-4545-9465-959F439D88B0}" srcOrd="0" destOrd="0" presId="urn:microsoft.com/office/officeart/2018/2/layout/IconLabelList"/>
    <dgm:cxn modelId="{96A7EE07-0274-4AD3-8E06-D8855CC325D2}" type="presParOf" srcId="{C30D4623-4E47-4B45-9227-F39706541FA1}" destId="{3C42161A-7A99-41A6-BCF2-255D283CF632}" srcOrd="1" destOrd="0" presId="urn:microsoft.com/office/officeart/2018/2/layout/IconLabelList"/>
    <dgm:cxn modelId="{5EE64AC4-611C-4E2D-B6D3-7651B281EF1D}" type="presParOf" srcId="{C30D4623-4E47-4B45-9227-F39706541FA1}" destId="{F9D54D80-0917-4208-B07B-0160827A7A4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DDF43-033F-484F-AB22-3B81F9B24DFB}">
      <dsp:nvSpPr>
        <dsp:cNvPr id="0" name=""/>
        <dsp:cNvSpPr/>
      </dsp:nvSpPr>
      <dsp:spPr>
        <a:xfrm>
          <a:off x="0" y="64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31AD98-E963-4964-B421-91AA538AA73F}">
      <dsp:nvSpPr>
        <dsp:cNvPr id="0" name=""/>
        <dsp:cNvSpPr/>
      </dsp:nvSpPr>
      <dsp:spPr>
        <a:xfrm>
          <a:off x="453764" y="338151"/>
          <a:ext cx="825026" cy="825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15C567-025F-4148-BAA3-FE0A999852A3}">
      <dsp:nvSpPr>
        <dsp:cNvPr id="0" name=""/>
        <dsp:cNvSpPr/>
      </dsp:nvSpPr>
      <dsp:spPr>
        <a:xfrm>
          <a:off x="1732555" y="64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666750">
            <a:lnSpc>
              <a:spcPct val="90000"/>
            </a:lnSpc>
            <a:spcBef>
              <a:spcPct val="0"/>
            </a:spcBef>
            <a:spcAft>
              <a:spcPct val="35000"/>
            </a:spcAft>
            <a:buNone/>
          </a:pPr>
          <a:r>
            <a:rPr lang="en-GB" sz="1500" b="1" kern="1200"/>
            <a:t>High cloud Airlines” Likely refers to fictional or hypothetical airline used as a case study or dataset for practicing data analytics skills.</a:t>
          </a:r>
          <a:endParaRPr lang="en-US" sz="1500" kern="1200"/>
        </a:p>
      </dsp:txBody>
      <dsp:txXfrm>
        <a:off x="1732555" y="641"/>
        <a:ext cx="4180881" cy="1500047"/>
      </dsp:txXfrm>
    </dsp:sp>
    <dsp:sp modelId="{D2781737-ACA1-4B24-BC24-F93B5F66CF0E}">
      <dsp:nvSpPr>
        <dsp:cNvPr id="0" name=""/>
        <dsp:cNvSpPr/>
      </dsp:nvSpPr>
      <dsp:spPr>
        <a:xfrm>
          <a:off x="0" y="1875701"/>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86F07-6712-44B7-B0DE-FB7E3EF9969D}">
      <dsp:nvSpPr>
        <dsp:cNvPr id="0" name=""/>
        <dsp:cNvSpPr/>
      </dsp:nvSpPr>
      <dsp:spPr>
        <a:xfrm>
          <a:off x="453764" y="2213211"/>
          <a:ext cx="825026" cy="825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FCDA34-85F1-4FA7-8AB0-1E8A69296B53}">
      <dsp:nvSpPr>
        <dsp:cNvPr id="0" name=""/>
        <dsp:cNvSpPr/>
      </dsp:nvSpPr>
      <dsp:spPr>
        <a:xfrm>
          <a:off x="1732555" y="1875701"/>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666750">
            <a:lnSpc>
              <a:spcPct val="90000"/>
            </a:lnSpc>
            <a:spcBef>
              <a:spcPct val="0"/>
            </a:spcBef>
            <a:spcAft>
              <a:spcPct val="35000"/>
            </a:spcAft>
            <a:buNone/>
          </a:pPr>
          <a:r>
            <a:rPr lang="en-GB" sz="1500" b="1" kern="1200"/>
            <a:t>It provides a real world context for data analysis task.</a:t>
          </a:r>
          <a:endParaRPr lang="en-US" sz="1500" kern="1200"/>
        </a:p>
      </dsp:txBody>
      <dsp:txXfrm>
        <a:off x="1732555" y="1875701"/>
        <a:ext cx="4180881" cy="1500047"/>
      </dsp:txXfrm>
    </dsp:sp>
    <dsp:sp modelId="{21FA7FBE-47DD-4559-A6D3-C078D6BA5504}">
      <dsp:nvSpPr>
        <dsp:cNvPr id="0" name=""/>
        <dsp:cNvSpPr/>
      </dsp:nvSpPr>
      <dsp:spPr>
        <a:xfrm>
          <a:off x="0" y="3750760"/>
          <a:ext cx="5913437" cy="150004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53D5B-DE36-4B66-8223-4AF5C51D347B}">
      <dsp:nvSpPr>
        <dsp:cNvPr id="0" name=""/>
        <dsp:cNvSpPr/>
      </dsp:nvSpPr>
      <dsp:spPr>
        <a:xfrm>
          <a:off x="453764" y="4088271"/>
          <a:ext cx="825026" cy="8250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CCC077-67F3-496B-9D64-63C79085BE86}">
      <dsp:nvSpPr>
        <dsp:cNvPr id="0" name=""/>
        <dsp:cNvSpPr/>
      </dsp:nvSpPr>
      <dsp:spPr>
        <a:xfrm>
          <a:off x="1732555" y="3750760"/>
          <a:ext cx="4180881" cy="1500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5" tIns="158755" rIns="158755" bIns="158755" numCol="1" spcCol="1270" anchor="ctr" anchorCtr="0">
          <a:noAutofit/>
        </a:bodyPr>
        <a:lstStyle/>
        <a:p>
          <a:pPr marL="0" lvl="0" indent="0" algn="l" defTabSz="666750">
            <a:lnSpc>
              <a:spcPct val="90000"/>
            </a:lnSpc>
            <a:spcBef>
              <a:spcPct val="0"/>
            </a:spcBef>
            <a:spcAft>
              <a:spcPct val="35000"/>
            </a:spcAft>
            <a:buNone/>
          </a:pPr>
          <a:r>
            <a:rPr lang="en-GB" sz="1500" b="1" kern="1200"/>
            <a:t>Analysing “ High cloud airlines” data analyst to demonstrate skill in the data exploration , performance metrics analysis, strategic insights, data visualization and report generation.</a:t>
          </a:r>
          <a:endParaRPr lang="en-US" sz="1500" kern="1200"/>
        </a:p>
      </dsp:txBody>
      <dsp:txXfrm>
        <a:off x="1732555" y="3750760"/>
        <a:ext cx="4180881" cy="15000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3B0BC-A662-478F-93E2-613C505FDAED}">
      <dsp:nvSpPr>
        <dsp:cNvPr id="0" name=""/>
        <dsp:cNvSpPr/>
      </dsp:nvSpPr>
      <dsp:spPr>
        <a:xfrm>
          <a:off x="739962" y="894533"/>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C0B8F4-BE33-4B58-89F5-3BE7972EB58E}">
      <dsp:nvSpPr>
        <dsp:cNvPr id="0" name=""/>
        <dsp:cNvSpPr/>
      </dsp:nvSpPr>
      <dsp:spPr>
        <a:xfrm>
          <a:off x="177893" y="2103836"/>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To Gain a Comprehensive understanding of “High Cloud Airlines” operations through data</a:t>
          </a:r>
          <a:endParaRPr lang="en-US" sz="1100" kern="1200"/>
        </a:p>
      </dsp:txBody>
      <dsp:txXfrm>
        <a:off x="177893" y="2103836"/>
        <a:ext cx="2043886" cy="720000"/>
      </dsp:txXfrm>
    </dsp:sp>
    <dsp:sp modelId="{65B64529-8F85-422B-8BE2-146005BD9A04}">
      <dsp:nvSpPr>
        <dsp:cNvPr id="0" name=""/>
        <dsp:cNvSpPr/>
      </dsp:nvSpPr>
      <dsp:spPr>
        <a:xfrm>
          <a:off x="3141529" y="894533"/>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027E33-A396-42D8-A2B6-7484DC9B45A7}">
      <dsp:nvSpPr>
        <dsp:cNvPr id="0" name=""/>
        <dsp:cNvSpPr/>
      </dsp:nvSpPr>
      <dsp:spPr>
        <a:xfrm>
          <a:off x="2579460" y="2103836"/>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analysis. This will involve investing Load factor, Identifying top carrier names based on passenger</a:t>
          </a:r>
          <a:endParaRPr lang="en-US" sz="1100" kern="1200"/>
        </a:p>
      </dsp:txBody>
      <dsp:txXfrm>
        <a:off x="2579460" y="2103836"/>
        <a:ext cx="2043886" cy="720000"/>
      </dsp:txXfrm>
    </dsp:sp>
    <dsp:sp modelId="{77F2AA5D-F284-4B5A-8DBC-8672BB1CE45B}">
      <dsp:nvSpPr>
        <dsp:cNvPr id="0" name=""/>
        <dsp:cNvSpPr/>
      </dsp:nvSpPr>
      <dsp:spPr>
        <a:xfrm>
          <a:off x="5543096" y="894533"/>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4F02F4-5472-4532-A076-C4B2395DD9F6}">
      <dsp:nvSpPr>
        <dsp:cNvPr id="0" name=""/>
        <dsp:cNvSpPr/>
      </dsp:nvSpPr>
      <dsp:spPr>
        <a:xfrm>
          <a:off x="4981027" y="2103836"/>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preference, Analyzing popular routes, and exploring  other key metrics. The Ultimate goal is to</a:t>
          </a:r>
          <a:endParaRPr lang="en-US" sz="1100" kern="1200"/>
        </a:p>
      </dsp:txBody>
      <dsp:txXfrm>
        <a:off x="4981027" y="2103836"/>
        <a:ext cx="2043886" cy="720000"/>
      </dsp:txXfrm>
    </dsp:sp>
    <dsp:sp modelId="{215471D8-89F6-4545-9465-959F439D88B0}">
      <dsp:nvSpPr>
        <dsp:cNvPr id="0" name=""/>
        <dsp:cNvSpPr/>
      </dsp:nvSpPr>
      <dsp:spPr>
        <a:xfrm>
          <a:off x="7944663" y="894533"/>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D54D80-0917-4208-B07B-0160827A7A4C}">
      <dsp:nvSpPr>
        <dsp:cNvPr id="0" name=""/>
        <dsp:cNvSpPr/>
      </dsp:nvSpPr>
      <dsp:spPr>
        <a:xfrm>
          <a:off x="7382594" y="2103836"/>
          <a:ext cx="204388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provide actionable recommendations that can enhance operational efficiency and profitability.</a:t>
          </a:r>
          <a:endParaRPr lang="en-US" sz="1100" kern="1200"/>
        </a:p>
      </dsp:txBody>
      <dsp:txXfrm>
        <a:off x="7382594" y="2103836"/>
        <a:ext cx="2043886"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039125-0092-4502-A877-0EB1820759D6}" type="datetimeFigureOut">
              <a:rPr lang="en-IN" smtClean="0"/>
              <a:t>26-03-2025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5484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39125-0092-4502-A877-0EB1820759D6}"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77384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39125-0092-4502-A877-0EB1820759D6}"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331123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039125-0092-4502-A877-0EB1820759D6}"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228754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039125-0092-4502-A877-0EB1820759D6}"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169278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039125-0092-4502-A877-0EB1820759D6}"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378110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039125-0092-4502-A877-0EB1820759D6}"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1568849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039125-0092-4502-A877-0EB1820759D6}"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150715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39125-0092-4502-A877-0EB1820759D6}"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228937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039125-0092-4502-A877-0EB1820759D6}"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67932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5039125-0092-4502-A877-0EB1820759D6}" type="datetimeFigureOut">
              <a:rPr lang="en-IN" smtClean="0"/>
              <a:t>26-03-2025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AE2F1DB-3E51-4A02-95EF-172D6114E1A5}" type="slidenum">
              <a:rPr lang="en-IN" smtClean="0"/>
              <a:t>‹#›</a:t>
            </a:fld>
            <a:endParaRPr lang="en-IN"/>
          </a:p>
        </p:txBody>
      </p:sp>
    </p:spTree>
    <p:extLst>
      <p:ext uri="{BB962C8B-B14F-4D97-AF65-F5344CB8AC3E}">
        <p14:creationId xmlns:p14="http://schemas.microsoft.com/office/powerpoint/2010/main" val="351960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5039125-0092-4502-A877-0EB1820759D6}" type="datetimeFigureOut">
              <a:rPr lang="en-IN" smtClean="0"/>
              <a:t>26-03-2025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AE2F1DB-3E51-4A02-95EF-172D6114E1A5}"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01006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9" name="Picture 18">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0" name="Straight Connector 19">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F4E80D0-32A2-4915-AB05-CE834905A031}"/>
              </a:ext>
            </a:extLst>
          </p:cNvPr>
          <p:cNvSpPr>
            <a:spLocks noGrp="1"/>
          </p:cNvSpPr>
          <p:nvPr>
            <p:ph type="ctrTitle"/>
          </p:nvPr>
        </p:nvSpPr>
        <p:spPr>
          <a:xfrm>
            <a:off x="1451580" y="719858"/>
            <a:ext cx="5166934" cy="1133898"/>
          </a:xfrm>
        </p:spPr>
        <p:txBody>
          <a:bodyPr vert="horz" lIns="91440" tIns="45720" rIns="91440" bIns="45720" rtlCol="0" anchor="ctr">
            <a:normAutofit/>
          </a:bodyPr>
          <a:lstStyle/>
          <a:p>
            <a:r>
              <a:rPr lang="en-US" sz="3200" dirty="0"/>
              <a:t>HIGH CLOUD AIRLINES</a:t>
            </a:r>
          </a:p>
        </p:txBody>
      </p:sp>
      <p:sp>
        <p:nvSpPr>
          <p:cNvPr id="3" name="Subtitle 2">
            <a:extLst>
              <a:ext uri="{FF2B5EF4-FFF2-40B4-BE49-F238E27FC236}">
                <a16:creationId xmlns:a16="http://schemas.microsoft.com/office/drawing/2014/main" id="{C1205224-D586-4681-A709-1390192B889B}"/>
              </a:ext>
            </a:extLst>
          </p:cNvPr>
          <p:cNvSpPr>
            <a:spLocks noGrp="1"/>
          </p:cNvSpPr>
          <p:nvPr>
            <p:ph type="subTitle" idx="1"/>
          </p:nvPr>
        </p:nvSpPr>
        <p:spPr>
          <a:xfrm>
            <a:off x="1451581" y="2296886"/>
            <a:ext cx="4172515" cy="3635828"/>
          </a:xfrm>
        </p:spPr>
        <p:txBody>
          <a:bodyPr vert="horz" lIns="91440" tIns="45720" rIns="91440" bIns="45720" rtlCol="0" anchor="t">
            <a:normAutofit/>
          </a:bodyPr>
          <a:lstStyle/>
          <a:p>
            <a:pPr indent="-228600" algn="l">
              <a:lnSpc>
                <a:spcPct val="110000"/>
              </a:lnSpc>
              <a:buFont typeface="Arial" panose="020B0604020202020204" pitchFamily="34" charset="0"/>
              <a:buChar char="•"/>
            </a:pPr>
            <a:r>
              <a:rPr lang="en-US" b="1" dirty="0">
                <a:solidFill>
                  <a:srgbClr val="FF0000"/>
                </a:solidFill>
              </a:rPr>
              <a:t>Presented by Group 4 :-</a:t>
            </a:r>
          </a:p>
          <a:p>
            <a:pPr indent="-228600" algn="l">
              <a:lnSpc>
                <a:spcPct val="110000"/>
              </a:lnSpc>
              <a:buFont typeface="Arial" panose="020B0604020202020204" pitchFamily="34" charset="0"/>
              <a:buChar char="•"/>
            </a:pPr>
            <a:endParaRPr lang="en-US" sz="1000" b="1" dirty="0"/>
          </a:p>
          <a:p>
            <a:pPr marL="171450" indent="-171450" algn="l">
              <a:lnSpc>
                <a:spcPct val="110000"/>
              </a:lnSpc>
              <a:buFont typeface="Wingdings" panose="05000000000000000000" pitchFamily="2" charset="2"/>
              <a:buChar char="Ø"/>
            </a:pPr>
            <a:r>
              <a:rPr lang="en-US" sz="1600" b="1" dirty="0"/>
              <a:t>  gayatri Balaji </a:t>
            </a:r>
            <a:r>
              <a:rPr lang="en-US" sz="1600" b="1" dirty="0" err="1"/>
              <a:t>aurade</a:t>
            </a:r>
            <a:endParaRPr lang="en-US" sz="1600" b="1" dirty="0"/>
          </a:p>
          <a:p>
            <a:pPr marL="171450" indent="-171450" algn="l">
              <a:lnSpc>
                <a:spcPct val="110000"/>
              </a:lnSpc>
              <a:buFont typeface="Wingdings" panose="05000000000000000000" pitchFamily="2" charset="2"/>
              <a:buChar char="Ø"/>
            </a:pPr>
            <a:r>
              <a:rPr lang="en-US" sz="1600" b="1" dirty="0"/>
              <a:t>  Amol Shivaji mane</a:t>
            </a:r>
          </a:p>
          <a:p>
            <a:pPr marL="171450" indent="-171450" algn="l">
              <a:lnSpc>
                <a:spcPct val="110000"/>
              </a:lnSpc>
              <a:buFont typeface="Wingdings" panose="05000000000000000000" pitchFamily="2" charset="2"/>
              <a:buChar char="Ø"/>
            </a:pPr>
            <a:r>
              <a:rPr lang="en-US" sz="1600" b="1" dirty="0"/>
              <a:t>  Mamatha k n</a:t>
            </a:r>
          </a:p>
          <a:p>
            <a:pPr marL="171450" indent="-171450" algn="l">
              <a:lnSpc>
                <a:spcPct val="110000"/>
              </a:lnSpc>
              <a:buFont typeface="Wingdings" panose="05000000000000000000" pitchFamily="2" charset="2"/>
              <a:buChar char="Ø"/>
            </a:pPr>
            <a:r>
              <a:rPr lang="en-US" sz="1600" b="1" dirty="0"/>
              <a:t>  </a:t>
            </a:r>
            <a:r>
              <a:rPr lang="en-US" sz="1600" b="1" dirty="0" err="1"/>
              <a:t>muheebuddin</a:t>
            </a:r>
            <a:r>
              <a:rPr lang="en-US" sz="1600" b="1" dirty="0"/>
              <a:t> </a:t>
            </a:r>
            <a:r>
              <a:rPr lang="en-US" sz="1600" b="1" dirty="0" err="1"/>
              <a:t>aqil</a:t>
            </a:r>
            <a:endParaRPr lang="en-US" sz="1600" b="1" dirty="0"/>
          </a:p>
          <a:p>
            <a:pPr marL="171450" indent="-171450" algn="l">
              <a:lnSpc>
                <a:spcPct val="110000"/>
              </a:lnSpc>
              <a:buFont typeface="Wingdings" panose="05000000000000000000" pitchFamily="2" charset="2"/>
              <a:buChar char="Ø"/>
            </a:pPr>
            <a:r>
              <a:rPr lang="en-US" sz="1600" b="1" dirty="0"/>
              <a:t>  Pooja </a:t>
            </a:r>
            <a:r>
              <a:rPr lang="en-US" sz="1600" b="1" dirty="0" err="1"/>
              <a:t>arun</a:t>
            </a:r>
            <a:r>
              <a:rPr lang="en-US" sz="1600" b="1" dirty="0"/>
              <a:t> </a:t>
            </a:r>
            <a:r>
              <a:rPr lang="en-US" sz="1600" b="1" dirty="0" err="1"/>
              <a:t>kamble</a:t>
            </a:r>
            <a:endParaRPr lang="en-US" sz="1600" b="1" dirty="0"/>
          </a:p>
          <a:p>
            <a:pPr marL="171450" indent="-171450" algn="l">
              <a:lnSpc>
                <a:spcPct val="110000"/>
              </a:lnSpc>
              <a:buFont typeface="Wingdings" panose="05000000000000000000" pitchFamily="2" charset="2"/>
              <a:buChar char="Ø"/>
            </a:pPr>
            <a:r>
              <a:rPr lang="en-US" sz="1600" b="1" dirty="0"/>
              <a:t>   </a:t>
            </a:r>
            <a:r>
              <a:rPr lang="en-US" sz="1600" b="1" dirty="0" err="1"/>
              <a:t>sagar</a:t>
            </a:r>
            <a:r>
              <a:rPr lang="en-US" sz="1600" b="1" dirty="0"/>
              <a:t> </a:t>
            </a:r>
            <a:r>
              <a:rPr lang="en-US" sz="1600" b="1" dirty="0" err="1"/>
              <a:t>patil</a:t>
            </a:r>
            <a:endParaRPr lang="en-US" sz="1600" b="1" dirty="0"/>
          </a:p>
          <a:p>
            <a:pPr marL="171450" indent="-171450" algn="l">
              <a:lnSpc>
                <a:spcPct val="110000"/>
              </a:lnSpc>
              <a:buFont typeface="Wingdings" panose="05000000000000000000" pitchFamily="2" charset="2"/>
              <a:buChar char="Ø"/>
            </a:pPr>
            <a:r>
              <a:rPr lang="en-US" sz="1600" b="1" dirty="0"/>
              <a:t>   </a:t>
            </a:r>
            <a:r>
              <a:rPr lang="en-US" sz="1600" b="1" dirty="0" err="1"/>
              <a:t>anshu</a:t>
            </a:r>
            <a:r>
              <a:rPr lang="en-US" sz="1600" b="1" dirty="0"/>
              <a:t> </a:t>
            </a:r>
            <a:r>
              <a:rPr lang="en-US" sz="1600" b="1" dirty="0" err="1"/>
              <a:t>bhardwaj</a:t>
            </a:r>
            <a:r>
              <a:rPr lang="en-US" sz="1600" b="1" dirty="0"/>
              <a:t>   </a:t>
            </a:r>
          </a:p>
        </p:txBody>
      </p:sp>
      <p:pic>
        <p:nvPicPr>
          <p:cNvPr id="7" name="Graphic 6" descr="Airplane">
            <a:extLst>
              <a:ext uri="{FF2B5EF4-FFF2-40B4-BE49-F238E27FC236}">
                <a16:creationId xmlns:a16="http://schemas.microsoft.com/office/drawing/2014/main" id="{B53141AC-3268-D595-2B6E-A58D9D799E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1333148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609F-F04A-CBE4-7FCF-7C67EF627E0D}"/>
              </a:ext>
            </a:extLst>
          </p:cNvPr>
          <p:cNvSpPr>
            <a:spLocks noGrp="1"/>
          </p:cNvSpPr>
          <p:nvPr>
            <p:ph type="title"/>
          </p:nvPr>
        </p:nvSpPr>
        <p:spPr/>
        <p:txBody>
          <a:bodyPr/>
          <a:lstStyle/>
          <a:p>
            <a:r>
              <a:rPr lang="en-US" sz="3200" b="1" dirty="0"/>
              <a:t>SQL Queries and Results</a:t>
            </a:r>
            <a:br>
              <a:rPr lang="en-US" sz="3200" b="1" dirty="0"/>
            </a:br>
            <a:endParaRPr lang="en-IN" dirty="0"/>
          </a:p>
        </p:txBody>
      </p:sp>
      <p:pic>
        <p:nvPicPr>
          <p:cNvPr id="6" name="Content Placeholder 5" descr="A screenshot of a computer&#10;&#10;AI-generated content may be incorrect.">
            <a:extLst>
              <a:ext uri="{FF2B5EF4-FFF2-40B4-BE49-F238E27FC236}">
                <a16:creationId xmlns:a16="http://schemas.microsoft.com/office/drawing/2014/main" id="{A713ECC4-2F6B-F65D-EE82-81B0BCB38D1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1864194"/>
            <a:ext cx="4487863" cy="3676635"/>
          </a:xfrm>
        </p:spPr>
      </p:pic>
      <p:pic>
        <p:nvPicPr>
          <p:cNvPr id="8" name="Content Placeholder 7" descr="A screenshot of a computer program&#10;&#10;AI-generated content may be incorrect.">
            <a:extLst>
              <a:ext uri="{FF2B5EF4-FFF2-40B4-BE49-F238E27FC236}">
                <a16:creationId xmlns:a16="http://schemas.microsoft.com/office/drawing/2014/main" id="{8DDB120E-D854-F75C-E053-F202B91BA6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4750" y="1864194"/>
            <a:ext cx="4487863" cy="3676635"/>
          </a:xfrm>
        </p:spPr>
      </p:pic>
    </p:spTree>
    <p:extLst>
      <p:ext uri="{BB962C8B-B14F-4D97-AF65-F5344CB8AC3E}">
        <p14:creationId xmlns:p14="http://schemas.microsoft.com/office/powerpoint/2010/main" val="81046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9" name="Straight Connector 18">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3E7E22-2B3D-77F6-AEC4-FE026E15EFC3}"/>
              </a:ext>
            </a:extLst>
          </p:cNvPr>
          <p:cNvSpPr>
            <a:spLocks noGrp="1"/>
          </p:cNvSpPr>
          <p:nvPr>
            <p:ph type="title"/>
          </p:nvPr>
        </p:nvSpPr>
        <p:spPr>
          <a:xfrm>
            <a:off x="1451579" y="804519"/>
            <a:ext cx="9291215" cy="1049235"/>
          </a:xfrm>
        </p:spPr>
        <p:txBody>
          <a:bodyPr vert="horz" lIns="91440" tIns="45720" rIns="91440" bIns="45720" rtlCol="0" anchor="ctr">
            <a:normAutofit/>
          </a:bodyPr>
          <a:lstStyle/>
          <a:p>
            <a:r>
              <a:rPr lang="en-US"/>
              <a:t>SQL Queries and Results</a:t>
            </a:r>
            <a:br>
              <a:rPr lang="en-US"/>
            </a:br>
            <a:endParaRPr lang="en-US"/>
          </a:p>
        </p:txBody>
      </p:sp>
      <p:pic>
        <p:nvPicPr>
          <p:cNvPr id="8" name="Content Placeholder 7" descr="A computer screen shot of a computer code&#10;&#10;AI-generated content may be incorrect.">
            <a:extLst>
              <a:ext uri="{FF2B5EF4-FFF2-40B4-BE49-F238E27FC236}">
                <a16:creationId xmlns:a16="http://schemas.microsoft.com/office/drawing/2014/main" id="{8FCB4CC9-E626-8284-EAC7-4A6FE1FAF6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449206" y="1670089"/>
            <a:ext cx="4799194" cy="1986206"/>
          </a:xfrm>
          <a:prstGeom prst="rect">
            <a:avLst/>
          </a:prstGeom>
        </p:spPr>
      </p:pic>
      <p:pic>
        <p:nvPicPr>
          <p:cNvPr id="6" name="Content Placeholder 5" descr="A screenshot of a computer program&#10;&#10;AI-generated content may be incorrect.">
            <a:extLst>
              <a:ext uri="{FF2B5EF4-FFF2-40B4-BE49-F238E27FC236}">
                <a16:creationId xmlns:a16="http://schemas.microsoft.com/office/drawing/2014/main" id="{64EBC268-3DEA-A47D-B2A2-0AE1FD4FA2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9206" y="3805956"/>
            <a:ext cx="4799194" cy="1986207"/>
          </a:xfrm>
          <a:prstGeom prst="rect">
            <a:avLst/>
          </a:prstGeom>
        </p:spPr>
      </p:pic>
      <p:pic>
        <p:nvPicPr>
          <p:cNvPr id="10" name="Content Placeholder 9" descr="A screenshot of a computer&#10;&#10;AI-generated content may be incorrect.">
            <a:extLst>
              <a:ext uri="{FF2B5EF4-FFF2-40B4-BE49-F238E27FC236}">
                <a16:creationId xmlns:a16="http://schemas.microsoft.com/office/drawing/2014/main" id="{3441CC10-E9BA-9CCC-778C-5DE6C7DC4ED1}"/>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6958150" y="1670089"/>
            <a:ext cx="4323259" cy="2135868"/>
          </a:xfrm>
        </p:spPr>
      </p:pic>
      <p:pic>
        <p:nvPicPr>
          <p:cNvPr id="13" name="Picture 12" descr="A white rectangular object with a blue background&#10;&#10;AI-generated content may be incorrect.">
            <a:extLst>
              <a:ext uri="{FF2B5EF4-FFF2-40B4-BE49-F238E27FC236}">
                <a16:creationId xmlns:a16="http://schemas.microsoft.com/office/drawing/2014/main" id="{D6BD5BAD-DD3F-2E2C-DD71-D927D948AF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8150" y="4335375"/>
            <a:ext cx="4323259" cy="1079816"/>
          </a:xfrm>
          <a:prstGeom prst="rect">
            <a:avLst/>
          </a:prstGeom>
        </p:spPr>
      </p:pic>
    </p:spTree>
    <p:extLst>
      <p:ext uri="{BB962C8B-B14F-4D97-AF65-F5344CB8AC3E}">
        <p14:creationId xmlns:p14="http://schemas.microsoft.com/office/powerpoint/2010/main" val="26418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B25638D-3D06-41D1-8060-4D2707C60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8161BB1E-0062-4056-AB94-121EF614D5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8FBC01E2-D629-4319-B5CB-BFA461B8CF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6EA901-5B87-4BD9-9F03-04A11571FFFC}"/>
              </a:ext>
            </a:extLst>
          </p:cNvPr>
          <p:cNvSpPr>
            <a:spLocks noGrp="1"/>
          </p:cNvSpPr>
          <p:nvPr>
            <p:ph type="title"/>
          </p:nvPr>
        </p:nvSpPr>
        <p:spPr>
          <a:xfrm>
            <a:off x="659301" y="1474968"/>
            <a:ext cx="2823919" cy="1959037"/>
          </a:xfrm>
        </p:spPr>
        <p:txBody>
          <a:bodyPr vert="horz" lIns="91440" tIns="45720" rIns="91440" bIns="0" rtlCol="0" anchor="b">
            <a:normAutofit/>
          </a:bodyPr>
          <a:lstStyle/>
          <a:p>
            <a:r>
              <a:rPr lang="en-US" sz="3300" dirty="0"/>
              <a:t>Power BI Dashboard</a:t>
            </a:r>
          </a:p>
        </p:txBody>
      </p:sp>
      <p:grpSp>
        <p:nvGrpSpPr>
          <p:cNvPr id="16" name="Group 15">
            <a:extLst>
              <a:ext uri="{FF2B5EF4-FFF2-40B4-BE49-F238E27FC236}">
                <a16:creationId xmlns:a16="http://schemas.microsoft.com/office/drawing/2014/main" id="{2A7F3A7D-1232-4BDE-ACB6-F7CDEF0668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EBC09455-A53B-4264-85C6-E119FCA7F0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446D1B-DF15-4E6B-A24E-4148357B9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773D9643-4BC8-486D-8267-3577C8F08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6174" y="977099"/>
            <a:ext cx="6620836" cy="4137268"/>
          </a:xfrm>
          <a:prstGeom prst="rect">
            <a:avLst/>
          </a:prstGeom>
          <a:solidFill>
            <a:srgbClr val="FFFFFE"/>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ACCD708-7D94-48B6-BDBF-506F21F3EF7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8374" y="1305921"/>
            <a:ext cx="6282919" cy="3487019"/>
          </a:xfrm>
          <a:prstGeom prst="rect">
            <a:avLst/>
          </a:prstGeom>
        </p:spPr>
      </p:pic>
    </p:spTree>
    <p:extLst>
      <p:ext uri="{BB962C8B-B14F-4D97-AF65-F5344CB8AC3E}">
        <p14:creationId xmlns:p14="http://schemas.microsoft.com/office/powerpoint/2010/main" val="2921813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2" name="Picture 41">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44" name="Straight Connector 43">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D70A163-372E-51E9-0810-4CAF67F880FA}"/>
              </a:ext>
            </a:extLst>
          </p:cNvPr>
          <p:cNvSpPr>
            <a:spLocks noGrp="1"/>
          </p:cNvSpPr>
          <p:nvPr>
            <p:ph type="ctrTitle"/>
          </p:nvPr>
        </p:nvSpPr>
        <p:spPr>
          <a:xfrm>
            <a:off x="661251" y="1474970"/>
            <a:ext cx="2821967" cy="3144914"/>
          </a:xfrm>
        </p:spPr>
        <p:txBody>
          <a:bodyPr vert="horz" lIns="91440" tIns="45720" rIns="91440" bIns="45720" rtlCol="0" anchor="ctr">
            <a:normAutofit/>
          </a:bodyPr>
          <a:lstStyle/>
          <a:p>
            <a:r>
              <a:rPr lang="en-US" sz="3200"/>
              <a:t>Tableau Dashboard</a:t>
            </a:r>
            <a:br>
              <a:rPr lang="en-US" sz="3200"/>
            </a:br>
            <a:endParaRPr lang="en-US" sz="3200"/>
          </a:p>
        </p:txBody>
      </p:sp>
      <p:grpSp>
        <p:nvGrpSpPr>
          <p:cNvPr id="50" name="Group 49">
            <a:extLst>
              <a:ext uri="{FF2B5EF4-FFF2-40B4-BE49-F238E27FC236}">
                <a16:creationId xmlns:a16="http://schemas.microsoft.com/office/drawing/2014/main" id="{A030695F-0E8E-4F69-B37A-CE03576941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51" name="Rectangle 50">
              <a:extLst>
                <a:ext uri="{FF2B5EF4-FFF2-40B4-BE49-F238E27FC236}">
                  <a16:creationId xmlns:a16="http://schemas.microsoft.com/office/drawing/2014/main" id="{A62A6FA0-70FF-4F15-8E7B-F11ACE219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2D33F68-4D69-490D-8818-8E439F7C8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screenshot of a data dashboard&#10;&#10;AI-generated content may be incorrect.">
            <a:extLst>
              <a:ext uri="{FF2B5EF4-FFF2-40B4-BE49-F238E27FC236}">
                <a16:creationId xmlns:a16="http://schemas.microsoft.com/office/drawing/2014/main" id="{28DBA267-89C4-FB51-B6FE-43F30964D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374" y="1643628"/>
            <a:ext cx="6282919" cy="2811606"/>
          </a:xfrm>
          <a:prstGeom prst="rect">
            <a:avLst/>
          </a:prstGeom>
        </p:spPr>
      </p:pic>
    </p:spTree>
    <p:extLst>
      <p:ext uri="{BB962C8B-B14F-4D97-AF65-F5344CB8AC3E}">
        <p14:creationId xmlns:p14="http://schemas.microsoft.com/office/powerpoint/2010/main" val="2376695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1498-46FF-3451-24E2-CBFF96CFCBEE}"/>
              </a:ext>
            </a:extLst>
          </p:cNvPr>
          <p:cNvSpPr>
            <a:spLocks noGrp="1"/>
          </p:cNvSpPr>
          <p:nvPr>
            <p:ph type="ctrTitle"/>
          </p:nvPr>
        </p:nvSpPr>
        <p:spPr>
          <a:xfrm>
            <a:off x="1774423" y="802298"/>
            <a:ext cx="8637073" cy="5771222"/>
          </a:xfrm>
        </p:spPr>
        <p:txBody>
          <a:bodyPr>
            <a:normAutofit fontScale="90000"/>
          </a:bodyPr>
          <a:lstStyle/>
          <a:p>
            <a:br>
              <a:rPr lang="en-IN" sz="2000" dirty="0"/>
            </a:br>
            <a:br>
              <a:rPr lang="en-IN" sz="2000" dirty="0"/>
            </a:br>
            <a:br>
              <a:rPr lang="en-IN" sz="2000" dirty="0"/>
            </a:br>
            <a:br>
              <a:rPr lang="en-IN" sz="2000" dirty="0"/>
            </a:br>
            <a:r>
              <a:rPr lang="en-IN" sz="2000" dirty="0"/>
              <a:t>This method allows for greater flexibility ,scalability and efficiency in handling large volumes of data , making it ideal for the project.</a:t>
            </a:r>
            <a:br>
              <a:rPr lang="en-IN" sz="2000" dirty="0"/>
            </a:br>
            <a:br>
              <a:rPr lang="en-IN" sz="2000" dirty="0"/>
            </a:br>
            <a:br>
              <a:rPr lang="en-IN" sz="20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r>
              <a:rPr lang="en-IN" sz="1400" dirty="0"/>
              <a:t>                                                      </a:t>
            </a:r>
            <a:br>
              <a:rPr lang="en-IN" sz="1100" dirty="0"/>
            </a:br>
            <a:br>
              <a:rPr lang="en-IN" sz="1100" dirty="0"/>
            </a:br>
            <a:br>
              <a:rPr lang="en-IN" sz="1100" dirty="0"/>
            </a:br>
            <a:endParaRPr lang="en-IN" sz="1100" dirty="0"/>
          </a:p>
        </p:txBody>
      </p:sp>
      <p:sp>
        <p:nvSpPr>
          <p:cNvPr id="3" name="Subtitle 2">
            <a:extLst>
              <a:ext uri="{FF2B5EF4-FFF2-40B4-BE49-F238E27FC236}">
                <a16:creationId xmlns:a16="http://schemas.microsoft.com/office/drawing/2014/main" id="{32528F3D-71B4-6211-1D5E-E2526661BA08}"/>
              </a:ext>
            </a:extLst>
          </p:cNvPr>
          <p:cNvSpPr>
            <a:spLocks noGrp="1"/>
          </p:cNvSpPr>
          <p:nvPr>
            <p:ph type="subTitle" idx="1"/>
          </p:nvPr>
        </p:nvSpPr>
        <p:spPr/>
        <p:txBody>
          <a:bodyPr>
            <a:normAutofit/>
          </a:bodyPr>
          <a:lstStyle/>
          <a:p>
            <a:endParaRPr lang="en-US" sz="1800" b="1" dirty="0"/>
          </a:p>
          <a:p>
            <a:r>
              <a:rPr lang="en-US" sz="1800" b="1" dirty="0"/>
              <a:t>Challenges Faced</a:t>
            </a:r>
            <a:endParaRPr lang="en-IN" dirty="0"/>
          </a:p>
        </p:txBody>
      </p:sp>
    </p:spTree>
    <p:extLst>
      <p:ext uri="{BB962C8B-B14F-4D97-AF65-F5344CB8AC3E}">
        <p14:creationId xmlns:p14="http://schemas.microsoft.com/office/powerpoint/2010/main" val="119462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E083-A1B3-9E5F-579F-285AD4987D86}"/>
              </a:ext>
            </a:extLst>
          </p:cNvPr>
          <p:cNvSpPr>
            <a:spLocks noGrp="1"/>
          </p:cNvSpPr>
          <p:nvPr>
            <p:ph type="ctrTitle"/>
          </p:nvPr>
        </p:nvSpPr>
        <p:spPr>
          <a:xfrm>
            <a:off x="1571223" y="700698"/>
            <a:ext cx="8637073" cy="3363302"/>
          </a:xfrm>
        </p:spPr>
        <p:txBody>
          <a:bodyPr>
            <a:normAutofit/>
          </a:bodyPr>
          <a:lstStyle/>
          <a:p>
            <a:br>
              <a:rPr lang="en-US" sz="2000" b="1" dirty="0"/>
            </a:br>
            <a:r>
              <a:rPr lang="en-US" sz="2000" b="1" dirty="0"/>
              <a:t>High Cloud Airlines</a:t>
            </a:r>
            <a:r>
              <a:rPr lang="en-US" sz="2000" dirty="0"/>
              <a:t> remains committed to redefining the air travel experience by maintaining high standards of customer satisfaction, operational excellence, and sustainability. With its </a:t>
            </a:r>
            <a:r>
              <a:rPr lang="en-US" sz="2000" b="1" dirty="0"/>
              <a:t>strategic vision</a:t>
            </a:r>
            <a:r>
              <a:rPr lang="en-US" sz="2000" dirty="0"/>
              <a:t> and focus on </a:t>
            </a:r>
            <a:r>
              <a:rPr lang="en-US" sz="2000" b="1" dirty="0"/>
              <a:t>innovation</a:t>
            </a:r>
            <a:r>
              <a:rPr lang="en-US" sz="2000" dirty="0"/>
              <a:t>, the airline is poised for a bright future in the competitive aviation industry.</a:t>
            </a:r>
            <a:br>
              <a:rPr lang="en-US" sz="2000" dirty="0"/>
            </a:br>
            <a:br>
              <a:rPr lang="en-US" sz="2000" dirty="0"/>
            </a:br>
            <a:endParaRPr lang="en-IN" sz="2000" dirty="0"/>
          </a:p>
        </p:txBody>
      </p:sp>
      <p:sp>
        <p:nvSpPr>
          <p:cNvPr id="3" name="Subtitle 2">
            <a:extLst>
              <a:ext uri="{FF2B5EF4-FFF2-40B4-BE49-F238E27FC236}">
                <a16:creationId xmlns:a16="http://schemas.microsoft.com/office/drawing/2014/main" id="{5E3A0133-7E9C-9F69-D76D-2054259558F5}"/>
              </a:ext>
            </a:extLst>
          </p:cNvPr>
          <p:cNvSpPr>
            <a:spLocks noGrp="1"/>
          </p:cNvSpPr>
          <p:nvPr>
            <p:ph type="subTitle" idx="1"/>
          </p:nvPr>
        </p:nvSpPr>
        <p:spPr>
          <a:xfrm>
            <a:off x="1774424" y="4490720"/>
            <a:ext cx="8637072" cy="1229360"/>
          </a:xfrm>
        </p:spPr>
        <p:txBody>
          <a:bodyPr/>
          <a:lstStyle/>
          <a:p>
            <a:r>
              <a:rPr lang="en-US" sz="1800" b="1" dirty="0"/>
              <a:t>Conclusion</a:t>
            </a:r>
          </a:p>
          <a:p>
            <a:endParaRPr lang="en-IN" dirty="0"/>
          </a:p>
        </p:txBody>
      </p:sp>
    </p:spTree>
    <p:extLst>
      <p:ext uri="{BB962C8B-B14F-4D97-AF65-F5344CB8AC3E}">
        <p14:creationId xmlns:p14="http://schemas.microsoft.com/office/powerpoint/2010/main" val="2984384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54C1-2F0E-7266-9D9F-C3FE8E8C8AA9}"/>
              </a:ext>
            </a:extLst>
          </p:cNvPr>
          <p:cNvSpPr>
            <a:spLocks noGrp="1"/>
          </p:cNvSpPr>
          <p:nvPr>
            <p:ph type="ctrTitle"/>
          </p:nvPr>
        </p:nvSpPr>
        <p:spPr>
          <a:xfrm>
            <a:off x="1452616" y="962902"/>
            <a:ext cx="4171480" cy="2471104"/>
          </a:xfrm>
        </p:spPr>
        <p:txBody>
          <a:bodyPr>
            <a:normAutofit/>
          </a:bodyPr>
          <a:lstStyle/>
          <a:p>
            <a:r>
              <a:rPr lang="en-IN" sz="4800"/>
              <a:t>Thank  you</a:t>
            </a:r>
          </a:p>
        </p:txBody>
      </p:sp>
      <p:pic>
        <p:nvPicPr>
          <p:cNvPr id="16" name="Graphic 15" descr="Smiling Face with No Fill">
            <a:extLst>
              <a:ext uri="{FF2B5EF4-FFF2-40B4-BE49-F238E27FC236}">
                <a16:creationId xmlns:a16="http://schemas.microsoft.com/office/drawing/2014/main" id="{68E99044-4771-0904-7DC9-11A0F4D1C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100719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94F59-E90A-477E-88D5-1E63BE3EB69E}"/>
              </a:ext>
            </a:extLst>
          </p:cNvPr>
          <p:cNvSpPr>
            <a:spLocks noGrp="1"/>
          </p:cNvSpPr>
          <p:nvPr>
            <p:ph type="title"/>
          </p:nvPr>
        </p:nvSpPr>
        <p:spPr>
          <a:xfrm>
            <a:off x="1451580" y="1268898"/>
            <a:ext cx="2852566" cy="4361688"/>
          </a:xfrm>
        </p:spPr>
        <p:txBody>
          <a:bodyPr anchor="ctr">
            <a:normAutofit/>
          </a:bodyPr>
          <a:lstStyle/>
          <a:p>
            <a:pPr algn="l"/>
            <a:r>
              <a:rPr lang="en-US" b="1">
                <a:solidFill>
                  <a:schemeClr val="bg2"/>
                </a:solidFill>
                <a:latin typeface="Times New Roman" panose="02020603050405020304" pitchFamily="18" charset="0"/>
                <a:cs typeface="Times New Roman" panose="02020603050405020304" pitchFamily="18" charset="0"/>
              </a:rPr>
              <a:t>                        </a:t>
            </a:r>
            <a:r>
              <a:rPr lang="en-US" b="1">
                <a:solidFill>
                  <a:schemeClr val="bg2"/>
                </a:solidFill>
                <a:cs typeface="Times New Roman" panose="02020603050405020304" pitchFamily="18" charset="0"/>
              </a:rPr>
              <a:t>Table of contents</a:t>
            </a:r>
            <a:endParaRPr lang="en-IN" b="1">
              <a:solidFill>
                <a:schemeClr val="bg2"/>
              </a:solidFill>
              <a:cs typeface="Times New Roman" panose="02020603050405020304" pitchFamily="18" charset="0"/>
            </a:endParaRPr>
          </a:p>
        </p:txBody>
      </p:sp>
      <p:sp>
        <p:nvSpPr>
          <p:cNvPr id="10" name="Rectangle 9">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3005" y="676656"/>
            <a:ext cx="6945528" cy="5546173"/>
          </a:xfrm>
          <a:prstGeom prst="rect">
            <a:avLst/>
          </a:prstGeom>
          <a:gradFill>
            <a:gsLst>
              <a:gs pos="0">
                <a:schemeClr val="bg2"/>
              </a:gs>
              <a:gs pos="100000">
                <a:schemeClr val="bg2">
                  <a:lumMod val="7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2710" y="941037"/>
            <a:ext cx="6506118" cy="501741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2B4021-1F15-4EAA-B583-F50EEB12BF49}"/>
              </a:ext>
            </a:extLst>
          </p:cNvPr>
          <p:cNvSpPr>
            <a:spLocks noGrp="1"/>
          </p:cNvSpPr>
          <p:nvPr>
            <p:ph idx="1"/>
          </p:nvPr>
        </p:nvSpPr>
        <p:spPr>
          <a:xfrm>
            <a:off x="5310051" y="1424346"/>
            <a:ext cx="5667134" cy="4107774"/>
          </a:xfrm>
        </p:spPr>
        <p:txBody>
          <a:bodyPr anchor="ctr">
            <a:normAutofit fontScale="92500" lnSpcReduction="10000"/>
          </a:bodyPr>
          <a:lstStyle/>
          <a:p>
            <a:pPr marL="0" indent="0">
              <a:lnSpc>
                <a:spcPct val="110000"/>
              </a:lnSpc>
              <a:buNone/>
            </a:pPr>
            <a:endParaRPr lang="en-US" sz="1900" b="1" dirty="0"/>
          </a:p>
          <a:p>
            <a:pPr>
              <a:lnSpc>
                <a:spcPct val="110000"/>
              </a:lnSpc>
            </a:pPr>
            <a:r>
              <a:rPr lang="en-US" sz="1900" b="1" dirty="0"/>
              <a:t>Introduction To High Cloud Airlines</a:t>
            </a:r>
          </a:p>
          <a:p>
            <a:pPr>
              <a:lnSpc>
                <a:spcPct val="110000"/>
              </a:lnSpc>
            </a:pPr>
            <a:r>
              <a:rPr lang="en-US" sz="1900" b="1" dirty="0"/>
              <a:t>Objective</a:t>
            </a:r>
          </a:p>
          <a:p>
            <a:pPr>
              <a:lnSpc>
                <a:spcPct val="110000"/>
              </a:lnSpc>
            </a:pPr>
            <a:r>
              <a:rPr lang="en-US" sz="1900" b="1" dirty="0"/>
              <a:t>Key Performance Indicators</a:t>
            </a:r>
          </a:p>
          <a:p>
            <a:pPr>
              <a:lnSpc>
                <a:spcPct val="110000"/>
              </a:lnSpc>
            </a:pPr>
            <a:r>
              <a:rPr lang="en-US" sz="1900" b="1" dirty="0"/>
              <a:t>Excel Dashboard</a:t>
            </a:r>
          </a:p>
          <a:p>
            <a:pPr>
              <a:lnSpc>
                <a:spcPct val="110000"/>
              </a:lnSpc>
            </a:pPr>
            <a:r>
              <a:rPr lang="en-US" sz="1900" b="1" dirty="0"/>
              <a:t>Power BI Dashboard</a:t>
            </a:r>
          </a:p>
          <a:p>
            <a:pPr>
              <a:lnSpc>
                <a:spcPct val="110000"/>
              </a:lnSpc>
            </a:pPr>
            <a:r>
              <a:rPr lang="en-US" sz="1900" b="1" dirty="0"/>
              <a:t>Tableau Visualization</a:t>
            </a:r>
          </a:p>
          <a:p>
            <a:pPr>
              <a:lnSpc>
                <a:spcPct val="110000"/>
              </a:lnSpc>
            </a:pPr>
            <a:r>
              <a:rPr lang="en-US" sz="1900" b="1" dirty="0"/>
              <a:t>SQL Queries and Results</a:t>
            </a:r>
          </a:p>
          <a:p>
            <a:pPr>
              <a:lnSpc>
                <a:spcPct val="110000"/>
              </a:lnSpc>
            </a:pPr>
            <a:r>
              <a:rPr lang="en-US" sz="1900" b="1" dirty="0"/>
              <a:t>Challenges Faced</a:t>
            </a:r>
          </a:p>
          <a:p>
            <a:pPr>
              <a:lnSpc>
                <a:spcPct val="110000"/>
              </a:lnSpc>
            </a:pPr>
            <a:r>
              <a:rPr lang="en-US" sz="1900" b="1" dirty="0"/>
              <a:t>Conclusion</a:t>
            </a:r>
          </a:p>
          <a:p>
            <a:pPr>
              <a:lnSpc>
                <a:spcPct val="110000"/>
              </a:lnSpc>
            </a:pPr>
            <a:endParaRPr lang="en-IN" sz="1900" dirty="0"/>
          </a:p>
        </p:txBody>
      </p:sp>
    </p:spTree>
    <p:extLst>
      <p:ext uri="{BB962C8B-B14F-4D97-AF65-F5344CB8AC3E}">
        <p14:creationId xmlns:p14="http://schemas.microsoft.com/office/powerpoint/2010/main" val="241469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EBE52-42F6-46B3-9289-74891C532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8E9A01-AC7A-410E-ABD5-70D425E96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167C6EE-56D5-49AF-8B41-F51BC8C1CE4C}"/>
              </a:ext>
            </a:extLst>
          </p:cNvPr>
          <p:cNvSpPr>
            <a:spLocks noGrp="1"/>
          </p:cNvSpPr>
          <p:nvPr>
            <p:ph type="title"/>
          </p:nvPr>
        </p:nvSpPr>
        <p:spPr>
          <a:xfrm>
            <a:off x="7555992" y="2307409"/>
            <a:ext cx="3157577" cy="3747316"/>
          </a:xfrm>
        </p:spPr>
        <p:txBody>
          <a:bodyPr anchor="t">
            <a:normAutofit/>
          </a:bodyPr>
          <a:lstStyle/>
          <a:p>
            <a:r>
              <a:rPr lang="en-US" sz="2700"/>
              <a:t> </a:t>
            </a:r>
            <a:r>
              <a:rPr lang="en-US" sz="2700" b="1">
                <a:cs typeface="Times New Roman" panose="02020603050405020304" pitchFamily="18" charset="0"/>
              </a:rPr>
              <a:t>Introduction to High Cloud Airlines</a:t>
            </a:r>
            <a:endParaRPr lang="en-IN" sz="2700" b="1">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0761CD7-B67C-4D16-A1CC-976C9AE4A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1070C750-5F0F-43BC-96D0-4209701BFE0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6" name="Content Placeholder 2">
            <a:extLst>
              <a:ext uri="{FF2B5EF4-FFF2-40B4-BE49-F238E27FC236}">
                <a16:creationId xmlns:a16="http://schemas.microsoft.com/office/drawing/2014/main" id="{BB5F8173-F554-E1AA-241A-32C799DF4ED5}"/>
              </a:ext>
            </a:extLst>
          </p:cNvPr>
          <p:cNvGraphicFramePr>
            <a:graphicFrameLocks noGrp="1"/>
          </p:cNvGraphicFramePr>
          <p:nvPr>
            <p:ph idx="1"/>
            <p:extLst>
              <p:ext uri="{D42A27DB-BD31-4B8C-83A1-F6EECF244321}">
                <p14:modId xmlns:p14="http://schemas.microsoft.com/office/powerpoint/2010/main" val="3407095574"/>
              </p:ext>
            </p:extLst>
          </p:nvPr>
        </p:nvGraphicFramePr>
        <p:xfrm>
          <a:off x="1136347" y="803275"/>
          <a:ext cx="5913437" cy="525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24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38C7E5-0116-453C-9CD0-757E1C972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Title 1">
            <a:extLst>
              <a:ext uri="{FF2B5EF4-FFF2-40B4-BE49-F238E27FC236}">
                <a16:creationId xmlns:a16="http://schemas.microsoft.com/office/drawing/2014/main" id="{9EC9C020-0FC8-42DA-BD8B-733C72195A7C}"/>
              </a:ext>
            </a:extLst>
          </p:cNvPr>
          <p:cNvSpPr>
            <a:spLocks noGrp="1"/>
          </p:cNvSpPr>
          <p:nvPr>
            <p:ph type="title"/>
          </p:nvPr>
        </p:nvSpPr>
        <p:spPr>
          <a:xfrm>
            <a:off x="1442933" y="769627"/>
            <a:ext cx="9291215" cy="1049235"/>
          </a:xfrm>
        </p:spPr>
        <p:txBody>
          <a:bodyPr>
            <a:normAutofit/>
          </a:bodyPr>
          <a:lstStyle/>
          <a:p>
            <a:r>
              <a:rPr lang="en-US" b="1" dirty="0">
                <a:latin typeface="Times New Roman" panose="02020603050405020304" pitchFamily="18" charset="0"/>
                <a:cs typeface="Times New Roman" panose="02020603050405020304" pitchFamily="18" charset="0"/>
              </a:rPr>
              <a:t>                             </a:t>
            </a:r>
            <a:r>
              <a:rPr lang="en-US" b="1" dirty="0">
                <a:cs typeface="Times New Roman" panose="02020603050405020304" pitchFamily="18" charset="0"/>
              </a:rPr>
              <a:t>Objective</a:t>
            </a:r>
            <a:endParaRPr lang="en-IN" b="1" dirty="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B755E3F5-39D9-4ABF-BFA5-232E87111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0874" y="1996645"/>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Rectangle 12">
            <a:extLst>
              <a:ext uri="{FF2B5EF4-FFF2-40B4-BE49-F238E27FC236}">
                <a16:creationId xmlns:a16="http://schemas.microsoft.com/office/drawing/2014/main" id="{EB09849A-7D0C-4F36-A0D6-6BD64C50E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aphicFrame>
        <p:nvGraphicFramePr>
          <p:cNvPr id="5" name="Content Placeholder 2">
            <a:extLst>
              <a:ext uri="{FF2B5EF4-FFF2-40B4-BE49-F238E27FC236}">
                <a16:creationId xmlns:a16="http://schemas.microsoft.com/office/drawing/2014/main" id="{A361D1CE-F669-C78F-B9B0-139572137373}"/>
              </a:ext>
            </a:extLst>
          </p:cNvPr>
          <p:cNvGraphicFramePr>
            <a:graphicFrameLocks noGrp="1"/>
          </p:cNvGraphicFramePr>
          <p:nvPr>
            <p:ph idx="1"/>
          </p:nvPr>
        </p:nvGraphicFramePr>
        <p:xfrm>
          <a:off x="1130270" y="2479246"/>
          <a:ext cx="9604375" cy="3718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2904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585B39-3F91-4716-B99B-F2F8519F4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4B1AA877-09FE-4988-B95D-729E4F2BC9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6" name="Straight Connector 15">
            <a:extLst>
              <a:ext uri="{FF2B5EF4-FFF2-40B4-BE49-F238E27FC236}">
                <a16:creationId xmlns:a16="http://schemas.microsoft.com/office/drawing/2014/main" id="{66034D98-8665-421D-8716-7748C50B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AEDD34-4897-4E64-BC16-3302F678A646}"/>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100"/>
              <a:t>        Key Performance Indicators (KPI)</a:t>
            </a:r>
          </a:p>
        </p:txBody>
      </p:sp>
      <p:pic>
        <p:nvPicPr>
          <p:cNvPr id="7" name="Picture 6">
            <a:extLst>
              <a:ext uri="{FF2B5EF4-FFF2-40B4-BE49-F238E27FC236}">
                <a16:creationId xmlns:a16="http://schemas.microsoft.com/office/drawing/2014/main" id="{D272909C-979E-47B0-B3AD-A4AF81807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837" y="643992"/>
            <a:ext cx="2263037" cy="3495040"/>
          </a:xfrm>
          <a:prstGeom prst="rect">
            <a:avLst/>
          </a:prstGeom>
        </p:spPr>
      </p:pic>
      <p:pic>
        <p:nvPicPr>
          <p:cNvPr id="5" name="Content Placeholder 4">
            <a:extLst>
              <a:ext uri="{FF2B5EF4-FFF2-40B4-BE49-F238E27FC236}">
                <a16:creationId xmlns:a16="http://schemas.microsoft.com/office/drawing/2014/main" id="{E91A8D6A-004D-40DF-A40F-DDE5E71C69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171060" y="1023326"/>
            <a:ext cx="4242437" cy="2736371"/>
          </a:xfrm>
          <a:prstGeom prst="rect">
            <a:avLst/>
          </a:prstGeom>
        </p:spPr>
      </p:pic>
    </p:spTree>
    <p:extLst>
      <p:ext uri="{BB962C8B-B14F-4D97-AF65-F5344CB8AC3E}">
        <p14:creationId xmlns:p14="http://schemas.microsoft.com/office/powerpoint/2010/main" val="194561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103E-B663-416D-BD71-07E00FCA9241}"/>
              </a:ext>
            </a:extLst>
          </p:cNvPr>
          <p:cNvSpPr>
            <a:spLocks noGrp="1"/>
          </p:cNvSpPr>
          <p:nvPr>
            <p:ph type="title"/>
          </p:nvPr>
        </p:nvSpPr>
        <p:spPr/>
        <p:txBody>
          <a:bodyPr/>
          <a:lstStyle/>
          <a:p>
            <a:r>
              <a:rPr lang="en-US" b="1">
                <a:solidFill>
                  <a:schemeClr val="accent1">
                    <a:lumMod val="20000"/>
                    <a:lumOff val="80000"/>
                  </a:schemeClr>
                </a:solidFill>
              </a:rPr>
              <a:t>KPI’s</a:t>
            </a:r>
            <a:endParaRPr lang="en-IN" b="1" dirty="0">
              <a:solidFill>
                <a:schemeClr val="accent1">
                  <a:lumMod val="20000"/>
                  <a:lumOff val="80000"/>
                </a:schemeClr>
              </a:solidFill>
            </a:endParaRPr>
          </a:p>
        </p:txBody>
      </p:sp>
      <p:pic>
        <p:nvPicPr>
          <p:cNvPr id="5" name="Content Placeholder 4">
            <a:extLst>
              <a:ext uri="{FF2B5EF4-FFF2-40B4-BE49-F238E27FC236}">
                <a16:creationId xmlns:a16="http://schemas.microsoft.com/office/drawing/2014/main" id="{0DED835C-4B4B-41E6-87C9-C007F55365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553" y="2670877"/>
            <a:ext cx="5323072" cy="3416300"/>
          </a:xfrm>
        </p:spPr>
      </p:pic>
      <p:pic>
        <p:nvPicPr>
          <p:cNvPr id="7" name="Picture 6">
            <a:extLst>
              <a:ext uri="{FF2B5EF4-FFF2-40B4-BE49-F238E27FC236}">
                <a16:creationId xmlns:a16="http://schemas.microsoft.com/office/drawing/2014/main" id="{E8FAC793-CF5B-47CB-88FD-3798EE515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164" y="2670876"/>
            <a:ext cx="5669280" cy="3416299"/>
          </a:xfrm>
          <a:prstGeom prst="rect">
            <a:avLst/>
          </a:prstGeom>
        </p:spPr>
      </p:pic>
    </p:spTree>
    <p:extLst>
      <p:ext uri="{BB962C8B-B14F-4D97-AF65-F5344CB8AC3E}">
        <p14:creationId xmlns:p14="http://schemas.microsoft.com/office/powerpoint/2010/main" val="412772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BE71-821E-485D-8758-DA7CB18BFE68}"/>
              </a:ext>
            </a:extLst>
          </p:cNvPr>
          <p:cNvSpPr>
            <a:spLocks noGrp="1"/>
          </p:cNvSpPr>
          <p:nvPr>
            <p:ph type="title"/>
          </p:nvPr>
        </p:nvSpPr>
        <p:spPr/>
        <p:txBody>
          <a:bodyPr/>
          <a:lstStyle/>
          <a:p>
            <a:r>
              <a:rPr lang="en-US" b="1" dirty="0">
                <a:solidFill>
                  <a:schemeClr val="accent1">
                    <a:lumMod val="20000"/>
                    <a:lumOff val="80000"/>
                  </a:schemeClr>
                </a:solidFill>
              </a:rPr>
              <a:t>KPI’s</a:t>
            </a:r>
            <a:endParaRPr lang="en-IN" b="1" dirty="0">
              <a:solidFill>
                <a:schemeClr val="accent1">
                  <a:lumMod val="20000"/>
                  <a:lumOff val="80000"/>
                </a:schemeClr>
              </a:solidFill>
            </a:endParaRPr>
          </a:p>
        </p:txBody>
      </p:sp>
      <p:pic>
        <p:nvPicPr>
          <p:cNvPr id="5" name="Content Placeholder 4">
            <a:extLst>
              <a:ext uri="{FF2B5EF4-FFF2-40B4-BE49-F238E27FC236}">
                <a16:creationId xmlns:a16="http://schemas.microsoft.com/office/drawing/2014/main" id="{DB312F91-5745-4BBB-BED1-14D527F20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636" y="2785665"/>
            <a:ext cx="5324023" cy="3416300"/>
          </a:xfrm>
        </p:spPr>
      </p:pic>
      <p:pic>
        <p:nvPicPr>
          <p:cNvPr id="7" name="Picture 6">
            <a:extLst>
              <a:ext uri="{FF2B5EF4-FFF2-40B4-BE49-F238E27FC236}">
                <a16:creationId xmlns:a16="http://schemas.microsoft.com/office/drawing/2014/main" id="{93BAEE37-C872-43EE-93DB-F3D3E7399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422" y="2785665"/>
            <a:ext cx="5024387" cy="3416300"/>
          </a:xfrm>
          <a:prstGeom prst="rect">
            <a:avLst/>
          </a:prstGeom>
        </p:spPr>
      </p:pic>
    </p:spTree>
    <p:extLst>
      <p:ext uri="{BB962C8B-B14F-4D97-AF65-F5344CB8AC3E}">
        <p14:creationId xmlns:p14="http://schemas.microsoft.com/office/powerpoint/2010/main" val="140082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2" name="Picture 11">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4" name="Straight Connector 13">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3C29AD4-702A-4FF0-8807-BCD93A81B38E}"/>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t>KPI’s</a:t>
            </a:r>
          </a:p>
        </p:txBody>
      </p:sp>
      <p:grpSp>
        <p:nvGrpSpPr>
          <p:cNvPr id="16" name="Group 15">
            <a:extLst>
              <a:ext uri="{FF2B5EF4-FFF2-40B4-BE49-F238E27FC236}">
                <a16:creationId xmlns:a16="http://schemas.microsoft.com/office/drawing/2014/main" id="{A030695F-0E8E-4F69-B37A-CE03576941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7" name="Rectangle 16">
              <a:extLst>
                <a:ext uri="{FF2B5EF4-FFF2-40B4-BE49-F238E27FC236}">
                  <a16:creationId xmlns:a16="http://schemas.microsoft.com/office/drawing/2014/main" id="{A62A6FA0-70FF-4F15-8E7B-F11ACE219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blipFill dpi="0" rotWithShape="1">
              <a:blip r:embed="rId3">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2D33F68-4D69-490D-8818-8E439F7C8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8BF3B1EA-E3D4-4014-8FC7-B43383EA426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18374" y="1211677"/>
            <a:ext cx="6282919" cy="3675507"/>
          </a:xfrm>
          <a:prstGeom prst="rect">
            <a:avLst/>
          </a:prstGeom>
        </p:spPr>
      </p:pic>
    </p:spTree>
    <p:extLst>
      <p:ext uri="{BB962C8B-B14F-4D97-AF65-F5344CB8AC3E}">
        <p14:creationId xmlns:p14="http://schemas.microsoft.com/office/powerpoint/2010/main" val="14933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72108A5-CE2C-4966-B863-66581E6E4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34DF22E0-9870-4CBF-AA3A-D710A9D8D9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22" name="Straight Connector 21">
            <a:extLst>
              <a:ext uri="{FF2B5EF4-FFF2-40B4-BE49-F238E27FC236}">
                <a16:creationId xmlns:a16="http://schemas.microsoft.com/office/drawing/2014/main" id="{4348DA73-B56C-4BAB-9988-C048297EF4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3DFCEC8-D33C-422E-879B-3F5E723F3870}"/>
              </a:ext>
            </a:extLst>
          </p:cNvPr>
          <p:cNvSpPr>
            <a:spLocks noGrp="1"/>
          </p:cNvSpPr>
          <p:nvPr>
            <p:ph type="title"/>
          </p:nvPr>
        </p:nvSpPr>
        <p:spPr>
          <a:xfrm>
            <a:off x="1451579" y="804519"/>
            <a:ext cx="9291215" cy="1049235"/>
          </a:xfrm>
        </p:spPr>
        <p:txBody>
          <a:bodyPr vert="horz" lIns="91440" tIns="45720" rIns="91440" bIns="45720" rtlCol="0" anchor="ctr">
            <a:normAutofit/>
          </a:bodyPr>
          <a:lstStyle/>
          <a:p>
            <a:r>
              <a:rPr lang="en-US"/>
              <a:t>Excel Dashboard</a:t>
            </a:r>
          </a:p>
        </p:txBody>
      </p:sp>
      <p:pic>
        <p:nvPicPr>
          <p:cNvPr id="5" name="Content Placeholder 4">
            <a:extLst>
              <a:ext uri="{FF2B5EF4-FFF2-40B4-BE49-F238E27FC236}">
                <a16:creationId xmlns:a16="http://schemas.microsoft.com/office/drawing/2014/main" id="{28C593CF-D8D5-431D-89BB-7028008BB7A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1579" y="2080234"/>
            <a:ext cx="9291215" cy="3321608"/>
          </a:xfrm>
          <a:prstGeom prst="rect">
            <a:avLst/>
          </a:prstGeom>
        </p:spPr>
      </p:pic>
    </p:spTree>
    <p:extLst>
      <p:ext uri="{BB962C8B-B14F-4D97-AF65-F5344CB8AC3E}">
        <p14:creationId xmlns:p14="http://schemas.microsoft.com/office/powerpoint/2010/main" val="31159912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Metadata/LabelInfo.xml><?xml version="1.0" encoding="utf-8"?>
<clbl:labelList xmlns:clbl="http://schemas.microsoft.com/office/2020/mipLabelMetadata">
  <clbl:label id="{d9290083-bd2f-48a2-8ac5-09a524b17d15}" enabled="1" method="Privileged" siteId="{b9fec68c-c92d-461e-9a97-3d03a0f18b82}" contentBits="1" removed="0"/>
</clbl:labelList>
</file>

<file path=docProps/app.xml><?xml version="1.0" encoding="utf-8"?>
<Properties xmlns="http://schemas.openxmlformats.org/officeDocument/2006/extended-properties" xmlns:vt="http://schemas.openxmlformats.org/officeDocument/2006/docPropsVTypes">
  <Template>Gallery</Template>
  <TotalTime>153</TotalTime>
  <Words>324</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Rockwell</vt:lpstr>
      <vt:lpstr>Times New Roman</vt:lpstr>
      <vt:lpstr>Wingdings</vt:lpstr>
      <vt:lpstr>Gallery</vt:lpstr>
      <vt:lpstr>HIGH CLOUD AIRLINES</vt:lpstr>
      <vt:lpstr>                        Table of contents</vt:lpstr>
      <vt:lpstr> Introduction to High Cloud Airlines</vt:lpstr>
      <vt:lpstr>                             Objective</vt:lpstr>
      <vt:lpstr>        Key Performance Indicators (KPI)</vt:lpstr>
      <vt:lpstr>KPI’s</vt:lpstr>
      <vt:lpstr>KPI’s</vt:lpstr>
      <vt:lpstr>KPI’s</vt:lpstr>
      <vt:lpstr>Excel Dashboard</vt:lpstr>
      <vt:lpstr>SQL Queries and Results </vt:lpstr>
      <vt:lpstr>SQL Queries and Results </vt:lpstr>
      <vt:lpstr>Power BI Dashboard</vt:lpstr>
      <vt:lpstr>Tableau Dashboard </vt:lpstr>
      <vt:lpstr>    This method allows for greater flexibility ,scalability and efficiency in handling large volumes of data , making it ideal for the project.                                                                           </vt:lpstr>
      <vt:lpstr> High Cloud Airlines remains committed to redefining the air travel experience by maintaining high standards of customer satisfaction, operational excellence, and sustainability. With its strategic vision and focus on innovation, the airline is poised for a bright future in the competitive aviation industry.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dc:title>
  <dc:creator>mamatha.17ec048@cambridge.edu.in</dc:creator>
  <cp:lastModifiedBy>mamatha.17ec048@cambridge.edu.in</cp:lastModifiedBy>
  <cp:revision>6</cp:revision>
  <dcterms:created xsi:type="dcterms:W3CDTF">2025-03-24T06:51:04Z</dcterms:created>
  <dcterms:modified xsi:type="dcterms:W3CDTF">2025-03-26T15:52:45Z</dcterms:modified>
</cp:coreProperties>
</file>