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5" r:id="rId11"/>
    <p:sldId id="267" r:id="rId12"/>
    <p:sldId id="268" r:id="rId13"/>
    <p:sldId id="272" r:id="rId14"/>
    <p:sldId id="273" r:id="rId15"/>
    <p:sldId id="275" r:id="rId16"/>
    <p:sldId id="278" r:id="rId17"/>
    <p:sldId id="279" r:id="rId18"/>
    <p:sldId id="28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207B-D9B7-4485-9552-ED2C9F44542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NETWORKING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0773"/>
            <a:ext cx="10173237" cy="5651799"/>
          </a:xfrm>
        </p:spPr>
      </p:pic>
    </p:spTree>
    <p:extLst>
      <p:ext uri="{BB962C8B-B14F-4D97-AF65-F5344CB8AC3E}">
        <p14:creationId xmlns:p14="http://schemas.microsoft.com/office/powerpoint/2010/main" val="398526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 protocols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272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network protocol is </a:t>
            </a:r>
            <a:r>
              <a:rPr lang="en-GB" b="1" dirty="0"/>
              <a:t>an established set of rules that determine how data is transmitted between different devices in the same network</a:t>
            </a:r>
          </a:p>
          <a:p>
            <a:r>
              <a:rPr lang="en-US" dirty="0"/>
              <a:t>The OSI (Open Systems Interconnection) Reference Model defines seven layers of networking protocols.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b="1" dirty="0"/>
              <a:t>In this model, there are four layers, including:</a:t>
            </a:r>
            <a:endParaRPr lang="en-US" dirty="0"/>
          </a:p>
          <a:p>
            <a:r>
              <a:rPr lang="en-US" dirty="0"/>
              <a:t>Ethernet (Physical/Data Link Layers)</a:t>
            </a:r>
          </a:p>
          <a:p>
            <a:r>
              <a:rPr lang="en-US" dirty="0"/>
              <a:t>IP/IPX (Network Layer)</a:t>
            </a:r>
          </a:p>
          <a:p>
            <a:r>
              <a:rPr lang="en-US" dirty="0"/>
              <a:t>TCP/SPX (Transport Layer)</a:t>
            </a:r>
          </a:p>
          <a:p>
            <a:r>
              <a:rPr lang="en-US" dirty="0"/>
              <a:t>HTTP, FTP, Telnet, SMTP, and DNS(combined Session/Presentation/Application Layers)</a:t>
            </a:r>
          </a:p>
          <a:p>
            <a:r>
              <a:rPr lang="en-US" dirty="0"/>
              <a:t>STUDY ALL PROTOCOLS </a:t>
            </a:r>
          </a:p>
        </p:txBody>
      </p:sp>
    </p:spTree>
    <p:extLst>
      <p:ext uri="{BB962C8B-B14F-4D97-AF65-F5344CB8AC3E}">
        <p14:creationId xmlns:p14="http://schemas.microsoft.com/office/powerpoint/2010/main" val="60639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3756"/>
            <a:ext cx="6172200" cy="2860963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Separate notes shared for </a:t>
            </a:r>
            <a:r>
              <a:rPr lang="en-US" dirty="0" err="1"/>
              <a:t>osi</a:t>
            </a:r>
            <a:r>
              <a:rPr lang="en-US" dirty="0"/>
              <a:t> and TCP-IP Models</a:t>
            </a:r>
          </a:p>
          <a:p>
            <a:r>
              <a:rPr lang="en-US" dirty="0"/>
              <a:t>Kindly check them </a:t>
            </a:r>
          </a:p>
        </p:txBody>
      </p:sp>
    </p:spTree>
    <p:extLst>
      <p:ext uri="{BB962C8B-B14F-4D97-AF65-F5344CB8AC3E}">
        <p14:creationId xmlns:p14="http://schemas.microsoft.com/office/powerpoint/2010/main" val="125262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TCP-IP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07" y="1970592"/>
            <a:ext cx="6173061" cy="3829584"/>
          </a:xfrm>
        </p:spPr>
      </p:pic>
    </p:spTree>
    <p:extLst>
      <p:ext uri="{BB962C8B-B14F-4D97-AF65-F5344CB8AC3E}">
        <p14:creationId xmlns:p14="http://schemas.microsoft.com/office/powerpoint/2010/main" val="3334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V4-32 BITS</a:t>
            </a:r>
          </a:p>
          <a:p>
            <a:r>
              <a:rPr lang="en-US" dirty="0"/>
              <a:t>IP V6-128 BITS</a:t>
            </a:r>
          </a:p>
          <a:p>
            <a:r>
              <a:rPr lang="en-US" dirty="0"/>
              <a:t>Computer understand data in form of BIT WHICH IS 0/1</a:t>
            </a:r>
          </a:p>
          <a:p>
            <a:r>
              <a:rPr lang="en-US" dirty="0"/>
              <a:t>8BIT =1 BYTE</a:t>
            </a:r>
          </a:p>
          <a:p>
            <a:r>
              <a:rPr lang="en-US" dirty="0"/>
              <a:t>8 BYTE = 1KB</a:t>
            </a:r>
          </a:p>
          <a:p>
            <a:r>
              <a:rPr lang="en-US" dirty="0"/>
              <a:t>1024  KB = 1 MB</a:t>
            </a:r>
          </a:p>
          <a:p>
            <a:r>
              <a:rPr lang="en-US" dirty="0"/>
              <a:t>1024 MB = 1GB</a:t>
            </a:r>
          </a:p>
          <a:p>
            <a:r>
              <a:rPr lang="en-US" dirty="0"/>
              <a:t>1024 GB= 1TB</a:t>
            </a:r>
          </a:p>
        </p:txBody>
      </p:sp>
    </p:spTree>
    <p:extLst>
      <p:ext uri="{BB962C8B-B14F-4D97-AF65-F5344CB8AC3E}">
        <p14:creationId xmlns:p14="http://schemas.microsoft.com/office/powerpoint/2010/main" val="206694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It’s a 32 bit address with 4 </a:t>
            </a:r>
            <a:r>
              <a:rPr lang="en-US" dirty="0" err="1"/>
              <a:t>octats</a:t>
            </a:r>
            <a:endParaRPr lang="en-US" dirty="0"/>
          </a:p>
          <a:p>
            <a:r>
              <a:rPr lang="en-IN" dirty="0"/>
              <a:t>127.0.01</a:t>
            </a:r>
          </a:p>
          <a:p>
            <a:r>
              <a:rPr lang="en-US" dirty="0"/>
              <a:t>The loopback address, also called localhost, is probably familiar to you. It is </a:t>
            </a:r>
            <a:r>
              <a:rPr lang="en-US" b="1" dirty="0"/>
              <a:t>an internal address that routes back to the local system</a:t>
            </a:r>
            <a:r>
              <a:rPr lang="en-US" dirty="0"/>
              <a:t>. The loopback address in IPv4 is 127.0. 01</a:t>
            </a:r>
          </a:p>
          <a:p>
            <a:r>
              <a:rPr lang="en-GB" dirty="0"/>
              <a:t>A 0.0. 0.0 address </a:t>
            </a:r>
            <a:r>
              <a:rPr lang="en-GB" b="1" dirty="0"/>
              <a:t>indicates the client isn't connected to a TCP/IP network</a:t>
            </a:r>
            <a:r>
              <a:rPr lang="en-GB" dirty="0"/>
              <a:t>, and a device may give itself a 0.0. 0.0 address when it is offline.</a:t>
            </a:r>
            <a:endParaRPr lang="en-IN" dirty="0"/>
          </a:p>
          <a:p>
            <a:endParaRPr lang="en-US" dirty="0"/>
          </a:p>
        </p:txBody>
      </p:sp>
      <p:pic>
        <p:nvPicPr>
          <p:cNvPr id="2050" name="Picture 2" descr="LFCA: Learn Classes of Network IP Addressing Range – Part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712699"/>
            <a:ext cx="63722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5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72" y="1419225"/>
            <a:ext cx="4505325" cy="401955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private IP address is </a:t>
            </a:r>
            <a:r>
              <a:rPr lang="en-GB" b="1" dirty="0"/>
              <a:t>a range of non-internet facing IP addresses used in an internal network</a:t>
            </a:r>
            <a:r>
              <a:rPr lang="en-GB" dirty="0"/>
              <a:t>. Private IP addresses are provided by network devices, such as routers, using network address translation.</a:t>
            </a:r>
          </a:p>
          <a:p>
            <a:endParaRPr lang="en-GB" dirty="0"/>
          </a:p>
          <a:p>
            <a:r>
              <a:rPr lang="en-GB" dirty="0"/>
              <a:t>A public IP address is </a:t>
            </a:r>
            <a:r>
              <a:rPr lang="en-GB" b="1" dirty="0"/>
              <a:t>an IP address that can be accessed directly over the internet and is assigned to your network router by your internet service provider (ISP)</a:t>
            </a:r>
          </a:p>
          <a:p>
            <a:endParaRPr lang="en-GB" b="1" dirty="0"/>
          </a:p>
          <a:p>
            <a:r>
              <a:rPr lang="en-US" i="1" dirty="0">
                <a:solidFill>
                  <a:srgbClr val="FF0000"/>
                </a:solidFill>
              </a:rPr>
              <a:t>https://www.avast.com/c-ip-address-public-vs-private#:~:text=A%20public%20IP%20address%20identifies,a%20unique%20private%20IP%20address.</a:t>
            </a:r>
          </a:p>
        </p:txBody>
      </p:sp>
    </p:spTree>
    <p:extLst>
      <p:ext uri="{BB962C8B-B14F-4D97-AF65-F5344CB8AC3E}">
        <p14:creationId xmlns:p14="http://schemas.microsoft.com/office/powerpoint/2010/main" val="115453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netting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subnetwork or subnet is a logical subdivision of an IP address into network and host bits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3074" name="Picture 2" descr="IP Subnetting - The Basic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72" y="1584436"/>
            <a:ext cx="5408478" cy="27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5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Classless Inter-Domain Routing (CIDR) is </a:t>
            </a:r>
            <a:r>
              <a:rPr lang="en-GB" b="1" dirty="0"/>
              <a:t>a range of IP addresses a network uses</a:t>
            </a:r>
            <a:r>
              <a:rPr lang="en-GB" dirty="0"/>
              <a:t>. A CIDR address looks like a normal IP address, except that it ends with a slash followed by a number. The number after the slash represents the number of addresses in the range.</a:t>
            </a:r>
            <a:endParaRPr lang="en-US" dirty="0"/>
          </a:p>
        </p:txBody>
      </p:sp>
      <p:pic>
        <p:nvPicPr>
          <p:cNvPr id="4098" name="Picture 2" descr="Classless Inter-Domain Routing Inform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05" y="1599059"/>
            <a:ext cx="5328075" cy="39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6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s of two">
            <a:extLst>
              <a:ext uri="{FF2B5EF4-FFF2-40B4-BE49-F238E27FC236}">
                <a16:creationId xmlns:a16="http://schemas.microsoft.com/office/drawing/2014/main" id="{331FE2F0-9A5D-5D18-2FE8-7135AE8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0638"/>
            <a:ext cx="6381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498" y="1926772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operating system is system software that manages computer hardware, software resources, and provides common services for computer programs</a:t>
            </a:r>
          </a:p>
          <a:p>
            <a:endParaRPr lang="en-GB" dirty="0"/>
          </a:p>
          <a:p>
            <a:r>
              <a:rPr lang="en-GB" dirty="0"/>
              <a:t>An operating system (OS) is </a:t>
            </a:r>
            <a:r>
              <a:rPr lang="en-GB" b="1" dirty="0"/>
              <a:t>the program that, after being initially loaded into the computer by a boot program, manages all of the other application programs in a computer</a:t>
            </a:r>
            <a:r>
              <a:rPr lang="en-GB" dirty="0"/>
              <a:t>. The application programs make use of the operating system by making requests for services through a defined application program interface (API).</a:t>
            </a:r>
          </a:p>
          <a:p>
            <a:r>
              <a:rPr lang="en-US" b="1" dirty="0"/>
              <a:t>Linux, Windows, </a:t>
            </a:r>
            <a:r>
              <a:rPr lang="en-US" b="1" dirty="0" err="1"/>
              <a:t>macOS</a:t>
            </a:r>
            <a:r>
              <a:rPr lang="en-US" dirty="0"/>
              <a:t>. 64-bit OS and 32-bit OS. </a:t>
            </a:r>
            <a:r>
              <a:rPr lang="en-US" b="1" dirty="0"/>
              <a:t>Batch OS, Time-Sharing OS, Distributed OS, Real-Time OS, Networking OS</a:t>
            </a:r>
          </a:p>
        </p:txBody>
      </p:sp>
      <p:sp>
        <p:nvSpPr>
          <p:cNvPr id="8" name="AutoShape 8" descr="9.1. Operating Systems — CS160 Reader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https://www.geeksforgeeks.org/difference-between-linux-and-windows/</a:t>
            </a:r>
          </a:p>
        </p:txBody>
      </p:sp>
    </p:spTree>
    <p:extLst>
      <p:ext uri="{BB962C8B-B14F-4D97-AF65-F5344CB8AC3E}">
        <p14:creationId xmlns:p14="http://schemas.microsoft.com/office/powerpoint/2010/main" val="35935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networking ????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4" y="2188113"/>
            <a:ext cx="3598307" cy="247224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 networking, is </a:t>
            </a:r>
            <a:r>
              <a:rPr lang="en-GB" b="1" dirty="0"/>
              <a:t>the practice of transporting and exchanging data between nodes over a shared medium in an information system</a:t>
            </a:r>
            <a:r>
              <a:rPr lang="en-GB" dirty="0"/>
              <a:t>.</a:t>
            </a:r>
          </a:p>
          <a:p>
            <a:r>
              <a:rPr lang="en-US" dirty="0"/>
              <a:t>Or</a:t>
            </a:r>
          </a:p>
          <a:p>
            <a:r>
              <a:rPr lang="en-GB" dirty="0"/>
              <a:t>A computer network is a set of computers sharing resources located on or provided by network nodes. The computers use common communication protocols over digital interconnections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 AND SSH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 protocol (RDP) is a secure network communications protocol developed by Microsoft. It </a:t>
            </a:r>
            <a:r>
              <a:rPr lang="en-GB" b="1" dirty="0"/>
              <a:t>enables network administrators to remotely diagnose problems that individual users encounter and gives users remote access to their physical work desktop computers</a:t>
            </a:r>
            <a:r>
              <a:rPr lang="en-GB" dirty="0"/>
              <a:t>.</a:t>
            </a:r>
          </a:p>
          <a:p>
            <a:r>
              <a:rPr lang="en-GB" dirty="0"/>
              <a:t>SSH or Secure Shell is a network communication protocol that </a:t>
            </a:r>
            <a:r>
              <a:rPr lang="en-GB" b="1" dirty="0"/>
              <a:t>enables two computers to communicate (</a:t>
            </a:r>
            <a:r>
              <a:rPr lang="en-GB" b="1" dirty="0" err="1"/>
              <a:t>c.f</a:t>
            </a:r>
            <a:r>
              <a:rPr lang="en-GB" b="1" dirty="0"/>
              <a:t> http or hypertext transfer protocol, which is the protocol used to transfer hypertext such as web pages) and share data</a:t>
            </a:r>
            <a:r>
              <a:rPr lang="en-GB" dirty="0"/>
              <a:t>.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computing is the on-demand availability of computer system resources, especially data storage and computing power, without direct active management by the user. </a:t>
            </a:r>
          </a:p>
          <a:p>
            <a:r>
              <a:rPr lang="en-GB" dirty="0"/>
              <a:t>cloud computing is the delivery of computing services—including servers, storage, databases, networking, software, analytics, and intelligence—over the Internet (“the cloud”) to offer faster innovation, flexible resources, and economies of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5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There are 4 main types of cloud deployment model: </a:t>
            </a:r>
            <a:r>
              <a:rPr lang="en-GB" b="1" dirty="0"/>
              <a:t>private clouds, public clouds, hybrid clouds, and </a:t>
            </a:r>
            <a:r>
              <a:rPr lang="en-GB" b="1" dirty="0" err="1"/>
              <a:t>multiclouds</a:t>
            </a:r>
            <a:endParaRPr lang="en-GB" b="1" dirty="0"/>
          </a:p>
          <a:p>
            <a:r>
              <a:rPr lang="en-GB" dirty="0"/>
              <a:t>Public cloud is </a:t>
            </a:r>
            <a:r>
              <a:rPr lang="en-GB" b="1" dirty="0"/>
              <a:t>a cloud deployment model where computing resources are owned and operated by a provider and shared across multiple tenants via the Internet</a:t>
            </a:r>
            <a:r>
              <a:rPr lang="en-GB" dirty="0"/>
              <a:t>.</a:t>
            </a:r>
          </a:p>
          <a:p>
            <a:r>
              <a:rPr lang="en-GB" dirty="0"/>
              <a:t>The private cloud is defined as </a:t>
            </a:r>
            <a:r>
              <a:rPr lang="en-GB" b="1" dirty="0"/>
              <a:t>computing services offered either over the Internet or a private internal network and only to select users instead of the general public</a:t>
            </a:r>
            <a:r>
              <a:rPr lang="en-GB" dirty="0"/>
              <a:t>.</a:t>
            </a:r>
          </a:p>
          <a:p>
            <a:r>
              <a:rPr lang="en-GB" dirty="0"/>
              <a:t> hybrid cloud platforms connect public and private resources in different ways, but they often incorporate common industry technologies, such as Kubernetes to orchestrate container-based services. Examples include </a:t>
            </a:r>
            <a:r>
              <a:rPr lang="en-GB" b="1" dirty="0"/>
              <a:t>AWS Outposts, Azure Stack, Azure Arc, Google Anthos and VMware Cloud on AWS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community cloud in computing is a collaborative effort in which infrastructure is shared between several organizations from a specific community with common concerns,</a:t>
            </a:r>
            <a:endParaRPr lang="en-US" dirty="0"/>
          </a:p>
        </p:txBody>
      </p:sp>
      <p:pic>
        <p:nvPicPr>
          <p:cNvPr id="6154" name="Picture 10" descr="Cloud Deployment Models - Cloud Computing Gat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 bwMode="auto">
          <a:xfrm>
            <a:off x="7517054" y="987425"/>
            <a:ext cx="3838334" cy="30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are three major cloud service models: </a:t>
            </a:r>
            <a:r>
              <a:rPr lang="en-GB" b="1" dirty="0"/>
              <a:t>software as a service (SaaS), infrastructure as a service (IaaS) and platform as a service (PaaS)</a:t>
            </a:r>
            <a:r>
              <a:rPr lang="en-GB" dirty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https://www.techtarget.com/whatis/SaaS-IaaS-PaaS-Comparing-Cloud-Service-Models</a:t>
            </a:r>
          </a:p>
        </p:txBody>
      </p:sp>
      <p:pic>
        <p:nvPicPr>
          <p:cNvPr id="7170" name="Picture 2" descr="Types of Cloud Computing — an Extensive Guide on Cloud Solutions and  Technologies in 2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23" y="1257300"/>
            <a:ext cx="523544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6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as a Service (IaaS)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Infrastructure as a Service (IaaS)</a:t>
            </a:r>
          </a:p>
          <a:p>
            <a:r>
              <a:rPr lang="en-GB" dirty="0"/>
              <a:t>IaaS is also known as </a:t>
            </a:r>
            <a:r>
              <a:rPr lang="en-GB" b="1" dirty="0"/>
              <a:t>Hardware as a Service (</a:t>
            </a:r>
            <a:r>
              <a:rPr lang="en-GB" b="1" dirty="0" err="1"/>
              <a:t>HaaS</a:t>
            </a:r>
            <a:r>
              <a:rPr lang="en-GB" b="1" dirty="0"/>
              <a:t>)</a:t>
            </a:r>
            <a:r>
              <a:rPr lang="en-GB" dirty="0"/>
              <a:t>. It is a computing infrastructure managed over the internet. The main advantage of using IaaS is that it helps users to avoid the cost and complexity of purchasing and managing the physical servers.</a:t>
            </a:r>
          </a:p>
          <a:p>
            <a:r>
              <a:rPr lang="en-GB" dirty="0"/>
              <a:t>Characteristics of IaaS</a:t>
            </a:r>
          </a:p>
          <a:p>
            <a:r>
              <a:rPr lang="en-GB" dirty="0"/>
              <a:t>There are the following characteristics of IaaS -</a:t>
            </a:r>
          </a:p>
          <a:p>
            <a:r>
              <a:rPr lang="en-GB" dirty="0"/>
              <a:t>Resources are available as a service</a:t>
            </a:r>
          </a:p>
          <a:p>
            <a:r>
              <a:rPr lang="en-GB" dirty="0"/>
              <a:t>Services are highly scalable</a:t>
            </a:r>
          </a:p>
          <a:p>
            <a:r>
              <a:rPr lang="en-GB" dirty="0"/>
              <a:t>Dynamic and flexible</a:t>
            </a:r>
          </a:p>
          <a:p>
            <a:r>
              <a:rPr lang="en-GB" dirty="0"/>
              <a:t>GUI and API-based access</a:t>
            </a:r>
          </a:p>
          <a:p>
            <a:r>
              <a:rPr lang="en-GB" dirty="0"/>
              <a:t>Automated administrative tasks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DigitalOcean</a:t>
            </a:r>
            <a:r>
              <a:rPr lang="en-GB" dirty="0"/>
              <a:t>, </a:t>
            </a:r>
            <a:r>
              <a:rPr lang="en-GB" dirty="0" err="1"/>
              <a:t>Linode</a:t>
            </a:r>
            <a:r>
              <a:rPr lang="en-GB" dirty="0"/>
              <a:t>, Amazon Web Services (AWS), Microsoft Azure, Google Compute Engine (GCE), </a:t>
            </a:r>
            <a:r>
              <a:rPr lang="en-GB" dirty="0" err="1"/>
              <a:t>Rackspace</a:t>
            </a:r>
            <a:r>
              <a:rPr lang="en-GB" dirty="0"/>
              <a:t>, and Cisco </a:t>
            </a:r>
            <a:r>
              <a:rPr lang="en-GB" dirty="0" err="1"/>
              <a:t>Metacloud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as a Service (PaaS)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Platform as a Service (PaaS)</a:t>
            </a:r>
          </a:p>
          <a:p>
            <a:r>
              <a:rPr lang="en-GB" dirty="0"/>
              <a:t>PaaS cloud computing platform is created for the programmer to develop, test, run, and manage the applications.</a:t>
            </a:r>
          </a:p>
          <a:p>
            <a:r>
              <a:rPr lang="en-GB" dirty="0"/>
              <a:t>Characteristics of PaaS</a:t>
            </a:r>
          </a:p>
          <a:p>
            <a:r>
              <a:rPr lang="en-GB" dirty="0"/>
              <a:t>There are the following characteristics of PaaS -</a:t>
            </a:r>
          </a:p>
          <a:p>
            <a:r>
              <a:rPr lang="en-GB" dirty="0"/>
              <a:t>Accessible to various users via the same development application.</a:t>
            </a:r>
          </a:p>
          <a:p>
            <a:r>
              <a:rPr lang="en-GB" dirty="0"/>
              <a:t>Integrates with web services and databases.</a:t>
            </a:r>
          </a:p>
          <a:p>
            <a:r>
              <a:rPr lang="en-GB" dirty="0"/>
              <a:t>Builds on virtualization technology, so resources can easily be scaled up or down as per the organization's need.</a:t>
            </a:r>
          </a:p>
          <a:p>
            <a:r>
              <a:rPr lang="en-GB" dirty="0"/>
              <a:t>Support multiple languages and frameworks.</a:t>
            </a:r>
          </a:p>
          <a:p>
            <a:r>
              <a:rPr lang="en-GB" dirty="0"/>
              <a:t>Provides an ability to "</a:t>
            </a:r>
            <a:r>
              <a:rPr lang="en-GB" b="1" dirty="0"/>
              <a:t>Auto-scale</a:t>
            </a:r>
            <a:r>
              <a:rPr lang="en-GB" dirty="0"/>
              <a:t>".</a:t>
            </a:r>
          </a:p>
          <a:p>
            <a:r>
              <a:rPr lang="en-GB" b="1" dirty="0"/>
              <a:t>Example:</a:t>
            </a:r>
            <a:r>
              <a:rPr lang="en-GB" dirty="0"/>
              <a:t> AWS Elastic Beanstalk, Windows Azure, </a:t>
            </a:r>
            <a:r>
              <a:rPr lang="en-GB" dirty="0" err="1"/>
              <a:t>Heroku</a:t>
            </a:r>
            <a:r>
              <a:rPr lang="en-GB" dirty="0"/>
              <a:t>, Force.com, Google App Engine, Apache </a:t>
            </a:r>
            <a:r>
              <a:rPr lang="en-GB" dirty="0" err="1"/>
              <a:t>Stratos</a:t>
            </a:r>
            <a:r>
              <a:rPr lang="en-GB" dirty="0"/>
              <a:t>, </a:t>
            </a:r>
            <a:r>
              <a:rPr lang="en-GB" dirty="0" err="1"/>
              <a:t>Magento</a:t>
            </a:r>
            <a:r>
              <a:rPr lang="en-GB" dirty="0"/>
              <a:t> Commerce Cloud, and </a:t>
            </a:r>
            <a:r>
              <a:rPr lang="en-GB" dirty="0" err="1"/>
              <a:t>OpenShift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as a Service (SaaS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SaaS is also known as "</a:t>
            </a:r>
            <a:r>
              <a:rPr lang="en-GB" b="1" dirty="0"/>
              <a:t>on-demand software</a:t>
            </a:r>
            <a:r>
              <a:rPr lang="en-GB" dirty="0"/>
              <a:t>". It is a software in which the applications are hosted by a cloud service provider. Users can access these applications with the help of internet connection and web browser.</a:t>
            </a:r>
          </a:p>
          <a:p>
            <a:r>
              <a:rPr lang="en-GB" dirty="0"/>
              <a:t>Characteristics of SaaS</a:t>
            </a:r>
          </a:p>
          <a:p>
            <a:r>
              <a:rPr lang="en-GB" dirty="0"/>
              <a:t>There are the following characteristics of SaaS -</a:t>
            </a:r>
          </a:p>
          <a:p>
            <a:r>
              <a:rPr lang="en-GB" dirty="0"/>
              <a:t>Managed from a central location</a:t>
            </a:r>
          </a:p>
          <a:p>
            <a:r>
              <a:rPr lang="en-GB" dirty="0"/>
              <a:t>Hosted on a remote server</a:t>
            </a:r>
          </a:p>
          <a:p>
            <a:r>
              <a:rPr lang="en-GB" dirty="0"/>
              <a:t>Accessible over the internet</a:t>
            </a:r>
          </a:p>
          <a:p>
            <a:r>
              <a:rPr lang="en-GB" dirty="0"/>
              <a:t>Users are not responsible for hardware and software updates. Updates are applied automatically.</a:t>
            </a:r>
          </a:p>
          <a:p>
            <a:r>
              <a:rPr lang="en-GB" dirty="0"/>
              <a:t>The services are purchased on the pay-as-per-use basis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BigCommerce</a:t>
            </a:r>
            <a:r>
              <a:rPr lang="en-GB" dirty="0"/>
              <a:t>, Google Apps, Salesforce, Dropbox, </a:t>
            </a:r>
            <a:r>
              <a:rPr lang="en-GB" dirty="0" err="1"/>
              <a:t>ZenDesk</a:t>
            </a:r>
            <a:r>
              <a:rPr lang="en-GB" dirty="0"/>
              <a:t>, Cisco WebEx, </a:t>
            </a:r>
            <a:r>
              <a:rPr lang="en-GB" dirty="0" err="1"/>
              <a:t>ZenDesk</a:t>
            </a:r>
            <a:r>
              <a:rPr lang="en-GB" dirty="0"/>
              <a:t>, Slack, and GoToMeeting.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 dirty="0"/>
              <a:t>Networks differ based on size, connectivity, coverage and design.</a:t>
            </a:r>
            <a:r>
              <a:rPr lang="en-GB" dirty="0"/>
              <a:t> </a:t>
            </a:r>
            <a:r>
              <a:rPr lang="en-GB" b="1" dirty="0"/>
              <a:t>This guide explores seven common types of networks, including their benefits and use cases.</a:t>
            </a:r>
            <a:endParaRPr lang="en-GB" dirty="0"/>
          </a:p>
          <a:p>
            <a:r>
              <a:rPr lang="en-GB" dirty="0"/>
              <a:t>Local area network. ...</a:t>
            </a:r>
          </a:p>
          <a:p>
            <a:r>
              <a:rPr lang="en-GB" dirty="0"/>
              <a:t>Metropolitan area network. ...</a:t>
            </a:r>
          </a:p>
          <a:p>
            <a:r>
              <a:rPr lang="en-GB" dirty="0"/>
              <a:t>Wide area network. ..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C895-0AAD-6161-6810-E95BFC3A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Networking </a:t>
            </a:r>
            <a:endParaRPr lang="en-IN" dirty="0"/>
          </a:p>
        </p:txBody>
      </p:sp>
      <p:pic>
        <p:nvPicPr>
          <p:cNvPr id="1026" name="Picture 2" descr="Types of Computer Network: LAN, MAN and WAN">
            <a:extLst>
              <a:ext uri="{FF2B5EF4-FFF2-40B4-BE49-F238E27FC236}">
                <a16:creationId xmlns:a16="http://schemas.microsoft.com/office/drawing/2014/main" id="{17BB1C76-A99D-059B-214D-74D54A00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974133"/>
            <a:ext cx="54197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local area network is a computer network that interconnects computers within a limited area such as a residence, school, laboratory, university campus or office building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75736" y="1817402"/>
          <a:ext cx="2640528" cy="4367784"/>
        </p:xfrm>
        <a:graphic>
          <a:graphicData uri="http://schemas.openxmlformats.org/drawingml/2006/table">
            <a:tbl>
              <a:tblPr/>
              <a:tblGrid>
                <a:gridCol w="132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Advantage</a:t>
                      </a:r>
                    </a:p>
                  </a:txBody>
                  <a:tcPr marL="75895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Disadvantage</a:t>
                      </a:r>
                    </a:p>
                  </a:txBody>
                  <a:tcPr marL="79058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159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The fundamental LAN setup is not outrageously costly.</a:t>
                      </a:r>
                    </a:p>
                  </a:txBody>
                  <a:tcPr marL="75895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Because it is just so easy to gain access to other people's software components, security is a major problem. To restrict unwanted access, additional security tests are recommended.</a:t>
                      </a:r>
                    </a:p>
                  </a:txBody>
                  <a:tcPr marL="79058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 (MAN)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495550"/>
            <a:ext cx="2466975" cy="185737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metropolitan area network (MAN) is </a:t>
            </a:r>
            <a:r>
              <a:rPr lang="en-GB" b="1" dirty="0"/>
              <a:t>a computer network that is larger than a single building local area network (LAN) but is located in a single geographic area that is smaller than a wide area network (WAN)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r="519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wide area network is a telecommunications network that extends over a large geographic area. Wide area networks are often established with leased telecommunication circuits</a:t>
            </a:r>
          </a:p>
          <a:p>
            <a:endParaRPr lang="en-GB" dirty="0"/>
          </a:p>
          <a:p>
            <a:r>
              <a:rPr lang="en-US" b="1" i="1" u="sng" dirty="0">
                <a:solidFill>
                  <a:srgbClr val="FF0000"/>
                </a:solidFill>
              </a:rPr>
              <a:t>https://www.tutorialspoint.com/difference-between-lan-man-and-wan#:~:text=LAN%20stands%20for%20Local%20Area,stands%20for%20Wide%20Area%20Network.&amp;text=LAN%20is%20often%20owned%20by%20private%20organizations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4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Wired and wire less network</a:t>
            </a:r>
          </a:p>
          <a:p>
            <a:r>
              <a:rPr lang="en-US" dirty="0" err="1"/>
              <a:t>Linkes</a:t>
            </a:r>
            <a:r>
              <a:rPr lang="en-US" dirty="0"/>
              <a:t> ,nodes</a:t>
            </a:r>
          </a:p>
          <a:p>
            <a:r>
              <a:rPr lang="en-US" dirty="0"/>
              <a:t>IP ADDRESS and  subnet mask and MAC Add</a:t>
            </a:r>
          </a:p>
          <a:p>
            <a:r>
              <a:rPr lang="en-US" dirty="0"/>
              <a:t>LAYERS OF NETWORK</a:t>
            </a:r>
          </a:p>
          <a:p>
            <a:r>
              <a:rPr lang="en-US" dirty="0"/>
              <a:t>Diff types of networking devices-</a:t>
            </a:r>
            <a:r>
              <a:rPr lang="en-US" dirty="0" err="1"/>
              <a:t>Routers,switches</a:t>
            </a:r>
            <a:r>
              <a:rPr lang="en-US" dirty="0"/>
              <a:t> and Hubs</a:t>
            </a:r>
          </a:p>
          <a:p>
            <a:r>
              <a:rPr lang="en-US" dirty="0"/>
              <a:t>PROTOCOLS and ports.</a:t>
            </a:r>
          </a:p>
          <a:p>
            <a:r>
              <a:rPr lang="en-US" dirty="0"/>
              <a:t>Types of communication</a:t>
            </a:r>
          </a:p>
          <a:p>
            <a:r>
              <a:rPr lang="en-US" dirty="0"/>
              <a:t>DNS/DHCP/NIC</a:t>
            </a:r>
          </a:p>
          <a:p>
            <a:pPr marL="0" indent="0">
              <a:buNone/>
            </a:pPr>
            <a:r>
              <a:rPr lang="en-US" dirty="0"/>
              <a:t>Data encryption and decryption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3" y="365125"/>
            <a:ext cx="11130799" cy="6300944"/>
          </a:xfrm>
        </p:spPr>
      </p:pic>
    </p:spTree>
    <p:extLst>
      <p:ext uri="{BB962C8B-B14F-4D97-AF65-F5344CB8AC3E}">
        <p14:creationId xmlns:p14="http://schemas.microsoft.com/office/powerpoint/2010/main" val="81364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" y="365125"/>
            <a:ext cx="11439787" cy="5988675"/>
          </a:xfrm>
        </p:spPr>
      </p:pic>
    </p:spTree>
    <p:extLst>
      <p:ext uri="{BB962C8B-B14F-4D97-AF65-F5344CB8AC3E}">
        <p14:creationId xmlns:p14="http://schemas.microsoft.com/office/powerpoint/2010/main" val="8987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1604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BASICS OF NETWORKING </vt:lpstr>
      <vt:lpstr>What is networking ????</vt:lpstr>
      <vt:lpstr>Types of Networking </vt:lpstr>
      <vt:lpstr>LOCAL AREA NETWORK</vt:lpstr>
      <vt:lpstr>metropolitan area network (MAN)</vt:lpstr>
      <vt:lpstr>WIDE AREA NETWORK</vt:lpstr>
      <vt:lpstr>Network fundamentals</vt:lpstr>
      <vt:lpstr>PowerPoint Presentation</vt:lpstr>
      <vt:lpstr>PowerPoint Presentation</vt:lpstr>
      <vt:lpstr>What are  protocols </vt:lpstr>
      <vt:lpstr>Layers in network</vt:lpstr>
      <vt:lpstr>TCP-IP MODEL</vt:lpstr>
      <vt:lpstr>IP ADDRESS</vt:lpstr>
      <vt:lpstr>IPV4 ADDRESS </vt:lpstr>
      <vt:lpstr>Private and public ip address</vt:lpstr>
      <vt:lpstr>Sub netting </vt:lpstr>
      <vt:lpstr>CIDR</vt:lpstr>
      <vt:lpstr>PowerPoint Presentation</vt:lpstr>
      <vt:lpstr>OPERATING SYSTEM</vt:lpstr>
      <vt:lpstr>RDP AND SSH</vt:lpstr>
      <vt:lpstr>WHAT IS CLOUD COMPUTING</vt:lpstr>
      <vt:lpstr>Cloud deployment model</vt:lpstr>
      <vt:lpstr>Cloud service models</vt:lpstr>
      <vt:lpstr>Infrastructure as a Service (IaaS)</vt:lpstr>
      <vt:lpstr>Platform as a Service (PaaS) </vt:lpstr>
      <vt:lpstr>Software as a Service (SaaS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</dc:title>
  <dc:creator>partha</dc:creator>
  <cp:lastModifiedBy>Pavan P</cp:lastModifiedBy>
  <cp:revision>24</cp:revision>
  <dcterms:created xsi:type="dcterms:W3CDTF">2022-07-25T08:20:10Z</dcterms:created>
  <dcterms:modified xsi:type="dcterms:W3CDTF">2022-10-28T15:58:20Z</dcterms:modified>
</cp:coreProperties>
</file>