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92" r:id="rId2"/>
    <p:sldId id="257" r:id="rId3"/>
    <p:sldId id="260" r:id="rId4"/>
    <p:sldId id="258" r:id="rId5"/>
    <p:sldId id="259" r:id="rId6"/>
    <p:sldId id="261" r:id="rId7"/>
    <p:sldId id="262" r:id="rId8"/>
    <p:sldId id="264" r:id="rId9"/>
    <p:sldId id="266" r:id="rId10"/>
    <p:sldId id="267" r:id="rId11"/>
    <p:sldId id="269" r:id="rId12"/>
    <p:sldId id="270" r:id="rId13"/>
    <p:sldId id="271" r:id="rId14"/>
    <p:sldId id="272" r:id="rId15"/>
    <p:sldId id="273" r:id="rId16"/>
    <p:sldId id="274" r:id="rId17"/>
    <p:sldId id="275" r:id="rId18"/>
    <p:sldId id="277" r:id="rId19"/>
    <p:sldId id="278" r:id="rId20"/>
    <p:sldId id="279" r:id="rId21"/>
    <p:sldId id="280" r:id="rId22"/>
    <p:sldId id="282" r:id="rId23"/>
    <p:sldId id="283" r:id="rId24"/>
    <p:sldId id="284" r:id="rId25"/>
    <p:sldId id="285" r:id="rId26"/>
    <p:sldId id="286" r:id="rId27"/>
    <p:sldId id="287" r:id="rId28"/>
    <p:sldId id="288" r:id="rId29"/>
    <p:sldId id="289" r:id="rId30"/>
    <p:sldId id="290" r:id="rId31"/>
    <p:sldId id="291" r:id="rId32"/>
  </p:sldIdLst>
  <p:sldSz cx="9144000" cy="5143500" type="screen16x9"/>
  <p:notesSz cx="6858000" cy="9144000"/>
  <p:embeddedFontLst>
    <p:embeddedFont>
      <p:font typeface="Lato" panose="020F0502020204030203" pitchFamily="34" charset="0"/>
      <p:regular r:id="rId34"/>
      <p:bold r:id="rId35"/>
      <p:italic r:id="rId36"/>
      <p:boldItalic r:id="rId37"/>
    </p:embeddedFont>
    <p:embeddedFont>
      <p:font typeface="Raleway" panose="020F0502020204030204"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E699E1-031E-46B0-B7CC-0D49442A400B}">
  <a:tblStyle styleId="{93E699E1-031E-46B0-B7CC-0D49442A40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41" autoAdjust="0"/>
  </p:normalViewPr>
  <p:slideViewPr>
    <p:cSldViewPr snapToGrid="0">
      <p:cViewPr>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d27e38e1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d27e38e1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f24170cc4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f24170cc4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24170cc4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24170cc4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f24170cc4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f24170cc4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f24170cc4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f24170cc4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f24170cc4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f24170cc4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99a3454d6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99a3454d6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f28569641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f28569641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bd342f363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bd342f363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d6adda79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d6adda7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bd12f7ff7c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bd12f7ff7c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99a3454d6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99a3454d6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f11751423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f11751423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f11751423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f11751423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f11751423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f11751423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f24170cc4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f24170cc4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bd68809eb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bd68809eb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bd12f7ff7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bd12f7ff7c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f117514235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f11751423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bd12f7ff7c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bd12f7ff7c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f11751423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f11751423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f117514235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f11751423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d27e38e1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d27e38e1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bd9f72b4f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bd9f72b4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d6adda7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bd6adda7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99a3454d6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99a3454d6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99a3454d6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99a3454d6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99a3454d6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99a3454d6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ed09b20b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ed09b20b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bd12f7ff7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bd12f7ff7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rfc-editor.org/info/rfc1180"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hyperlink" Target="https://docs.oracle.com/cd/E19455-01/806-0916/6ja85399u/index.html" TargetMode="External"/><Relationship Id="rId5" Type="http://schemas.openxmlformats.org/officeDocument/2006/relationships/hyperlink" Target="https://www.juniper.net/documentation/us/en/software/junos/interfaces%20security-devices/topics/topic-map/security-interface-IPV4-IPV6-protocol.html" TargetMode="External"/><Relationship Id="rId4" Type="http://schemas.openxmlformats.org/officeDocument/2006/relationships/hyperlink" Target="https://www.rfc-editor.org/info/rfc791"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www.rfc-editor.org/info/rfc4987" TargetMode="External"/><Relationship Id="rId3" Type="http://schemas.openxmlformats.org/officeDocument/2006/relationships/hyperlink" Target="http://www.steves-internet-guide.com/IPV4-basics" TargetMode="External"/><Relationship Id="rId7" Type="http://schemas.openxmlformats.org/officeDocument/2006/relationships/hyperlink" Target="https://www.cloudflare.com/learning/ddos/glossary/ip-spoofing/"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s://study-ccna.com/what-is-IP-routing/" TargetMode="External"/><Relationship Id="rId5" Type="http://schemas.openxmlformats.org/officeDocument/2006/relationships/hyperlink" Target="https://www.rfc-editor.org/info/rfc4632" TargetMode="External"/><Relationship Id="rId4" Type="http://schemas.openxmlformats.org/officeDocument/2006/relationships/hyperlink" Target="https://www.computernetworkingnotes.com/ccna-study-guide/basic%20subnetting-in-computer-networks-explained.html" TargetMode="External"/><Relationship Id="rId9" Type="http://schemas.openxmlformats.org/officeDocument/2006/relationships/hyperlink" Target="https://www.rfc-editor.org/info/rfc793"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cloudflare.com/learning/ddos/udp-flood-ddos-attack/" TargetMode="External"/><Relationship Id="rId7" Type="http://schemas.openxmlformats.org/officeDocument/2006/relationships/hyperlink" Target="https://spoofer.caida.org/summary.php"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hyperlink" Target="https://www.rfc-editor.org/info/rfc2827" TargetMode="External"/><Relationship Id="rId5" Type="http://schemas.openxmlformats.org/officeDocument/2006/relationships/hyperlink" Target="https://www.tutorialspoint.com/memcached/memcached%20overview.htm" TargetMode="External"/><Relationship Id="rId4" Type="http://schemas.openxmlformats.org/officeDocument/2006/relationships/hyperlink" Target="https://www.cloudflare.com/learning/ddos/memcached-ddos-attack/"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rfc-editor.org/info/rfc3704"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www.rfc-editor.org/info/rfc870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hyperlink" Target="https://scapy.readthedocs.io/en/latest/introduction.html" TargetMode="External"/><Relationship Id="rId3" Type="http://schemas.openxmlformats.org/officeDocument/2006/relationships/hyperlink" Target="https://arxiv.org/abs/1606.07613v1" TargetMode="External"/><Relationship Id="rId7" Type="http://schemas.openxmlformats.org/officeDocument/2006/relationships/hyperlink" Target="http://mininet.org/"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hyperlink" Target="https://ipmininet.readthedocs.io/en/latest/getting%20started.html" TargetMode="External"/><Relationship Id="rId5" Type="http://schemas.openxmlformats.org/officeDocument/2006/relationships/hyperlink" Target="https://www.rfc-editor.org/info/rfc792" TargetMode="External"/><Relationship Id="rId4" Type="http://schemas.openxmlformats.org/officeDocument/2006/relationships/hyperlink" Target="https://www.wired.com/story/github-ddos-memcached/"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763EB88-D6C1-681E-3005-00C5A076DF92}"/>
              </a:ext>
            </a:extLst>
          </p:cNvPr>
          <p:cNvSpPr>
            <a:spLocks noChangeArrowheads="1"/>
          </p:cNvSpPr>
          <p:nvPr/>
        </p:nvSpPr>
        <p:spPr bwMode="auto">
          <a:xfrm>
            <a:off x="557940" y="562825"/>
            <a:ext cx="8446576"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Lst>
              <a:defRPr>
                <a:solidFill>
                  <a:schemeClr val="tx1"/>
                </a:solidFill>
                <a:latin typeface="Arial" panose="020B0604020202020204" pitchFamily="34" charset="0"/>
              </a:defRPr>
            </a:lvl1pPr>
            <a:lvl2pPr marL="457200" eaLnBrk="0" fontAlgn="base" hangingPunct="0">
              <a:spcBef>
                <a:spcPct val="0"/>
              </a:spcBef>
              <a:spcAft>
                <a:spcPct val="0"/>
              </a:spcAft>
              <a:tabLst>
                <a:tab pos="2971800" algn="ctr"/>
              </a:tabLst>
              <a:defRPr>
                <a:solidFill>
                  <a:schemeClr val="tx1"/>
                </a:solidFill>
                <a:latin typeface="Arial" panose="020B0604020202020204" pitchFamily="34" charset="0"/>
              </a:defRPr>
            </a:lvl2pPr>
            <a:lvl3pPr marL="914400" eaLnBrk="0" fontAlgn="base" hangingPunct="0">
              <a:spcBef>
                <a:spcPct val="0"/>
              </a:spcBef>
              <a:spcAft>
                <a:spcPct val="0"/>
              </a:spcAft>
              <a:tabLst>
                <a:tab pos="2971800" algn="ctr"/>
              </a:tabLst>
              <a:defRPr>
                <a:solidFill>
                  <a:schemeClr val="tx1"/>
                </a:solidFill>
                <a:latin typeface="Arial" panose="020B0604020202020204" pitchFamily="34" charset="0"/>
              </a:defRPr>
            </a:lvl3pPr>
            <a:lvl4pPr marL="1371600" eaLnBrk="0" fontAlgn="base" hangingPunct="0">
              <a:spcBef>
                <a:spcPct val="0"/>
              </a:spcBef>
              <a:spcAft>
                <a:spcPct val="0"/>
              </a:spcAft>
              <a:tabLst>
                <a:tab pos="2971800" algn="ctr"/>
              </a:tabLst>
              <a:defRPr>
                <a:solidFill>
                  <a:schemeClr val="tx1"/>
                </a:solidFill>
                <a:latin typeface="Arial" panose="020B0604020202020204" pitchFamily="34" charset="0"/>
              </a:defRPr>
            </a:lvl4pPr>
            <a:lvl5pPr marL="1828800" eaLnBrk="0" fontAlgn="base" hangingPunct="0">
              <a:spcBef>
                <a:spcPct val="0"/>
              </a:spcBef>
              <a:spcAft>
                <a:spcPct val="0"/>
              </a:spcAft>
              <a:tabLst>
                <a:tab pos="2971800" algn="ctr"/>
              </a:tabLst>
              <a:defRPr>
                <a:solidFill>
                  <a:schemeClr val="tx1"/>
                </a:solidFill>
                <a:latin typeface="Arial" panose="020B0604020202020204" pitchFamily="34" charset="0"/>
              </a:defRPr>
            </a:lvl5pPr>
            <a:lvl6pPr marL="2286000" eaLnBrk="0" fontAlgn="base" hangingPunct="0">
              <a:spcBef>
                <a:spcPct val="0"/>
              </a:spcBef>
              <a:spcAft>
                <a:spcPct val="0"/>
              </a:spcAft>
              <a:tabLst>
                <a:tab pos="2971800" algn="ctr"/>
              </a:tabLst>
              <a:defRPr>
                <a:solidFill>
                  <a:schemeClr val="tx1"/>
                </a:solidFill>
                <a:latin typeface="Arial" panose="020B0604020202020204" pitchFamily="34" charset="0"/>
              </a:defRPr>
            </a:lvl6pPr>
            <a:lvl7pPr marL="2743200" eaLnBrk="0" fontAlgn="base" hangingPunct="0">
              <a:spcBef>
                <a:spcPct val="0"/>
              </a:spcBef>
              <a:spcAft>
                <a:spcPct val="0"/>
              </a:spcAft>
              <a:tabLst>
                <a:tab pos="2971800" algn="ctr"/>
              </a:tabLst>
              <a:defRPr>
                <a:solidFill>
                  <a:schemeClr val="tx1"/>
                </a:solidFill>
                <a:latin typeface="Arial" panose="020B0604020202020204" pitchFamily="34" charset="0"/>
              </a:defRPr>
            </a:lvl7pPr>
            <a:lvl8pPr marL="3200400" eaLnBrk="0" fontAlgn="base" hangingPunct="0">
              <a:spcBef>
                <a:spcPct val="0"/>
              </a:spcBef>
              <a:spcAft>
                <a:spcPct val="0"/>
              </a:spcAft>
              <a:tabLst>
                <a:tab pos="2971800" algn="ctr"/>
              </a:tabLst>
              <a:defRPr>
                <a:solidFill>
                  <a:schemeClr val="tx1"/>
                </a:solidFill>
                <a:latin typeface="Arial" panose="020B0604020202020204" pitchFamily="34" charset="0"/>
              </a:defRPr>
            </a:lvl8pPr>
            <a:lvl9pPr marL="3657600" eaLnBrk="0" fontAlgn="base" hangingPunct="0">
              <a:spcBef>
                <a:spcPct val="0"/>
              </a:spcBef>
              <a:spcAft>
                <a:spcPct val="0"/>
              </a:spcAft>
              <a:tabLst>
                <a:tab pos="297180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971800" algn="ctr"/>
              </a:tabLst>
            </a:pPr>
            <a:r>
              <a:rPr kumimoji="0" lang="en-US" altLang="en-US" sz="2000" b="1" i="0" u="none" strike="noStrike" cap="none" normalizeH="0" baseline="0" dirty="0">
                <a:ln>
                  <a:noFill/>
                </a:ln>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           DETECTION AND FILTERING OF SPOOFED IP PACKETS</a:t>
            </a:r>
          </a:p>
          <a:p>
            <a:pPr marL="0" marR="0" lvl="0" indent="0" algn="l" defTabSz="914400" rtl="0" eaLnBrk="0" fontAlgn="base" latinLnBrk="0" hangingPunct="0">
              <a:lnSpc>
                <a:spcPct val="100000"/>
              </a:lnSpc>
              <a:spcBef>
                <a:spcPct val="0"/>
              </a:spcBef>
              <a:spcAft>
                <a:spcPct val="0"/>
              </a:spcAft>
              <a:buClrTx/>
              <a:buSzTx/>
              <a:buFontTx/>
              <a:buNone/>
              <a:tabLst>
                <a:tab pos="2971800" algn="ctr"/>
              </a:tabLst>
            </a:pPr>
            <a:endParaRPr lang="en-US" altLang="en-US" sz="20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M.S. Project submitted b</a:t>
            </a:r>
            <a:r>
              <a:rPr lang="en-US" altLang="en-US" dirty="0">
                <a:ea typeface="Times New Roman" panose="02020603050405020304" pitchFamily="18" charset="0"/>
              </a:rPr>
              <a:t>y</a:t>
            </a:r>
          </a:p>
          <a:p>
            <a:pPr marL="0" marR="0" lvl="0" indent="0" algn="l" defTabSz="914400" rtl="0" eaLnBrk="0" fontAlgn="base" latinLnBrk="0" hangingPunct="0">
              <a:lnSpc>
                <a:spcPct val="100000"/>
              </a:lnSpc>
              <a:spcBef>
                <a:spcPct val="0"/>
              </a:spcBef>
              <a:spcAft>
                <a:spcPct val="0"/>
              </a:spcAft>
              <a:buClrTx/>
              <a:buSzTx/>
              <a:buFontTx/>
              <a:buNone/>
              <a:tabLst>
                <a:tab pos="2971800" algn="ctr"/>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Mamatha </a:t>
            </a:r>
            <a:r>
              <a:rPr kumimoji="0" lang="en-US" altLang="en-US" sz="14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Narri</a:t>
            </a:r>
            <a:endParaRPr lang="en-US" altLang="en-US" b="1" dirty="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Lst>
            </a:pP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U00347863</a:t>
            </a:r>
          </a:p>
          <a:p>
            <a:pPr marL="0" marR="0" lvl="0" indent="0" algn="l" defTabSz="914400" rtl="0" eaLnBrk="0" fontAlgn="base" latinLnBrk="0" hangingPunct="0">
              <a:lnSpc>
                <a:spcPct val="100000"/>
              </a:lnSpc>
              <a:spcBef>
                <a:spcPct val="0"/>
              </a:spcBef>
              <a:spcAft>
                <a:spcPct val="0"/>
              </a:spcAft>
              <a:buClrTx/>
              <a:buSzTx/>
              <a:buFontTx/>
              <a:buNone/>
              <a:tabLst>
                <a:tab pos="2971800" algn="ctr"/>
              </a:tabLst>
            </a:pPr>
            <a:endParaRPr lang="en-US" altLang="en-US" i="1" dirty="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Lst>
            </a:pPr>
            <a:r>
              <a:rPr kumimoji="0" lang="en-US" altLang="en-US" sz="14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Supervised by</a:t>
            </a:r>
            <a:endParaRPr lang="en-US" altLang="en-US" sz="600" dirty="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Lst>
            </a:pPr>
            <a:r>
              <a:rPr kumimoji="0" lang="en-US" altLang="en-US" sz="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Dr. Jorge Novillo</a:t>
            </a:r>
          </a:p>
          <a:p>
            <a:pPr marL="0" marR="0" lvl="0" indent="0" algn="l" defTabSz="914400" rtl="0" eaLnBrk="0" fontAlgn="base" latinLnBrk="0" hangingPunct="0">
              <a:lnSpc>
                <a:spcPct val="100000"/>
              </a:lnSpc>
              <a:spcBef>
                <a:spcPct val="0"/>
              </a:spcBef>
              <a:spcAft>
                <a:spcPct val="0"/>
              </a:spcAft>
              <a:buClrTx/>
              <a:buSzTx/>
              <a:buFontTx/>
              <a:buNone/>
              <a:tabLst>
                <a:tab pos="2971800" algn="ctr"/>
              </a:tabLst>
            </a:pP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F95C4CF8-240A-3A28-2DD1-090045D76634}"/>
              </a:ext>
            </a:extLst>
          </p:cNvPr>
          <p:cNvSpPr>
            <a:spLocks noChangeArrowheads="1"/>
          </p:cNvSpPr>
          <p:nvPr/>
        </p:nvSpPr>
        <p:spPr bwMode="auto">
          <a:xfrm>
            <a:off x="131736" y="459557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Lst>
              <a:defRPr>
                <a:solidFill>
                  <a:schemeClr val="tx1"/>
                </a:solidFill>
                <a:latin typeface="Arial" panose="020B0604020202020204" pitchFamily="34" charset="0"/>
              </a:defRPr>
            </a:lvl1pPr>
            <a:lvl2pPr marL="457200" eaLnBrk="0" fontAlgn="base" hangingPunct="0">
              <a:spcBef>
                <a:spcPct val="0"/>
              </a:spcBef>
              <a:spcAft>
                <a:spcPct val="0"/>
              </a:spcAft>
              <a:tabLst>
                <a:tab pos="2971800" algn="ctr"/>
              </a:tabLst>
              <a:defRPr>
                <a:solidFill>
                  <a:schemeClr val="tx1"/>
                </a:solidFill>
                <a:latin typeface="Arial" panose="020B0604020202020204" pitchFamily="34" charset="0"/>
              </a:defRPr>
            </a:lvl2pPr>
            <a:lvl3pPr marL="914400" eaLnBrk="0" fontAlgn="base" hangingPunct="0">
              <a:spcBef>
                <a:spcPct val="0"/>
              </a:spcBef>
              <a:spcAft>
                <a:spcPct val="0"/>
              </a:spcAft>
              <a:tabLst>
                <a:tab pos="2971800" algn="ctr"/>
              </a:tabLst>
              <a:defRPr>
                <a:solidFill>
                  <a:schemeClr val="tx1"/>
                </a:solidFill>
                <a:latin typeface="Arial" panose="020B0604020202020204" pitchFamily="34" charset="0"/>
              </a:defRPr>
            </a:lvl3pPr>
            <a:lvl4pPr marL="1371600" eaLnBrk="0" fontAlgn="base" hangingPunct="0">
              <a:spcBef>
                <a:spcPct val="0"/>
              </a:spcBef>
              <a:spcAft>
                <a:spcPct val="0"/>
              </a:spcAft>
              <a:tabLst>
                <a:tab pos="2971800" algn="ctr"/>
              </a:tabLst>
              <a:defRPr>
                <a:solidFill>
                  <a:schemeClr val="tx1"/>
                </a:solidFill>
                <a:latin typeface="Arial" panose="020B0604020202020204" pitchFamily="34" charset="0"/>
              </a:defRPr>
            </a:lvl4pPr>
            <a:lvl5pPr marL="1828800" eaLnBrk="0" fontAlgn="base" hangingPunct="0">
              <a:spcBef>
                <a:spcPct val="0"/>
              </a:spcBef>
              <a:spcAft>
                <a:spcPct val="0"/>
              </a:spcAft>
              <a:tabLst>
                <a:tab pos="2971800" algn="ctr"/>
              </a:tabLst>
              <a:defRPr>
                <a:solidFill>
                  <a:schemeClr val="tx1"/>
                </a:solidFill>
                <a:latin typeface="Arial" panose="020B0604020202020204" pitchFamily="34" charset="0"/>
              </a:defRPr>
            </a:lvl5pPr>
            <a:lvl6pPr marL="2286000" eaLnBrk="0" fontAlgn="base" hangingPunct="0">
              <a:spcBef>
                <a:spcPct val="0"/>
              </a:spcBef>
              <a:spcAft>
                <a:spcPct val="0"/>
              </a:spcAft>
              <a:tabLst>
                <a:tab pos="2971800" algn="ctr"/>
              </a:tabLst>
              <a:defRPr>
                <a:solidFill>
                  <a:schemeClr val="tx1"/>
                </a:solidFill>
                <a:latin typeface="Arial" panose="020B0604020202020204" pitchFamily="34" charset="0"/>
              </a:defRPr>
            </a:lvl6pPr>
            <a:lvl7pPr marL="2743200" eaLnBrk="0" fontAlgn="base" hangingPunct="0">
              <a:spcBef>
                <a:spcPct val="0"/>
              </a:spcBef>
              <a:spcAft>
                <a:spcPct val="0"/>
              </a:spcAft>
              <a:tabLst>
                <a:tab pos="2971800" algn="ctr"/>
              </a:tabLst>
              <a:defRPr>
                <a:solidFill>
                  <a:schemeClr val="tx1"/>
                </a:solidFill>
                <a:latin typeface="Arial" panose="020B0604020202020204" pitchFamily="34" charset="0"/>
              </a:defRPr>
            </a:lvl7pPr>
            <a:lvl8pPr marL="3200400" eaLnBrk="0" fontAlgn="base" hangingPunct="0">
              <a:spcBef>
                <a:spcPct val="0"/>
              </a:spcBef>
              <a:spcAft>
                <a:spcPct val="0"/>
              </a:spcAft>
              <a:tabLst>
                <a:tab pos="2971800" algn="ctr"/>
              </a:tabLst>
              <a:defRPr>
                <a:solidFill>
                  <a:schemeClr val="tx1"/>
                </a:solidFill>
                <a:latin typeface="Arial" panose="020B0604020202020204" pitchFamily="34" charset="0"/>
              </a:defRPr>
            </a:lvl8pPr>
            <a:lvl9pPr marL="3657600" eaLnBrk="0" fontAlgn="base" hangingPunct="0">
              <a:spcBef>
                <a:spcPct val="0"/>
              </a:spcBef>
              <a:spcAft>
                <a:spcPct val="0"/>
              </a:spcAft>
              <a:tabLst>
                <a:tab pos="2971800" algn="ct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971800" algn="ctr"/>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Master of Science in Computer and Information Sciences</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Department of Computer Science</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State University of New York Polytechnic Institute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4202F989-7A3B-189E-833F-1E6D3632689E}"/>
              </a:ext>
            </a:extLst>
          </p:cNvPr>
          <p:cNvPicPr>
            <a:picLocks noChangeAspect="1"/>
          </p:cNvPicPr>
          <p:nvPr/>
        </p:nvPicPr>
        <p:blipFill>
          <a:blip r:embed="rId2"/>
          <a:stretch>
            <a:fillRect/>
          </a:stretch>
        </p:blipFill>
        <p:spPr>
          <a:xfrm>
            <a:off x="3688596" y="2673461"/>
            <a:ext cx="1901523" cy="1557565"/>
          </a:xfrm>
          <a:prstGeom prst="rect">
            <a:avLst/>
          </a:prstGeom>
        </p:spPr>
      </p:pic>
    </p:spTree>
    <p:extLst>
      <p:ext uri="{BB962C8B-B14F-4D97-AF65-F5344CB8AC3E}">
        <p14:creationId xmlns:p14="http://schemas.microsoft.com/office/powerpoint/2010/main" val="2043590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727650" y="690961"/>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Times New Roman" panose="02020603050405020304" pitchFamily="18" charset="0"/>
                <a:cs typeface="Times New Roman" panose="02020603050405020304" pitchFamily="18" charset="0"/>
              </a:rPr>
              <a:t>LITERATURE REVIEW (Hop Count Filtering)</a:t>
            </a:r>
            <a:endParaRPr sz="2000" dirty="0">
              <a:latin typeface="Times New Roman" panose="02020603050405020304" pitchFamily="18" charset="0"/>
              <a:cs typeface="Times New Roman" panose="02020603050405020304" pitchFamily="18" charset="0"/>
            </a:endParaRPr>
          </a:p>
        </p:txBody>
      </p:sp>
      <p:sp>
        <p:nvSpPr>
          <p:cNvPr id="156" name="Google Shape;156;p24"/>
          <p:cNvSpPr txBox="1">
            <a:spLocks noGrp="1"/>
          </p:cNvSpPr>
          <p:nvPr>
            <p:ph type="body" idx="1"/>
          </p:nvPr>
        </p:nvSpPr>
        <p:spPr>
          <a:xfrm>
            <a:off x="108514" y="1400227"/>
            <a:ext cx="8578287" cy="2928326"/>
          </a:xfrm>
          <a:prstGeom prst="rect">
            <a:avLst/>
          </a:prstGeom>
        </p:spPr>
        <p:txBody>
          <a:bodyPr spcFirstLastPara="1" wrap="square" lIns="91425" tIns="91425" rIns="91425" bIns="91425" anchor="t" anchorCtr="0">
            <a:noAutofit/>
          </a:bodyPr>
          <a:lstStyle/>
          <a:p>
            <a:pPr marL="457200" lvl="0" indent="-330200" algn="l" rtl="0">
              <a:lnSpc>
                <a:spcPct val="130000"/>
              </a:lnSpc>
              <a:spcBef>
                <a:spcPts val="0"/>
              </a:spcBef>
              <a:spcAft>
                <a:spcPts val="0"/>
              </a:spcAft>
              <a:buSzPts val="1600"/>
              <a:buChar char="●"/>
            </a:pPr>
            <a:r>
              <a:rPr lang="en" sz="1400" dirty="0">
                <a:latin typeface="Times New Roman" panose="02020603050405020304" pitchFamily="18" charset="0"/>
                <a:cs typeface="Times New Roman" panose="02020603050405020304" pitchFamily="18" charset="0"/>
              </a:rPr>
              <a:t>H. Wang, C. Jin, and K. G. Shin. Defense against Spoofed IP Traffic Using Hop-Count Filtering.IEEE/ACM Transactions on Networking (ToN), 2007:  Proposed Hop Count Filtering Method.</a:t>
            </a:r>
            <a:endParaRPr sz="1400" dirty="0">
              <a:latin typeface="Times New Roman" panose="02020603050405020304" pitchFamily="18" charset="0"/>
              <a:cs typeface="Times New Roman" panose="02020603050405020304" pitchFamily="18" charset="0"/>
            </a:endParaRPr>
          </a:p>
          <a:p>
            <a:pPr marL="457200" lvl="0" indent="-330200" algn="l" rtl="0">
              <a:lnSpc>
                <a:spcPct val="130000"/>
              </a:lnSpc>
              <a:spcBef>
                <a:spcPts val="0"/>
              </a:spcBef>
              <a:spcAft>
                <a:spcPts val="0"/>
              </a:spcAft>
              <a:buClr>
                <a:srgbClr val="646464"/>
              </a:buClr>
              <a:buSzPts val="1600"/>
              <a:buChar char="●"/>
            </a:pPr>
            <a:r>
              <a:rPr lang="en" sz="1400" dirty="0">
                <a:solidFill>
                  <a:srgbClr val="646464"/>
                </a:solidFill>
                <a:highlight>
                  <a:schemeClr val="lt1"/>
                </a:highlight>
                <a:latin typeface="Times New Roman" panose="02020603050405020304" pitchFamily="18" charset="0"/>
                <a:cs typeface="Times New Roman" panose="02020603050405020304" pitchFamily="18" charset="0"/>
              </a:rPr>
              <a:t>Mopari, LB., Pukale, S.G., Dhore, M.L., "Detection and defense against DDoS attack with IP spoofing", International Conference on Computing, Communication and Networking, 2008: Implemented in Linux Kernel and shown it can be implemented using Hash table to store the IP address.</a:t>
            </a:r>
            <a:endParaRPr sz="1400" dirty="0">
              <a:solidFill>
                <a:srgbClr val="646464"/>
              </a:solidFill>
              <a:highlight>
                <a:schemeClr val="lt1"/>
              </a:highlight>
              <a:latin typeface="Times New Roman" panose="02020603050405020304" pitchFamily="18" charset="0"/>
              <a:cs typeface="Times New Roman" panose="02020603050405020304" pitchFamily="18" charset="0"/>
            </a:endParaRPr>
          </a:p>
          <a:p>
            <a:pPr marL="457200" lvl="0" indent="-330200" algn="l" rtl="0">
              <a:lnSpc>
                <a:spcPct val="130000"/>
              </a:lnSpc>
              <a:spcBef>
                <a:spcPts val="0"/>
              </a:spcBef>
              <a:spcAft>
                <a:spcPts val="0"/>
              </a:spcAft>
              <a:buClr>
                <a:srgbClr val="646464"/>
              </a:buClr>
              <a:buSzPts val="1600"/>
              <a:buChar char="●"/>
            </a:pPr>
            <a:r>
              <a:rPr lang="en" sz="1400" dirty="0">
                <a:solidFill>
                  <a:srgbClr val="646464"/>
                </a:solidFill>
                <a:highlight>
                  <a:schemeClr val="lt1"/>
                </a:highlight>
                <a:latin typeface="Times New Roman" panose="02020603050405020304" pitchFamily="18" charset="0"/>
                <a:cs typeface="Times New Roman" panose="02020603050405020304" pitchFamily="18" charset="0"/>
              </a:rPr>
              <a:t> Wang, X., Li, M. and Li, M., 2009:  Implemented Hop count Filtering Method at intermediate routers to save network bandwidth.</a:t>
            </a:r>
            <a:endParaRPr sz="1400" dirty="0">
              <a:solidFill>
                <a:srgbClr val="646464"/>
              </a:solidFill>
              <a:highlight>
                <a:schemeClr val="lt1"/>
              </a:highlight>
              <a:latin typeface="Times New Roman" panose="02020603050405020304" pitchFamily="18" charset="0"/>
              <a:cs typeface="Times New Roman" panose="02020603050405020304" pitchFamily="18" charset="0"/>
            </a:endParaRPr>
          </a:p>
          <a:p>
            <a:pPr marL="457200" lvl="0" indent="-330200" algn="l" rtl="0">
              <a:lnSpc>
                <a:spcPct val="130000"/>
              </a:lnSpc>
              <a:spcBef>
                <a:spcPts val="0"/>
              </a:spcBef>
              <a:spcAft>
                <a:spcPts val="0"/>
              </a:spcAft>
              <a:buClr>
                <a:srgbClr val="646464"/>
              </a:buClr>
              <a:buSzPts val="1600"/>
              <a:buChar char="●"/>
            </a:pPr>
            <a:r>
              <a:rPr lang="en" sz="1400" dirty="0">
                <a:solidFill>
                  <a:srgbClr val="646464"/>
                </a:solidFill>
                <a:highlight>
                  <a:schemeClr val="lt1"/>
                </a:highlight>
                <a:latin typeface="Times New Roman" panose="02020603050405020304" pitchFamily="18" charset="0"/>
                <a:cs typeface="Times New Roman" panose="02020603050405020304" pitchFamily="18" charset="0"/>
              </a:rPr>
              <a:t> Mukaddam, A., Elhajj, I., Kayssi, A. and Chehab, A., 2014, May. IP spooﬁng detection using modiﬁed hop count: Possibility of having multiple hop count values between source and destination.</a:t>
            </a:r>
            <a:endParaRPr sz="1400" dirty="0">
              <a:solidFill>
                <a:srgbClr val="646464"/>
              </a:solidFill>
              <a:highlight>
                <a:schemeClr val="lt1"/>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727650" y="7721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Times New Roman" panose="02020603050405020304" pitchFamily="18" charset="0"/>
                <a:cs typeface="Times New Roman" panose="02020603050405020304" pitchFamily="18" charset="0"/>
              </a:rPr>
              <a:t>LITERATURE REVIEW(Ingress Filtering)</a:t>
            </a:r>
            <a:endParaRPr sz="2000" dirty="0">
              <a:latin typeface="Times New Roman" panose="02020603050405020304" pitchFamily="18" charset="0"/>
              <a:cs typeface="Times New Roman" panose="02020603050405020304" pitchFamily="18" charset="0"/>
            </a:endParaRPr>
          </a:p>
        </p:txBody>
      </p:sp>
      <p:sp>
        <p:nvSpPr>
          <p:cNvPr id="167" name="Google Shape;167;p26"/>
          <p:cNvSpPr txBox="1">
            <a:spLocks noGrp="1"/>
          </p:cNvSpPr>
          <p:nvPr>
            <p:ph type="body" idx="1"/>
          </p:nvPr>
        </p:nvSpPr>
        <p:spPr>
          <a:xfrm>
            <a:off x="729450" y="1307300"/>
            <a:ext cx="7688700" cy="3032700"/>
          </a:xfrm>
          <a:prstGeom prst="rect">
            <a:avLst/>
          </a:prstGeom>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SzPts val="1600"/>
              <a:buChar char="●"/>
            </a:pPr>
            <a:r>
              <a:rPr lang="en" sz="1400" dirty="0">
                <a:latin typeface="Times New Roman" panose="02020603050405020304" pitchFamily="18" charset="0"/>
                <a:cs typeface="Times New Roman" panose="02020603050405020304" pitchFamily="18" charset="0"/>
              </a:rPr>
              <a:t>Ferguson, P. and D. Senie, ”Network Ingress Filtering ,  BCP 38, RFC 2827 May 2000 : Proposed Ingress Filtering</a:t>
            </a:r>
            <a:endParaRPr sz="1400" dirty="0">
              <a:latin typeface="Times New Roman" panose="02020603050405020304" pitchFamily="18" charset="0"/>
              <a:cs typeface="Times New Roman" panose="02020603050405020304" pitchFamily="18" charset="0"/>
            </a:endParaRPr>
          </a:p>
          <a:p>
            <a:pPr marL="457200" lvl="0" indent="-330200" algn="l" rtl="0">
              <a:lnSpc>
                <a:spcPct val="150000"/>
              </a:lnSpc>
              <a:spcBef>
                <a:spcPts val="0"/>
              </a:spcBef>
              <a:spcAft>
                <a:spcPts val="0"/>
              </a:spcAft>
              <a:buSzPts val="1600"/>
              <a:buChar char="●"/>
            </a:pPr>
            <a:r>
              <a:rPr lang="en" sz="1400" dirty="0">
                <a:latin typeface="Times New Roman" panose="02020603050405020304" pitchFamily="18" charset="0"/>
                <a:cs typeface="Times New Roman" panose="02020603050405020304" pitchFamily="18" charset="0"/>
              </a:rPr>
              <a:t> Baker, F. and P. Savola,BCP 84, RFC 3704,Mar 2004 : Proposed various ways of Implementing Ingress Filtering</a:t>
            </a:r>
            <a:endParaRPr sz="1400" dirty="0">
              <a:latin typeface="Times New Roman" panose="02020603050405020304" pitchFamily="18" charset="0"/>
              <a:cs typeface="Times New Roman" panose="02020603050405020304" pitchFamily="18" charset="0"/>
            </a:endParaRPr>
          </a:p>
          <a:p>
            <a:pPr marL="457200" lvl="0" indent="-330200" algn="l" rtl="0">
              <a:lnSpc>
                <a:spcPct val="150000"/>
              </a:lnSpc>
              <a:spcBef>
                <a:spcPts val="0"/>
              </a:spcBef>
              <a:spcAft>
                <a:spcPts val="0"/>
              </a:spcAft>
              <a:buSzPts val="1600"/>
              <a:buChar char="●"/>
            </a:pPr>
            <a:r>
              <a:rPr lang="en" sz="1400" dirty="0">
                <a:latin typeface="Times New Roman" panose="02020603050405020304" pitchFamily="18" charset="0"/>
                <a:cs typeface="Times New Roman" panose="02020603050405020304" pitchFamily="18" charset="0"/>
              </a:rPr>
              <a:t> Sriram, K., Montgomery, D., and J. Haas, /RFC8704,  February 2020: Worked on drawbacks of Strict reverse path forwarding.</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727650" y="691357"/>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Ingress Filtering</a:t>
            </a:r>
            <a:endParaRPr dirty="0">
              <a:latin typeface="Times New Roman" panose="02020603050405020304" pitchFamily="18" charset="0"/>
              <a:cs typeface="Times New Roman" panose="02020603050405020304" pitchFamily="18" charset="0"/>
            </a:endParaRPr>
          </a:p>
        </p:txBody>
      </p:sp>
      <p:sp>
        <p:nvSpPr>
          <p:cNvPr id="173" name="Google Shape;173;p27"/>
          <p:cNvSpPr txBox="1">
            <a:spLocks noGrp="1"/>
          </p:cNvSpPr>
          <p:nvPr>
            <p:ph type="body" idx="1"/>
          </p:nvPr>
        </p:nvSpPr>
        <p:spPr>
          <a:xfrm>
            <a:off x="511444" y="1339500"/>
            <a:ext cx="7981627" cy="3804000"/>
          </a:xfrm>
          <a:prstGeom prst="rect">
            <a:avLst/>
          </a:prstGeom>
        </p:spPr>
        <p:txBody>
          <a:bodyPr spcFirstLastPara="1" wrap="square" lIns="91425" tIns="91425" rIns="91425" bIns="91425" anchor="t" anchorCtr="0">
            <a:normAutofit/>
          </a:bodyPr>
          <a:lstStyle/>
          <a:p>
            <a:pPr marL="127000" lvl="0" indent="0" algn="l" rtl="0">
              <a:spcBef>
                <a:spcPts val="0"/>
              </a:spcBef>
              <a:spcAft>
                <a:spcPts val="0"/>
              </a:spcAft>
              <a:buSzPts val="1600"/>
              <a:buNone/>
            </a:pPr>
            <a:r>
              <a:rPr lang="en" sz="1600" dirty="0">
                <a:latin typeface="Times New Roman" panose="02020603050405020304" pitchFamily="18" charset="0"/>
                <a:cs typeface="Times New Roman" panose="02020603050405020304" pitchFamily="18" charset="0"/>
              </a:rPr>
              <a:t>Ingress ﬁltering is nothing but the ﬁltering of packets at the incoming interface of a network. Filtering rules are applied at the incoming interface of a network.</a:t>
            </a:r>
            <a:endParaRPr sz="1600" dirty="0">
              <a:latin typeface="Times New Roman" panose="02020603050405020304" pitchFamily="18" charset="0"/>
              <a:cs typeface="Times New Roman" panose="02020603050405020304" pitchFamily="18" charset="0"/>
            </a:endParaRPr>
          </a:p>
        </p:txBody>
      </p:sp>
      <p:pic>
        <p:nvPicPr>
          <p:cNvPr id="174" name="Google Shape;174;p27"/>
          <p:cNvPicPr preferRelativeResize="0"/>
          <p:nvPr/>
        </p:nvPicPr>
        <p:blipFill>
          <a:blip r:embed="rId3">
            <a:alphaModFix/>
          </a:blip>
          <a:stretch>
            <a:fillRect/>
          </a:stretch>
        </p:blipFill>
        <p:spPr>
          <a:xfrm>
            <a:off x="1322316" y="2515869"/>
            <a:ext cx="6245817" cy="1668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727650" y="674087"/>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Implementing Ingress Filtering</a:t>
            </a:r>
            <a:endParaRPr dirty="0">
              <a:latin typeface="Times New Roman" panose="02020603050405020304" pitchFamily="18" charset="0"/>
              <a:cs typeface="Times New Roman" panose="02020603050405020304" pitchFamily="18" charset="0"/>
            </a:endParaRPr>
          </a:p>
        </p:txBody>
      </p:sp>
      <p:sp>
        <p:nvSpPr>
          <p:cNvPr id="180" name="Google Shape;180;p28"/>
          <p:cNvSpPr txBox="1">
            <a:spLocks noGrp="1"/>
          </p:cNvSpPr>
          <p:nvPr>
            <p:ph type="body" idx="1"/>
          </p:nvPr>
        </p:nvSpPr>
        <p:spPr>
          <a:xfrm>
            <a:off x="510775" y="1435800"/>
            <a:ext cx="9090300" cy="3707700"/>
          </a:xfrm>
          <a:prstGeom prst="rect">
            <a:avLst/>
          </a:prstGeom>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SzPts val="1600"/>
              <a:buChar char="●"/>
            </a:pPr>
            <a:r>
              <a:rPr lang="en" sz="1600" dirty="0">
                <a:latin typeface="Times New Roman" panose="02020603050405020304" pitchFamily="18" charset="0"/>
                <a:cs typeface="Times New Roman" panose="02020603050405020304" pitchFamily="18" charset="0"/>
              </a:rPr>
              <a:t>Strict Unicast Reverse Path Forwarding</a:t>
            </a:r>
            <a:endParaRPr sz="1600" dirty="0">
              <a:latin typeface="Times New Roman" panose="02020603050405020304" pitchFamily="18" charset="0"/>
              <a:cs typeface="Times New Roman" panose="02020603050405020304" pitchFamily="18" charset="0"/>
            </a:endParaRPr>
          </a:p>
          <a:p>
            <a:pPr marL="457200" lvl="0" indent="-330200" algn="l" rtl="0">
              <a:lnSpc>
                <a:spcPct val="150000"/>
              </a:lnSpc>
              <a:spcBef>
                <a:spcPts val="0"/>
              </a:spcBef>
              <a:spcAft>
                <a:spcPts val="0"/>
              </a:spcAft>
              <a:buSzPts val="1600"/>
              <a:buChar char="●"/>
            </a:pPr>
            <a:r>
              <a:rPr lang="en" sz="1600" dirty="0">
                <a:latin typeface="Times New Roman" panose="02020603050405020304" pitchFamily="18" charset="0"/>
                <a:cs typeface="Times New Roman" panose="02020603050405020304" pitchFamily="18" charset="0"/>
              </a:rPr>
              <a:t>Loose Unicast Reverse Path Forwarding</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502925" y="705083"/>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   </a:t>
            </a:r>
            <a:r>
              <a:rPr lang="en" dirty="0">
                <a:latin typeface="Times New Roman" panose="02020603050405020304" pitchFamily="18" charset="0"/>
                <a:cs typeface="Times New Roman" panose="02020603050405020304" pitchFamily="18" charset="0"/>
              </a:rPr>
              <a:t>Implementation</a:t>
            </a:r>
            <a:endParaRPr dirty="0">
              <a:latin typeface="Times New Roman" panose="02020603050405020304" pitchFamily="18" charset="0"/>
              <a:cs typeface="Times New Roman" panose="02020603050405020304" pitchFamily="18" charset="0"/>
            </a:endParaRPr>
          </a:p>
        </p:txBody>
      </p:sp>
      <p:sp>
        <p:nvSpPr>
          <p:cNvPr id="186" name="Google Shape;186;p29"/>
          <p:cNvSpPr txBox="1">
            <a:spLocks noGrp="1"/>
          </p:cNvSpPr>
          <p:nvPr>
            <p:ph type="body" idx="1"/>
          </p:nvPr>
        </p:nvSpPr>
        <p:spPr>
          <a:xfrm>
            <a:off x="565687" y="1371600"/>
            <a:ext cx="8136611" cy="321405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dirty="0">
                <a:latin typeface="Times New Roman" panose="02020603050405020304" pitchFamily="18" charset="0"/>
                <a:cs typeface="Times New Roman" panose="02020603050405020304" pitchFamily="18" charset="0"/>
              </a:rPr>
              <a:t>The above  Ingress Filtering Methods are implemented on several topologies. The following setup is used to implement the methods.</a:t>
            </a:r>
            <a:endParaRPr sz="1600" dirty="0">
              <a:latin typeface="Times New Roman" panose="02020603050405020304" pitchFamily="18" charset="0"/>
              <a:cs typeface="Times New Roman" panose="02020603050405020304" pitchFamily="18" charset="0"/>
            </a:endParaRPr>
          </a:p>
          <a:p>
            <a:pPr marL="457200" lvl="0" indent="-330200" algn="l" rtl="0">
              <a:lnSpc>
                <a:spcPct val="150000"/>
              </a:lnSpc>
              <a:spcBef>
                <a:spcPts val="1200"/>
              </a:spcBef>
              <a:spcAft>
                <a:spcPts val="0"/>
              </a:spcAft>
              <a:buSzPts val="1600"/>
              <a:buChar char="●"/>
            </a:pPr>
            <a:r>
              <a:rPr lang="en" sz="1600" b="1" dirty="0">
                <a:latin typeface="Times New Roman" panose="02020603050405020304" pitchFamily="18" charset="0"/>
                <a:cs typeface="Times New Roman" panose="02020603050405020304" pitchFamily="18" charset="0"/>
              </a:rPr>
              <a:t>IPMININET</a:t>
            </a:r>
            <a:r>
              <a:rPr lang="en" sz="1600" dirty="0">
                <a:latin typeface="Times New Roman" panose="02020603050405020304" pitchFamily="18" charset="0"/>
                <a:cs typeface="Times New Roman" panose="02020603050405020304" pitchFamily="18" charset="0"/>
              </a:rPr>
              <a:t>:   Provides the virtual network environment and some topologies</a:t>
            </a:r>
            <a:endParaRPr sz="1600" dirty="0">
              <a:latin typeface="Times New Roman" panose="02020603050405020304" pitchFamily="18" charset="0"/>
              <a:cs typeface="Times New Roman" panose="02020603050405020304" pitchFamily="18" charset="0"/>
            </a:endParaRPr>
          </a:p>
          <a:p>
            <a:pPr marL="457200" lvl="0" indent="-330200" algn="l" rtl="0">
              <a:lnSpc>
                <a:spcPct val="150000"/>
              </a:lnSpc>
              <a:spcBef>
                <a:spcPts val="0"/>
              </a:spcBef>
              <a:spcAft>
                <a:spcPts val="0"/>
              </a:spcAft>
              <a:buSzPts val="1600"/>
              <a:buChar char="●"/>
            </a:pPr>
            <a:r>
              <a:rPr lang="en" sz="1600" b="1" dirty="0">
                <a:latin typeface="Times New Roman" panose="02020603050405020304" pitchFamily="18" charset="0"/>
                <a:cs typeface="Times New Roman" panose="02020603050405020304" pitchFamily="18" charset="0"/>
              </a:rPr>
              <a:t>SCAPY</a:t>
            </a:r>
            <a:r>
              <a:rPr lang="en" sz="1600" dirty="0">
                <a:latin typeface="Times New Roman" panose="02020603050405020304" pitchFamily="18" charset="0"/>
                <a:cs typeface="Times New Roman" panose="02020603050405020304" pitchFamily="18" charset="0"/>
              </a:rPr>
              <a:t>: A packet manipulation tool written in Python</a:t>
            </a:r>
            <a:endParaRPr sz="1600" dirty="0">
              <a:latin typeface="Times New Roman" panose="02020603050405020304" pitchFamily="18" charset="0"/>
              <a:cs typeface="Times New Roman" panose="02020603050405020304" pitchFamily="18" charset="0"/>
            </a:endParaRPr>
          </a:p>
          <a:p>
            <a:pPr marL="127000" lvl="0" indent="0" algn="l" rtl="0">
              <a:lnSpc>
                <a:spcPct val="150000"/>
              </a:lnSpc>
              <a:spcBef>
                <a:spcPts val="0"/>
              </a:spcBef>
              <a:spcAft>
                <a:spcPts val="0"/>
              </a:spcAft>
              <a:buSzPts val="1600"/>
              <a:buNone/>
            </a:pPr>
            <a:r>
              <a:rPr lang="en" sz="1600" dirty="0">
                <a:latin typeface="Times New Roman" panose="02020603050405020304" pitchFamily="18" charset="0"/>
                <a:cs typeface="Times New Roman" panose="02020603050405020304" pitchFamily="18" charset="0"/>
              </a:rPr>
              <a:t>rp_ﬁlter in Linux is used to implement the above two methods. It takes three values 0,1,2. rp ﬁlter =0 states that source address veriﬁcation is oﬀ, rp ﬁlter=1 strict reverse path forwarding method is implemented, rp ﬁlter=2  loose reverse path forwarding method is implemented.</a:t>
            </a:r>
            <a:endParaRPr sz="1600"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r>
              <a:rPr lang="en" sz="1600" dirty="0">
                <a:latin typeface="Times New Roman" panose="02020603050405020304" pitchFamily="18" charset="0"/>
                <a:cs typeface="Times New Roman" panose="02020603050405020304" pitchFamily="18" charset="0"/>
              </a:rPr>
              <a:t>        </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body" idx="1"/>
          </p:nvPr>
        </p:nvSpPr>
        <p:spPr>
          <a:xfrm>
            <a:off x="729450" y="1393025"/>
            <a:ext cx="7688700" cy="2946900"/>
          </a:xfrm>
          <a:prstGeom prst="rect">
            <a:avLst/>
          </a:prstGeom>
        </p:spPr>
        <p:txBody>
          <a:bodyPr spcFirstLastPara="1" wrap="square" lIns="91425" tIns="91425" rIns="91425" bIns="91425" anchor="t" anchorCtr="0">
            <a:normAutofit fontScale="85000" lnSpcReduction="20000"/>
          </a:bodyPr>
          <a:lstStyle/>
          <a:p>
            <a:pPr marL="457200" lvl="0" indent="-330200" algn="l" rtl="0">
              <a:lnSpc>
                <a:spcPct val="150000"/>
              </a:lnSpc>
              <a:spcBef>
                <a:spcPts val="0"/>
              </a:spcBef>
              <a:spcAft>
                <a:spcPts val="0"/>
              </a:spcAft>
              <a:buSzPts val="1600"/>
              <a:buChar char="●"/>
            </a:pPr>
            <a:r>
              <a:rPr lang="en" sz="1600" b="1" dirty="0"/>
              <a:t>Advantages:</a:t>
            </a:r>
            <a:endParaRPr sz="1600" b="1" dirty="0"/>
          </a:p>
          <a:p>
            <a:pPr marL="914400" lvl="1" indent="-330200" algn="l" rtl="0">
              <a:lnSpc>
                <a:spcPct val="150000"/>
              </a:lnSpc>
              <a:spcBef>
                <a:spcPts val="0"/>
              </a:spcBef>
              <a:spcAft>
                <a:spcPts val="0"/>
              </a:spcAft>
              <a:buSzPts val="1600"/>
              <a:buChar char="○"/>
            </a:pPr>
            <a:r>
              <a:rPr lang="en" sz="1600" b="1" dirty="0"/>
              <a:t> </a:t>
            </a:r>
            <a:r>
              <a:rPr lang="en" sz="1600" dirty="0"/>
              <a:t>It ﬁlters the spoofed packets at the very beginning of the network and hence can save the bandwidth of the network.</a:t>
            </a:r>
          </a:p>
          <a:p>
            <a:pPr marL="584200" lvl="1" indent="0" algn="l" rtl="0">
              <a:lnSpc>
                <a:spcPct val="150000"/>
              </a:lnSpc>
              <a:spcBef>
                <a:spcPts val="0"/>
              </a:spcBef>
              <a:spcAft>
                <a:spcPts val="0"/>
              </a:spcAft>
              <a:buSzPts val="1600"/>
              <a:buNone/>
            </a:pPr>
            <a:endParaRPr sz="1600" dirty="0"/>
          </a:p>
          <a:p>
            <a:pPr marL="457200" lvl="0" indent="-330200" algn="l" rtl="0">
              <a:lnSpc>
                <a:spcPct val="150000"/>
              </a:lnSpc>
              <a:spcBef>
                <a:spcPts val="0"/>
              </a:spcBef>
              <a:spcAft>
                <a:spcPts val="0"/>
              </a:spcAft>
              <a:buSzPts val="1600"/>
              <a:buChar char="●"/>
            </a:pPr>
            <a:r>
              <a:rPr lang="en" sz="1600" b="1" dirty="0"/>
              <a:t>Disadvantages:							</a:t>
            </a:r>
            <a:endParaRPr sz="1600" b="1" dirty="0"/>
          </a:p>
          <a:p>
            <a:pPr marL="914400" lvl="1" indent="-330200" algn="l" rtl="0">
              <a:lnSpc>
                <a:spcPct val="150000"/>
              </a:lnSpc>
              <a:spcBef>
                <a:spcPts val="0"/>
              </a:spcBef>
              <a:spcAft>
                <a:spcPts val="0"/>
              </a:spcAft>
              <a:buSzPts val="1600"/>
              <a:buChar char="○"/>
            </a:pPr>
            <a:r>
              <a:rPr lang="en" sz="1600" dirty="0"/>
              <a:t>Strict reverse path forwarding suﬀers from asymmetric routing.</a:t>
            </a:r>
            <a:endParaRPr sz="1600" b="1" dirty="0"/>
          </a:p>
          <a:p>
            <a:pPr marL="914400" lvl="1" indent="-330200" algn="l" rtl="0">
              <a:lnSpc>
                <a:spcPct val="150000"/>
              </a:lnSpc>
              <a:spcBef>
                <a:spcPts val="0"/>
              </a:spcBef>
              <a:spcAft>
                <a:spcPts val="0"/>
              </a:spcAft>
              <a:buSzPts val="1600"/>
              <a:buChar char="○"/>
            </a:pPr>
            <a:r>
              <a:rPr lang="en" sz="1600" dirty="0"/>
              <a:t>Loose path forwarding loses the directionality since it only checks for the presence of route and it is advised to be used on peering links.</a:t>
            </a:r>
            <a:endParaRPr sz="1600" dirty="0"/>
          </a:p>
          <a:p>
            <a:pPr marL="0" lvl="0" indent="0" algn="l" rtl="0">
              <a:spcBef>
                <a:spcPts val="1200"/>
              </a:spcBef>
              <a:spcAft>
                <a:spcPts val="1200"/>
              </a:spcAft>
              <a:buNone/>
            </a:pPr>
            <a:r>
              <a:rPr lang="en" sz="1600" dirty="0"/>
              <a:t>                                                                                                                                                                                                                                                                                   </a:t>
            </a:r>
            <a:endParaRPr sz="16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727650" y="699982"/>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Hop Count Filtering</a:t>
            </a:r>
            <a:endParaRPr dirty="0">
              <a:latin typeface="Times New Roman" panose="02020603050405020304" pitchFamily="18" charset="0"/>
              <a:cs typeface="Times New Roman" panose="02020603050405020304" pitchFamily="18" charset="0"/>
            </a:endParaRPr>
          </a:p>
        </p:txBody>
      </p:sp>
      <p:sp>
        <p:nvSpPr>
          <p:cNvPr id="197" name="Google Shape;197;p31"/>
          <p:cNvSpPr txBox="1">
            <a:spLocks noGrp="1"/>
          </p:cNvSpPr>
          <p:nvPr>
            <p:ph type="body" idx="1"/>
          </p:nvPr>
        </p:nvSpPr>
        <p:spPr>
          <a:xfrm>
            <a:off x="533151" y="1312425"/>
            <a:ext cx="7688700" cy="3228578"/>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latin typeface="Times New Roman" panose="02020603050405020304" pitchFamily="18" charset="0"/>
                <a:cs typeface="Times New Roman" panose="02020603050405020304" pitchFamily="18" charset="0"/>
              </a:rPr>
              <a:t>Hop count filtering is based on the idea that one cannot easily modify the TTL(Time To Live ) filed in the IP packet as no of hops to reach the destination is not in their hands.</a:t>
            </a:r>
            <a:endParaRPr sz="1500" dirty="0">
              <a:latin typeface="Times New Roman" panose="02020603050405020304" pitchFamily="18" charset="0"/>
              <a:cs typeface="Times New Roman" panose="02020603050405020304" pitchFamily="18" charset="0"/>
            </a:endParaRPr>
          </a:p>
          <a:p>
            <a:pPr marL="457200" lvl="0" indent="-323850" algn="l" rtl="0">
              <a:spcBef>
                <a:spcPts val="0"/>
              </a:spcBef>
              <a:spcAft>
                <a:spcPts val="0"/>
              </a:spcAft>
              <a:buSzPts val="1500"/>
              <a:buChar char="●"/>
            </a:pPr>
            <a:r>
              <a:rPr lang="en" sz="1500" dirty="0">
                <a:latin typeface="Times New Roman" panose="02020603050405020304" pitchFamily="18" charset="0"/>
                <a:cs typeface="Times New Roman" panose="02020603050405020304" pitchFamily="18" charset="0"/>
              </a:rPr>
              <a:t>Using the TTL field value one can calculate the hop count by subtracting the initial ttl value from the final ttl value. Hop count is the number of routers it traversed before reaching the destination.</a:t>
            </a:r>
            <a:endParaRPr sz="1500" dirty="0">
              <a:latin typeface="Times New Roman" panose="02020603050405020304" pitchFamily="18" charset="0"/>
              <a:cs typeface="Times New Roman" panose="02020603050405020304" pitchFamily="18" charset="0"/>
            </a:endParaRPr>
          </a:p>
          <a:p>
            <a:pPr marL="457200" lvl="0" indent="-323850" algn="l" rtl="0">
              <a:spcBef>
                <a:spcPts val="0"/>
              </a:spcBef>
              <a:spcAft>
                <a:spcPts val="0"/>
              </a:spcAft>
              <a:buSzPts val="1500"/>
              <a:buChar char="●"/>
            </a:pPr>
            <a:r>
              <a:rPr lang="en" sz="1500" dirty="0">
                <a:latin typeface="Times New Roman" panose="02020603050405020304" pitchFamily="18" charset="0"/>
                <a:cs typeface="Times New Roman" panose="02020603050405020304" pitchFamily="18" charset="0"/>
              </a:rPr>
              <a:t>If every end host maintains the IP address and corresponding hop count value one can judge whether the source address is spoofed or legitimate by using the hop count value calculated when the packet reaches the host and already present hop count value for a particular IP address.</a:t>
            </a:r>
            <a:endParaRPr sz="1500" dirty="0">
              <a:latin typeface="Times New Roman" panose="02020603050405020304" pitchFamily="18" charset="0"/>
              <a:cs typeface="Times New Roman" panose="02020603050405020304" pitchFamily="18" charset="0"/>
            </a:endParaRPr>
          </a:p>
          <a:p>
            <a:pPr marL="133350" lvl="0" indent="0" algn="l" rtl="0">
              <a:spcBef>
                <a:spcPts val="0"/>
              </a:spcBef>
              <a:spcAft>
                <a:spcPts val="0"/>
              </a:spcAft>
              <a:buSzPts val="1500"/>
              <a:buNone/>
            </a:pPr>
            <a:endParaRPr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727650" y="72973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Inspection Algorithm</a:t>
            </a:r>
            <a:endParaRPr dirty="0">
              <a:latin typeface="Times New Roman" panose="02020603050405020304" pitchFamily="18" charset="0"/>
              <a:cs typeface="Times New Roman" panose="02020603050405020304" pitchFamily="18" charset="0"/>
            </a:endParaRPr>
          </a:p>
        </p:txBody>
      </p:sp>
      <p:sp>
        <p:nvSpPr>
          <p:cNvPr id="203" name="Google Shape;203;p32"/>
          <p:cNvSpPr txBox="1">
            <a:spLocks noGrp="1"/>
          </p:cNvSpPr>
          <p:nvPr>
            <p:ph type="body" idx="1"/>
          </p:nvPr>
        </p:nvSpPr>
        <p:spPr>
          <a:xfrm>
            <a:off x="627831" y="1264934"/>
            <a:ext cx="9144000" cy="3793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400" dirty="0"/>
              <a:t>   </a:t>
            </a:r>
            <a:r>
              <a:rPr lang="en" sz="5200" dirty="0">
                <a:latin typeface="Times New Roman" panose="02020603050405020304" pitchFamily="18" charset="0"/>
                <a:cs typeface="Times New Roman" panose="02020603050405020304" pitchFamily="18" charset="0"/>
              </a:rPr>
              <a:t>1: for every packet:</a:t>
            </a:r>
            <a:endParaRPr sz="52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5200" dirty="0">
                <a:latin typeface="Times New Roman" panose="02020603050405020304" pitchFamily="18" charset="0"/>
                <a:cs typeface="Times New Roman" panose="02020603050405020304" pitchFamily="18" charset="0"/>
              </a:rPr>
              <a:t>   2: get the ttl value of the incoming packet which is Tx and IP address P;</a:t>
            </a:r>
            <a:endParaRPr sz="52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5200" dirty="0">
                <a:latin typeface="Times New Roman" panose="02020603050405020304" pitchFamily="18" charset="0"/>
                <a:cs typeface="Times New Roman" panose="02020603050405020304" pitchFamily="18" charset="0"/>
              </a:rPr>
              <a:t>   3: get initial ttl value T1;</a:t>
            </a:r>
            <a:endParaRPr sz="52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5200" dirty="0">
                <a:latin typeface="Times New Roman" panose="02020603050405020304" pitchFamily="18" charset="0"/>
                <a:cs typeface="Times New Roman" panose="02020603050405020304" pitchFamily="18" charset="0"/>
              </a:rPr>
              <a:t>   4: calculate hop count H = T1-Tx;</a:t>
            </a:r>
            <a:endParaRPr sz="52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5200" dirty="0">
                <a:latin typeface="Times New Roman" panose="02020603050405020304" pitchFamily="18" charset="0"/>
                <a:cs typeface="Times New Roman" panose="02020603050405020304" pitchFamily="18" charset="0"/>
              </a:rPr>
              <a:t>   5: get the hop count using index P which is H1;</a:t>
            </a:r>
            <a:endParaRPr sz="52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5200" dirty="0">
                <a:latin typeface="Times New Roman" panose="02020603050405020304" pitchFamily="18" charset="0"/>
                <a:cs typeface="Times New Roman" panose="02020603050405020304" pitchFamily="18" charset="0"/>
              </a:rPr>
              <a:t>   6: if H == H1 then</a:t>
            </a:r>
            <a:endParaRPr sz="52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5200" dirty="0">
                <a:latin typeface="Times New Roman" panose="02020603050405020304" pitchFamily="18" charset="0"/>
                <a:cs typeface="Times New Roman" panose="02020603050405020304" pitchFamily="18" charset="0"/>
              </a:rPr>
              <a:t>   7: packet is not spoofed;</a:t>
            </a:r>
            <a:endParaRPr sz="52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5200" dirty="0">
                <a:latin typeface="Times New Roman" panose="02020603050405020304" pitchFamily="18" charset="0"/>
                <a:cs typeface="Times New Roman" panose="02020603050405020304" pitchFamily="18" charset="0"/>
              </a:rPr>
              <a:t>   8: else</a:t>
            </a:r>
            <a:endParaRPr sz="52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5200" dirty="0">
                <a:latin typeface="Times New Roman" panose="02020603050405020304" pitchFamily="18" charset="0"/>
                <a:cs typeface="Times New Roman" panose="02020603050405020304" pitchFamily="18" charset="0"/>
              </a:rPr>
              <a:t>   9: packet is spoofed;</a:t>
            </a:r>
            <a:endParaRPr sz="52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5200" dirty="0">
                <a:latin typeface="Times New Roman" panose="02020603050405020304" pitchFamily="18" charset="0"/>
                <a:cs typeface="Times New Roman" panose="02020603050405020304" pitchFamily="18" charset="0"/>
              </a:rPr>
              <a:t>   10: end if</a:t>
            </a:r>
            <a:endParaRPr sz="52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729450" y="722583"/>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DRAWBACKS</a:t>
            </a:r>
            <a:endParaRPr dirty="0">
              <a:latin typeface="Times New Roman" panose="02020603050405020304" pitchFamily="18" charset="0"/>
              <a:cs typeface="Times New Roman" panose="02020603050405020304" pitchFamily="18" charset="0"/>
            </a:endParaRPr>
          </a:p>
        </p:txBody>
      </p:sp>
      <p:sp>
        <p:nvSpPr>
          <p:cNvPr id="214" name="Google Shape;214;p34"/>
          <p:cNvSpPr txBox="1">
            <a:spLocks noGrp="1"/>
          </p:cNvSpPr>
          <p:nvPr>
            <p:ph type="body" idx="1"/>
          </p:nvPr>
        </p:nvSpPr>
        <p:spPr>
          <a:xfrm>
            <a:off x="729450" y="1350350"/>
            <a:ext cx="7688700" cy="29895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dirty="0">
                <a:latin typeface="Times New Roman" panose="02020603050405020304" pitchFamily="18" charset="0"/>
                <a:cs typeface="Times New Roman" panose="02020603050405020304" pitchFamily="18" charset="0"/>
              </a:rPr>
              <a:t>Hop count table is constructed from the past data i.e. from the past one week or 1 month using traceroute.</a:t>
            </a:r>
            <a:endParaRPr sz="16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sz="1600" dirty="0">
              <a:latin typeface="Times New Roman" panose="02020603050405020304" pitchFamily="18" charset="0"/>
              <a:cs typeface="Times New Roman" panose="02020603050405020304" pitchFamily="18" charset="0"/>
            </a:endParaRPr>
          </a:p>
          <a:p>
            <a:pPr marL="457200" lvl="0" indent="-330200" algn="l" rtl="0">
              <a:spcBef>
                <a:spcPts val="1200"/>
              </a:spcBef>
              <a:spcAft>
                <a:spcPts val="0"/>
              </a:spcAft>
              <a:buSzPts val="1600"/>
              <a:buChar char="●"/>
            </a:pPr>
            <a:r>
              <a:rPr lang="en" sz="1600" dirty="0">
                <a:latin typeface="Times New Roman" panose="02020603050405020304" pitchFamily="18" charset="0"/>
                <a:cs typeface="Times New Roman" panose="02020603050405020304" pitchFamily="18" charset="0"/>
              </a:rPr>
              <a:t>What if a new IP address comes that is not present in the IP to Hop count table?</a:t>
            </a:r>
            <a:endParaRPr sz="1600" dirty="0">
              <a:latin typeface="Times New Roman" panose="02020603050405020304" pitchFamily="18" charset="0"/>
              <a:cs typeface="Times New Roman" panose="02020603050405020304" pitchFamily="18" charset="0"/>
            </a:endParaRPr>
          </a:p>
          <a:p>
            <a:pPr marL="457200" lvl="0" indent="-330200" algn="l" rtl="0">
              <a:spcBef>
                <a:spcPts val="0"/>
              </a:spcBef>
              <a:spcAft>
                <a:spcPts val="0"/>
              </a:spcAft>
              <a:buSzPts val="1600"/>
              <a:buChar char="●"/>
            </a:pPr>
            <a:r>
              <a:rPr lang="en" sz="1600" dirty="0">
                <a:latin typeface="Times New Roman" panose="02020603050405020304" pitchFamily="18" charset="0"/>
                <a:cs typeface="Times New Roman" panose="02020603050405020304" pitchFamily="18" charset="0"/>
              </a:rPr>
              <a:t>What if the Hop count for a particular IP address changes since routes change dynamically so does the hop count?</a:t>
            </a:r>
            <a:endParaRPr sz="1600" dirty="0">
              <a:latin typeface="Times New Roman" panose="02020603050405020304" pitchFamily="18" charset="0"/>
              <a:cs typeface="Times New Roman" panose="02020603050405020304" pitchFamily="18" charset="0"/>
            </a:endParaRPr>
          </a:p>
          <a:p>
            <a:pPr marL="457200" lvl="0" indent="0" algn="l" rtl="0">
              <a:spcBef>
                <a:spcPts val="1200"/>
              </a:spcBef>
              <a:spcAft>
                <a:spcPts val="0"/>
              </a:spcAft>
              <a:buNone/>
            </a:pPr>
            <a:endParaRPr dirty="0"/>
          </a:p>
          <a:p>
            <a:pPr marL="457200" lvl="0" indent="0" algn="l" rtl="0">
              <a:spcBef>
                <a:spcPts val="1200"/>
              </a:spcBef>
              <a:spcAft>
                <a:spcPts val="12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729450" y="714209"/>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PROPOSED IDEA</a:t>
            </a:r>
            <a:endParaRPr dirty="0">
              <a:latin typeface="Times New Roman" panose="02020603050405020304" pitchFamily="18" charset="0"/>
              <a:cs typeface="Times New Roman" panose="02020603050405020304" pitchFamily="18" charset="0"/>
            </a:endParaRPr>
          </a:p>
        </p:txBody>
      </p:sp>
      <p:sp>
        <p:nvSpPr>
          <p:cNvPr id="220" name="Google Shape;220;p35"/>
          <p:cNvSpPr txBox="1">
            <a:spLocks noGrp="1"/>
          </p:cNvSpPr>
          <p:nvPr>
            <p:ph type="body" idx="1"/>
          </p:nvPr>
        </p:nvSpPr>
        <p:spPr>
          <a:xfrm>
            <a:off x="729450" y="1343300"/>
            <a:ext cx="7688700" cy="3360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latin typeface="Times New Roman" panose="02020603050405020304" pitchFamily="18" charset="0"/>
                <a:cs typeface="Times New Roman" panose="02020603050405020304" pitchFamily="18" charset="0"/>
              </a:rPr>
              <a:t>We need to know a number of hop counts a particular IP address takes before applying the algorithm on a particular packet.</a:t>
            </a:r>
            <a:endParaRPr sz="1600" dirty="0">
              <a:latin typeface="Times New Roman" panose="02020603050405020304" pitchFamily="18" charset="0"/>
              <a:cs typeface="Times New Roman" panose="02020603050405020304" pitchFamily="18" charset="0"/>
            </a:endParaRPr>
          </a:p>
          <a:p>
            <a:pPr marL="457200" lvl="0" indent="-330200" algn="l" rtl="0">
              <a:spcBef>
                <a:spcPts val="1200"/>
              </a:spcBef>
              <a:spcAft>
                <a:spcPts val="0"/>
              </a:spcAft>
              <a:buSzPts val="1600"/>
              <a:buChar char="●"/>
            </a:pPr>
            <a:r>
              <a:rPr lang="en" sz="1600" dirty="0">
                <a:latin typeface="Times New Roman" panose="02020603050405020304" pitchFamily="18" charset="0"/>
                <a:cs typeface="Times New Roman" panose="02020603050405020304" pitchFamily="18" charset="0"/>
              </a:rPr>
              <a:t>As soon as the packet is received the final ttl value is stored and an ICMP Echo packet is sent to the corresponding IP address to which an echo reply message is received and the final ttl value of the echo reply message is compared with the stored ttl value.  Based on the comparison the IP packet is validated whether it is spoofed or not.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694650" y="577700"/>
            <a:ext cx="7688100" cy="49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80" b="0" dirty="0">
                <a:latin typeface="Lato"/>
                <a:ea typeface="Lato"/>
                <a:cs typeface="Lato"/>
                <a:sym typeface="Lato"/>
              </a:rPr>
              <a:t> OUTLINE</a:t>
            </a:r>
            <a:endParaRPr sz="1280" b="0" dirty="0">
              <a:latin typeface="Lato"/>
              <a:ea typeface="Lato"/>
              <a:cs typeface="Lato"/>
              <a:sym typeface="Lato"/>
            </a:endParaRPr>
          </a:p>
        </p:txBody>
      </p:sp>
      <p:sp>
        <p:nvSpPr>
          <p:cNvPr id="93" name="Google Shape;93;p14"/>
          <p:cNvSpPr txBox="1">
            <a:spLocks noGrp="1"/>
          </p:cNvSpPr>
          <p:nvPr>
            <p:ph type="subTitle" idx="1"/>
          </p:nvPr>
        </p:nvSpPr>
        <p:spPr>
          <a:xfrm>
            <a:off x="729625" y="1364175"/>
            <a:ext cx="7688100" cy="3714900"/>
          </a:xfrm>
          <a:prstGeom prst="rect">
            <a:avLst/>
          </a:prstGeom>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SzPts val="1600"/>
              <a:buChar char="●"/>
            </a:pPr>
            <a:r>
              <a:rPr lang="en" dirty="0">
                <a:latin typeface="Times New Roman" panose="02020603050405020304" pitchFamily="18" charset="0"/>
                <a:cs typeface="Times New Roman" panose="02020603050405020304" pitchFamily="18" charset="0"/>
              </a:rPr>
              <a:t>Introduction</a:t>
            </a:r>
          </a:p>
          <a:p>
            <a:pPr marL="457200" lvl="0" indent="-330200" algn="l" rtl="0">
              <a:lnSpc>
                <a:spcPct val="150000"/>
              </a:lnSpc>
              <a:spcBef>
                <a:spcPts val="0"/>
              </a:spcBef>
              <a:spcAft>
                <a:spcPts val="0"/>
              </a:spcAft>
              <a:buSzPts val="1600"/>
              <a:buChar char="●"/>
            </a:pPr>
            <a:r>
              <a:rPr lang="en" dirty="0">
                <a:latin typeface="Times New Roman" panose="02020603050405020304" pitchFamily="18" charset="0"/>
                <a:cs typeface="Times New Roman" panose="02020603050405020304" pitchFamily="18" charset="0"/>
              </a:rPr>
              <a:t>Motivation</a:t>
            </a:r>
            <a:endParaRPr dirty="0">
              <a:latin typeface="Times New Roman" panose="02020603050405020304" pitchFamily="18" charset="0"/>
              <a:cs typeface="Times New Roman" panose="02020603050405020304" pitchFamily="18" charset="0"/>
            </a:endParaRPr>
          </a:p>
          <a:p>
            <a:pPr marL="457200" lvl="0" indent="-330200" algn="l" rtl="0">
              <a:lnSpc>
                <a:spcPct val="150000"/>
              </a:lnSpc>
              <a:spcBef>
                <a:spcPts val="0"/>
              </a:spcBef>
              <a:spcAft>
                <a:spcPts val="0"/>
              </a:spcAft>
              <a:buSzPts val="1600"/>
              <a:buChar char="●"/>
            </a:pPr>
            <a:r>
              <a:rPr lang="en" dirty="0">
                <a:latin typeface="Times New Roman" panose="02020603050405020304" pitchFamily="18" charset="0"/>
                <a:cs typeface="Times New Roman" panose="02020603050405020304" pitchFamily="18" charset="0"/>
              </a:rPr>
              <a:t>Problem statement</a:t>
            </a:r>
          </a:p>
          <a:p>
            <a:pPr marL="457200" lvl="0" indent="-330200" algn="l" rtl="0">
              <a:lnSpc>
                <a:spcPct val="150000"/>
              </a:lnSpc>
              <a:spcBef>
                <a:spcPts val="0"/>
              </a:spcBef>
              <a:spcAft>
                <a:spcPts val="0"/>
              </a:spcAft>
              <a:buSzPts val="1600"/>
              <a:buChar char="●"/>
            </a:pPr>
            <a:r>
              <a:rPr lang="en" dirty="0">
                <a:latin typeface="Times New Roman" panose="02020603050405020304" pitchFamily="18" charset="0"/>
                <a:cs typeface="Times New Roman" panose="02020603050405020304" pitchFamily="18" charset="0"/>
              </a:rPr>
              <a:t>IP Spoofing Attacks</a:t>
            </a:r>
            <a:endParaRPr dirty="0">
              <a:latin typeface="Times New Roman" panose="02020603050405020304" pitchFamily="18" charset="0"/>
              <a:cs typeface="Times New Roman" panose="02020603050405020304" pitchFamily="18" charset="0"/>
            </a:endParaRPr>
          </a:p>
          <a:p>
            <a:pPr marL="457200" lvl="0" indent="-330200" algn="l" rtl="0">
              <a:lnSpc>
                <a:spcPct val="150000"/>
              </a:lnSpc>
              <a:spcBef>
                <a:spcPts val="0"/>
              </a:spcBef>
              <a:spcAft>
                <a:spcPts val="0"/>
              </a:spcAft>
              <a:buSzPts val="1600"/>
              <a:buChar char="●"/>
            </a:pPr>
            <a:r>
              <a:rPr lang="en" dirty="0">
                <a:latin typeface="Times New Roman" panose="02020603050405020304" pitchFamily="18" charset="0"/>
                <a:cs typeface="Times New Roman" panose="02020603050405020304" pitchFamily="18" charset="0"/>
              </a:rPr>
              <a:t>Methods to Detect and Filter Spoofed IP packets</a:t>
            </a:r>
            <a:endParaRPr dirty="0">
              <a:latin typeface="Times New Roman" panose="02020603050405020304" pitchFamily="18" charset="0"/>
              <a:cs typeface="Times New Roman" panose="02020603050405020304" pitchFamily="18" charset="0"/>
            </a:endParaRPr>
          </a:p>
          <a:p>
            <a:pPr marL="457200" lvl="0" indent="-330200" algn="l" rtl="0">
              <a:lnSpc>
                <a:spcPct val="150000"/>
              </a:lnSpc>
              <a:spcBef>
                <a:spcPts val="0"/>
              </a:spcBef>
              <a:spcAft>
                <a:spcPts val="0"/>
              </a:spcAft>
              <a:buSzPts val="1600"/>
              <a:buChar char="●"/>
            </a:pPr>
            <a:r>
              <a:rPr lang="en"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a:p>
            <a:pPr marL="457200" lvl="0" indent="-330200" algn="l" rtl="0">
              <a:lnSpc>
                <a:spcPct val="150000"/>
              </a:lnSpc>
              <a:spcBef>
                <a:spcPts val="0"/>
              </a:spcBef>
              <a:spcAft>
                <a:spcPts val="0"/>
              </a:spcAft>
              <a:buSzPts val="1600"/>
              <a:buChar char="●"/>
            </a:pPr>
            <a:r>
              <a:rPr lang="en" dirty="0">
                <a:latin typeface="Times New Roman" panose="02020603050405020304" pitchFamily="18" charset="0"/>
                <a:cs typeface="Times New Roman" panose="02020603050405020304" pitchFamily="18" charset="0"/>
              </a:rPr>
              <a:t>Proposed Idea and Algorithm</a:t>
            </a:r>
            <a:endParaRPr dirty="0">
              <a:latin typeface="Times New Roman" panose="02020603050405020304" pitchFamily="18" charset="0"/>
              <a:cs typeface="Times New Roman" panose="02020603050405020304" pitchFamily="18" charset="0"/>
            </a:endParaRPr>
          </a:p>
          <a:p>
            <a:pPr marL="457200" lvl="0" indent="-330200" algn="l" rtl="0">
              <a:lnSpc>
                <a:spcPct val="150000"/>
              </a:lnSpc>
              <a:spcBef>
                <a:spcPts val="0"/>
              </a:spcBef>
              <a:spcAft>
                <a:spcPts val="0"/>
              </a:spcAft>
              <a:buSzPts val="1600"/>
              <a:buChar char="●"/>
            </a:pPr>
            <a:r>
              <a:rPr lang="en" dirty="0">
                <a:latin typeface="Times New Roman" panose="02020603050405020304" pitchFamily="18" charset="0"/>
                <a:cs typeface="Times New Roman" panose="02020603050405020304" pitchFamily="18" charset="0"/>
              </a:rPr>
              <a:t>Implementation and Results</a:t>
            </a:r>
            <a:endParaRPr dirty="0">
              <a:latin typeface="Times New Roman" panose="02020603050405020304" pitchFamily="18" charset="0"/>
              <a:cs typeface="Times New Roman" panose="02020603050405020304" pitchFamily="18" charset="0"/>
            </a:endParaRPr>
          </a:p>
          <a:p>
            <a:pPr marL="457200" lvl="0" indent="-330200" algn="l" rtl="0">
              <a:lnSpc>
                <a:spcPct val="150000"/>
              </a:lnSpc>
              <a:spcBef>
                <a:spcPts val="0"/>
              </a:spcBef>
              <a:spcAft>
                <a:spcPts val="0"/>
              </a:spcAft>
              <a:buSzPts val="1600"/>
              <a:buChar char="●"/>
            </a:pPr>
            <a:r>
              <a:rPr lang="en" dirty="0">
                <a:latin typeface="Times New Roman" panose="02020603050405020304" pitchFamily="18" charset="0"/>
                <a:cs typeface="Times New Roman" panose="02020603050405020304" pitchFamily="18" charset="0"/>
              </a:rPr>
              <a:t>Conclusion and Future Work</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727650" y="684431"/>
            <a:ext cx="7688700" cy="538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PROPOSED ALGORITHM</a:t>
            </a:r>
            <a:endParaRPr dirty="0">
              <a:latin typeface="Times New Roman" panose="02020603050405020304" pitchFamily="18" charset="0"/>
              <a:cs typeface="Times New Roman" panose="02020603050405020304" pitchFamily="18" charset="0"/>
            </a:endParaRPr>
          </a:p>
        </p:txBody>
      </p:sp>
      <p:sp>
        <p:nvSpPr>
          <p:cNvPr id="226" name="Google Shape;226;p36"/>
          <p:cNvSpPr txBox="1">
            <a:spLocks noGrp="1"/>
          </p:cNvSpPr>
          <p:nvPr>
            <p:ph type="body" idx="1"/>
          </p:nvPr>
        </p:nvSpPr>
        <p:spPr>
          <a:xfrm>
            <a:off x="727650" y="1281575"/>
            <a:ext cx="7688700" cy="3861900"/>
          </a:xfrm>
          <a:prstGeom prst="rect">
            <a:avLst/>
          </a:prstGeom>
        </p:spPr>
        <p:txBody>
          <a:bodyPr spcFirstLastPara="1" wrap="square" lIns="91425" tIns="91425" rIns="91425" bIns="91425" anchor="t" anchorCtr="0">
            <a:normAutofit fontScale="25000" lnSpcReduction="20000"/>
          </a:bodyPr>
          <a:lstStyle/>
          <a:p>
            <a:pPr marL="0" lvl="0" indent="0" algn="l" rtl="0">
              <a:lnSpc>
                <a:spcPct val="80000"/>
              </a:lnSpc>
              <a:spcBef>
                <a:spcPts val="0"/>
              </a:spcBef>
              <a:spcAft>
                <a:spcPts val="0"/>
              </a:spcAft>
              <a:buNone/>
            </a:pPr>
            <a:r>
              <a:rPr lang="en" sz="5200" dirty="0"/>
              <a:t>           </a:t>
            </a:r>
            <a:r>
              <a:rPr lang="en" sz="5384" dirty="0">
                <a:latin typeface="Times New Roman" panose="02020603050405020304" pitchFamily="18" charset="0"/>
                <a:cs typeface="Times New Roman" panose="02020603050405020304" pitchFamily="18" charset="0"/>
              </a:rPr>
              <a:t>1: On receiving a packet:</a:t>
            </a:r>
            <a:endParaRPr sz="5384" dirty="0">
              <a:latin typeface="Times New Roman" panose="02020603050405020304" pitchFamily="18" charset="0"/>
              <a:cs typeface="Times New Roman" panose="02020603050405020304" pitchFamily="18" charset="0"/>
            </a:endParaRPr>
          </a:p>
          <a:p>
            <a:pPr marL="0" lvl="0" indent="0" algn="l" rtl="0">
              <a:lnSpc>
                <a:spcPct val="80000"/>
              </a:lnSpc>
              <a:spcBef>
                <a:spcPts val="1200"/>
              </a:spcBef>
              <a:spcAft>
                <a:spcPts val="0"/>
              </a:spcAft>
              <a:buNone/>
            </a:pPr>
            <a:r>
              <a:rPr lang="en" sz="5384" dirty="0">
                <a:latin typeface="Times New Roman" panose="02020603050405020304" pitchFamily="18" charset="0"/>
                <a:cs typeface="Times New Roman" panose="02020603050405020304" pitchFamily="18" charset="0"/>
              </a:rPr>
              <a:t>           2: store ﬁnal ttl value which is ft</a:t>
            </a:r>
            <a:endParaRPr sz="5384" dirty="0">
              <a:latin typeface="Times New Roman" panose="02020603050405020304" pitchFamily="18" charset="0"/>
              <a:cs typeface="Times New Roman" panose="02020603050405020304" pitchFamily="18" charset="0"/>
            </a:endParaRPr>
          </a:p>
          <a:p>
            <a:pPr marL="457200" lvl="0" indent="0" algn="l" rtl="0">
              <a:lnSpc>
                <a:spcPct val="80000"/>
              </a:lnSpc>
              <a:spcBef>
                <a:spcPts val="1200"/>
              </a:spcBef>
              <a:spcAft>
                <a:spcPts val="0"/>
              </a:spcAft>
              <a:buNone/>
            </a:pPr>
            <a:r>
              <a:rPr lang="en" sz="5384" dirty="0">
                <a:latin typeface="Times New Roman" panose="02020603050405020304" pitchFamily="18" charset="0"/>
                <a:cs typeface="Times New Roman" panose="02020603050405020304" pitchFamily="18" charset="0"/>
              </a:rPr>
              <a:t>3: send an ICMP request packet</a:t>
            </a:r>
            <a:endParaRPr sz="5384" dirty="0">
              <a:latin typeface="Times New Roman" panose="02020603050405020304" pitchFamily="18" charset="0"/>
              <a:cs typeface="Times New Roman" panose="02020603050405020304" pitchFamily="18" charset="0"/>
            </a:endParaRPr>
          </a:p>
          <a:p>
            <a:pPr marL="457200" lvl="0" indent="0" algn="l" rtl="0">
              <a:lnSpc>
                <a:spcPct val="80000"/>
              </a:lnSpc>
              <a:spcBef>
                <a:spcPts val="1200"/>
              </a:spcBef>
              <a:spcAft>
                <a:spcPts val="0"/>
              </a:spcAft>
              <a:buNone/>
            </a:pPr>
            <a:r>
              <a:rPr lang="en" sz="5384" dirty="0">
                <a:latin typeface="Times New Roman" panose="02020603050405020304" pitchFamily="18" charset="0"/>
                <a:cs typeface="Times New Roman" panose="02020603050405020304" pitchFamily="18" charset="0"/>
              </a:rPr>
              <a:t>4: if replied ICMP packet is of type destination unreachable and code message  is host </a:t>
            </a:r>
            <a:endParaRPr sz="5384" dirty="0">
              <a:latin typeface="Times New Roman" panose="02020603050405020304" pitchFamily="18" charset="0"/>
              <a:cs typeface="Times New Roman" panose="02020603050405020304" pitchFamily="18" charset="0"/>
            </a:endParaRPr>
          </a:p>
          <a:p>
            <a:pPr marL="457200" lvl="0" indent="0" algn="l" rtl="0">
              <a:lnSpc>
                <a:spcPct val="80000"/>
              </a:lnSpc>
              <a:spcBef>
                <a:spcPts val="1200"/>
              </a:spcBef>
              <a:spcAft>
                <a:spcPts val="0"/>
              </a:spcAft>
              <a:buNone/>
            </a:pPr>
            <a:r>
              <a:rPr lang="en" sz="5384" dirty="0">
                <a:latin typeface="Times New Roman" panose="02020603050405020304" pitchFamily="18" charset="0"/>
                <a:cs typeface="Times New Roman" panose="02020603050405020304" pitchFamily="18" charset="0"/>
              </a:rPr>
              <a:t>      unreachable then</a:t>
            </a:r>
            <a:endParaRPr lang="en-IN" sz="5384" dirty="0">
              <a:latin typeface="Times New Roman" panose="02020603050405020304" pitchFamily="18" charset="0"/>
              <a:cs typeface="Times New Roman" panose="02020603050405020304" pitchFamily="18" charset="0"/>
            </a:endParaRPr>
          </a:p>
          <a:p>
            <a:pPr marL="457200" lvl="0" indent="0" algn="l" rtl="0">
              <a:lnSpc>
                <a:spcPct val="80000"/>
              </a:lnSpc>
              <a:spcBef>
                <a:spcPts val="1200"/>
              </a:spcBef>
              <a:spcAft>
                <a:spcPts val="0"/>
              </a:spcAft>
              <a:buNone/>
            </a:pPr>
            <a:r>
              <a:rPr lang="en" sz="5384" dirty="0">
                <a:latin typeface="Times New Roman" panose="02020603050405020304" pitchFamily="18" charset="0"/>
                <a:cs typeface="Times New Roman" panose="02020603050405020304" pitchFamily="18" charset="0"/>
              </a:rPr>
              <a:t>5: </a:t>
            </a:r>
            <a:r>
              <a:rPr lang="en-IN" sz="5384" dirty="0">
                <a:latin typeface="Times New Roman" panose="02020603050405020304" pitchFamily="18" charset="0"/>
                <a:cs typeface="Times New Roman" panose="02020603050405020304" pitchFamily="18" charset="0"/>
              </a:rPr>
              <a:t>Packet is spoofed</a:t>
            </a:r>
          </a:p>
          <a:p>
            <a:pPr marL="457200" lvl="0" indent="0" algn="l" rtl="0">
              <a:lnSpc>
                <a:spcPct val="80000"/>
              </a:lnSpc>
              <a:spcBef>
                <a:spcPts val="1200"/>
              </a:spcBef>
              <a:spcAft>
                <a:spcPts val="0"/>
              </a:spcAft>
              <a:buNone/>
            </a:pPr>
            <a:r>
              <a:rPr lang="en" sz="5384" dirty="0">
                <a:latin typeface="Times New Roman" panose="02020603050405020304" pitchFamily="18" charset="0"/>
                <a:cs typeface="Times New Roman" panose="02020603050405020304" pitchFamily="18" charset="0"/>
              </a:rPr>
              <a:t>6: else</a:t>
            </a:r>
            <a:endParaRPr sz="5384" dirty="0">
              <a:latin typeface="Times New Roman" panose="02020603050405020304" pitchFamily="18" charset="0"/>
              <a:cs typeface="Times New Roman" panose="02020603050405020304" pitchFamily="18" charset="0"/>
            </a:endParaRPr>
          </a:p>
          <a:p>
            <a:pPr marL="457200" lvl="0" indent="0" algn="l" rtl="0">
              <a:lnSpc>
                <a:spcPct val="80000"/>
              </a:lnSpc>
              <a:spcBef>
                <a:spcPts val="1200"/>
              </a:spcBef>
              <a:spcAft>
                <a:spcPts val="0"/>
              </a:spcAft>
              <a:buNone/>
            </a:pPr>
            <a:r>
              <a:rPr lang="en" sz="5384" dirty="0">
                <a:latin typeface="Times New Roman" panose="02020603050405020304" pitchFamily="18" charset="0"/>
                <a:cs typeface="Times New Roman" panose="02020603050405020304" pitchFamily="18" charset="0"/>
              </a:rPr>
              <a:t>7: extract ﬁnal ttl value of the receiving ICMP reply packet fr</a:t>
            </a:r>
            <a:endParaRPr sz="5384" dirty="0">
              <a:latin typeface="Times New Roman" panose="02020603050405020304" pitchFamily="18" charset="0"/>
              <a:cs typeface="Times New Roman" panose="02020603050405020304" pitchFamily="18" charset="0"/>
            </a:endParaRPr>
          </a:p>
          <a:p>
            <a:pPr marL="457200" lvl="0" indent="0" algn="l" rtl="0">
              <a:lnSpc>
                <a:spcPct val="80000"/>
              </a:lnSpc>
              <a:spcBef>
                <a:spcPts val="1200"/>
              </a:spcBef>
              <a:spcAft>
                <a:spcPts val="0"/>
              </a:spcAft>
              <a:buNone/>
            </a:pPr>
            <a:r>
              <a:rPr lang="en" sz="5384" dirty="0">
                <a:latin typeface="Times New Roman" panose="02020603050405020304" pitchFamily="18" charset="0"/>
                <a:cs typeface="Times New Roman" panose="02020603050405020304" pitchFamily="18" charset="0"/>
              </a:rPr>
              <a:t>8: if fr == ft then</a:t>
            </a:r>
            <a:endParaRPr sz="5384" dirty="0">
              <a:latin typeface="Times New Roman" panose="02020603050405020304" pitchFamily="18" charset="0"/>
              <a:cs typeface="Times New Roman" panose="02020603050405020304" pitchFamily="18" charset="0"/>
            </a:endParaRPr>
          </a:p>
          <a:p>
            <a:pPr marL="457200" lvl="0" indent="0" algn="l" rtl="0">
              <a:lnSpc>
                <a:spcPct val="80000"/>
              </a:lnSpc>
              <a:spcBef>
                <a:spcPts val="1200"/>
              </a:spcBef>
              <a:spcAft>
                <a:spcPts val="0"/>
              </a:spcAft>
              <a:buNone/>
            </a:pPr>
            <a:r>
              <a:rPr lang="en" sz="5384" dirty="0">
                <a:latin typeface="Times New Roman" panose="02020603050405020304" pitchFamily="18" charset="0"/>
                <a:cs typeface="Times New Roman" panose="02020603050405020304" pitchFamily="18" charset="0"/>
              </a:rPr>
              <a:t> 9: Packet is not spoofed</a:t>
            </a:r>
            <a:endParaRPr sz="5384" dirty="0">
              <a:latin typeface="Times New Roman" panose="02020603050405020304" pitchFamily="18" charset="0"/>
              <a:cs typeface="Times New Roman" panose="02020603050405020304" pitchFamily="18" charset="0"/>
            </a:endParaRPr>
          </a:p>
          <a:p>
            <a:pPr marL="457200" lvl="0" indent="0" algn="l" rtl="0">
              <a:lnSpc>
                <a:spcPct val="80000"/>
              </a:lnSpc>
              <a:spcBef>
                <a:spcPts val="1200"/>
              </a:spcBef>
              <a:spcAft>
                <a:spcPts val="0"/>
              </a:spcAft>
              <a:buNone/>
            </a:pPr>
            <a:r>
              <a:rPr lang="en" sz="5384" dirty="0">
                <a:latin typeface="Times New Roman" panose="02020603050405020304" pitchFamily="18" charset="0"/>
                <a:cs typeface="Times New Roman" panose="02020603050405020304" pitchFamily="18" charset="0"/>
              </a:rPr>
              <a:t>10: else</a:t>
            </a:r>
            <a:endParaRPr sz="5384" dirty="0">
              <a:latin typeface="Times New Roman" panose="02020603050405020304" pitchFamily="18" charset="0"/>
              <a:cs typeface="Times New Roman" panose="02020603050405020304" pitchFamily="18" charset="0"/>
            </a:endParaRPr>
          </a:p>
          <a:p>
            <a:pPr marL="457200" lvl="0" indent="0" algn="l" rtl="0">
              <a:lnSpc>
                <a:spcPct val="80000"/>
              </a:lnSpc>
              <a:spcBef>
                <a:spcPts val="1200"/>
              </a:spcBef>
              <a:spcAft>
                <a:spcPts val="0"/>
              </a:spcAft>
              <a:buNone/>
            </a:pPr>
            <a:r>
              <a:rPr lang="en" sz="5384" dirty="0">
                <a:latin typeface="Times New Roman" panose="02020603050405020304" pitchFamily="18" charset="0"/>
                <a:cs typeface="Times New Roman" panose="02020603050405020304" pitchFamily="18" charset="0"/>
              </a:rPr>
              <a:t>11: Packet is spoofed</a:t>
            </a:r>
            <a:endParaRPr sz="5384" dirty="0">
              <a:latin typeface="Times New Roman" panose="02020603050405020304" pitchFamily="18" charset="0"/>
              <a:cs typeface="Times New Roman" panose="02020603050405020304" pitchFamily="18" charset="0"/>
            </a:endParaRPr>
          </a:p>
          <a:p>
            <a:pPr marL="457200" lvl="0" indent="0" algn="l" rtl="0">
              <a:lnSpc>
                <a:spcPct val="80000"/>
              </a:lnSpc>
              <a:spcBef>
                <a:spcPts val="1200"/>
              </a:spcBef>
              <a:spcAft>
                <a:spcPts val="0"/>
              </a:spcAft>
              <a:buNone/>
            </a:pPr>
            <a:r>
              <a:rPr lang="en" sz="5384" dirty="0">
                <a:latin typeface="Times New Roman" panose="02020603050405020304" pitchFamily="18" charset="0"/>
                <a:cs typeface="Times New Roman" panose="02020603050405020304" pitchFamily="18" charset="0"/>
              </a:rPr>
              <a:t>12: end if</a:t>
            </a:r>
            <a:endParaRPr sz="5384" dirty="0">
              <a:latin typeface="Times New Roman" panose="02020603050405020304" pitchFamily="18" charset="0"/>
              <a:cs typeface="Times New Roman" panose="02020603050405020304" pitchFamily="18" charset="0"/>
            </a:endParaRPr>
          </a:p>
          <a:p>
            <a:pPr marL="457200" lvl="0" indent="0" algn="l" rtl="0">
              <a:lnSpc>
                <a:spcPct val="80000"/>
              </a:lnSpc>
              <a:spcBef>
                <a:spcPts val="1200"/>
              </a:spcBef>
              <a:spcAft>
                <a:spcPts val="0"/>
              </a:spcAft>
              <a:buNone/>
            </a:pPr>
            <a:r>
              <a:rPr lang="en" sz="5384" dirty="0">
                <a:latin typeface="Times New Roman" panose="02020603050405020304" pitchFamily="18" charset="0"/>
                <a:cs typeface="Times New Roman" panose="02020603050405020304" pitchFamily="18" charset="0"/>
              </a:rPr>
              <a:t>13: end if</a:t>
            </a:r>
            <a:endParaRPr sz="5384" dirty="0">
              <a:latin typeface="Times New Roman" panose="02020603050405020304" pitchFamily="18" charset="0"/>
              <a:cs typeface="Times New Roman" panose="02020603050405020304" pitchFamily="18" charset="0"/>
            </a:endParaRPr>
          </a:p>
          <a:p>
            <a:pPr marL="457200" lvl="0" indent="0" algn="l" rtl="0">
              <a:lnSpc>
                <a:spcPct val="70000"/>
              </a:lnSpc>
              <a:spcBef>
                <a:spcPts val="1200"/>
              </a:spcBef>
              <a:spcAft>
                <a:spcPts val="0"/>
              </a:spcAft>
              <a:buNone/>
            </a:pPr>
            <a:endParaRPr sz="1600" dirty="0"/>
          </a:p>
          <a:p>
            <a:pPr marL="457200" lvl="0" indent="0" algn="l" rtl="0">
              <a:lnSpc>
                <a:spcPct val="100000"/>
              </a:lnSpc>
              <a:spcBef>
                <a:spcPts val="1200"/>
              </a:spcBef>
              <a:spcAft>
                <a:spcPts val="1200"/>
              </a:spcAft>
              <a:buNone/>
            </a:pPr>
            <a:endParaRPr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7"/>
          <p:cNvSpPr txBox="1">
            <a:spLocks noGrp="1"/>
          </p:cNvSpPr>
          <p:nvPr>
            <p:ph type="title"/>
          </p:nvPr>
        </p:nvSpPr>
        <p:spPr>
          <a:xfrm>
            <a:off x="815175" y="579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IMPLEMENTATION</a:t>
            </a:r>
            <a:endParaRPr dirty="0"/>
          </a:p>
        </p:txBody>
      </p:sp>
      <p:sp>
        <p:nvSpPr>
          <p:cNvPr id="232" name="Google Shape;232;p37"/>
          <p:cNvSpPr txBox="1">
            <a:spLocks noGrp="1"/>
          </p:cNvSpPr>
          <p:nvPr>
            <p:ph type="body" idx="1"/>
          </p:nvPr>
        </p:nvSpPr>
        <p:spPr>
          <a:xfrm>
            <a:off x="729450" y="1435900"/>
            <a:ext cx="7688700" cy="352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latin typeface="Times New Roman" panose="02020603050405020304" pitchFamily="18" charset="0"/>
                <a:cs typeface="Times New Roman" panose="02020603050405020304" pitchFamily="18" charset="0"/>
              </a:rPr>
              <a:t>The proposed algorithm is implemented on several topologies. The following setup is used to implement the algorithm.</a:t>
            </a:r>
            <a:endParaRPr sz="1600" dirty="0">
              <a:latin typeface="Times New Roman" panose="02020603050405020304" pitchFamily="18" charset="0"/>
              <a:cs typeface="Times New Roman" panose="02020603050405020304" pitchFamily="18" charset="0"/>
            </a:endParaRPr>
          </a:p>
          <a:p>
            <a:pPr marL="457200" lvl="0" indent="-330200" algn="l" rtl="0">
              <a:lnSpc>
                <a:spcPct val="150000"/>
              </a:lnSpc>
              <a:spcBef>
                <a:spcPts val="1200"/>
              </a:spcBef>
              <a:spcAft>
                <a:spcPts val="0"/>
              </a:spcAft>
              <a:buSzPts val="1600"/>
              <a:buChar char="●"/>
            </a:pPr>
            <a:r>
              <a:rPr lang="en" sz="1600" dirty="0">
                <a:latin typeface="Times New Roman" panose="02020603050405020304" pitchFamily="18" charset="0"/>
                <a:cs typeface="Times New Roman" panose="02020603050405020304" pitchFamily="18" charset="0"/>
              </a:rPr>
              <a:t>IPMININET:   Provides the virtual network environment and some topologies</a:t>
            </a:r>
            <a:endParaRPr sz="1600" dirty="0">
              <a:latin typeface="Times New Roman" panose="02020603050405020304" pitchFamily="18" charset="0"/>
              <a:cs typeface="Times New Roman" panose="02020603050405020304" pitchFamily="18" charset="0"/>
            </a:endParaRPr>
          </a:p>
          <a:p>
            <a:pPr marL="457200" lvl="0" indent="-330200" algn="l" rtl="0">
              <a:lnSpc>
                <a:spcPct val="150000"/>
              </a:lnSpc>
              <a:spcBef>
                <a:spcPts val="0"/>
              </a:spcBef>
              <a:spcAft>
                <a:spcPts val="0"/>
              </a:spcAft>
              <a:buSzPts val="1600"/>
              <a:buChar char="●"/>
            </a:pPr>
            <a:r>
              <a:rPr lang="en" sz="1600" dirty="0">
                <a:latin typeface="Times New Roman" panose="02020603050405020304" pitchFamily="18" charset="0"/>
                <a:cs typeface="Times New Roman" panose="02020603050405020304" pitchFamily="18" charset="0"/>
              </a:rPr>
              <a:t>SCAPY:    Packet manipulation tool written in Python</a:t>
            </a:r>
            <a:endParaRPr sz="1600" dirty="0">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endParaRPr sz="1600" dirty="0">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en" sz="1600" dirty="0">
                <a:latin typeface="Times New Roman" panose="02020603050405020304" pitchFamily="18" charset="0"/>
                <a:cs typeface="Times New Roman" panose="02020603050405020304" pitchFamily="18" charset="0"/>
              </a:rPr>
              <a:t>The Proposed algorithm is implemented for the following two scenarios:</a:t>
            </a:r>
            <a:endParaRPr sz="1600" dirty="0">
              <a:latin typeface="Times New Roman" panose="02020603050405020304" pitchFamily="18" charset="0"/>
              <a:cs typeface="Times New Roman" panose="02020603050405020304" pitchFamily="18" charset="0"/>
            </a:endParaRPr>
          </a:p>
          <a:p>
            <a:pPr marL="457200" lvl="0" indent="-330200" algn="l" rtl="0">
              <a:lnSpc>
                <a:spcPct val="150000"/>
              </a:lnSpc>
              <a:spcBef>
                <a:spcPts val="0"/>
              </a:spcBef>
              <a:spcAft>
                <a:spcPts val="0"/>
              </a:spcAft>
              <a:buSzPts val="1600"/>
              <a:buChar char="●"/>
            </a:pPr>
            <a:r>
              <a:rPr lang="en" sz="1600" dirty="0">
                <a:latin typeface="Times New Roman" panose="02020603050405020304" pitchFamily="18" charset="0"/>
                <a:cs typeface="Times New Roman" panose="02020603050405020304" pitchFamily="18" charset="0"/>
              </a:rPr>
              <a:t>If the source IP address host exists on the Internet.</a:t>
            </a:r>
            <a:endParaRPr sz="1600" dirty="0">
              <a:latin typeface="Times New Roman" panose="02020603050405020304" pitchFamily="18" charset="0"/>
              <a:cs typeface="Times New Roman" panose="02020603050405020304" pitchFamily="18" charset="0"/>
            </a:endParaRPr>
          </a:p>
          <a:p>
            <a:pPr marL="457200" lvl="0" indent="-330200" algn="l" rtl="0">
              <a:lnSpc>
                <a:spcPct val="150000"/>
              </a:lnSpc>
              <a:spcBef>
                <a:spcPts val="0"/>
              </a:spcBef>
              <a:spcAft>
                <a:spcPts val="0"/>
              </a:spcAft>
              <a:buSzPts val="1600"/>
              <a:buChar char="●"/>
            </a:pPr>
            <a:r>
              <a:rPr lang="en" sz="1600" dirty="0">
                <a:latin typeface="Times New Roman" panose="02020603050405020304" pitchFamily="18" charset="0"/>
                <a:cs typeface="Times New Roman" panose="02020603050405020304" pitchFamily="18" charset="0"/>
              </a:rPr>
              <a:t>If the source IP address host doesn’t exist but the network exists on the internet.    </a:t>
            </a:r>
            <a:r>
              <a:rPr lang="en" dirty="0">
                <a:latin typeface="Times New Roman" panose="02020603050405020304" pitchFamily="18" charset="0"/>
                <a:cs typeface="Times New Roman" panose="02020603050405020304" pitchFamily="18" charset="0"/>
              </a:rPr>
              <a:t>  </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729450" y="579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sp>
        <p:nvSpPr>
          <p:cNvPr id="244" name="Google Shape;244;p39"/>
          <p:cNvSpPr txBox="1">
            <a:spLocks noGrp="1"/>
          </p:cNvSpPr>
          <p:nvPr>
            <p:ph type="body" idx="1"/>
          </p:nvPr>
        </p:nvSpPr>
        <p:spPr>
          <a:xfrm>
            <a:off x="335700" y="1307400"/>
            <a:ext cx="8808300" cy="38361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 sz="1600" dirty="0"/>
              <a:t>1.  </a:t>
            </a:r>
            <a:r>
              <a:rPr lang="en" sz="1600" dirty="0">
                <a:latin typeface="Times New Roman" panose="02020603050405020304" pitchFamily="18" charset="0"/>
                <a:cs typeface="Times New Roman" panose="02020603050405020304" pitchFamily="18" charset="0"/>
              </a:rPr>
              <a:t>If the source IP address host exists in the Internet:</a:t>
            </a:r>
            <a:endParaRPr sz="1600" dirty="0">
              <a:latin typeface="Times New Roman" panose="02020603050405020304" pitchFamily="18" charset="0"/>
              <a:cs typeface="Times New Roman" panose="02020603050405020304" pitchFamily="18" charset="0"/>
            </a:endParaRPr>
          </a:p>
        </p:txBody>
      </p:sp>
      <p:graphicFrame>
        <p:nvGraphicFramePr>
          <p:cNvPr id="245" name="Google Shape;245;p39"/>
          <p:cNvGraphicFramePr/>
          <p:nvPr>
            <p:extLst>
              <p:ext uri="{D42A27DB-BD31-4B8C-83A1-F6EECF244321}">
                <p14:modId xmlns:p14="http://schemas.microsoft.com/office/powerpoint/2010/main" val="2016123274"/>
              </p:ext>
            </p:extLst>
          </p:nvPr>
        </p:nvGraphicFramePr>
        <p:xfrm>
          <a:off x="1418095" y="1865303"/>
          <a:ext cx="5579390" cy="2925990"/>
        </p:xfrm>
        <a:graphic>
          <a:graphicData uri="http://schemas.openxmlformats.org/drawingml/2006/table">
            <a:tbl>
              <a:tblPr>
                <a:noFill/>
                <a:tableStyleId>{93E699E1-031E-46B0-B7CC-0D49442A400B}</a:tableStyleId>
              </a:tblPr>
              <a:tblGrid>
                <a:gridCol w="1173688">
                  <a:extLst>
                    <a:ext uri="{9D8B030D-6E8A-4147-A177-3AD203B41FA5}">
                      <a16:colId xmlns:a16="http://schemas.microsoft.com/office/drawing/2014/main" val="20000"/>
                    </a:ext>
                  </a:extLst>
                </a:gridCol>
                <a:gridCol w="1058068">
                  <a:extLst>
                    <a:ext uri="{9D8B030D-6E8A-4147-A177-3AD203B41FA5}">
                      <a16:colId xmlns:a16="http://schemas.microsoft.com/office/drawing/2014/main" val="20001"/>
                    </a:ext>
                  </a:extLst>
                </a:gridCol>
                <a:gridCol w="1115878">
                  <a:extLst>
                    <a:ext uri="{9D8B030D-6E8A-4147-A177-3AD203B41FA5}">
                      <a16:colId xmlns:a16="http://schemas.microsoft.com/office/drawing/2014/main" val="20002"/>
                    </a:ext>
                  </a:extLst>
                </a:gridCol>
                <a:gridCol w="1115878">
                  <a:extLst>
                    <a:ext uri="{9D8B030D-6E8A-4147-A177-3AD203B41FA5}">
                      <a16:colId xmlns:a16="http://schemas.microsoft.com/office/drawing/2014/main" val="20003"/>
                    </a:ext>
                  </a:extLst>
                </a:gridCol>
                <a:gridCol w="1115878">
                  <a:extLst>
                    <a:ext uri="{9D8B030D-6E8A-4147-A177-3AD203B41FA5}">
                      <a16:colId xmlns:a16="http://schemas.microsoft.com/office/drawing/2014/main" val="20004"/>
                    </a:ext>
                  </a:extLst>
                </a:gridCol>
              </a:tblGrid>
              <a:tr h="1411071">
                <a:tc>
                  <a:txBody>
                    <a:bodyPr/>
                    <a:lstStyle/>
                    <a:p>
                      <a:pPr marL="0" lvl="0" indent="0" algn="l" rtl="0">
                        <a:spcBef>
                          <a:spcPts val="0"/>
                        </a:spcBef>
                        <a:spcAft>
                          <a:spcPts val="0"/>
                        </a:spcAft>
                        <a:buNone/>
                      </a:pPr>
                      <a:r>
                        <a:rPr lang="en" sz="1300">
                          <a:solidFill>
                            <a:schemeClr val="dk2"/>
                          </a:solidFill>
                          <a:latin typeface="Lato"/>
                          <a:ea typeface="Lato"/>
                          <a:cs typeface="Lato"/>
                          <a:sym typeface="Lato"/>
                        </a:rPr>
                        <a:t>Type of Filtering</a:t>
                      </a:r>
                      <a:endParaRPr sz="1300">
                        <a:solidFill>
                          <a:schemeClr val="dk2"/>
                        </a:solidFill>
                        <a:latin typeface="Lato"/>
                        <a:ea typeface="Lato"/>
                        <a:cs typeface="Lato"/>
                        <a:sym typeface="Lato"/>
                      </a:endParaRPr>
                    </a:p>
                    <a:p>
                      <a:pPr marL="0" lvl="0" indent="0" algn="l" rtl="0">
                        <a:spcBef>
                          <a:spcPts val="0"/>
                        </a:spcBef>
                        <a:spcAft>
                          <a:spcPts val="0"/>
                        </a:spcAft>
                        <a:buNone/>
                      </a:pPr>
                      <a:r>
                        <a:rPr lang="en" sz="1300">
                          <a:solidFill>
                            <a:schemeClr val="dk2"/>
                          </a:solidFill>
                          <a:latin typeface="Lato"/>
                          <a:ea typeface="Lato"/>
                          <a:cs typeface="Lato"/>
                          <a:sym typeface="Lato"/>
                        </a:rPr>
                        <a:t>Method</a:t>
                      </a:r>
                      <a:endParaRPr sz="1300">
                        <a:solidFill>
                          <a:schemeClr val="dk2"/>
                        </a:solidFill>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300" dirty="0">
                          <a:latin typeface="Lato"/>
                          <a:ea typeface="Lato"/>
                          <a:cs typeface="Lato"/>
                          <a:sym typeface="Lato"/>
                        </a:rPr>
                        <a:t>Number</a:t>
                      </a:r>
                      <a:endParaRPr sz="1300" dirty="0">
                        <a:latin typeface="Lato"/>
                        <a:ea typeface="Lato"/>
                        <a:cs typeface="Lato"/>
                        <a:sym typeface="Lato"/>
                      </a:endParaRPr>
                    </a:p>
                    <a:p>
                      <a:pPr marL="0" lvl="0" indent="0" algn="l" rtl="0">
                        <a:spcBef>
                          <a:spcPts val="0"/>
                        </a:spcBef>
                        <a:spcAft>
                          <a:spcPts val="0"/>
                        </a:spcAft>
                        <a:buNone/>
                      </a:pPr>
                      <a:r>
                        <a:rPr lang="en" sz="1300" dirty="0">
                          <a:latin typeface="Lato"/>
                          <a:ea typeface="Lato"/>
                          <a:cs typeface="Lato"/>
                          <a:sym typeface="Lato"/>
                        </a:rPr>
                        <a:t>of spoofed</a:t>
                      </a:r>
                      <a:endParaRPr sz="1300" dirty="0">
                        <a:latin typeface="Lato"/>
                        <a:ea typeface="Lato"/>
                        <a:cs typeface="Lato"/>
                        <a:sym typeface="Lato"/>
                      </a:endParaRPr>
                    </a:p>
                    <a:p>
                      <a:pPr marL="0" lvl="0" indent="0" algn="l" rtl="0">
                        <a:spcBef>
                          <a:spcPts val="0"/>
                        </a:spcBef>
                        <a:spcAft>
                          <a:spcPts val="0"/>
                        </a:spcAft>
                        <a:buNone/>
                      </a:pPr>
                      <a:r>
                        <a:rPr lang="en" sz="1300" dirty="0">
                          <a:latin typeface="Lato"/>
                          <a:ea typeface="Lato"/>
                          <a:cs typeface="Lato"/>
                          <a:sym typeface="Lato"/>
                        </a:rPr>
                        <a:t>packets</a:t>
                      </a:r>
                      <a:endParaRPr sz="1300" dirty="0">
                        <a:latin typeface="Lato"/>
                        <a:ea typeface="Lato"/>
                        <a:cs typeface="Lato"/>
                        <a:sym typeface="Lato"/>
                      </a:endParaRPr>
                    </a:p>
                    <a:p>
                      <a:pPr marL="0" lvl="0" indent="0" algn="l" rtl="0">
                        <a:spcBef>
                          <a:spcPts val="0"/>
                        </a:spcBef>
                        <a:spcAft>
                          <a:spcPts val="0"/>
                        </a:spcAft>
                        <a:buNone/>
                      </a:pPr>
                      <a:r>
                        <a:rPr lang="en" sz="1300" dirty="0">
                          <a:latin typeface="Lato"/>
                          <a:ea typeface="Lato"/>
                          <a:cs typeface="Lato"/>
                          <a:sym typeface="Lato"/>
                        </a:rPr>
                        <a:t>sent</a:t>
                      </a:r>
                      <a:endParaRPr sz="1300" dirty="0">
                        <a:latin typeface="Lato"/>
                        <a:ea typeface="Lato"/>
                        <a:cs typeface="Lato"/>
                        <a:sym typeface="Lato"/>
                      </a:endParaRPr>
                    </a:p>
                    <a:p>
                      <a:pPr marL="0" lvl="0" indent="0" algn="l" rtl="0">
                        <a:spcBef>
                          <a:spcPts val="0"/>
                        </a:spcBef>
                        <a:spcAft>
                          <a:spcPts val="0"/>
                        </a:spcAft>
                        <a:buNone/>
                      </a:pPr>
                      <a:endParaRPr sz="1300" dirty="0">
                        <a:latin typeface="Lato"/>
                        <a:ea typeface="Lato"/>
                        <a:cs typeface="Lato"/>
                        <a:sym typeface="Lato"/>
                      </a:endParaRPr>
                    </a:p>
                    <a:p>
                      <a:pPr marL="0" lvl="0" indent="0" algn="l" rtl="0">
                        <a:spcBef>
                          <a:spcPts val="0"/>
                        </a:spcBef>
                        <a:spcAft>
                          <a:spcPts val="0"/>
                        </a:spcAft>
                        <a:buNone/>
                      </a:pPr>
                      <a:endParaRPr sz="1300" dirty="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300">
                          <a:latin typeface="Lato"/>
                          <a:ea typeface="Lato"/>
                          <a:cs typeface="Lato"/>
                          <a:sym typeface="Lato"/>
                        </a:rPr>
                        <a:t>Number</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of packets</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detected</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as spoofed</a:t>
                      </a: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300">
                          <a:latin typeface="Lato"/>
                          <a:ea typeface="Lato"/>
                          <a:cs typeface="Lato"/>
                          <a:sym typeface="Lato"/>
                        </a:rPr>
                        <a:t>Number of</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legitimate</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packets</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sent</a:t>
                      </a: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300">
                          <a:latin typeface="Lato"/>
                          <a:ea typeface="Lato"/>
                          <a:cs typeface="Lato"/>
                          <a:sym typeface="Lato"/>
                        </a:rPr>
                        <a:t>Number</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of packets</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detected as</a:t>
                      </a:r>
                      <a:endParaRPr sz="1300">
                        <a:latin typeface="Lato"/>
                        <a:ea typeface="Lato"/>
                        <a:cs typeface="Lato"/>
                        <a:sym typeface="Lato"/>
                      </a:endParaRPr>
                    </a:p>
                    <a:p>
                      <a:pPr marL="0" lvl="0" indent="0" algn="l" rtl="0">
                        <a:spcBef>
                          <a:spcPts val="0"/>
                        </a:spcBef>
                        <a:spcAft>
                          <a:spcPts val="0"/>
                        </a:spcAft>
                        <a:buNone/>
                      </a:pPr>
                      <a:r>
                        <a:rPr lang="en" sz="1300">
                          <a:latin typeface="Lato"/>
                          <a:ea typeface="Lato"/>
                          <a:cs typeface="Lato"/>
                          <a:sym typeface="Lato"/>
                        </a:rPr>
                        <a:t>legitimate</a:t>
                      </a: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338167">
                <a:tc>
                  <a:txBody>
                    <a:bodyPr/>
                    <a:lstStyle/>
                    <a:p>
                      <a:pPr marL="0" lvl="0" indent="0" algn="l" rtl="0">
                        <a:spcBef>
                          <a:spcPts val="0"/>
                        </a:spcBef>
                        <a:spcAft>
                          <a:spcPts val="0"/>
                        </a:spcAft>
                        <a:buNone/>
                      </a:pPr>
                      <a:r>
                        <a:rPr lang="en" sz="1300">
                          <a:latin typeface="Lato"/>
                          <a:ea typeface="Lato"/>
                          <a:cs typeface="Lato"/>
                          <a:sym typeface="Lato"/>
                        </a:rPr>
                        <a:t>HCF method</a:t>
                      </a:r>
                      <a:endParaRPr sz="13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300">
                          <a:latin typeface="Lato"/>
                          <a:ea typeface="Lato"/>
                          <a:cs typeface="Lato"/>
                          <a:sym typeface="Lato"/>
                        </a:rPr>
                        <a:t>250</a:t>
                      </a:r>
                      <a:endParaRPr sz="13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300">
                          <a:latin typeface="Lato"/>
                          <a:ea typeface="Lato"/>
                          <a:cs typeface="Lato"/>
                          <a:sym typeface="Lato"/>
                        </a:rPr>
                        <a:t>250</a:t>
                      </a:r>
                      <a:endParaRPr sz="13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300">
                          <a:latin typeface="Lato"/>
                          <a:ea typeface="Lato"/>
                          <a:cs typeface="Lato"/>
                          <a:sym typeface="Lato"/>
                        </a:rPr>
                        <a:t>250</a:t>
                      </a:r>
                      <a:endParaRPr sz="13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300">
                          <a:latin typeface="Lato"/>
                          <a:ea typeface="Lato"/>
                          <a:cs typeface="Lato"/>
                          <a:sym typeface="Lato"/>
                        </a:rPr>
                        <a:t>0</a:t>
                      </a:r>
                      <a:endParaRPr sz="1300">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872291">
                <a:tc>
                  <a:txBody>
                    <a:bodyPr/>
                    <a:lstStyle/>
                    <a:p>
                      <a:pPr marL="0" lvl="0" indent="0" algn="l" rtl="0">
                        <a:spcBef>
                          <a:spcPts val="0"/>
                        </a:spcBef>
                        <a:spcAft>
                          <a:spcPts val="0"/>
                        </a:spcAft>
                        <a:buNone/>
                      </a:pPr>
                      <a:r>
                        <a:rPr lang="en" sz="1300">
                          <a:latin typeface="Lato"/>
                          <a:ea typeface="Lato"/>
                          <a:cs typeface="Lato"/>
                          <a:sym typeface="Lato"/>
                        </a:rPr>
                        <a:t>Proposed Algorithm</a:t>
                      </a: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a:p>
                      <a:pPr marL="0" lvl="0" indent="0" algn="l" rtl="0">
                        <a:spcBef>
                          <a:spcPts val="0"/>
                        </a:spcBef>
                        <a:spcAft>
                          <a:spcPts val="0"/>
                        </a:spcAft>
                        <a:buNone/>
                      </a:pPr>
                      <a:endParaRPr sz="13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300">
                          <a:latin typeface="Lato"/>
                          <a:ea typeface="Lato"/>
                          <a:cs typeface="Lato"/>
                          <a:sym typeface="Lato"/>
                        </a:rPr>
                        <a:t>250</a:t>
                      </a:r>
                      <a:endParaRPr sz="13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300">
                          <a:latin typeface="Lato"/>
                          <a:ea typeface="Lato"/>
                          <a:cs typeface="Lato"/>
                          <a:sym typeface="Lato"/>
                        </a:rPr>
                        <a:t>250</a:t>
                      </a:r>
                      <a:endParaRPr sz="13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300">
                          <a:latin typeface="Lato"/>
                          <a:ea typeface="Lato"/>
                          <a:cs typeface="Lato"/>
                          <a:sym typeface="Lato"/>
                        </a:rPr>
                        <a:t>250</a:t>
                      </a:r>
                      <a:endParaRPr sz="13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300" dirty="0">
                          <a:latin typeface="Lato"/>
                          <a:ea typeface="Lato"/>
                          <a:cs typeface="Lato"/>
                          <a:sym typeface="Lato"/>
                        </a:rPr>
                        <a:t>250</a:t>
                      </a:r>
                      <a:endParaRPr sz="1300" dirty="0">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body" idx="1"/>
          </p:nvPr>
        </p:nvSpPr>
        <p:spPr>
          <a:xfrm>
            <a:off x="257175" y="1350175"/>
            <a:ext cx="8679600" cy="37398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 sz="1600" dirty="0"/>
              <a:t>2.  </a:t>
            </a:r>
            <a:r>
              <a:rPr lang="en" sz="1600" dirty="0">
                <a:latin typeface="Times New Roman" panose="02020603050405020304" pitchFamily="18" charset="0"/>
                <a:cs typeface="Times New Roman" panose="02020603050405020304" pitchFamily="18" charset="0"/>
              </a:rPr>
              <a:t>If the source IP address host doesn’t exist but network exists on the internet    </a:t>
            </a: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graphicFrame>
        <p:nvGraphicFramePr>
          <p:cNvPr id="251" name="Google Shape;251;p40"/>
          <p:cNvGraphicFramePr/>
          <p:nvPr>
            <p:extLst>
              <p:ext uri="{D42A27DB-BD31-4B8C-83A1-F6EECF244321}">
                <p14:modId xmlns:p14="http://schemas.microsoft.com/office/powerpoint/2010/main" val="3944398086"/>
              </p:ext>
            </p:extLst>
          </p:nvPr>
        </p:nvGraphicFramePr>
        <p:xfrm>
          <a:off x="1518834" y="1870863"/>
          <a:ext cx="5401159" cy="2988495"/>
        </p:xfrm>
        <a:graphic>
          <a:graphicData uri="http://schemas.openxmlformats.org/drawingml/2006/table">
            <a:tbl>
              <a:tblPr>
                <a:noFill/>
                <a:tableStyleId>{93E699E1-031E-46B0-B7CC-0D49442A400B}</a:tableStyleId>
              </a:tblPr>
              <a:tblGrid>
                <a:gridCol w="1080232">
                  <a:extLst>
                    <a:ext uri="{9D8B030D-6E8A-4147-A177-3AD203B41FA5}">
                      <a16:colId xmlns:a16="http://schemas.microsoft.com/office/drawing/2014/main" val="20000"/>
                    </a:ext>
                  </a:extLst>
                </a:gridCol>
                <a:gridCol w="1312088">
                  <a:extLst>
                    <a:ext uri="{9D8B030D-6E8A-4147-A177-3AD203B41FA5}">
                      <a16:colId xmlns:a16="http://schemas.microsoft.com/office/drawing/2014/main" val="20001"/>
                    </a:ext>
                  </a:extLst>
                </a:gridCol>
                <a:gridCol w="1152195">
                  <a:extLst>
                    <a:ext uri="{9D8B030D-6E8A-4147-A177-3AD203B41FA5}">
                      <a16:colId xmlns:a16="http://schemas.microsoft.com/office/drawing/2014/main" val="20002"/>
                    </a:ext>
                  </a:extLst>
                </a:gridCol>
                <a:gridCol w="848376">
                  <a:extLst>
                    <a:ext uri="{9D8B030D-6E8A-4147-A177-3AD203B41FA5}">
                      <a16:colId xmlns:a16="http://schemas.microsoft.com/office/drawing/2014/main" val="20003"/>
                    </a:ext>
                  </a:extLst>
                </a:gridCol>
                <a:gridCol w="1008268">
                  <a:extLst>
                    <a:ext uri="{9D8B030D-6E8A-4147-A177-3AD203B41FA5}">
                      <a16:colId xmlns:a16="http://schemas.microsoft.com/office/drawing/2014/main" val="20004"/>
                    </a:ext>
                  </a:extLst>
                </a:gridCol>
              </a:tblGrid>
              <a:tr h="1263463">
                <a:tc>
                  <a:txBody>
                    <a:bodyPr/>
                    <a:lstStyle/>
                    <a:p>
                      <a:pPr marL="0" lvl="0" indent="0" algn="l" rtl="0">
                        <a:spcBef>
                          <a:spcPts val="0"/>
                        </a:spcBef>
                        <a:spcAft>
                          <a:spcPts val="0"/>
                        </a:spcAft>
                        <a:buNone/>
                      </a:pPr>
                      <a:r>
                        <a:rPr lang="en">
                          <a:solidFill>
                            <a:schemeClr val="dk2"/>
                          </a:solidFill>
                          <a:latin typeface="Lato"/>
                          <a:ea typeface="Lato"/>
                          <a:cs typeface="Lato"/>
                          <a:sym typeface="Lato"/>
                        </a:rPr>
                        <a:t>Type of Filtering</a:t>
                      </a:r>
                      <a:endParaRPr>
                        <a:solidFill>
                          <a:schemeClr val="dk2"/>
                        </a:solidFill>
                        <a:latin typeface="Lato"/>
                        <a:ea typeface="Lato"/>
                        <a:cs typeface="Lato"/>
                        <a:sym typeface="Lato"/>
                      </a:endParaRPr>
                    </a:p>
                    <a:p>
                      <a:pPr marL="0" lvl="0" indent="0" algn="l" rtl="0">
                        <a:spcBef>
                          <a:spcPts val="0"/>
                        </a:spcBef>
                        <a:spcAft>
                          <a:spcPts val="0"/>
                        </a:spcAft>
                        <a:buNone/>
                      </a:pPr>
                      <a:r>
                        <a:rPr lang="en">
                          <a:solidFill>
                            <a:schemeClr val="dk2"/>
                          </a:solidFill>
                          <a:latin typeface="Lato"/>
                          <a:ea typeface="Lato"/>
                          <a:cs typeface="Lato"/>
                          <a:sym typeface="Lato"/>
                        </a:rPr>
                        <a:t>Method</a:t>
                      </a:r>
                      <a:endParaRPr>
                        <a:solidFill>
                          <a:schemeClr val="dk2"/>
                        </a:solidFill>
                        <a:latin typeface="Lato"/>
                        <a:ea typeface="Lato"/>
                        <a:cs typeface="Lato"/>
                        <a:sym typeface="Lato"/>
                      </a:endParaRPr>
                    </a:p>
                    <a:p>
                      <a:pPr marL="0" lvl="0" indent="0" algn="l" rtl="0">
                        <a:spcBef>
                          <a:spcPts val="0"/>
                        </a:spcBef>
                        <a:spcAft>
                          <a:spcPts val="0"/>
                        </a:spcAft>
                        <a:buNone/>
                      </a:pPr>
                      <a:endParaRPr sz="15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Number</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of spoofed packets</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sent</a:t>
                      </a:r>
                      <a:endParaRPr>
                        <a:latin typeface="Lato"/>
                        <a:ea typeface="Lato"/>
                        <a:cs typeface="Lato"/>
                        <a:sym typeface="Lato"/>
                      </a:endParaRPr>
                    </a:p>
                    <a:p>
                      <a:pPr marL="0" lvl="0" indent="0" algn="l" rtl="0">
                        <a:spcBef>
                          <a:spcPts val="0"/>
                        </a:spcBef>
                        <a:spcAft>
                          <a:spcPts val="0"/>
                        </a:spcAft>
                        <a:buNone/>
                      </a:pPr>
                      <a:endParaRPr sz="15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Number</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of packets detected as spoofed</a:t>
                      </a:r>
                      <a:endParaRPr sz="15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Number of</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legitimate</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packets</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sent</a:t>
                      </a:r>
                      <a:endParaRPr>
                        <a:latin typeface="Lato"/>
                        <a:ea typeface="Lato"/>
                        <a:cs typeface="Lato"/>
                        <a:sym typeface="Lato"/>
                      </a:endParaRPr>
                    </a:p>
                    <a:p>
                      <a:pPr marL="0" lvl="0" indent="0" algn="l" rtl="0">
                        <a:spcBef>
                          <a:spcPts val="0"/>
                        </a:spcBef>
                        <a:spcAft>
                          <a:spcPts val="0"/>
                        </a:spcAft>
                        <a:buNone/>
                      </a:pPr>
                      <a:endParaRPr sz="15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Number</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of packets</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detected as</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legitimate</a:t>
                      </a:r>
                      <a:endParaRPr>
                        <a:latin typeface="Lato"/>
                        <a:ea typeface="Lato"/>
                        <a:cs typeface="Lato"/>
                        <a:sym typeface="Lato"/>
                      </a:endParaRPr>
                    </a:p>
                    <a:p>
                      <a:pPr marL="0" lvl="0" indent="0" algn="l" rtl="0">
                        <a:spcBef>
                          <a:spcPts val="0"/>
                        </a:spcBef>
                        <a:spcAft>
                          <a:spcPts val="0"/>
                        </a:spcAft>
                        <a:buNone/>
                      </a:pPr>
                      <a:endParaRPr sz="1500">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584369">
                <a:tc>
                  <a:txBody>
                    <a:bodyPr/>
                    <a:lstStyle/>
                    <a:p>
                      <a:pPr marL="0" lvl="0" indent="0" algn="l" rtl="0">
                        <a:spcBef>
                          <a:spcPts val="0"/>
                        </a:spcBef>
                        <a:spcAft>
                          <a:spcPts val="0"/>
                        </a:spcAft>
                        <a:buNone/>
                      </a:pPr>
                      <a:r>
                        <a:rPr lang="en">
                          <a:latin typeface="Lato"/>
                          <a:ea typeface="Lato"/>
                          <a:cs typeface="Lato"/>
                          <a:sym typeface="Lato"/>
                        </a:rPr>
                        <a:t>HCF method</a:t>
                      </a:r>
                      <a:endParaRPr sz="15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500" dirty="0">
                          <a:latin typeface="Lato"/>
                          <a:ea typeface="Lato"/>
                          <a:cs typeface="Lato"/>
                          <a:sym typeface="Lato"/>
                        </a:rPr>
                        <a:t>250</a:t>
                      </a:r>
                      <a:endParaRPr sz="1500" dirty="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500">
                          <a:latin typeface="Lato"/>
                          <a:ea typeface="Lato"/>
                          <a:cs typeface="Lato"/>
                          <a:sym typeface="Lato"/>
                        </a:rPr>
                        <a:t>250</a:t>
                      </a:r>
                      <a:endParaRPr sz="15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500">
                          <a:latin typeface="Lato"/>
                          <a:ea typeface="Lato"/>
                          <a:cs typeface="Lato"/>
                          <a:sym typeface="Lato"/>
                        </a:rPr>
                        <a:t>250</a:t>
                      </a:r>
                      <a:endParaRPr sz="15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500">
                          <a:latin typeface="Lato"/>
                          <a:ea typeface="Lato"/>
                          <a:cs typeface="Lato"/>
                          <a:sym typeface="Lato"/>
                        </a:rPr>
                        <a:t>0</a:t>
                      </a:r>
                      <a:endParaRPr sz="1500">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687315">
                <a:tc>
                  <a:txBody>
                    <a:bodyPr/>
                    <a:lstStyle/>
                    <a:p>
                      <a:pPr marL="0" lvl="0" indent="0" algn="l" rtl="0">
                        <a:spcBef>
                          <a:spcPts val="0"/>
                        </a:spcBef>
                        <a:spcAft>
                          <a:spcPts val="0"/>
                        </a:spcAft>
                        <a:buNone/>
                      </a:pPr>
                      <a:r>
                        <a:rPr lang="en">
                          <a:latin typeface="Lato"/>
                          <a:ea typeface="Lato"/>
                          <a:cs typeface="Lato"/>
                          <a:sym typeface="Lato"/>
                        </a:rPr>
                        <a:t>Proposed Algorithm</a:t>
                      </a:r>
                      <a:endParaRPr sz="15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500">
                          <a:latin typeface="Lato"/>
                          <a:ea typeface="Lato"/>
                          <a:cs typeface="Lato"/>
                          <a:sym typeface="Lato"/>
                        </a:rPr>
                        <a:t>250</a:t>
                      </a:r>
                      <a:endParaRPr sz="15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500">
                          <a:latin typeface="Lato"/>
                          <a:ea typeface="Lato"/>
                          <a:cs typeface="Lato"/>
                          <a:sym typeface="Lato"/>
                        </a:rPr>
                        <a:t>250</a:t>
                      </a:r>
                      <a:endParaRPr sz="15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500">
                          <a:latin typeface="Lato"/>
                          <a:ea typeface="Lato"/>
                          <a:cs typeface="Lato"/>
                          <a:sym typeface="Lato"/>
                        </a:rPr>
                        <a:t>250</a:t>
                      </a:r>
                      <a:endParaRPr sz="15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500" dirty="0">
                          <a:latin typeface="Lato"/>
                          <a:ea typeface="Lato"/>
                          <a:cs typeface="Lato"/>
                          <a:sym typeface="Lato"/>
                        </a:rPr>
                        <a:t>250</a:t>
                      </a:r>
                      <a:endParaRPr sz="1500" dirty="0">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txBox="1">
            <a:spLocks noGrp="1"/>
          </p:cNvSpPr>
          <p:nvPr>
            <p:ph type="title"/>
          </p:nvPr>
        </p:nvSpPr>
        <p:spPr>
          <a:xfrm>
            <a:off x="727650" y="6221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257" name="Google Shape;257;p41"/>
          <p:cNvSpPr txBox="1">
            <a:spLocks noGrp="1"/>
          </p:cNvSpPr>
          <p:nvPr>
            <p:ph type="body" idx="1"/>
          </p:nvPr>
        </p:nvSpPr>
        <p:spPr>
          <a:xfrm>
            <a:off x="729450" y="1371600"/>
            <a:ext cx="7688700" cy="2968500"/>
          </a:xfrm>
          <a:prstGeom prst="rect">
            <a:avLst/>
          </a:prstGeom>
        </p:spPr>
        <p:txBody>
          <a:bodyPr spcFirstLastPara="1" wrap="square" lIns="91425" tIns="91425" rIns="91425" bIns="91425" anchor="t" anchorCtr="0">
            <a:normAutofit/>
          </a:bodyPr>
          <a:lstStyle/>
          <a:p>
            <a:pPr marL="127000" lvl="0" indent="0" algn="l" rtl="0">
              <a:spcBef>
                <a:spcPts val="0"/>
              </a:spcBef>
              <a:spcAft>
                <a:spcPts val="0"/>
              </a:spcAft>
              <a:buSzPts val="1600"/>
              <a:buNone/>
            </a:pPr>
            <a:r>
              <a:rPr lang="en" sz="1600" dirty="0">
                <a:latin typeface="Times New Roman" panose="02020603050405020304" pitchFamily="18" charset="0"/>
                <a:cs typeface="Times New Roman" panose="02020603050405020304" pitchFamily="18" charset="0"/>
              </a:rPr>
              <a:t>We worked on two of the detection and ﬁltering methods which are Hop Count Filtering and Ingress ﬁltering. After implementing both of these methods we saw the advantages, and disadvantages of both of these methods and also worked on one of the disadvantages of the Hop count Filtering method which is when a new client sends a request to the receiving host that runs the hop count ﬁlter process sees it as spoofed one and discards it. To it, we proposed an algorithm which can help to tackle the disadvantage.</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title"/>
          </p:nvPr>
        </p:nvSpPr>
        <p:spPr>
          <a:xfrm>
            <a:off x="792100" y="594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FUTURE WORK</a:t>
            </a:r>
            <a:endParaRPr dirty="0">
              <a:latin typeface="Times New Roman" panose="02020603050405020304" pitchFamily="18" charset="0"/>
              <a:cs typeface="Times New Roman" panose="02020603050405020304" pitchFamily="18" charset="0"/>
            </a:endParaRPr>
          </a:p>
        </p:txBody>
      </p:sp>
      <p:sp>
        <p:nvSpPr>
          <p:cNvPr id="263" name="Google Shape;263;p42"/>
          <p:cNvSpPr txBox="1">
            <a:spLocks noGrp="1"/>
          </p:cNvSpPr>
          <p:nvPr>
            <p:ph type="body" idx="1"/>
          </p:nvPr>
        </p:nvSpPr>
        <p:spPr>
          <a:xfrm>
            <a:off x="729450" y="1307300"/>
            <a:ext cx="7688700" cy="3032700"/>
          </a:xfrm>
          <a:prstGeom prst="rect">
            <a:avLst/>
          </a:prstGeom>
        </p:spPr>
        <p:txBody>
          <a:bodyPr spcFirstLastPara="1" wrap="square" lIns="91425" tIns="91425" rIns="91425" bIns="91425" anchor="t" anchorCtr="0">
            <a:normAutofit/>
          </a:bodyPr>
          <a:lstStyle/>
          <a:p>
            <a:pPr marL="412750" indent="-285750">
              <a:lnSpc>
                <a:spcPct val="150000"/>
              </a:lnSpc>
              <a:buSzPts val="1600"/>
            </a:pPr>
            <a:r>
              <a:rPr lang="en" sz="1600" dirty="0">
                <a:latin typeface="Times New Roman" panose="02020603050405020304" pitchFamily="18" charset="0"/>
                <a:cs typeface="Times New Roman" panose="02020603050405020304" pitchFamily="18" charset="0"/>
              </a:rPr>
              <a:t>Further experiment on the proposed algorithm in a case where the spoofed IP address network doesn’t exist on the Internet.</a:t>
            </a:r>
          </a:p>
          <a:p>
            <a:pPr marL="412750" indent="-285750">
              <a:lnSpc>
                <a:spcPct val="150000"/>
              </a:lnSpc>
              <a:buSzPts val="1600"/>
            </a:pPr>
            <a:r>
              <a:rPr lang="en" sz="1600" dirty="0">
                <a:latin typeface="Times New Roman" panose="02020603050405020304" pitchFamily="18" charset="0"/>
                <a:cs typeface="Times New Roman" panose="02020603050405020304" pitchFamily="18" charset="0"/>
              </a:rPr>
              <a:t>Time that the proposed algorithm takes to process the request.</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a:spLocks noGrp="1"/>
          </p:cNvSpPr>
          <p:nvPr>
            <p:ph type="title"/>
          </p:nvPr>
        </p:nvSpPr>
        <p:spPr>
          <a:xfrm>
            <a:off x="806025" y="5391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References</a:t>
            </a:r>
            <a:endParaRPr/>
          </a:p>
        </p:txBody>
      </p:sp>
      <p:sp>
        <p:nvSpPr>
          <p:cNvPr id="269" name="Google Shape;269;p43"/>
          <p:cNvSpPr txBox="1">
            <a:spLocks noGrp="1"/>
          </p:cNvSpPr>
          <p:nvPr>
            <p:ph type="body" idx="1"/>
          </p:nvPr>
        </p:nvSpPr>
        <p:spPr>
          <a:xfrm>
            <a:off x="729450" y="1545150"/>
            <a:ext cx="7688700" cy="3166800"/>
          </a:xfrm>
          <a:prstGeom prst="rect">
            <a:avLst/>
          </a:prstGeom>
        </p:spPr>
        <p:txBody>
          <a:bodyPr spcFirstLastPara="1" wrap="square" lIns="91425" tIns="91425" rIns="91425" bIns="91425" anchor="t" anchorCtr="0">
            <a:normAutofit fontScale="92500"/>
          </a:bodyPr>
          <a:lstStyle/>
          <a:p>
            <a:pPr marL="457200" lvl="0" indent="-311150" algn="l" rtl="0">
              <a:spcBef>
                <a:spcPts val="0"/>
              </a:spcBef>
              <a:spcAft>
                <a:spcPts val="0"/>
              </a:spcAft>
              <a:buSzPts val="1300"/>
              <a:buChar char="●"/>
            </a:pPr>
            <a:r>
              <a:rPr lang="en" sz="2250">
                <a:solidFill>
                  <a:srgbClr val="646464"/>
                </a:solidFill>
                <a:highlight>
                  <a:srgbClr val="FFFFFF"/>
                </a:highlight>
              </a:rPr>
              <a:t> </a:t>
            </a:r>
            <a:r>
              <a:rPr lang="en" sz="1700">
                <a:solidFill>
                  <a:srgbClr val="646464"/>
                </a:solidFill>
                <a:highlight>
                  <a:srgbClr val="FFFFFF"/>
                </a:highlight>
              </a:rPr>
              <a:t>Socolofsky, T. and C. Kale, ”TCP/IP tutorial”, RFC 1180, DOI 10.17487/RFC1180, January 1991,</a:t>
            </a:r>
            <a:r>
              <a:rPr lang="en" sz="2250">
                <a:solidFill>
                  <a:srgbClr val="646464"/>
                </a:solidFill>
                <a:highlight>
                  <a:srgbClr val="FFFFFF"/>
                </a:highlight>
              </a:rPr>
              <a:t> </a:t>
            </a:r>
            <a:r>
              <a:rPr lang="en" sz="1700" u="sng">
                <a:solidFill>
                  <a:schemeClr val="hlink"/>
                </a:solidFill>
                <a:highlight>
                  <a:srgbClr val="FFFFFF"/>
                </a:highlight>
                <a:hlinkClick r:id="rId3"/>
              </a:rPr>
              <a:t>RFC 1180 - TCP/IP tutorial, January 1991 - » RFC Editor</a:t>
            </a:r>
            <a:endParaRPr sz="1700">
              <a:solidFill>
                <a:srgbClr val="646464"/>
              </a:solidFill>
              <a:highlight>
                <a:srgbClr val="FFFFFF"/>
              </a:highlight>
            </a:endParaRPr>
          </a:p>
          <a:p>
            <a:pPr marL="457200" lvl="0" indent="-311150" algn="l" rtl="0">
              <a:spcBef>
                <a:spcPts val="0"/>
              </a:spcBef>
              <a:spcAft>
                <a:spcPts val="0"/>
              </a:spcAft>
              <a:buSzPts val="1300"/>
              <a:buChar char="●"/>
            </a:pPr>
            <a:r>
              <a:rPr lang="en" sz="1700">
                <a:solidFill>
                  <a:srgbClr val="646464"/>
                </a:solidFill>
                <a:highlight>
                  <a:srgbClr val="FFFFFF"/>
                </a:highlight>
              </a:rPr>
              <a:t>Postel, J., ”Internet Protocol”, STD 5, RFC 791, DOI 10.17487/RFC0791, September 1981, </a:t>
            </a:r>
            <a:r>
              <a:rPr lang="en" sz="1700" u="sng">
                <a:solidFill>
                  <a:schemeClr val="hlink"/>
                </a:solidFill>
                <a:highlight>
                  <a:srgbClr val="FFFFFF"/>
                </a:highlight>
                <a:hlinkClick r:id="rId4"/>
              </a:rPr>
              <a:t>Information on RFC 791</a:t>
            </a:r>
            <a:endParaRPr/>
          </a:p>
          <a:p>
            <a:pPr marL="457200" lvl="0" indent="-311150" algn="l" rtl="0">
              <a:spcBef>
                <a:spcPts val="0"/>
              </a:spcBef>
              <a:spcAft>
                <a:spcPts val="0"/>
              </a:spcAft>
              <a:buSzPts val="1300"/>
              <a:buChar char="●"/>
            </a:pPr>
            <a:r>
              <a:rPr lang="en" sz="1700" u="sng">
                <a:solidFill>
                  <a:schemeClr val="hlink"/>
                </a:solidFill>
                <a:highlight>
                  <a:srgbClr val="FFFFFF"/>
                </a:highlight>
                <a:hlinkClick r:id="rId5"/>
              </a:rPr>
              <a:t> https://www.juniper.net/documentation/us/en/software/junos/interfaces security-devices/topics/topic-map/security-interface-IPV4-IPV6-protocol.html</a:t>
            </a:r>
            <a:endParaRPr sz="1700">
              <a:solidFill>
                <a:srgbClr val="646464"/>
              </a:solidFill>
              <a:highlight>
                <a:srgbClr val="FFFFFF"/>
              </a:highlight>
            </a:endParaRPr>
          </a:p>
          <a:p>
            <a:pPr marL="457200" lvl="0" indent="-336550" algn="l" rtl="0">
              <a:spcBef>
                <a:spcPts val="0"/>
              </a:spcBef>
              <a:spcAft>
                <a:spcPts val="0"/>
              </a:spcAft>
              <a:buClr>
                <a:srgbClr val="646464"/>
              </a:buClr>
              <a:buSzPts val="1700"/>
              <a:buChar char="●"/>
            </a:pPr>
            <a:r>
              <a:rPr lang="en" sz="1700" u="sng">
                <a:solidFill>
                  <a:schemeClr val="hlink"/>
                </a:solidFill>
                <a:highlight>
                  <a:srgbClr val="FFFFFF"/>
                </a:highlight>
                <a:hlinkClick r:id="rId6"/>
              </a:rPr>
              <a:t> https://docs.oracle.com/cd/E19455-01/806-0916/6ja85399u/index.html</a:t>
            </a:r>
            <a:endParaRPr sz="1700">
              <a:solidFill>
                <a:srgbClr val="646464"/>
              </a:solidFill>
              <a:highlight>
                <a:srgbClr val="FFFFFF"/>
              </a:highlight>
            </a:endParaRPr>
          </a:p>
          <a:p>
            <a:pPr marL="914400" lvl="0" indent="0" algn="l" rtl="0">
              <a:spcBef>
                <a:spcPts val="1200"/>
              </a:spcBef>
              <a:spcAft>
                <a:spcPts val="1200"/>
              </a:spcAft>
              <a:buNone/>
            </a:pPr>
            <a:endParaRPr sz="1700">
              <a:solidFill>
                <a:srgbClr val="646464"/>
              </a:solidFill>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4"/>
          <p:cNvSpPr txBox="1">
            <a:spLocks noGrp="1"/>
          </p:cNvSpPr>
          <p:nvPr>
            <p:ph type="body" idx="1"/>
          </p:nvPr>
        </p:nvSpPr>
        <p:spPr>
          <a:xfrm>
            <a:off x="729450" y="1360875"/>
            <a:ext cx="7688700" cy="3718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u="sng">
                <a:solidFill>
                  <a:schemeClr val="hlink"/>
                </a:solidFill>
                <a:hlinkClick r:id="rId3"/>
              </a:rPr>
              <a:t>http://www.steves-internet-guide.com/IPV4-basics</a:t>
            </a:r>
            <a:endParaRPr sz="1600"/>
          </a:p>
          <a:p>
            <a:pPr marL="457200" lvl="0" indent="-330200" algn="l" rtl="0">
              <a:spcBef>
                <a:spcPts val="0"/>
              </a:spcBef>
              <a:spcAft>
                <a:spcPts val="0"/>
              </a:spcAft>
              <a:buSzPts val="1600"/>
              <a:buChar char="●"/>
            </a:pPr>
            <a:r>
              <a:rPr lang="en" sz="1600" u="sng">
                <a:solidFill>
                  <a:schemeClr val="hlink"/>
                </a:solidFill>
                <a:hlinkClick r:id="rId4"/>
              </a:rPr>
              <a:t>https://www.computernetworkingnotes.com/ccna-study-guide/basic subnetting-in-computer-networks-explained.html</a:t>
            </a:r>
            <a:endParaRPr sz="1600"/>
          </a:p>
          <a:p>
            <a:pPr marL="457200" lvl="0" indent="-330200" algn="l" rtl="0">
              <a:spcBef>
                <a:spcPts val="0"/>
              </a:spcBef>
              <a:spcAft>
                <a:spcPts val="0"/>
              </a:spcAft>
              <a:buSzPts val="1600"/>
              <a:buChar char="●"/>
            </a:pPr>
            <a:r>
              <a:rPr lang="en" sz="1600"/>
              <a:t> Fuller, V. and T. Li, ”Classless Inter-domain Routing (CIDR): The Internet Address Assignment and Aggregation Plan”, BCP 122, RFC 4632, DOI10.17487/RFC4632, August 2006, </a:t>
            </a:r>
            <a:r>
              <a:rPr lang="en" sz="1600" u="sng">
                <a:solidFill>
                  <a:schemeClr val="hlink"/>
                </a:solidFill>
                <a:hlinkClick r:id="rId5"/>
              </a:rPr>
              <a:t>Information on RFC 4632 » RFC Editor</a:t>
            </a:r>
            <a:endParaRPr sz="1600"/>
          </a:p>
          <a:p>
            <a:pPr marL="457200" lvl="0" indent="-330200" algn="l" rtl="0">
              <a:spcBef>
                <a:spcPts val="0"/>
              </a:spcBef>
              <a:spcAft>
                <a:spcPts val="0"/>
              </a:spcAft>
              <a:buSzPts val="1600"/>
              <a:buChar char="●"/>
            </a:pPr>
            <a:r>
              <a:rPr lang="en" sz="1600" u="sng">
                <a:solidFill>
                  <a:schemeClr val="hlink"/>
                </a:solidFill>
                <a:hlinkClick r:id="rId6"/>
              </a:rPr>
              <a:t> </a:t>
            </a:r>
            <a:r>
              <a:rPr lang="en" sz="1600" u="sng">
                <a:solidFill>
                  <a:schemeClr val="hlink"/>
                </a:solidFill>
                <a:hlinkClick r:id="rId6"/>
              </a:rPr>
              <a:t>https://study-ccna.com/what-is-IP-routing/</a:t>
            </a:r>
            <a:endParaRPr sz="1600"/>
          </a:p>
          <a:p>
            <a:pPr marL="457200" lvl="0" indent="-330200" algn="l" rtl="0">
              <a:spcBef>
                <a:spcPts val="0"/>
              </a:spcBef>
              <a:spcAft>
                <a:spcPts val="0"/>
              </a:spcAft>
              <a:buSzPts val="1600"/>
              <a:buChar char="●"/>
            </a:pPr>
            <a:r>
              <a:rPr lang="en" sz="1600" u="sng">
                <a:solidFill>
                  <a:schemeClr val="hlink"/>
                </a:solidFill>
                <a:hlinkClick r:id="rId7"/>
              </a:rPr>
              <a:t>What is IP spoofing? | Cloudflare</a:t>
            </a:r>
            <a:endParaRPr sz="1600"/>
          </a:p>
          <a:p>
            <a:pPr marL="457200" lvl="0" indent="-330200" algn="l" rtl="0">
              <a:spcBef>
                <a:spcPts val="0"/>
              </a:spcBef>
              <a:spcAft>
                <a:spcPts val="0"/>
              </a:spcAft>
              <a:buSzPts val="1600"/>
              <a:buChar char="●"/>
            </a:pPr>
            <a:r>
              <a:rPr lang="en" sz="1600"/>
              <a:t> Eddy, W., ”TCP SYN Flooding Attacks and Common Mitigations”, RFC 4987, DOI 10.17487/RFC4987, August 2007, </a:t>
            </a:r>
            <a:r>
              <a:rPr lang="en" sz="1600" u="sng">
                <a:solidFill>
                  <a:schemeClr val="hlink"/>
                </a:solidFill>
                <a:hlinkClick r:id="rId8"/>
              </a:rPr>
              <a:t>Information on RFC 4987</a:t>
            </a:r>
            <a:endParaRPr sz="1600"/>
          </a:p>
          <a:p>
            <a:pPr marL="457200" lvl="0" indent="-330200" algn="l" rtl="0">
              <a:spcBef>
                <a:spcPts val="0"/>
              </a:spcBef>
              <a:spcAft>
                <a:spcPts val="0"/>
              </a:spcAft>
              <a:buSzPts val="1600"/>
              <a:buChar char="●"/>
            </a:pPr>
            <a:r>
              <a:rPr lang="en" sz="1600"/>
              <a:t> Postel, J., ”Transmission Control Protocol”, STD 7, RFC 793, DOI 10.17487/RFC0793, September 1981, </a:t>
            </a:r>
            <a:r>
              <a:rPr lang="en" sz="1600" u="sng">
                <a:solidFill>
                  <a:schemeClr val="hlink"/>
                </a:solidFill>
                <a:hlinkClick r:id="rId9"/>
              </a:rPr>
              <a:t>Information on RFC 793 » RFC Editor</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5"/>
          <p:cNvSpPr txBox="1">
            <a:spLocks noGrp="1"/>
          </p:cNvSpPr>
          <p:nvPr>
            <p:ph type="body" idx="1"/>
          </p:nvPr>
        </p:nvSpPr>
        <p:spPr>
          <a:xfrm>
            <a:off x="729450" y="1264800"/>
            <a:ext cx="7688700" cy="3774300"/>
          </a:xfrm>
          <a:prstGeom prst="rect">
            <a:avLst/>
          </a:prstGeom>
        </p:spPr>
        <p:txBody>
          <a:bodyPr spcFirstLastPara="1" wrap="square" lIns="91425" tIns="91425" rIns="91425" bIns="91425" anchor="t" anchorCtr="0">
            <a:normAutofit fontScale="92500"/>
          </a:bodyPr>
          <a:lstStyle/>
          <a:p>
            <a:pPr marL="457200" lvl="0" indent="-330200" algn="l" rtl="0">
              <a:lnSpc>
                <a:spcPct val="120000"/>
              </a:lnSpc>
              <a:spcBef>
                <a:spcPts val="0"/>
              </a:spcBef>
              <a:spcAft>
                <a:spcPts val="0"/>
              </a:spcAft>
              <a:buSzPts val="1600"/>
              <a:buChar char="●"/>
            </a:pPr>
            <a:r>
              <a:rPr lang="en" sz="1600" u="sng">
                <a:solidFill>
                  <a:schemeClr val="hlink"/>
                </a:solidFill>
                <a:hlinkClick r:id="rId3"/>
              </a:rPr>
              <a:t>UDP flood DDoS attack | Cloudflare</a:t>
            </a:r>
            <a:endParaRPr sz="1600"/>
          </a:p>
          <a:p>
            <a:pPr marL="457200" lvl="0" indent="-330200" algn="l" rtl="0">
              <a:lnSpc>
                <a:spcPct val="120000"/>
              </a:lnSpc>
              <a:spcBef>
                <a:spcPts val="0"/>
              </a:spcBef>
              <a:spcAft>
                <a:spcPts val="0"/>
              </a:spcAft>
              <a:buSzPts val="1600"/>
              <a:buChar char="●"/>
            </a:pPr>
            <a:r>
              <a:rPr lang="en" sz="1600" u="sng">
                <a:solidFill>
                  <a:schemeClr val="hlink"/>
                </a:solidFill>
                <a:hlinkClick r:id="rId4"/>
              </a:rPr>
              <a:t>Memcached DDoS attack | Cloudflare</a:t>
            </a:r>
            <a:endParaRPr sz="1600"/>
          </a:p>
          <a:p>
            <a:pPr marL="457200" lvl="0" indent="-330200" algn="l" rtl="0">
              <a:lnSpc>
                <a:spcPct val="120000"/>
              </a:lnSpc>
              <a:spcBef>
                <a:spcPts val="0"/>
              </a:spcBef>
              <a:spcAft>
                <a:spcPts val="0"/>
              </a:spcAft>
              <a:buSzPts val="1600"/>
              <a:buChar char="●"/>
            </a:pPr>
            <a:r>
              <a:rPr lang="en" sz="1600" u="sng">
                <a:solidFill>
                  <a:schemeClr val="hlink"/>
                </a:solidFill>
                <a:hlinkClick r:id="rId5"/>
              </a:rPr>
              <a:t> https://www.tutorialspoint.com/memcached/memcached overview.htm</a:t>
            </a:r>
            <a:endParaRPr sz="1600"/>
          </a:p>
          <a:p>
            <a:pPr marL="457200" lvl="0" indent="-330200" algn="l" rtl="0">
              <a:lnSpc>
                <a:spcPct val="120000"/>
              </a:lnSpc>
              <a:spcBef>
                <a:spcPts val="0"/>
              </a:spcBef>
              <a:spcAft>
                <a:spcPts val="0"/>
              </a:spcAft>
              <a:buSzPts val="1600"/>
              <a:buChar char="●"/>
            </a:pPr>
            <a:r>
              <a:rPr lang="en" sz="1600"/>
              <a:t> Wang, H., Jin, C. and Shin, K.G., 2007. Defense against spoofed IP traﬃc using hop-count ﬁltering. IEEE/ACM Transactions on networking, 15(1), pp.40-53.</a:t>
            </a:r>
            <a:endParaRPr sz="1600"/>
          </a:p>
          <a:p>
            <a:pPr marL="457200" lvl="0" indent="-330200" algn="l" rtl="0">
              <a:lnSpc>
                <a:spcPct val="120000"/>
              </a:lnSpc>
              <a:spcBef>
                <a:spcPts val="0"/>
              </a:spcBef>
              <a:spcAft>
                <a:spcPts val="0"/>
              </a:spcAft>
              <a:buSzPts val="1600"/>
              <a:buChar char="●"/>
            </a:pPr>
            <a:r>
              <a:rPr lang="en" sz="1600"/>
              <a:t> Ferguson, P. and D. Senie, ”Network Ingress Filtering: Defeating Denial of Service Attacks which employ IP Source Address Spooﬁng”, BCP 38, RFC 2827, DOI 10.17487/RFC2827, May 2000,</a:t>
            </a:r>
            <a:r>
              <a:rPr lang="en" sz="1600" u="sng">
                <a:solidFill>
                  <a:schemeClr val="hlink"/>
                </a:solidFill>
                <a:hlinkClick r:id="rId6"/>
              </a:rPr>
              <a:t>https://www.rfc-editor.org/info/rfc2827</a:t>
            </a:r>
            <a:endParaRPr sz="1600"/>
          </a:p>
          <a:p>
            <a:pPr marL="457200" lvl="0" indent="-330200" algn="l" rtl="0">
              <a:lnSpc>
                <a:spcPct val="120000"/>
              </a:lnSpc>
              <a:spcBef>
                <a:spcPts val="0"/>
              </a:spcBef>
              <a:spcAft>
                <a:spcPts val="0"/>
              </a:spcAft>
              <a:buSzPts val="1600"/>
              <a:buChar char="●"/>
            </a:pPr>
            <a:r>
              <a:rPr lang="en" sz="1600" u="sng">
                <a:solidFill>
                  <a:schemeClr val="hlink"/>
                </a:solidFill>
                <a:hlinkClick r:id="rId7"/>
              </a:rPr>
              <a:t>https://spoofer.caida.org/summary.php</a:t>
            </a:r>
            <a:endParaRPr sz="1600"/>
          </a:p>
          <a:p>
            <a:pPr marL="457200" lvl="0" indent="-330200" algn="l" rtl="0">
              <a:lnSpc>
                <a:spcPct val="120000"/>
              </a:lnSpc>
              <a:spcBef>
                <a:spcPts val="0"/>
              </a:spcBef>
              <a:spcAft>
                <a:spcPts val="0"/>
              </a:spcAft>
              <a:buSzPts val="1600"/>
              <a:buChar char="●"/>
            </a:pPr>
            <a:r>
              <a:rPr lang="en" sz="1600"/>
              <a:t> Default TTL values in TCP/IP., 2002, [online] Available:</a:t>
            </a:r>
            <a:endParaRPr sz="1600"/>
          </a:p>
          <a:p>
            <a:pPr marL="457200" lvl="0" indent="-330200" algn="l" rtl="0">
              <a:lnSpc>
                <a:spcPct val="120000"/>
              </a:lnSpc>
              <a:spcBef>
                <a:spcPts val="0"/>
              </a:spcBef>
              <a:spcAft>
                <a:spcPts val="0"/>
              </a:spcAft>
              <a:buSzPts val="1600"/>
              <a:buChar char="●"/>
            </a:pPr>
            <a:r>
              <a:rPr lang="en" sz="1600"/>
              <a:t> Mopari, I.B., Pukale, S.G. and Dhore, M.L., 2008, December. Detection anddefense against DDoS attack with IP spooﬁng. In 2008 International Conference on Computing, Communication and Networking (pp. 1-5). IEEE.</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6"/>
          <p:cNvSpPr txBox="1">
            <a:spLocks noGrp="1"/>
          </p:cNvSpPr>
          <p:nvPr>
            <p:ph type="body" idx="1"/>
          </p:nvPr>
        </p:nvSpPr>
        <p:spPr>
          <a:xfrm>
            <a:off x="729450" y="1292900"/>
            <a:ext cx="7688700" cy="37944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SzPts val="1600"/>
              <a:buChar char="●"/>
            </a:pPr>
            <a:r>
              <a:rPr lang="en" sz="1600"/>
              <a:t> Wang, X., Li, M. and Li, M., 2009, December. A scheme of distributed hop count ﬁltering of traﬃc. In IET International Communication Conference on Wireless Mobile and Computing (CCWMC 2009) (pp. 516-521). IET.</a:t>
            </a:r>
            <a:endParaRPr sz="1600"/>
          </a:p>
          <a:p>
            <a:pPr marL="457200" lvl="0" indent="-330200" algn="l" rtl="0">
              <a:spcBef>
                <a:spcPts val="0"/>
              </a:spcBef>
              <a:spcAft>
                <a:spcPts val="0"/>
              </a:spcAft>
              <a:buSzPts val="1600"/>
              <a:buChar char="●"/>
            </a:pPr>
            <a:r>
              <a:rPr lang="en" sz="1600"/>
              <a:t> Mukaddam, A., Elhajj, I., Kayssi, A. and Chehab, A., 2014, May. IP spooﬁng detection using modiﬁed hop count. In 2014 IEEE 28th International Conference on Advanced Information Networking and Applications (pp. 512-516). IEEE.</a:t>
            </a:r>
            <a:endParaRPr sz="1600"/>
          </a:p>
          <a:p>
            <a:pPr marL="457200" lvl="0" indent="-330200" algn="l" rtl="0">
              <a:spcBef>
                <a:spcPts val="0"/>
              </a:spcBef>
              <a:spcAft>
                <a:spcPts val="0"/>
              </a:spcAft>
              <a:buSzPts val="1600"/>
              <a:buChar char="●"/>
            </a:pPr>
            <a:r>
              <a:rPr lang="en" sz="1600"/>
              <a:t> Baker, F. and P. Savola, ”Ingress Filtering for Multihomed Networks”, BCP 84, RFC 3704, DOI 10.17487/RFC3704, March 2004, </a:t>
            </a:r>
            <a:r>
              <a:rPr lang="en" sz="1600" u="sng">
                <a:solidFill>
                  <a:schemeClr val="hlink"/>
                </a:solidFill>
                <a:hlinkClick r:id="rId3"/>
              </a:rPr>
              <a:t>Information on RFC 3704 » RFC Editor</a:t>
            </a:r>
            <a:endParaRPr sz="1600"/>
          </a:p>
          <a:p>
            <a:pPr marL="457200" lvl="0" indent="-330200" algn="l" rtl="0">
              <a:spcBef>
                <a:spcPts val="0"/>
              </a:spcBef>
              <a:spcAft>
                <a:spcPts val="0"/>
              </a:spcAft>
              <a:buSzPts val="1600"/>
              <a:buChar char="●"/>
            </a:pPr>
            <a:r>
              <a:rPr lang="en" sz="1600"/>
              <a:t>Sriram, K., Montgomery, D., and J. Haas, ”Enhanced Feasible-Path Unicast Reverse Path Forwarding”, BCP 84, RFC 8704, DOI 10.17487/RFC8704, February 2020, </a:t>
            </a:r>
            <a:r>
              <a:rPr lang="en" sz="1600" u="sng">
                <a:solidFill>
                  <a:schemeClr val="hlink"/>
                </a:solidFill>
                <a:hlinkClick r:id="rId4"/>
              </a:rPr>
              <a:t>Information on RFC 8704</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681925"/>
            <a:ext cx="7688700" cy="656076"/>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n" dirty="0">
                <a:latin typeface="Times New Roman" panose="02020603050405020304" pitchFamily="18" charset="0"/>
                <a:cs typeface="Times New Roman" panose="02020603050405020304" pitchFamily="18" charset="0"/>
              </a:rPr>
              <a:t>IP SPOOFING</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
        <p:nvSpPr>
          <p:cNvPr id="111" name="Google Shape;111;p17"/>
          <p:cNvSpPr txBox="1">
            <a:spLocks noGrp="1"/>
          </p:cNvSpPr>
          <p:nvPr>
            <p:ph type="body" idx="1"/>
          </p:nvPr>
        </p:nvSpPr>
        <p:spPr>
          <a:xfrm>
            <a:off x="725850" y="1338000"/>
            <a:ext cx="7688700" cy="3046827"/>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en-US" sz="1400" b="0" i="0" dirty="0">
                <a:solidFill>
                  <a:srgbClr val="666666"/>
                </a:solidFill>
                <a:effectLst/>
                <a:highlight>
                  <a:srgbClr val="FFFFFF"/>
                </a:highlight>
                <a:latin typeface="Times New Roman" panose="02020603050405020304" pitchFamily="18" charset="0"/>
                <a:cs typeface="Times New Roman" panose="02020603050405020304" pitchFamily="18" charset="0"/>
              </a:rPr>
              <a:t>Internet Protocol spoofing is a type of malicious attack where the threat actor hides the true source of IP packets to make it difficult to know where they came from. The attacker creates packets, changing the source IP address to impersonate a different computer system. </a:t>
            </a:r>
            <a:endParaRPr sz="1400" dirty="0">
              <a:latin typeface="Times New Roman" panose="02020603050405020304" pitchFamily="18" charset="0"/>
              <a:cs typeface="Times New Roman" panose="02020603050405020304" pitchFamily="18" charset="0"/>
            </a:endParaRPr>
          </a:p>
        </p:txBody>
      </p:sp>
      <p:pic>
        <p:nvPicPr>
          <p:cNvPr id="112" name="Google Shape;112;p17"/>
          <p:cNvPicPr preferRelativeResize="0"/>
          <p:nvPr/>
        </p:nvPicPr>
        <p:blipFill>
          <a:blip r:embed="rId3">
            <a:alphaModFix/>
          </a:blip>
          <a:stretch>
            <a:fillRect/>
          </a:stretch>
        </p:blipFill>
        <p:spPr>
          <a:xfrm>
            <a:off x="2340244" y="2657959"/>
            <a:ext cx="4145797" cy="189854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10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7"/>
          <p:cNvSpPr txBox="1">
            <a:spLocks noGrp="1"/>
          </p:cNvSpPr>
          <p:nvPr>
            <p:ph type="body" idx="1"/>
          </p:nvPr>
        </p:nvSpPr>
        <p:spPr>
          <a:xfrm>
            <a:off x="729450" y="1311650"/>
            <a:ext cx="7688700" cy="3028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u="sng">
                <a:solidFill>
                  <a:schemeClr val="hlink"/>
                </a:solidFill>
                <a:hlinkClick r:id="rId3"/>
              </a:rPr>
              <a:t> </a:t>
            </a:r>
            <a:r>
              <a:rPr lang="en" sz="1600" u="sng">
                <a:solidFill>
                  <a:schemeClr val="hlink"/>
                </a:solidFill>
                <a:hlinkClick r:id="rId3"/>
              </a:rPr>
              <a:t>https://arxiv.org/abs/1606.07613v1</a:t>
            </a:r>
            <a:endParaRPr sz="1600"/>
          </a:p>
          <a:p>
            <a:pPr marL="457200" lvl="0" indent="-330200" algn="l" rtl="0">
              <a:spcBef>
                <a:spcPts val="0"/>
              </a:spcBef>
              <a:spcAft>
                <a:spcPts val="0"/>
              </a:spcAft>
              <a:buSzPts val="1600"/>
              <a:buChar char="●"/>
            </a:pPr>
            <a:r>
              <a:rPr lang="en" sz="1600" u="sng">
                <a:solidFill>
                  <a:schemeClr val="hlink"/>
                </a:solidFill>
                <a:hlinkClick r:id="rId4"/>
              </a:rPr>
              <a:t>GitHub Survived the Biggest DDoS Attack Ever Recorded - WIRED</a:t>
            </a:r>
            <a:endParaRPr sz="1600"/>
          </a:p>
          <a:p>
            <a:pPr marL="457200" lvl="0" indent="-330200" algn="l" rtl="0">
              <a:spcBef>
                <a:spcPts val="0"/>
              </a:spcBef>
              <a:spcAft>
                <a:spcPts val="0"/>
              </a:spcAft>
              <a:buSzPts val="1600"/>
              <a:buChar char="●"/>
            </a:pPr>
            <a:r>
              <a:rPr lang="en" sz="1600"/>
              <a:t> Postel, J., ”Internet Control Message Protocol”, STD 5, RFC 792, DOI 10.17487/RFC0792, September 1981, </a:t>
            </a:r>
            <a:r>
              <a:rPr lang="en" sz="1600" u="sng">
                <a:solidFill>
                  <a:schemeClr val="hlink"/>
                </a:solidFill>
                <a:hlinkClick r:id="rId5"/>
              </a:rPr>
              <a:t>Information on RFC 792 » RFC Editor</a:t>
            </a:r>
            <a:endParaRPr sz="1600"/>
          </a:p>
          <a:p>
            <a:pPr marL="457200" lvl="0" indent="-330200" algn="l" rtl="0">
              <a:spcBef>
                <a:spcPts val="0"/>
              </a:spcBef>
              <a:spcAft>
                <a:spcPts val="0"/>
              </a:spcAft>
              <a:buSzPts val="1600"/>
              <a:buChar char="●"/>
            </a:pPr>
            <a:r>
              <a:rPr lang="en" sz="1600" u="sng">
                <a:solidFill>
                  <a:schemeClr val="hlink"/>
                </a:solidFill>
                <a:hlinkClick r:id="rId6"/>
              </a:rPr>
              <a:t>https://ipmininet.readthedocs.io/en/latest/getting started.html</a:t>
            </a:r>
            <a:endParaRPr sz="1600"/>
          </a:p>
          <a:p>
            <a:pPr marL="457200" lvl="0" indent="-330200" algn="l" rtl="0">
              <a:spcBef>
                <a:spcPts val="0"/>
              </a:spcBef>
              <a:spcAft>
                <a:spcPts val="0"/>
              </a:spcAft>
              <a:buSzPts val="1600"/>
              <a:buChar char="●"/>
            </a:pPr>
            <a:r>
              <a:rPr lang="en" sz="1600" u="sng">
                <a:solidFill>
                  <a:schemeClr val="hlink"/>
                </a:solidFill>
                <a:hlinkClick r:id="rId7"/>
              </a:rPr>
              <a:t> </a:t>
            </a:r>
            <a:r>
              <a:rPr lang="en" sz="1600" u="sng">
                <a:solidFill>
                  <a:schemeClr val="hlink"/>
                </a:solidFill>
                <a:hlinkClick r:id="rId7"/>
              </a:rPr>
              <a:t>http://mininet.org/</a:t>
            </a:r>
            <a:endParaRPr sz="1600"/>
          </a:p>
          <a:p>
            <a:pPr marL="457200" lvl="0" indent="-330200" algn="l" rtl="0">
              <a:spcBef>
                <a:spcPts val="0"/>
              </a:spcBef>
              <a:spcAft>
                <a:spcPts val="0"/>
              </a:spcAft>
              <a:buSzPts val="1600"/>
              <a:buChar char="●"/>
            </a:pPr>
            <a:r>
              <a:rPr lang="en" sz="1600" u="sng">
                <a:solidFill>
                  <a:schemeClr val="hlink"/>
                </a:solidFill>
                <a:hlinkClick r:id="rId8"/>
              </a:rPr>
              <a:t> https://scapy.readthedocs.io/en/latest/introduction.html</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95" name="Google Shape;295;p4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6000"/>
              <a:t>             Thank you</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ctrTitle"/>
          </p:nvPr>
        </p:nvSpPr>
        <p:spPr>
          <a:xfrm>
            <a:off x="729625" y="542925"/>
            <a:ext cx="7688100" cy="598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866" dirty="0">
                <a:latin typeface="Lato"/>
                <a:ea typeface="Lato"/>
                <a:cs typeface="Lato"/>
                <a:sym typeface="Lato"/>
              </a:rPr>
              <a:t>MOTIVATION</a:t>
            </a:r>
            <a:endParaRPr sz="2866" dirty="0">
              <a:latin typeface="Lato"/>
              <a:ea typeface="Lato"/>
              <a:cs typeface="Lato"/>
              <a:sym typeface="Lato"/>
            </a:endParaRPr>
          </a:p>
        </p:txBody>
      </p:sp>
      <p:sp>
        <p:nvSpPr>
          <p:cNvPr id="99" name="Google Shape;99;p15"/>
          <p:cNvSpPr txBox="1">
            <a:spLocks noGrp="1"/>
          </p:cNvSpPr>
          <p:nvPr>
            <p:ph type="subTitle" idx="1"/>
          </p:nvPr>
        </p:nvSpPr>
        <p:spPr>
          <a:xfrm>
            <a:off x="729625" y="1426825"/>
            <a:ext cx="7688100" cy="35775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dirty="0">
                <a:latin typeface="Times New Roman" panose="02020603050405020304" pitchFamily="18" charset="0"/>
                <a:cs typeface="Times New Roman" panose="02020603050405020304" pitchFamily="18" charset="0"/>
              </a:rPr>
              <a:t>Despite knowing the IP spoofing vulnerability for many years and despite many mitigation techniques IP spoofing is a valuable tool for implementing DDoS and  DRDoS attacks. IP spoofing helps the attackers to hide their identity.</a:t>
            </a:r>
            <a:endParaRPr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lang="en-IN" dirty="0">
              <a:latin typeface="Times New Roman" panose="02020603050405020304" pitchFamily="18" charset="0"/>
              <a:cs typeface="Times New Roman" panose="02020603050405020304" pitchFamily="18" charset="0"/>
            </a:endParaRPr>
          </a:p>
          <a:p>
            <a:pPr marL="457200" lvl="0" indent="-330200" algn="l" rtl="0">
              <a:spcBef>
                <a:spcPts val="0"/>
              </a:spcBef>
              <a:spcAft>
                <a:spcPts val="0"/>
              </a:spcAft>
              <a:buSzPts val="1600"/>
              <a:buChar char="●"/>
            </a:pPr>
            <a:r>
              <a:rPr lang="en-US" dirty="0">
                <a:latin typeface="Times New Roman" panose="02020603050405020304" pitchFamily="18" charset="0"/>
                <a:cs typeface="Times New Roman" panose="02020603050405020304" pitchFamily="18" charset="0"/>
              </a:rPr>
              <a:t>There is an ongoing project called SPOOFER PROJECT by the Centre For Applied Internet Data Analysis(CAIDA) which shows there are many </a:t>
            </a:r>
            <a:r>
              <a:rPr lang="en-US" dirty="0" err="1">
                <a:latin typeface="Times New Roman" panose="02020603050405020304" pitchFamily="18" charset="0"/>
                <a:cs typeface="Times New Roman" panose="02020603050405020304" pitchFamily="18" charset="0"/>
              </a:rPr>
              <a:t>ASes</a:t>
            </a:r>
            <a:r>
              <a:rPr lang="en-US" dirty="0">
                <a:latin typeface="Times New Roman" panose="02020603050405020304" pitchFamily="18" charset="0"/>
                <a:cs typeface="Times New Roman" panose="02020603050405020304" pitchFamily="18" charset="0"/>
              </a:rPr>
              <a:t> where IP spoofing can be done. So IP spoofing is still a problem to deal with.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ctrTitle"/>
          </p:nvPr>
        </p:nvSpPr>
        <p:spPr>
          <a:xfrm>
            <a:off x="729625" y="5986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00" dirty="0">
                <a:latin typeface="Times New Roman" panose="02020603050405020304" pitchFamily="18" charset="0"/>
                <a:cs typeface="Times New Roman" panose="02020603050405020304" pitchFamily="18" charset="0"/>
              </a:rPr>
              <a:t>OBJECTIVE</a:t>
            </a:r>
            <a:endParaRPr sz="2600" dirty="0">
              <a:latin typeface="Times New Roman" panose="02020603050405020304" pitchFamily="18" charset="0"/>
              <a:cs typeface="Times New Roman" panose="02020603050405020304" pitchFamily="18" charset="0"/>
            </a:endParaRPr>
          </a:p>
        </p:txBody>
      </p:sp>
      <p:sp>
        <p:nvSpPr>
          <p:cNvPr id="105" name="Google Shape;105;p16"/>
          <p:cNvSpPr txBox="1">
            <a:spLocks noGrp="1"/>
          </p:cNvSpPr>
          <p:nvPr>
            <p:ph type="subTitle" idx="1"/>
          </p:nvPr>
        </p:nvSpPr>
        <p:spPr>
          <a:xfrm>
            <a:off x="729625" y="1489450"/>
            <a:ext cx="8035800" cy="32643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Investigate Detection and Filtering Methods</a:t>
            </a:r>
          </a:p>
          <a:p>
            <a:pPr marL="457200" lvl="0" indent="-330200" algn="l" rtl="0">
              <a:lnSpc>
                <a:spcPct val="200000"/>
              </a:lnSpc>
              <a:spcBef>
                <a:spcPts val="0"/>
              </a:spcBef>
              <a:spcAft>
                <a:spcPts val="0"/>
              </a:spcAft>
              <a:buSzPts val="160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Assess Advantages and Disadvantages</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lnSpc>
                <a:spcPct val="200000"/>
              </a:lnSpc>
              <a:spcBef>
                <a:spcPts val="0"/>
              </a:spcBef>
              <a:spcAft>
                <a:spcPts val="0"/>
              </a:spcAft>
              <a:buSzPts val="160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Address Disadvantages of Hop Count Filtering</a:t>
            </a:r>
          </a:p>
          <a:p>
            <a:pPr marL="457200" lvl="0" indent="-330200" algn="l" rtl="0">
              <a:lnSpc>
                <a:spcPct val="200000"/>
              </a:lnSpc>
              <a:spcBef>
                <a:spcPts val="0"/>
              </a:spcBef>
              <a:spcAft>
                <a:spcPts val="0"/>
              </a:spcAft>
              <a:buSzPts val="16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body" idx="1"/>
          </p:nvPr>
        </p:nvSpPr>
        <p:spPr>
          <a:xfrm>
            <a:off x="729450" y="1392025"/>
            <a:ext cx="7688700" cy="3535800"/>
          </a:xfrm>
          <a:prstGeom prst="rect">
            <a:avLst/>
          </a:prstGeom>
        </p:spPr>
        <p:txBody>
          <a:bodyPr spcFirstLastPara="1" wrap="square" lIns="91425" tIns="91425" rIns="91425" bIns="91425" anchor="t" anchorCtr="0">
            <a:normAutofit fontScale="32500" lnSpcReduction="20000"/>
          </a:bodyPr>
          <a:lstStyle/>
          <a:p>
            <a:pPr marL="914400" lvl="1" indent="-330200" algn="l" rtl="0">
              <a:lnSpc>
                <a:spcPct val="200000"/>
              </a:lnSpc>
              <a:spcBef>
                <a:spcPts val="0"/>
              </a:spcBef>
              <a:spcAft>
                <a:spcPts val="0"/>
              </a:spcAft>
              <a:buSzPct val="100000"/>
              <a:buChar char="○"/>
            </a:pPr>
            <a:r>
              <a:rPr lang="en" sz="6400" dirty="0">
                <a:latin typeface="Times New Roman" panose="02020603050405020304" pitchFamily="18" charset="0"/>
                <a:cs typeface="Times New Roman" panose="02020603050405020304" pitchFamily="18" charset="0"/>
              </a:rPr>
              <a:t>TCP SYN Flood Attack</a:t>
            </a:r>
            <a:endParaRPr sz="6400" dirty="0">
              <a:latin typeface="Times New Roman" panose="02020603050405020304" pitchFamily="18" charset="0"/>
              <a:cs typeface="Times New Roman" panose="02020603050405020304" pitchFamily="18" charset="0"/>
            </a:endParaRPr>
          </a:p>
          <a:p>
            <a:pPr marL="914400" lvl="1" indent="-330200" algn="l" rtl="0">
              <a:lnSpc>
                <a:spcPct val="200000"/>
              </a:lnSpc>
              <a:spcBef>
                <a:spcPts val="0"/>
              </a:spcBef>
              <a:spcAft>
                <a:spcPts val="0"/>
              </a:spcAft>
              <a:buSzPct val="100000"/>
              <a:buChar char="○"/>
            </a:pPr>
            <a:r>
              <a:rPr lang="en" sz="6400" dirty="0">
                <a:latin typeface="Times New Roman" panose="02020603050405020304" pitchFamily="18" charset="0"/>
                <a:cs typeface="Times New Roman" panose="02020603050405020304" pitchFamily="18" charset="0"/>
              </a:rPr>
              <a:t>UDP Flood Attack</a:t>
            </a:r>
            <a:endParaRPr sz="6400" dirty="0">
              <a:latin typeface="Times New Roman" panose="02020603050405020304" pitchFamily="18" charset="0"/>
              <a:cs typeface="Times New Roman" panose="02020603050405020304" pitchFamily="18" charset="0"/>
            </a:endParaRPr>
          </a:p>
          <a:p>
            <a:pPr marL="914400" lvl="1" indent="-298938" algn="l" rtl="0">
              <a:lnSpc>
                <a:spcPct val="200000"/>
              </a:lnSpc>
              <a:spcBef>
                <a:spcPts val="0"/>
              </a:spcBef>
              <a:spcAft>
                <a:spcPts val="0"/>
              </a:spcAft>
              <a:buSzPct val="69230"/>
              <a:buChar char="○"/>
            </a:pPr>
            <a:r>
              <a:rPr lang="en" sz="6400" dirty="0">
                <a:latin typeface="Times New Roman" panose="02020603050405020304" pitchFamily="18" charset="0"/>
                <a:cs typeface="Times New Roman" panose="02020603050405020304" pitchFamily="18" charset="0"/>
              </a:rPr>
              <a:t>DNS Reflection Attack</a:t>
            </a: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0" lvl="0" indent="0" algn="l" rtl="0">
              <a:lnSpc>
                <a:spcPct val="100000"/>
              </a:lnSpc>
              <a:spcBef>
                <a:spcPts val="1200"/>
              </a:spcBef>
              <a:spcAft>
                <a:spcPts val="0"/>
              </a:spcAft>
              <a:buNone/>
            </a:pP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FCDDB49-5DBF-ED10-119A-0314348DD77E}"/>
              </a:ext>
            </a:extLst>
          </p:cNvPr>
          <p:cNvSpPr txBox="1"/>
          <p:nvPr/>
        </p:nvSpPr>
        <p:spPr>
          <a:xfrm>
            <a:off x="729450" y="674177"/>
            <a:ext cx="4039888" cy="492443"/>
          </a:xfrm>
          <a:prstGeom prst="rect">
            <a:avLst/>
          </a:prstGeom>
          <a:noFill/>
        </p:spPr>
        <p:txBody>
          <a:bodyPr wrap="none" rtlCol="0">
            <a:spAutoFit/>
          </a:bodyPr>
          <a:lstStyle/>
          <a:p>
            <a:r>
              <a:rPr lang="en-US" sz="2600" b="1" dirty="0">
                <a:latin typeface="Times New Roman" panose="02020603050405020304" pitchFamily="18" charset="0"/>
                <a:cs typeface="Times New Roman" panose="02020603050405020304" pitchFamily="18" charset="0"/>
              </a:rPr>
              <a:t>IP SPOOFING ATTACKS</a:t>
            </a:r>
            <a:endParaRPr lang="en-IN" sz="2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7650" y="573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900" dirty="0">
                <a:latin typeface="Times New Roman" panose="02020603050405020304" pitchFamily="18" charset="0"/>
                <a:cs typeface="Times New Roman" panose="02020603050405020304" pitchFamily="18" charset="0"/>
              </a:rPr>
              <a:t>TCP SYN FLOOD ATTACK</a:t>
            </a:r>
            <a:r>
              <a:rPr lang="en" dirty="0"/>
              <a:t>	</a:t>
            </a:r>
            <a:endParaRPr dirty="0"/>
          </a:p>
        </p:txBody>
      </p:sp>
      <p:pic>
        <p:nvPicPr>
          <p:cNvPr id="124" name="Google Shape;124;p19"/>
          <p:cNvPicPr preferRelativeResize="0"/>
          <p:nvPr/>
        </p:nvPicPr>
        <p:blipFill rotWithShape="1">
          <a:blip r:embed="rId3">
            <a:alphaModFix/>
          </a:blip>
          <a:srcRect b="11283"/>
          <a:stretch/>
        </p:blipFill>
        <p:spPr>
          <a:xfrm>
            <a:off x="946186" y="1499225"/>
            <a:ext cx="6835224" cy="286354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814850" y="592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UDP </a:t>
            </a:r>
            <a:r>
              <a:rPr lang="en" dirty="0">
                <a:latin typeface="Times New Roman" panose="02020603050405020304" pitchFamily="18" charset="0"/>
                <a:cs typeface="Times New Roman" panose="02020603050405020304" pitchFamily="18" charset="0"/>
              </a:rPr>
              <a:t>FLOOD</a:t>
            </a:r>
            <a:r>
              <a:rPr lang="en" dirty="0"/>
              <a:t> ATTACK	</a:t>
            </a:r>
            <a:endParaRPr dirty="0"/>
          </a:p>
        </p:txBody>
      </p:sp>
      <p:pic>
        <p:nvPicPr>
          <p:cNvPr id="137" name="Google Shape;137;p21"/>
          <p:cNvPicPr preferRelativeResize="0"/>
          <p:nvPr/>
        </p:nvPicPr>
        <p:blipFill rotWithShape="1">
          <a:blip r:embed="rId3">
            <a:alphaModFix/>
          </a:blip>
          <a:srcRect b="10824"/>
          <a:stretch/>
        </p:blipFill>
        <p:spPr>
          <a:xfrm>
            <a:off x="1494003" y="1727853"/>
            <a:ext cx="6046277" cy="241019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729450" y="5793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Times New Roman" panose="02020603050405020304" pitchFamily="18" charset="0"/>
                <a:cs typeface="Times New Roman" panose="02020603050405020304" pitchFamily="18" charset="0"/>
              </a:rPr>
              <a:t>Methods to Detect and Filter Spoofed IP Packets</a:t>
            </a:r>
            <a:endParaRPr sz="2000" dirty="0">
              <a:latin typeface="Times New Roman" panose="02020603050405020304" pitchFamily="18" charset="0"/>
              <a:cs typeface="Times New Roman" panose="02020603050405020304" pitchFamily="18" charset="0"/>
            </a:endParaRPr>
          </a:p>
        </p:txBody>
      </p:sp>
      <p:sp>
        <p:nvSpPr>
          <p:cNvPr id="150" name="Google Shape;150;p23"/>
          <p:cNvSpPr txBox="1">
            <a:spLocks noGrp="1"/>
          </p:cNvSpPr>
          <p:nvPr>
            <p:ph type="body" idx="1"/>
          </p:nvPr>
        </p:nvSpPr>
        <p:spPr>
          <a:xfrm>
            <a:off x="729450" y="1575200"/>
            <a:ext cx="7688700" cy="2764800"/>
          </a:xfrm>
          <a:prstGeom prst="rect">
            <a:avLst/>
          </a:prstGeom>
        </p:spPr>
        <p:txBody>
          <a:bodyPr spcFirstLastPara="1" wrap="square" lIns="91425" tIns="91425" rIns="91425" bIns="91425" anchor="t" anchorCtr="0">
            <a:normAutofit/>
          </a:bodyPr>
          <a:lstStyle/>
          <a:p>
            <a:pPr marL="520700" lvl="0" indent="-400050" algn="l" rtl="0">
              <a:lnSpc>
                <a:spcPct val="200000"/>
              </a:lnSpc>
              <a:spcBef>
                <a:spcPts val="0"/>
              </a:spcBef>
              <a:spcAft>
                <a:spcPts val="0"/>
              </a:spcAft>
              <a:buSzPts val="1700"/>
              <a:buFont typeface="+mj-lt"/>
              <a:buAutoNum type="romanUcPeriod"/>
            </a:pPr>
            <a:r>
              <a:rPr lang="en" sz="1700" dirty="0">
                <a:latin typeface="Times New Roman" panose="02020603050405020304" pitchFamily="18" charset="0"/>
                <a:cs typeface="Times New Roman" panose="02020603050405020304" pitchFamily="18" charset="0"/>
              </a:rPr>
              <a:t>Ingress Filtering</a:t>
            </a:r>
          </a:p>
          <a:p>
            <a:pPr marL="520700" lvl="0" indent="-400050" algn="l" rtl="0">
              <a:lnSpc>
                <a:spcPct val="200000"/>
              </a:lnSpc>
              <a:spcBef>
                <a:spcPts val="0"/>
              </a:spcBef>
              <a:spcAft>
                <a:spcPts val="0"/>
              </a:spcAft>
              <a:buSzPts val="1700"/>
              <a:buFont typeface="+mj-lt"/>
              <a:buAutoNum type="romanUcPeriod"/>
            </a:pPr>
            <a:r>
              <a:rPr lang="en" sz="1700" dirty="0">
                <a:latin typeface="Times New Roman" panose="02020603050405020304" pitchFamily="18" charset="0"/>
                <a:cs typeface="Times New Roman" panose="02020603050405020304" pitchFamily="18" charset="0"/>
              </a:rPr>
              <a:t>Hop Count Filtering</a:t>
            </a:r>
            <a:endParaRPr sz="17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2263</Words>
  <Application>Microsoft Office PowerPoint</Application>
  <PresentationFormat>On-screen Show (16:9)</PresentationFormat>
  <Paragraphs>211</Paragraphs>
  <Slides>31</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Raleway</vt:lpstr>
      <vt:lpstr>Times New Roman</vt:lpstr>
      <vt:lpstr>Lato</vt:lpstr>
      <vt:lpstr>Streamline</vt:lpstr>
      <vt:lpstr>PowerPoint Presentation</vt:lpstr>
      <vt:lpstr> OUTLINE</vt:lpstr>
      <vt:lpstr>IP SPOOFING </vt:lpstr>
      <vt:lpstr>MOTIVATION</vt:lpstr>
      <vt:lpstr>OBJECTIVE</vt:lpstr>
      <vt:lpstr>PowerPoint Presentation</vt:lpstr>
      <vt:lpstr>TCP SYN FLOOD ATTACK </vt:lpstr>
      <vt:lpstr>UDP FLOOD ATTACK </vt:lpstr>
      <vt:lpstr>Methods to Detect and Filter Spoofed IP Packets</vt:lpstr>
      <vt:lpstr>LITERATURE REVIEW (Hop Count Filtering)</vt:lpstr>
      <vt:lpstr>LITERATURE REVIEW(Ingress Filtering)</vt:lpstr>
      <vt:lpstr>Ingress Filtering</vt:lpstr>
      <vt:lpstr>Implementing Ingress Filtering</vt:lpstr>
      <vt:lpstr>   Implementation</vt:lpstr>
      <vt:lpstr>PowerPoint Presentation</vt:lpstr>
      <vt:lpstr>Hop Count Filtering</vt:lpstr>
      <vt:lpstr>Inspection Algorithm</vt:lpstr>
      <vt:lpstr>DRAWBACKS</vt:lpstr>
      <vt:lpstr>PROPOSED IDEA</vt:lpstr>
      <vt:lpstr>PROPOSED ALGORITHM</vt:lpstr>
      <vt:lpstr>IMPLEMENTATION</vt:lpstr>
      <vt:lpstr>RESULTS</vt:lpstr>
      <vt:lpstr>PowerPoint Presentation</vt:lpstr>
      <vt:lpstr>CONCLUSION</vt:lpstr>
      <vt:lpstr>FUTURE WORK</vt:lpstr>
      <vt:lpstr>                                       References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hemanth macharla</dc:creator>
  <cp:lastModifiedBy>hemanth macharla</cp:lastModifiedBy>
  <cp:revision>3</cp:revision>
  <dcterms:modified xsi:type="dcterms:W3CDTF">2024-05-03T09:22:04Z</dcterms:modified>
</cp:coreProperties>
</file>