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80" r:id="rId5"/>
    <p:sldId id="276" r:id="rId6"/>
    <p:sldId id="259" r:id="rId7"/>
    <p:sldId id="260" r:id="rId8"/>
    <p:sldId id="261" r:id="rId9"/>
    <p:sldId id="275" r:id="rId10"/>
    <p:sldId id="262" r:id="rId11"/>
    <p:sldId id="282" r:id="rId12"/>
    <p:sldId id="264" r:id="rId13"/>
    <p:sldId id="278" r:id="rId14"/>
    <p:sldId id="279" r:id="rId15"/>
    <p:sldId id="274" r:id="rId16"/>
    <p:sldId id="284" r:id="rId17"/>
    <p:sldId id="28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autoAdjust="0"/>
    <p:restoredTop sz="94660"/>
  </p:normalViewPr>
  <p:slideViewPr>
    <p:cSldViewPr snapToGrid="0">
      <p:cViewPr varScale="1">
        <p:scale>
          <a:sx n="82" d="100"/>
          <a:sy n="82"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mada radhika" userId="dfcbec7d45b0d258" providerId="LiveId" clId="{15A3F383-7269-4B52-9DBE-80836D3F4D93}"/>
    <pc:docChg chg="custSel modSld">
      <pc:chgData name="narmada radhika" userId="dfcbec7d45b0d258" providerId="LiveId" clId="{15A3F383-7269-4B52-9DBE-80836D3F4D93}" dt="2025-01-20T04:05:26.276" v="123" actId="2711"/>
      <pc:docMkLst>
        <pc:docMk/>
      </pc:docMkLst>
      <pc:sldChg chg="addSp delSp modSp mod">
        <pc:chgData name="narmada radhika" userId="dfcbec7d45b0d258" providerId="LiveId" clId="{15A3F383-7269-4B52-9DBE-80836D3F4D93}" dt="2025-01-20T04:05:26.276" v="123" actId="2711"/>
        <pc:sldMkLst>
          <pc:docMk/>
          <pc:sldMk cId="3795449471" sldId="274"/>
        </pc:sldMkLst>
        <pc:spChg chg="mod">
          <ac:chgData name="narmada radhika" userId="dfcbec7d45b0d258" providerId="LiveId" clId="{15A3F383-7269-4B52-9DBE-80836D3F4D93}" dt="2025-01-20T04:05:26.276" v="123" actId="2711"/>
          <ac:spMkLst>
            <pc:docMk/>
            <pc:sldMk cId="3795449471" sldId="274"/>
            <ac:spMk id="3" creationId="{43428AA6-2F56-88B9-024F-335C38683751}"/>
          </ac:spMkLst>
        </pc:spChg>
        <pc:picChg chg="del">
          <ac:chgData name="narmada radhika" userId="dfcbec7d45b0d258" providerId="LiveId" clId="{15A3F383-7269-4B52-9DBE-80836D3F4D93}" dt="2025-01-20T04:01:16.718" v="0" actId="478"/>
          <ac:picMkLst>
            <pc:docMk/>
            <pc:sldMk cId="3795449471" sldId="274"/>
            <ac:picMk id="5" creationId="{E50B6F6E-0B35-3636-3035-257F7D800ACE}"/>
          </ac:picMkLst>
        </pc:picChg>
        <pc:picChg chg="add mod">
          <ac:chgData name="narmada radhika" userId="dfcbec7d45b0d258" providerId="LiveId" clId="{15A3F383-7269-4B52-9DBE-80836D3F4D93}" dt="2025-01-20T04:01:33.894" v="4" actId="14100"/>
          <ac:picMkLst>
            <pc:docMk/>
            <pc:sldMk cId="3795449471" sldId="274"/>
            <ac:picMk id="8" creationId="{7F4A4EFF-DBD7-9173-F35D-650D2CA0B4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flask/index.htm" TargetMode="External"/><Relationship Id="rId2" Type="http://schemas.openxmlformats.org/officeDocument/2006/relationships/hyperlink" Target="https://doi.org/10.3389/fpubh.2023.116612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14400" y="933909"/>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TITLE : CUSTOMER SUPPORT CHATBOT WITH ML BASED ON HEALTHCARE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1374288" y="1682603"/>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279329" y="274076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Leelambika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K V </a:t>
            </a: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Assistant</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VIVA-VOCA</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28958" y="4769788"/>
            <a:ext cx="12249915" cy="1562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 [Computer Engineering]</a:t>
            </a:r>
          </a:p>
          <a:p>
            <a:pPr marL="0" marR="0" lvl="0" indent="0" algn="ctr"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SAIRA BANU ATHAM</a:t>
            </a:r>
          </a:p>
          <a:p>
            <a:pPr marL="0" marR="0" lvl="0" indent="0" algn="ctr"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a:t>
            </a:r>
            <a:r>
              <a:rPr lang="en-US" sz="2000" b="1">
                <a:solidFill>
                  <a:schemeClr val="accent1"/>
                </a:solidFill>
                <a:latin typeface="Cambria" panose="02040503050406030204" pitchFamily="18" charset="0"/>
                <a:ea typeface="Cambria" panose="02040503050406030204" pitchFamily="18" charset="0"/>
                <a:cs typeface="Verdana"/>
                <a:sym typeface="Verdana"/>
              </a:rPr>
              <a:t>MANJULA H 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solidFill>
                  <a:schemeClr val="accent1"/>
                </a:solidFill>
                <a:latin typeface="Cambria" panose="02040503050406030204" pitchFamily="18" charset="0"/>
                <a:ea typeface="Cambria" panose="02040503050406030204" pitchFamily="18" charset="0"/>
                <a:sym typeface="Verdana"/>
              </a:rPr>
              <a:t>Dr. L SHAKKEERA  / Dr. MYDHILI NAIR / Dr. SAMEERUDDIN KHAN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99565F20-541D-D8AF-602A-33660B94AA0F}"/>
              </a:ext>
            </a:extLst>
          </p:cNvPr>
          <p:cNvGraphicFramePr>
            <a:graphicFrameLocks noGrp="1"/>
          </p:cNvGraphicFramePr>
          <p:nvPr>
            <p:extLst>
              <p:ext uri="{D42A27DB-BD31-4B8C-83A1-F6EECF244321}">
                <p14:modId xmlns:p14="http://schemas.microsoft.com/office/powerpoint/2010/main" val="2346705013"/>
              </p:ext>
            </p:extLst>
          </p:nvPr>
        </p:nvGraphicFramePr>
        <p:xfrm>
          <a:off x="197504" y="2096679"/>
          <a:ext cx="5898496" cy="2622934"/>
        </p:xfrm>
        <a:graphic>
          <a:graphicData uri="http://schemas.openxmlformats.org/drawingml/2006/table">
            <a:tbl>
              <a:tblPr firstRow="1" bandRow="1">
                <a:tableStyleId>{5C22544A-7EE6-4342-B048-85BDC9FD1C3A}</a:tableStyleId>
              </a:tblPr>
              <a:tblGrid>
                <a:gridCol w="2949248">
                  <a:extLst>
                    <a:ext uri="{9D8B030D-6E8A-4147-A177-3AD203B41FA5}">
                      <a16:colId xmlns:a16="http://schemas.microsoft.com/office/drawing/2014/main" val="116250028"/>
                    </a:ext>
                  </a:extLst>
                </a:gridCol>
                <a:gridCol w="2949248">
                  <a:extLst>
                    <a:ext uri="{9D8B030D-6E8A-4147-A177-3AD203B41FA5}">
                      <a16:colId xmlns:a16="http://schemas.microsoft.com/office/drawing/2014/main" val="689701484"/>
                    </a:ext>
                  </a:extLst>
                </a:gridCol>
              </a:tblGrid>
              <a:tr h="372201">
                <a:tc>
                  <a:txBody>
                    <a:bodyPr/>
                    <a:lstStyle/>
                    <a:p>
                      <a:pPr algn="ctr"/>
                      <a:r>
                        <a:rPr lang="en-US" dirty="0"/>
                        <a:t>ROLL NO</a:t>
                      </a:r>
                    </a:p>
                  </a:txBody>
                  <a:tcPr/>
                </a:tc>
                <a:tc>
                  <a:txBody>
                    <a:bodyPr/>
                    <a:lstStyle/>
                    <a:p>
                      <a:pPr algn="ctr"/>
                      <a:r>
                        <a:rPr lang="en-US" dirty="0"/>
                        <a:t>NAME</a:t>
                      </a:r>
                    </a:p>
                  </a:txBody>
                  <a:tcPr/>
                </a:tc>
                <a:extLst>
                  <a:ext uri="{0D108BD9-81ED-4DB2-BD59-A6C34878D82A}">
                    <a16:rowId xmlns:a16="http://schemas.microsoft.com/office/drawing/2014/main" val="231256755"/>
                  </a:ext>
                </a:extLst>
              </a:tr>
              <a:tr h="372201">
                <a:tc>
                  <a:txBody>
                    <a:bodyPr/>
                    <a:lstStyle/>
                    <a:p>
                      <a:r>
                        <a:rPr lang="en-US" dirty="0"/>
                        <a:t>20211CSG0048</a:t>
                      </a:r>
                    </a:p>
                  </a:txBody>
                  <a:tcPr/>
                </a:tc>
                <a:tc>
                  <a:txBody>
                    <a:bodyPr/>
                    <a:lstStyle/>
                    <a:p>
                      <a:r>
                        <a:rPr lang="en-US" dirty="0"/>
                        <a:t>MAMATHA S</a:t>
                      </a:r>
                    </a:p>
                  </a:txBody>
                  <a:tcPr/>
                </a:tc>
                <a:extLst>
                  <a:ext uri="{0D108BD9-81ED-4DB2-BD59-A6C34878D82A}">
                    <a16:rowId xmlns:a16="http://schemas.microsoft.com/office/drawing/2014/main" val="3774656416"/>
                  </a:ext>
                </a:extLst>
              </a:tr>
              <a:tr h="619226">
                <a:tc>
                  <a:txBody>
                    <a:bodyPr/>
                    <a:lstStyle/>
                    <a:p>
                      <a:r>
                        <a:rPr lang="en-US" dirty="0"/>
                        <a:t>20211CSG0006</a:t>
                      </a:r>
                    </a:p>
                  </a:txBody>
                  <a:tcPr/>
                </a:tc>
                <a:tc>
                  <a:txBody>
                    <a:bodyPr/>
                    <a:lstStyle/>
                    <a:p>
                      <a:r>
                        <a:rPr lang="en-US" dirty="0"/>
                        <a:t>NITHYA T M </a:t>
                      </a:r>
                    </a:p>
                  </a:txBody>
                  <a:tcPr/>
                </a:tc>
                <a:extLst>
                  <a:ext uri="{0D108BD9-81ED-4DB2-BD59-A6C34878D82A}">
                    <a16:rowId xmlns:a16="http://schemas.microsoft.com/office/drawing/2014/main" val="304920820"/>
                  </a:ext>
                </a:extLst>
              </a:tr>
              <a:tr h="619226">
                <a:tc>
                  <a:txBody>
                    <a:bodyPr/>
                    <a:lstStyle/>
                    <a:p>
                      <a:r>
                        <a:rPr lang="en-US" dirty="0"/>
                        <a:t>20211CSG0025</a:t>
                      </a:r>
                    </a:p>
                  </a:txBody>
                  <a:tcPr/>
                </a:tc>
                <a:tc>
                  <a:txBody>
                    <a:bodyPr/>
                    <a:lstStyle/>
                    <a:p>
                      <a:r>
                        <a:rPr lang="en-US" dirty="0"/>
                        <a:t>PRACHI </a:t>
                      </a:r>
                    </a:p>
                  </a:txBody>
                  <a:tcPr/>
                </a:tc>
                <a:extLst>
                  <a:ext uri="{0D108BD9-81ED-4DB2-BD59-A6C34878D82A}">
                    <a16:rowId xmlns:a16="http://schemas.microsoft.com/office/drawing/2014/main" val="590925119"/>
                  </a:ext>
                </a:extLst>
              </a:tr>
              <a:tr h="0">
                <a:tc>
                  <a:txBody>
                    <a:bodyPr/>
                    <a:lstStyle/>
                    <a:p>
                      <a:r>
                        <a:rPr lang="en-US" dirty="0"/>
                        <a:t>20211CSG0028</a:t>
                      </a:r>
                    </a:p>
                  </a:txBody>
                  <a:tcPr/>
                </a:tc>
                <a:tc>
                  <a:txBody>
                    <a:bodyPr/>
                    <a:lstStyle/>
                    <a:p>
                      <a:r>
                        <a:rPr lang="en-US" dirty="0"/>
                        <a:t>NARMADA RADHIKA J S</a:t>
                      </a:r>
                    </a:p>
                  </a:txBody>
                  <a:tcPr/>
                </a:tc>
                <a:extLst>
                  <a:ext uri="{0D108BD9-81ED-4DB2-BD59-A6C34878D82A}">
                    <a16:rowId xmlns:a16="http://schemas.microsoft.com/office/drawing/2014/main" val="7877745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a:extLst>
              <a:ext uri="{FF2B5EF4-FFF2-40B4-BE49-F238E27FC236}">
                <a16:creationId xmlns:a16="http://schemas.microsoft.com/office/drawing/2014/main" id="{F47CF28D-04AA-BCB5-104C-4ABB45159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635" y="1249960"/>
            <a:ext cx="8825218" cy="437066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&amp; Outcomes Obtained </a:t>
            </a:r>
          </a:p>
        </p:txBody>
      </p:sp>
      <p:pic>
        <p:nvPicPr>
          <p:cNvPr id="9" name="Content Placeholder 8">
            <a:extLst>
              <a:ext uri="{FF2B5EF4-FFF2-40B4-BE49-F238E27FC236}">
                <a16:creationId xmlns:a16="http://schemas.microsoft.com/office/drawing/2014/main" id="{BCDDA17E-4E5B-D552-7882-AE43752363C7}"/>
              </a:ext>
            </a:extLst>
          </p:cNvPr>
          <p:cNvPicPr>
            <a:picLocks noGrp="1" noChangeAspect="1"/>
          </p:cNvPicPr>
          <p:nvPr>
            <p:ph idx="1"/>
          </p:nvPr>
        </p:nvPicPr>
        <p:blipFill>
          <a:blip r:embed="rId2"/>
          <a:stretch>
            <a:fillRect/>
          </a:stretch>
        </p:blipFill>
        <p:spPr>
          <a:xfrm>
            <a:off x="1559579" y="1429265"/>
            <a:ext cx="3482642" cy="2644369"/>
          </a:xfrm>
        </p:spPr>
      </p:pic>
      <p:pic>
        <p:nvPicPr>
          <p:cNvPr id="12" name="Picture 11">
            <a:extLst>
              <a:ext uri="{FF2B5EF4-FFF2-40B4-BE49-F238E27FC236}">
                <a16:creationId xmlns:a16="http://schemas.microsoft.com/office/drawing/2014/main" id="{70411451-F86A-1A57-3362-B89DEEB1C448}"/>
              </a:ext>
            </a:extLst>
          </p:cNvPr>
          <p:cNvPicPr>
            <a:picLocks noChangeAspect="1"/>
          </p:cNvPicPr>
          <p:nvPr/>
        </p:nvPicPr>
        <p:blipFill>
          <a:blip r:embed="rId3"/>
          <a:stretch>
            <a:fillRect/>
          </a:stretch>
        </p:blipFill>
        <p:spPr>
          <a:xfrm>
            <a:off x="6146800" y="1016480"/>
            <a:ext cx="4465707" cy="5311600"/>
          </a:xfrm>
          <a:prstGeom prst="rect">
            <a:avLst/>
          </a:prstGeom>
        </p:spPr>
      </p:pic>
    </p:spTree>
    <p:extLst>
      <p:ext uri="{BB962C8B-B14F-4D97-AF65-F5344CB8AC3E}">
        <p14:creationId xmlns:p14="http://schemas.microsoft.com/office/powerpoint/2010/main" val="239485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Rectangle 1">
            <a:extLst>
              <a:ext uri="{FF2B5EF4-FFF2-40B4-BE49-F238E27FC236}">
                <a16:creationId xmlns:a16="http://schemas.microsoft.com/office/drawing/2014/main" id="{676CC567-5178-9A1E-4BFB-FCB52DCDE8F0}"/>
              </a:ext>
            </a:extLst>
          </p:cNvPr>
          <p:cNvSpPr>
            <a:spLocks noGrp="1" noChangeArrowheads="1"/>
          </p:cNvSpPr>
          <p:nvPr>
            <p:ph idx="1"/>
          </p:nvPr>
        </p:nvSpPr>
        <p:spPr bwMode="auto">
          <a:xfrm>
            <a:off x="762000" y="1132960"/>
            <a:ext cx="10668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Medical Chatbot project aimed to enhance healthcare accessibility by leveraging AI, cloud technologies, and user-centric design. Built using Python and hosted on AWS, the chatbot integrates a curated medical knowledge base and advanced semantic search capabilities powered by large language models (LLMs) to deliver accurate and relevant responses. Its modular architecture ensures scalability and maintainability, while the Flask-based interface provides a user-friendly experience suitable for individuals with diverse technical expertise. The project successfully achieved its objectives, including the development of an efficient knowledge base, seamless integration of semantic search, and deployment on a scalable cloud platform. Key accomplishments include accurate data retrieval, robust chatbot functionality, and open-source availability to foster collaboration. Despite its success, the project faced challenges such as limited data sources and difficulties in handling complex queries, highlighting the need for iterative improvements. Future directions involve expanding data sources, enhancing NLP capabilities, integrating real-time health monitoring through wearable devices, and supporting multiple languages to increase accessibility. This project underscores the transformative potential of AI in healthcare by bridging gaps in medical information and empowering users to make informed health decisions.</a:t>
            </a: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EEB6-3F0C-3674-96DD-218CBFB4B3AB}"/>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E5167A3E-2DEF-57A3-2F95-570B47C9AE26}"/>
              </a:ext>
            </a:extLst>
          </p:cNvPr>
          <p:cNvSpPr>
            <a:spLocks noGrp="1"/>
          </p:cNvSpPr>
          <p:nvPr>
            <p:ph idx="1"/>
          </p:nvPr>
        </p:nvSpPr>
        <p:spPr>
          <a:xfrm>
            <a:off x="812800" y="1016001"/>
            <a:ext cx="10668000" cy="5033681"/>
          </a:xfrm>
        </p:spPr>
        <p:txBody>
          <a:bodyPr>
            <a:noAutofit/>
          </a:bodyPr>
          <a:lstStyle/>
          <a:p>
            <a:pPr marL="0" indent="0" algn="just">
              <a:buNone/>
            </a:pPr>
            <a:r>
              <a:rPr lang="en-US" sz="1600" dirty="0">
                <a:solidFill>
                  <a:srgbClr val="000000"/>
                </a:solidFill>
                <a:effectLst/>
                <a:latin typeface="Times New Roman" panose="02020603050405020304" pitchFamily="18" charset="0"/>
              </a:rPr>
              <a:t>[1] </a:t>
            </a:r>
            <a:r>
              <a:rPr lang="en-US" sz="1600" dirty="0" err="1">
                <a:solidFill>
                  <a:srgbClr val="000000"/>
                </a:solidFill>
                <a:effectLst/>
                <a:latin typeface="Times New Roman" panose="02020603050405020304" pitchFamily="18" charset="0"/>
              </a:rPr>
              <a:t>Eunkyung</a:t>
            </a:r>
            <a:r>
              <a:rPr lang="en-US" sz="1600" dirty="0">
                <a:solidFill>
                  <a:srgbClr val="000000"/>
                </a:solidFill>
                <a:effectLst/>
                <a:latin typeface="Times New Roman" panose="02020603050405020304" pitchFamily="18" charset="0"/>
              </a:rPr>
              <a:t> Jo, Daniel A. Epstein, </a:t>
            </a:r>
            <a:r>
              <a:rPr lang="en-US" sz="1600" dirty="0" err="1">
                <a:solidFill>
                  <a:srgbClr val="000000"/>
                </a:solidFill>
                <a:effectLst/>
                <a:latin typeface="Times New Roman" panose="02020603050405020304" pitchFamily="18" charset="0"/>
              </a:rPr>
              <a:t>Hyunhoon</a:t>
            </a:r>
            <a:r>
              <a:rPr lang="en-US" sz="1600" dirty="0">
                <a:solidFill>
                  <a:srgbClr val="000000"/>
                </a:solidFill>
                <a:effectLst/>
                <a:latin typeface="Times New Roman" panose="02020603050405020304" pitchFamily="18" charset="0"/>
              </a:rPr>
              <a:t> Jung &amp; Young-Ho Kim. (April 2023). “Understanding the Benefits and challenges of Deploying Conversational AI Leveraging Large Language Models for Public Health Intervention”. Human Factors in Computing Systems [Online]. </a:t>
            </a:r>
          </a:p>
          <a:p>
            <a:pPr marL="0" indent="0" algn="just">
              <a:buNone/>
            </a:pPr>
            <a:r>
              <a:rPr lang="en-US" sz="1600" dirty="0">
                <a:solidFill>
                  <a:srgbClr val="000000"/>
                </a:solidFill>
                <a:effectLst/>
                <a:latin typeface="Times New Roman" panose="02020603050405020304" pitchFamily="18" charset="0"/>
              </a:rPr>
              <a:t>Available: https://doi.org/10.1145/3544548.3581503. </a:t>
            </a:r>
          </a:p>
          <a:p>
            <a:pPr marL="0" indent="0" algn="just">
              <a:buNone/>
            </a:pPr>
            <a:r>
              <a:rPr lang="en-US" sz="1600" dirty="0">
                <a:solidFill>
                  <a:srgbClr val="000000"/>
                </a:solidFill>
                <a:effectLst/>
                <a:latin typeface="Times New Roman" panose="02020603050405020304" pitchFamily="18" charset="0"/>
              </a:rPr>
              <a:t>[2] Luigi De Angelis Francesco </a:t>
            </a:r>
            <a:r>
              <a:rPr lang="en-US" sz="1600" dirty="0" err="1">
                <a:solidFill>
                  <a:srgbClr val="000000"/>
                </a:solidFill>
                <a:effectLst/>
                <a:latin typeface="Times New Roman" panose="02020603050405020304" pitchFamily="18" charset="0"/>
              </a:rPr>
              <a:t>Baglivo</a:t>
            </a:r>
            <a:r>
              <a:rPr lang="en-US" sz="1600" dirty="0">
                <a:solidFill>
                  <a:srgbClr val="000000"/>
                </a:solidFill>
                <a:effectLst/>
                <a:latin typeface="Times New Roman" panose="02020603050405020304" pitchFamily="18" charset="0"/>
              </a:rPr>
              <a:t>, Guglielmo </a:t>
            </a:r>
            <a:r>
              <a:rPr lang="en-US" sz="1600" dirty="0" err="1">
                <a:solidFill>
                  <a:srgbClr val="000000"/>
                </a:solidFill>
                <a:effectLst/>
                <a:latin typeface="Times New Roman" panose="02020603050405020304" pitchFamily="18" charset="0"/>
              </a:rPr>
              <a:t>Arzilli</a:t>
            </a:r>
            <a:r>
              <a:rPr lang="en-US" sz="1600" dirty="0">
                <a:solidFill>
                  <a:srgbClr val="000000"/>
                </a:solidFill>
                <a:effectLst/>
                <a:latin typeface="Times New Roman" panose="02020603050405020304" pitchFamily="18" charset="0"/>
              </a:rPr>
              <a:t>, Gaetano Pierpaolo </a:t>
            </a:r>
            <a:r>
              <a:rPr lang="en-US" sz="1600" dirty="0" err="1">
                <a:solidFill>
                  <a:srgbClr val="000000"/>
                </a:solidFill>
                <a:effectLst/>
                <a:latin typeface="Times New Roman" panose="02020603050405020304" pitchFamily="18" charset="0"/>
              </a:rPr>
              <a:t>Privitera</a:t>
            </a:r>
            <a:r>
              <a:rPr lang="en-US" sz="1600" dirty="0">
                <a:solidFill>
                  <a:srgbClr val="000000"/>
                </a:solidFill>
                <a:effectLst/>
                <a:latin typeface="Times New Roman" panose="02020603050405020304" pitchFamily="18" charset="0"/>
              </a:rPr>
              <a:t>, Paolo </a:t>
            </a:r>
            <a:r>
              <a:rPr lang="en-US" sz="1600" dirty="0" err="1">
                <a:solidFill>
                  <a:srgbClr val="000000"/>
                </a:solidFill>
                <a:effectLst/>
                <a:latin typeface="Times New Roman" panose="02020603050405020304" pitchFamily="18" charset="0"/>
              </a:rPr>
              <a:t>Ferragina</a:t>
            </a:r>
            <a:r>
              <a:rPr lang="en-US" sz="1600" dirty="0">
                <a:solidFill>
                  <a:srgbClr val="000000"/>
                </a:solidFill>
                <a:effectLst/>
                <a:latin typeface="Times New Roman" panose="02020603050405020304" pitchFamily="18" charset="0"/>
              </a:rPr>
              <a:t>, Alberto Eugenio Tozzi &amp; Caterina Rizzo. (April 2023). “ChatGPT and the rise of large language models: The new AI-driven infodemic threat in public health”. Digital Public Health [Online]. Available: </a:t>
            </a:r>
            <a:r>
              <a:rPr lang="en-US" sz="1600" dirty="0">
                <a:solidFill>
                  <a:srgbClr val="000000"/>
                </a:solidFill>
                <a:effectLst/>
                <a:latin typeface="Times New Roman" panose="02020603050405020304" pitchFamily="18" charset="0"/>
                <a:hlinkClick r:id="rId2"/>
              </a:rPr>
              <a:t>https://doi.org/10.3389/fpubh.2023.1166120</a:t>
            </a:r>
            <a:r>
              <a:rPr lang="en-US" sz="1600" dirty="0">
                <a:solidFill>
                  <a:srgbClr val="000000"/>
                </a:solidFill>
                <a:effectLst/>
                <a:latin typeface="Times New Roman" panose="02020603050405020304" pitchFamily="18" charset="0"/>
              </a:rPr>
              <a:t>.</a:t>
            </a:r>
          </a:p>
          <a:p>
            <a:pPr marL="0" indent="0" algn="just">
              <a:buNone/>
            </a:pPr>
            <a:r>
              <a:rPr lang="en-US" sz="1600" dirty="0">
                <a:solidFill>
                  <a:srgbClr val="000000"/>
                </a:solidFill>
                <a:effectLst/>
                <a:latin typeface="Times New Roman" panose="02020603050405020304" pitchFamily="18" charset="0"/>
              </a:rPr>
              <a:t> [3] Shan Chen, Benjamin H. Kann &amp; Michael B. Foote. (2023). “AI Chatbots for cancer treatment”. JAMA Oncol [Online]. DOI:10.1001/jamaoncol.2023.2954.</a:t>
            </a:r>
          </a:p>
          <a:p>
            <a:pPr marL="0" indent="0" algn="just">
              <a:buNone/>
            </a:pPr>
            <a:r>
              <a:rPr lang="en-US" sz="1600" dirty="0">
                <a:solidFill>
                  <a:srgbClr val="000000"/>
                </a:solidFill>
                <a:effectLst/>
                <a:latin typeface="Times New Roman" panose="02020603050405020304" pitchFamily="18" charset="0"/>
              </a:rPr>
              <a:t> [4]Customer Support Chatbot Using Machine Learning https://www.researchgate.net/publication/343980800_Customer_Support_Chatbot_Using_M </a:t>
            </a:r>
            <a:r>
              <a:rPr lang="en-US" sz="1600" dirty="0" err="1">
                <a:solidFill>
                  <a:srgbClr val="000000"/>
                </a:solidFill>
                <a:effectLst/>
                <a:latin typeface="Times New Roman" panose="02020603050405020304" pitchFamily="18" charset="0"/>
              </a:rPr>
              <a:t>achine_Learning</a:t>
            </a:r>
            <a:r>
              <a:rPr lang="en-US" sz="1600" dirty="0">
                <a:solidFill>
                  <a:srgbClr val="000000"/>
                </a:solidFill>
                <a:effectLst/>
                <a:latin typeface="Times New Roman" panose="02020603050405020304" pitchFamily="18" charset="0"/>
              </a:rPr>
              <a:t> [4] Dmitry I. Mikhailov. (May 2023). “Optimizing National Security Strategies through </a:t>
            </a:r>
            <a:r>
              <a:rPr lang="en-US" sz="1600" dirty="0" err="1">
                <a:solidFill>
                  <a:srgbClr val="000000"/>
                </a:solidFill>
                <a:effectLst/>
                <a:latin typeface="Times New Roman" panose="02020603050405020304" pitchFamily="18" charset="0"/>
              </a:rPr>
              <a:t>LLMDriven</a:t>
            </a:r>
            <a:r>
              <a:rPr lang="en-US" sz="1600" dirty="0">
                <a:solidFill>
                  <a:srgbClr val="000000"/>
                </a:solidFill>
                <a:effectLst/>
                <a:latin typeface="Times New Roman" panose="02020603050405020304" pitchFamily="18" charset="0"/>
              </a:rPr>
              <a:t> AI”, Artificial Intelligence [Online]. DOI: 10.14293/PR2199. 000136.v1.</a:t>
            </a:r>
          </a:p>
          <a:p>
            <a:pPr marL="0" indent="0" algn="just">
              <a:buNone/>
            </a:pPr>
            <a:r>
              <a:rPr lang="en-US" sz="1600" dirty="0">
                <a:solidFill>
                  <a:srgbClr val="000000"/>
                </a:solidFill>
                <a:effectLst/>
                <a:latin typeface="Times New Roman" panose="02020603050405020304" pitchFamily="18" charset="0"/>
              </a:rPr>
              <a:t> [5] Deploy Machine Learning Model using Flask https://www.analyticsvidhya.com/blog/2020/04/how-to-deploy-machine-learning-modelflask/ </a:t>
            </a:r>
          </a:p>
          <a:p>
            <a:pPr marL="0" indent="0" algn="just">
              <a:buNone/>
            </a:pPr>
            <a:r>
              <a:rPr lang="en-US" sz="1600" dirty="0">
                <a:solidFill>
                  <a:srgbClr val="000000"/>
                </a:solidFill>
                <a:effectLst/>
                <a:latin typeface="Times New Roman" panose="02020603050405020304" pitchFamily="18" charset="0"/>
              </a:rPr>
              <a:t>[6] Flask Basic tutorial </a:t>
            </a:r>
            <a:r>
              <a:rPr lang="en-US" sz="1600" dirty="0">
                <a:solidFill>
                  <a:srgbClr val="000000"/>
                </a:solidFill>
                <a:effectLst/>
                <a:latin typeface="Times New Roman" panose="02020603050405020304" pitchFamily="18" charset="0"/>
                <a:hlinkClick r:id="rId3"/>
              </a:rPr>
              <a:t>https://www.tutorialspoint.com/flask/index.htm</a:t>
            </a:r>
            <a:endParaRPr lang="en-US" sz="1600" dirty="0">
              <a:solidFill>
                <a:srgbClr val="000000"/>
              </a:solidFill>
              <a:effectLst/>
              <a:latin typeface="Times New Roman" panose="02020603050405020304" pitchFamily="18" charset="0"/>
            </a:endParaRPr>
          </a:p>
          <a:p>
            <a:pPr marL="0" indent="0" algn="just">
              <a:buNone/>
            </a:pPr>
            <a:r>
              <a:rPr lang="en-US" sz="1600" dirty="0">
                <a:solidFill>
                  <a:srgbClr val="000000"/>
                </a:solidFill>
                <a:effectLst/>
                <a:latin typeface="Times New Roman" panose="02020603050405020304" pitchFamily="18" charset="0"/>
              </a:rPr>
              <a:t>[7] </a:t>
            </a:r>
            <a:r>
              <a:rPr lang="en-US" sz="1600" dirty="0" err="1">
                <a:solidFill>
                  <a:srgbClr val="000000"/>
                </a:solidFill>
                <a:effectLst/>
                <a:latin typeface="Times New Roman" panose="02020603050405020304" pitchFamily="18" charset="0"/>
              </a:rPr>
              <a:t>Følstad</a:t>
            </a:r>
            <a:r>
              <a:rPr lang="en-US" sz="1600" dirty="0">
                <a:solidFill>
                  <a:srgbClr val="000000"/>
                </a:solidFill>
                <a:effectLst/>
                <a:latin typeface="Times New Roman" panose="02020603050405020304" pitchFamily="18" charset="0"/>
              </a:rPr>
              <a:t>, A., </a:t>
            </a:r>
            <a:r>
              <a:rPr lang="en-US" sz="1600" dirty="0" err="1">
                <a:solidFill>
                  <a:srgbClr val="000000"/>
                </a:solidFill>
                <a:effectLst/>
                <a:latin typeface="Times New Roman" panose="02020603050405020304" pitchFamily="18" charset="0"/>
              </a:rPr>
              <a:t>Skjuve</a:t>
            </a:r>
            <a:r>
              <a:rPr lang="en-US" sz="1600" dirty="0">
                <a:solidFill>
                  <a:srgbClr val="000000"/>
                </a:solidFill>
                <a:effectLst/>
                <a:latin typeface="Times New Roman" panose="02020603050405020304" pitchFamily="18" charset="0"/>
              </a:rPr>
              <a:t>, M., &amp; </a:t>
            </a:r>
            <a:r>
              <a:rPr lang="en-US" sz="1600" dirty="0" err="1">
                <a:solidFill>
                  <a:srgbClr val="000000"/>
                </a:solidFill>
                <a:effectLst/>
                <a:latin typeface="Times New Roman" panose="02020603050405020304" pitchFamily="18" charset="0"/>
              </a:rPr>
              <a:t>Brandtzaeg</a:t>
            </a:r>
            <a:r>
              <a:rPr lang="en-US" sz="1600" dirty="0">
                <a:solidFill>
                  <a:srgbClr val="000000"/>
                </a:solidFill>
                <a:effectLst/>
                <a:latin typeface="Times New Roman" panose="02020603050405020304" pitchFamily="18" charset="0"/>
              </a:rPr>
              <a:t>, P. B. (2018). Different chatbots for different purposes: Towards a typology of chatbots to understand interaction design. In International Conference on Internet, Springer, LNCS (Vol. 11551, pp. 145-156).</a:t>
            </a:r>
          </a:p>
          <a:p>
            <a:pPr marL="0" indent="0">
              <a:lnSpc>
                <a:spcPts val="225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buFont typeface="+mj-lt"/>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81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BC67-0D88-7707-6E40-5A2BD1DB9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15727-9C9A-6682-AABD-DC91283EC18B}"/>
              </a:ext>
            </a:extLst>
          </p:cNvPr>
          <p:cNvSpPr>
            <a:spLocks noGrp="1"/>
          </p:cNvSpPr>
          <p:nvPr>
            <p:ph type="title"/>
          </p:nvPr>
        </p:nvSpPr>
        <p:spPr/>
        <p:txBody>
          <a:bodyPr/>
          <a:lstStyle/>
          <a:p>
            <a:r>
              <a:rPr lang="en-GB" dirty="0"/>
              <a:t>Publication Details</a:t>
            </a:r>
            <a:endParaRPr lang="en-IN" dirty="0"/>
          </a:p>
        </p:txBody>
      </p:sp>
      <p:pic>
        <p:nvPicPr>
          <p:cNvPr id="7" name="Content Placeholder 6">
            <a:extLst>
              <a:ext uri="{FF2B5EF4-FFF2-40B4-BE49-F238E27FC236}">
                <a16:creationId xmlns:a16="http://schemas.microsoft.com/office/drawing/2014/main" id="{97E83ED7-ECFF-E69B-0F83-59AD07B2B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9761" y="1142999"/>
            <a:ext cx="5704514" cy="5014519"/>
          </a:xfrm>
        </p:spPr>
      </p:pic>
    </p:spTree>
    <p:extLst>
      <p:ext uri="{BB962C8B-B14F-4D97-AF65-F5344CB8AC3E}">
        <p14:creationId xmlns:p14="http://schemas.microsoft.com/office/powerpoint/2010/main" val="1313721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43428AA6-2F56-88B9-024F-335C38683751}"/>
              </a:ext>
            </a:extLst>
          </p:cNvPr>
          <p:cNvSpPr txBox="1"/>
          <p:nvPr/>
        </p:nvSpPr>
        <p:spPr>
          <a:xfrm>
            <a:off x="931332" y="3819515"/>
            <a:ext cx="10549468" cy="2469266"/>
          </a:xfrm>
          <a:prstGeom prst="rect">
            <a:avLst/>
          </a:prstGeom>
          <a:noFill/>
        </p:spPr>
        <p:txBody>
          <a:bodyPr wrap="square" rtlCol="0">
            <a:spAutoFit/>
          </a:bodyPr>
          <a:lstStyle/>
          <a:p>
            <a:pPr algn="just">
              <a:lnSpc>
                <a:spcPct val="150000"/>
              </a:lnSpc>
            </a:pPr>
            <a:r>
              <a:rPr lang="en-US" sz="1600" b="1" dirty="0">
                <a:effectLst/>
                <a:latin typeface="Times New Roman" panose="02020603050405020304" pitchFamily="18" charset="0"/>
                <a:ea typeface="Times New Roman" panose="02020603050405020304" pitchFamily="18" charset="0"/>
              </a:rPr>
              <a:t>SDG 3: Good Health and Well-Being</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The chatbot improves healthcare accessibility by offering reliable medical guidance to underserved regions, reducing health disparities. </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rPr>
              <a:t>SDG 4: Quality Education</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Serves as an educational tool for medical students and practitioners by offering a vast repository of verified medical knowledge. </a:t>
            </a:r>
            <a:endParaRPr lang="en-IN" sz="16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7F4A4EFF-DBD7-9173-F35D-650D2CA0B41B}"/>
              </a:ext>
            </a:extLst>
          </p:cNvPr>
          <p:cNvPicPr>
            <a:picLocks noChangeAspect="1"/>
          </p:cNvPicPr>
          <p:nvPr/>
        </p:nvPicPr>
        <p:blipFill>
          <a:blip r:embed="rId2"/>
          <a:stretch>
            <a:fillRect/>
          </a:stretch>
        </p:blipFill>
        <p:spPr>
          <a:xfrm>
            <a:off x="3611888" y="1166789"/>
            <a:ext cx="4429387" cy="2464841"/>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A3E43-BB8F-62BA-FD64-5066FCCF5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A38B0-3C92-08C4-9454-068D68DC627F}"/>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19FB9033-86E6-CEB1-A079-C3FA3C2E78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9C37C591-833C-9531-C6D0-2AFF6DDA8BD2}"/>
              </a:ext>
            </a:extLst>
          </p:cNvPr>
          <p:cNvSpPr txBox="1"/>
          <p:nvPr/>
        </p:nvSpPr>
        <p:spPr>
          <a:xfrm>
            <a:off x="812800" y="1111299"/>
            <a:ext cx="10668000" cy="3885038"/>
          </a:xfrm>
          <a:prstGeom prst="rect">
            <a:avLst/>
          </a:prstGeom>
          <a:noFill/>
        </p:spPr>
        <p:txBody>
          <a:bodyPr wrap="square" rtlCol="0">
            <a:spAutoFit/>
          </a:bodyPr>
          <a:lstStyle/>
          <a:p>
            <a:pPr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rPr>
              <a:t>SDG 9: Industry, Innovation, and Infrastructure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Leverages cutting-edge AI, natural language processing (NLP), and semantic search technologies to revolutionize healthcare delivery.</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rPr>
              <a:t>SDG 10: Reduced Inequalities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Addresses healthcare inequalities by providing medical assistance to remote and underserved regions where healthcare services are limited or absent. </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rPr>
              <a:t>SDG 17: Partnerships for the Goals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Promotes collaborative efforts between technology providers, healthcare professionals, and policymakers to create a unified healthcare framework.</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432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225F-7BA2-792A-8B79-28145C62A1BB}"/>
              </a:ext>
            </a:extLst>
          </p:cNvPr>
          <p:cNvSpPr>
            <a:spLocks noGrp="1"/>
          </p:cNvSpPr>
          <p:nvPr>
            <p:ph type="title"/>
          </p:nvPr>
        </p:nvSpPr>
        <p:spPr/>
        <p:txBody>
          <a:bodyPr/>
          <a:lstStyle/>
          <a:p>
            <a:r>
              <a:rPr lang="en-IN" dirty="0" err="1"/>
              <a:t>Github</a:t>
            </a:r>
            <a:r>
              <a:rPr lang="en-IN" dirty="0"/>
              <a:t> Repository Link</a:t>
            </a:r>
          </a:p>
        </p:txBody>
      </p:sp>
      <p:sp>
        <p:nvSpPr>
          <p:cNvPr id="3" name="Content Placeholder 2">
            <a:extLst>
              <a:ext uri="{FF2B5EF4-FFF2-40B4-BE49-F238E27FC236}">
                <a16:creationId xmlns:a16="http://schemas.microsoft.com/office/drawing/2014/main" id="{D11C3B79-FDC2-AF85-D9DE-07636C724974}"/>
              </a:ext>
            </a:extLst>
          </p:cNvPr>
          <p:cNvSpPr>
            <a:spLocks noGrp="1"/>
          </p:cNvSpPr>
          <p:nvPr>
            <p:ph idx="1"/>
          </p:nvPr>
        </p:nvSpPr>
        <p:spPr/>
        <p:txBody>
          <a:bodyPr/>
          <a:lstStyle/>
          <a:p>
            <a:r>
              <a:rPr lang="en-IN" dirty="0"/>
              <a:t>https://github.com/mamathas18/Medical-Chatbot.git</a:t>
            </a:r>
          </a:p>
        </p:txBody>
      </p:sp>
    </p:spTree>
    <p:extLst>
      <p:ext uri="{BB962C8B-B14F-4D97-AF65-F5344CB8AC3E}">
        <p14:creationId xmlns:p14="http://schemas.microsoft.com/office/powerpoint/2010/main" val="231939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algn="just"/>
            <a:r>
              <a:rPr lang="en-US" dirty="0">
                <a:solidFill>
                  <a:srgbClr val="000000"/>
                </a:solidFill>
                <a:effectLst/>
                <a:latin typeface="Times New Roman" panose="02020603050405020304" pitchFamily="18" charset="0"/>
              </a:rPr>
              <a:t>Mental health concerns such as depression, anxiety, and stress have escalated into significant global issues, affecting millions of individuals across all demographics. </a:t>
            </a:r>
          </a:p>
          <a:p>
            <a:pPr algn="just"/>
            <a:r>
              <a:rPr lang="en-US" dirty="0">
                <a:solidFill>
                  <a:srgbClr val="000000"/>
                </a:solidFill>
                <a:effectLst/>
                <a:latin typeface="Times New Roman" panose="02020603050405020304" pitchFamily="18" charset="0"/>
              </a:rPr>
              <a:t>According to the World Health Organization (WHO), over 264 million people suffer from depression alone, with young adults aged 15 to 29 being particularly vulnerable. </a:t>
            </a:r>
          </a:p>
          <a:p>
            <a:pPr algn="just"/>
            <a:r>
              <a:rPr lang="en-US" dirty="0">
                <a:solidFill>
                  <a:srgbClr val="000000"/>
                </a:solidFill>
                <a:effectLst/>
                <a:latin typeface="Times New Roman" panose="02020603050405020304" pitchFamily="18" charset="0"/>
              </a:rPr>
              <a:t>Despite increasing awareness, various barriers hinder access to timely and effective mental health care. </a:t>
            </a:r>
          </a:p>
          <a:p>
            <a:pPr algn="just"/>
            <a:r>
              <a:rPr lang="en-US" dirty="0">
                <a:solidFill>
                  <a:srgbClr val="000000"/>
                </a:solidFill>
                <a:effectLst/>
                <a:latin typeface="Times New Roman" panose="02020603050405020304" pitchFamily="18" charset="0"/>
              </a:rPr>
              <a:t>These include societal stigma, a shortage of qualified mental health professionals, long waiting times, and the high costs associated with traditional healthcare services. </a:t>
            </a:r>
          </a:p>
          <a:p>
            <a:pPr algn="just"/>
            <a:r>
              <a:rPr lang="en-US" dirty="0">
                <a:solidFill>
                  <a:srgbClr val="000000"/>
                </a:solidFill>
                <a:effectLst/>
                <a:latin typeface="Times New Roman" panose="02020603050405020304" pitchFamily="18" charset="0"/>
              </a:rPr>
              <a:t>These challenges are especially pronounced in low- and middle-income regions, where healthcare infrastructure is often limited.</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6" name="Table 5">
            <a:extLst>
              <a:ext uri="{FF2B5EF4-FFF2-40B4-BE49-F238E27FC236}">
                <a16:creationId xmlns:a16="http://schemas.microsoft.com/office/drawing/2014/main" id="{CCE7778E-8524-D88F-2A48-3AAF2A148789}"/>
              </a:ext>
            </a:extLst>
          </p:cNvPr>
          <p:cNvGraphicFramePr>
            <a:graphicFrameLocks noGrp="1"/>
          </p:cNvGraphicFramePr>
          <p:nvPr>
            <p:extLst>
              <p:ext uri="{D42A27DB-BD31-4B8C-83A1-F6EECF244321}">
                <p14:modId xmlns:p14="http://schemas.microsoft.com/office/powerpoint/2010/main" val="3660557085"/>
              </p:ext>
            </p:extLst>
          </p:nvPr>
        </p:nvGraphicFramePr>
        <p:xfrm>
          <a:off x="528506" y="1417739"/>
          <a:ext cx="11109176" cy="4936584"/>
        </p:xfrm>
        <a:graphic>
          <a:graphicData uri="http://schemas.openxmlformats.org/drawingml/2006/table">
            <a:tbl>
              <a:tblPr firstRow="1" bandRow="1">
                <a:tableStyleId>{5940675A-B579-460E-94D1-54222C63F5DA}</a:tableStyleId>
              </a:tblPr>
              <a:tblGrid>
                <a:gridCol w="2375191">
                  <a:extLst>
                    <a:ext uri="{9D8B030D-6E8A-4147-A177-3AD203B41FA5}">
                      <a16:colId xmlns:a16="http://schemas.microsoft.com/office/drawing/2014/main" val="3382042134"/>
                    </a:ext>
                  </a:extLst>
                </a:gridCol>
                <a:gridCol w="3179397">
                  <a:extLst>
                    <a:ext uri="{9D8B030D-6E8A-4147-A177-3AD203B41FA5}">
                      <a16:colId xmlns:a16="http://schemas.microsoft.com/office/drawing/2014/main" val="3498863383"/>
                    </a:ext>
                  </a:extLst>
                </a:gridCol>
                <a:gridCol w="2714065">
                  <a:extLst>
                    <a:ext uri="{9D8B030D-6E8A-4147-A177-3AD203B41FA5}">
                      <a16:colId xmlns:a16="http://schemas.microsoft.com/office/drawing/2014/main" val="3035998781"/>
                    </a:ext>
                  </a:extLst>
                </a:gridCol>
                <a:gridCol w="2840523">
                  <a:extLst>
                    <a:ext uri="{9D8B030D-6E8A-4147-A177-3AD203B41FA5}">
                      <a16:colId xmlns:a16="http://schemas.microsoft.com/office/drawing/2014/main" val="1291807392"/>
                    </a:ext>
                  </a:extLst>
                </a:gridCol>
              </a:tblGrid>
              <a:tr h="516984">
                <a:tc>
                  <a:txBody>
                    <a:bodyPr/>
                    <a:lstStyle/>
                    <a:p>
                      <a:pPr algn="ctr"/>
                      <a:r>
                        <a:rPr lang="en-IN" sz="1600" b="1" dirty="0">
                          <a:latin typeface="Times New Roman" panose="02020603050405020304" pitchFamily="18" charset="0"/>
                          <a:cs typeface="Times New Roman" panose="02020603050405020304" pitchFamily="18" charset="0"/>
                        </a:rPr>
                        <a:t>Paper Title</a:t>
                      </a:r>
                    </a:p>
                  </a:txBody>
                  <a:tcPr/>
                </a:tc>
                <a:tc>
                  <a:txBody>
                    <a:bodyPr/>
                    <a:lstStyle/>
                    <a:p>
                      <a:pPr algn="ctr"/>
                      <a:r>
                        <a:rPr lang="en-IN" sz="1600" b="1" dirty="0">
                          <a:latin typeface="Times New Roman" panose="02020603050405020304" pitchFamily="18" charset="0"/>
                          <a:cs typeface="Times New Roman" panose="02020603050405020304" pitchFamily="18" charset="0"/>
                        </a:rPr>
                        <a:t>Journal/ Conference(Year)</a:t>
                      </a:r>
                    </a:p>
                  </a:txBody>
                  <a:tcPr/>
                </a:tc>
                <a:tc>
                  <a:txBody>
                    <a:bodyPr/>
                    <a:lstStyle/>
                    <a:p>
                      <a:pPr algn="ctr"/>
                      <a:r>
                        <a:rPr lang="en-IN" sz="1600" b="1" dirty="0">
                          <a:latin typeface="Times New Roman" panose="02020603050405020304" pitchFamily="18" charset="0"/>
                          <a:cs typeface="Times New Roman" panose="02020603050405020304" pitchFamily="18" charset="0"/>
                        </a:rPr>
                        <a:t>Advantages</a:t>
                      </a:r>
                    </a:p>
                  </a:txBody>
                  <a:tcPr/>
                </a:tc>
                <a:tc>
                  <a:txBody>
                    <a:bodyPr/>
                    <a:lstStyle/>
                    <a:p>
                      <a:pPr algn="ctr"/>
                      <a:r>
                        <a:rPr lang="en-IN" sz="1600" b="1"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900876320"/>
                  </a:ext>
                </a:extLst>
              </a:tr>
              <a:tr h="1212035">
                <a:tc>
                  <a:txBody>
                    <a:bodyPr/>
                    <a:lstStyle/>
                    <a:p>
                      <a:pPr marL="342900" indent="-342900" algn="ctr">
                        <a:buAutoNum type="arabicPeriod"/>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Desiree Bill et al.,</a:t>
                      </a:r>
                    </a:p>
                    <a:p>
                      <a:pPr marL="342900" indent="-342900" algn="ctr">
                        <a:buAutoNum type="arabicPeriod"/>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“Therapy Chatbot applications”[15]</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Desiree Bill, Theodor Eriksson.(2023)</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Fine-tuning an LLM through Reinforcement Learning from Human Feedback (RLHF) has been instrumental in developing a highly effective psychological AI chatbot for therapy.</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Limited ability to generalize, absence of human empathy and expertise, ethical challenges and a restricted understanding of context</a:t>
                      </a:r>
                    </a:p>
                  </a:txBody>
                  <a:tcPr/>
                </a:tc>
                <a:extLst>
                  <a:ext uri="{0D108BD9-81ED-4DB2-BD59-A6C34878D82A}">
                    <a16:rowId xmlns:a16="http://schemas.microsoft.com/office/drawing/2014/main" val="1572191435"/>
                  </a:ext>
                </a:extLst>
              </a:tr>
              <a:tr h="1212035">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2. Luigi De </a:t>
                      </a:r>
                      <a:r>
                        <a:rPr lang="en-US" sz="1600" kern="1200" dirty="0" err="1">
                          <a:solidFill>
                            <a:schemeClr val="tx1"/>
                          </a:solidFill>
                          <a:effectLst/>
                          <a:latin typeface="Times New Roman" panose="02020603050405020304" pitchFamily="18" charset="0"/>
                          <a:ea typeface="+mn-ea"/>
                          <a:cs typeface="Times New Roman" panose="02020603050405020304" pitchFamily="18" charset="0"/>
                        </a:rPr>
                        <a:t>Angeliset</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 al., “ChatGPT and rise of LLMs: The new AI driven infodemic threat in public health”[12]</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National Research Council, Italy (2023)</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There is a risk of generating inaccurate information that may seem reliable, as well as the potential for creating deepfake content.</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The presence of biased datasets in LLMs and OpenAI’s</a:t>
                      </a:r>
                    </a:p>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Lack of sufficient privacy information</a:t>
                      </a:r>
                    </a:p>
                  </a:txBody>
                  <a:tcPr/>
                </a:tc>
                <a:extLst>
                  <a:ext uri="{0D108BD9-81ED-4DB2-BD59-A6C34878D82A}">
                    <a16:rowId xmlns:a16="http://schemas.microsoft.com/office/drawing/2014/main" val="2506652632"/>
                  </a:ext>
                </a:extLst>
              </a:tr>
              <a:tr h="1212035">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3. </a:t>
                      </a:r>
                      <a:r>
                        <a:rPr lang="en-US" sz="1600" kern="1200" dirty="0" err="1">
                          <a:solidFill>
                            <a:schemeClr val="tx1"/>
                          </a:solidFill>
                          <a:effectLst/>
                          <a:latin typeface="Times New Roman" panose="02020603050405020304" pitchFamily="18" charset="0"/>
                          <a:ea typeface="+mn-ea"/>
                          <a:cs typeface="Times New Roman" panose="02020603050405020304" pitchFamily="18" charset="0"/>
                        </a:rPr>
                        <a:t>Enkeleja</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tx1"/>
                          </a:solidFill>
                          <a:effectLst/>
                          <a:latin typeface="Times New Roman" panose="02020603050405020304" pitchFamily="18" charset="0"/>
                          <a:ea typeface="+mn-ea"/>
                          <a:cs typeface="Times New Roman" panose="02020603050405020304" pitchFamily="18" charset="0"/>
                        </a:rPr>
                        <a:t>Kasneciet</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 al., “ChatGPT for good? Opportunities and challenges of LLMs for education”[8]</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Technical University of  Munich, Germany (2023)</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Challenges in the applications of LLMs in education and how to address them.</a:t>
                      </a:r>
                    </a:p>
                  </a:txBody>
                  <a:tcP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A time-intensive process and ethical considerations</a:t>
                      </a:r>
                    </a:p>
                  </a:txBody>
                  <a:tcPr/>
                </a:tc>
                <a:extLst>
                  <a:ext uri="{0D108BD9-81ED-4DB2-BD59-A6C34878D82A}">
                    <a16:rowId xmlns:a16="http://schemas.microsoft.com/office/drawing/2014/main" val="278578802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12BBE-405B-6DBD-9160-DDEF46AB7C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67383-BAD6-449F-1D2C-EFB681614CE2}"/>
              </a:ext>
            </a:extLst>
          </p:cNvPr>
          <p:cNvSpPr>
            <a:spLocks noGrp="1"/>
          </p:cNvSpPr>
          <p:nvPr>
            <p:ph type="title"/>
          </p:nvPr>
        </p:nvSpPr>
        <p:spPr/>
        <p:txBody>
          <a:bodyPr/>
          <a:lstStyle/>
          <a:p>
            <a:r>
              <a:rPr lang="en-GB" dirty="0"/>
              <a:t>Literature Review</a:t>
            </a:r>
          </a:p>
        </p:txBody>
      </p:sp>
      <p:graphicFrame>
        <p:nvGraphicFramePr>
          <p:cNvPr id="4" name="Table 3">
            <a:extLst>
              <a:ext uri="{FF2B5EF4-FFF2-40B4-BE49-F238E27FC236}">
                <a16:creationId xmlns:a16="http://schemas.microsoft.com/office/drawing/2014/main" id="{804D0EBB-935E-3E3C-DA34-DE10C03F979A}"/>
              </a:ext>
            </a:extLst>
          </p:cNvPr>
          <p:cNvGraphicFramePr>
            <a:graphicFrameLocks noGrp="1"/>
          </p:cNvGraphicFramePr>
          <p:nvPr>
            <p:extLst>
              <p:ext uri="{D42A27DB-BD31-4B8C-83A1-F6EECF244321}">
                <p14:modId xmlns:p14="http://schemas.microsoft.com/office/powerpoint/2010/main" val="4234560752"/>
              </p:ext>
            </p:extLst>
          </p:nvPr>
        </p:nvGraphicFramePr>
        <p:xfrm>
          <a:off x="554318" y="1419045"/>
          <a:ext cx="11083364" cy="4566272"/>
        </p:xfrm>
        <a:graphic>
          <a:graphicData uri="http://schemas.openxmlformats.org/drawingml/2006/table">
            <a:tbl>
              <a:tblPr firstRow="1" bandRow="1">
                <a:tableStyleId>{5940675A-B579-460E-94D1-54222C63F5DA}</a:tableStyleId>
              </a:tblPr>
              <a:tblGrid>
                <a:gridCol w="2369672">
                  <a:extLst>
                    <a:ext uri="{9D8B030D-6E8A-4147-A177-3AD203B41FA5}">
                      <a16:colId xmlns:a16="http://schemas.microsoft.com/office/drawing/2014/main" val="2773043329"/>
                    </a:ext>
                  </a:extLst>
                </a:gridCol>
                <a:gridCol w="3172010">
                  <a:extLst>
                    <a:ext uri="{9D8B030D-6E8A-4147-A177-3AD203B41FA5}">
                      <a16:colId xmlns:a16="http://schemas.microsoft.com/office/drawing/2014/main" val="1050732529"/>
                    </a:ext>
                  </a:extLst>
                </a:gridCol>
                <a:gridCol w="2543503">
                  <a:extLst>
                    <a:ext uri="{9D8B030D-6E8A-4147-A177-3AD203B41FA5}">
                      <a16:colId xmlns:a16="http://schemas.microsoft.com/office/drawing/2014/main" val="471602847"/>
                    </a:ext>
                  </a:extLst>
                </a:gridCol>
                <a:gridCol w="2998179">
                  <a:extLst>
                    <a:ext uri="{9D8B030D-6E8A-4147-A177-3AD203B41FA5}">
                      <a16:colId xmlns:a16="http://schemas.microsoft.com/office/drawing/2014/main" val="3165770332"/>
                    </a:ext>
                  </a:extLst>
                </a:gridCol>
              </a:tblGrid>
              <a:tr h="519355">
                <a:tc>
                  <a:txBody>
                    <a:bodyPr/>
                    <a:lstStyle/>
                    <a:p>
                      <a:pPr algn="ctr"/>
                      <a:r>
                        <a:rPr lang="en-IN" sz="1600" b="1" dirty="0">
                          <a:latin typeface="Times New Roman" panose="02020603050405020304" pitchFamily="18" charset="0"/>
                          <a:cs typeface="Times New Roman" panose="02020603050405020304" pitchFamily="18" charset="0"/>
                        </a:rPr>
                        <a:t>Paper Title</a:t>
                      </a:r>
                    </a:p>
                  </a:txBody>
                  <a:tcPr/>
                </a:tc>
                <a:tc>
                  <a:txBody>
                    <a:bodyPr/>
                    <a:lstStyle/>
                    <a:p>
                      <a:pPr algn="ctr"/>
                      <a:r>
                        <a:rPr lang="en-IN" sz="1600" b="1" dirty="0">
                          <a:latin typeface="Times New Roman" panose="02020603050405020304" pitchFamily="18" charset="0"/>
                          <a:cs typeface="Times New Roman" panose="02020603050405020304" pitchFamily="18" charset="0"/>
                        </a:rPr>
                        <a:t>Journal / Conference (year)</a:t>
                      </a:r>
                    </a:p>
                  </a:txBody>
                  <a:tcPr/>
                </a:tc>
                <a:tc>
                  <a:txBody>
                    <a:bodyPr/>
                    <a:lstStyle/>
                    <a:p>
                      <a:pPr algn="ctr"/>
                      <a:r>
                        <a:rPr lang="en-IN" sz="1600" b="1" dirty="0">
                          <a:latin typeface="Times New Roman" panose="02020603050405020304" pitchFamily="18" charset="0"/>
                          <a:cs typeface="Times New Roman" panose="02020603050405020304" pitchFamily="18" charset="0"/>
                        </a:rPr>
                        <a:t>Advantages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Limitations</a:t>
                      </a:r>
                    </a:p>
                    <a:p>
                      <a:pPr algn="ct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5468726"/>
                  </a:ext>
                </a:extLst>
              </a:tr>
              <a:tr h="1216336">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4.Volk Hartmann et al., “Chatbot Modules for Long Open-domain Conversations”</a:t>
                      </a: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University of Wisconsin-Madison (2022).</a:t>
                      </a: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MPC, which uses a pre-trained LLM, is more effective than the fine-tuned BB3-30B</a:t>
                      </a: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We expect that a modular approach could be effective for other languages, given the availability of a capable language model.</a:t>
                      </a:r>
                    </a:p>
                    <a:p>
                      <a:pPr algn="ct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98992882"/>
                  </a:ext>
                </a:extLst>
              </a:tr>
              <a:tr h="1216336">
                <a:tc>
                  <a:txBody>
                    <a:bodyPr/>
                    <a:lstStyle/>
                    <a:p>
                      <a:pPr algn="ctr"/>
                      <a:r>
                        <a:rPr lang="en-IN" sz="1600" b="0" kern="1200" dirty="0">
                          <a:solidFill>
                            <a:schemeClr val="tx1"/>
                          </a:solidFill>
                          <a:effectLst/>
                          <a:latin typeface="Times New Roman" panose="02020603050405020304" pitchFamily="18" charset="0"/>
                          <a:ea typeface="+mn-ea"/>
                          <a:cs typeface="Times New Roman" panose="02020603050405020304" pitchFamily="18" charset="0"/>
                        </a:rPr>
                        <a:t>5. Ben </a:t>
                      </a:r>
                      <a:r>
                        <a:rPr lang="en-IN" sz="1600" b="0" kern="1200" dirty="0" err="1">
                          <a:solidFill>
                            <a:schemeClr val="tx1"/>
                          </a:solidFill>
                          <a:effectLst/>
                          <a:latin typeface="Times New Roman" panose="02020603050405020304" pitchFamily="18" charset="0"/>
                          <a:ea typeface="+mn-ea"/>
                          <a:cs typeface="Times New Roman" panose="02020603050405020304" pitchFamily="18" charset="0"/>
                        </a:rPr>
                        <a:t>Niu.Et</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 al.,  Conversational Ai and Academic  Integrity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Dwivedi et al(2021)</a:t>
                      </a:r>
                    </a:p>
                  </a:txBody>
                  <a:tcPr/>
                </a:tc>
                <a:tc>
                  <a:txBody>
                    <a:bodyPr/>
                    <a:lstStyle/>
                    <a:p>
                      <a:pPr algn="ctr"/>
                      <a:r>
                        <a:rPr lang="en-IN" sz="1600" b="0" dirty="0">
                          <a:latin typeface="Times New Roman" panose="02020603050405020304" pitchFamily="18" charset="0"/>
                          <a:cs typeface="Times New Roman" panose="02020603050405020304" pitchFamily="18" charset="0"/>
                        </a:rPr>
                        <a:t>Ethical culture , ethical awareness, and self confidence in making ethical decisions.</a:t>
                      </a: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Limited empirical research, inadequate exploration of outcomes and the effect of different factors</a:t>
                      </a:r>
                    </a:p>
                  </a:txBody>
                  <a:tcPr/>
                </a:tc>
                <a:extLst>
                  <a:ext uri="{0D108BD9-81ED-4DB2-BD59-A6C34878D82A}">
                    <a16:rowId xmlns:a16="http://schemas.microsoft.com/office/drawing/2014/main" val="3425360386"/>
                  </a:ext>
                </a:extLst>
              </a:tr>
              <a:tr h="1216336">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6. AI leveraging LLMs for public health intervention</a:t>
                      </a: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NAVER AI labs, France (2023)</a:t>
                      </a: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Five health metrics were collected and summarized for social workers. </a:t>
                      </a:r>
                    </a:p>
                  </a:txBody>
                  <a:tcP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limited sample size and bias in the sample</a:t>
                      </a:r>
                    </a:p>
                  </a:txBody>
                  <a:tcPr/>
                </a:tc>
                <a:extLst>
                  <a:ext uri="{0D108BD9-81ED-4DB2-BD59-A6C34878D82A}">
                    <a16:rowId xmlns:a16="http://schemas.microsoft.com/office/drawing/2014/main" val="2882686527"/>
                  </a:ext>
                </a:extLst>
              </a:tr>
            </a:tbl>
          </a:graphicData>
        </a:graphic>
      </p:graphicFrame>
    </p:spTree>
    <p:extLst>
      <p:ext uri="{BB962C8B-B14F-4D97-AF65-F5344CB8AC3E}">
        <p14:creationId xmlns:p14="http://schemas.microsoft.com/office/powerpoint/2010/main" val="17313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4" name="Rectangle 1">
            <a:extLst>
              <a:ext uri="{FF2B5EF4-FFF2-40B4-BE49-F238E27FC236}">
                <a16:creationId xmlns:a16="http://schemas.microsoft.com/office/drawing/2014/main" id="{B1D59522-7BFF-C8D1-3BE7-84453350BA29}"/>
              </a:ext>
            </a:extLst>
          </p:cNvPr>
          <p:cNvSpPr>
            <a:spLocks noGrp="1" noChangeArrowheads="1"/>
          </p:cNvSpPr>
          <p:nvPr>
            <p:ph idx="1"/>
          </p:nvPr>
        </p:nvSpPr>
        <p:spPr bwMode="auto">
          <a:xfrm>
            <a:off x="600298" y="999982"/>
            <a:ext cx="1066799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healthcare chatbot sector has seen considerable progress in recent years, but there remain significant research gaps that limit their widespread adoption and effectiveness. </a:t>
            </a: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of the primary challenges is the inadequate integration of domain-specific knowledge, which impacts the chatbot's ability to deliver precise medical information. </a:t>
            </a: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existing solutions rely on general datasets, which restrict their utility in specialized fields like otolaryngology (ENT). </a:t>
            </a: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approaches to healthcare chatbots are as follows:</a:t>
            </a: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Rule-based Systems</a:t>
            </a:r>
            <a:endParaRPr lang="en-US" altLang="en-US" dirty="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Retrieval-based Models</a:t>
            </a: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Generative Models</a:t>
            </a:r>
            <a:endParaRPr lang="en-US" altLang="en-US" dirty="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Cloud-based Solutions</a:t>
            </a:r>
          </a:p>
          <a:p>
            <a:pPr marL="0" indent="0" algn="just"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Identified Research Gaps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544352" y="1050723"/>
            <a:ext cx="10668000" cy="495299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Medical Chatbot integrates advanced technologies to provide accurate and efficient healthcare guidance. Key components </a:t>
            </a:r>
            <a:r>
              <a:rPr lang="en-US" sz="2000" dirty="0" err="1">
                <a:latin typeface="Times New Roman" panose="02020603050405020304" pitchFamily="18" charset="0"/>
                <a:cs typeface="Times New Roman" panose="02020603050405020304" pitchFamily="18" charset="0"/>
              </a:rPr>
              <a:t>include:Natural</a:t>
            </a:r>
            <a:r>
              <a:rPr lang="en-US" sz="2000" dirty="0">
                <a:latin typeface="Times New Roman" panose="02020603050405020304" pitchFamily="18" charset="0"/>
                <a:cs typeface="Times New Roman" panose="02020603050405020304" pitchFamily="18" charset="0"/>
              </a:rPr>
              <a:t> Language Understanding (NLU): Powered by SBERT for understanding user intent and generating semantic embeddings for medical queries. </a:t>
            </a:r>
          </a:p>
          <a:p>
            <a:pPr marL="0" indent="0" algn="just">
              <a:buNone/>
            </a:pPr>
            <a:r>
              <a:rPr lang="en-US" sz="2000" dirty="0">
                <a:latin typeface="Times New Roman" panose="02020603050405020304" pitchFamily="18" charset="0"/>
                <a:cs typeface="Times New Roman" panose="02020603050405020304" pitchFamily="18" charset="0"/>
              </a:rPr>
              <a:t>1. Dataset The knowledge base is derived from medical textbooks and research papers, ensuring reliable, up-to-date information. Preprocessing techniques generate vector embeddings for efficient semantic matching.</a:t>
            </a:r>
          </a:p>
          <a:p>
            <a:pPr marL="0" indent="0" algn="just">
              <a:buNone/>
            </a:pPr>
            <a:r>
              <a:rPr lang="en-US" sz="2000" dirty="0">
                <a:latin typeface="Times New Roman" panose="02020603050405020304" pitchFamily="18" charset="0"/>
                <a:cs typeface="Times New Roman" panose="02020603050405020304" pitchFamily="18" charset="0"/>
              </a:rPr>
              <a:t>2. Workflow User Query Submission: Users interact via a user-friendly web </a:t>
            </a:r>
            <a:r>
              <a:rPr lang="en-US" sz="2000" dirty="0" err="1">
                <a:latin typeface="Times New Roman" panose="02020603050405020304" pitchFamily="18" charset="0"/>
                <a:cs typeface="Times New Roman" panose="02020603050405020304" pitchFamily="18" charset="0"/>
              </a:rPr>
              <a:t>interface.Query</a:t>
            </a:r>
            <a:r>
              <a:rPr lang="en-US" sz="2000" dirty="0">
                <a:latin typeface="Times New Roman" panose="02020603050405020304" pitchFamily="18" charset="0"/>
                <a:cs typeface="Times New Roman" panose="02020603050405020304" pitchFamily="18" charset="0"/>
              </a:rPr>
              <a:t> Processing: Queries are cleaned, tokenized, and embedded using </a:t>
            </a:r>
            <a:r>
              <a:rPr lang="en-US" sz="2000" dirty="0" err="1">
                <a:latin typeface="Times New Roman" panose="02020603050405020304" pitchFamily="18" charset="0"/>
                <a:cs typeface="Times New Roman" panose="02020603050405020304" pitchFamily="18" charset="0"/>
              </a:rPr>
              <a:t>SBERT.Semantic</a:t>
            </a:r>
            <a:r>
              <a:rPr lang="en-US" sz="2000" dirty="0">
                <a:latin typeface="Times New Roman" panose="02020603050405020304" pitchFamily="18" charset="0"/>
                <a:cs typeface="Times New Roman" panose="02020603050405020304" pitchFamily="18" charset="0"/>
              </a:rPr>
              <a:t> Search: Pinecone retrieves contextually relevant data using cosine </a:t>
            </a:r>
            <a:r>
              <a:rPr lang="en-US" sz="2000" dirty="0" err="1">
                <a:latin typeface="Times New Roman" panose="02020603050405020304" pitchFamily="18" charset="0"/>
                <a:cs typeface="Times New Roman" panose="02020603050405020304" pitchFamily="18" charset="0"/>
              </a:rPr>
              <a:t>similarity.Response</a:t>
            </a:r>
            <a:r>
              <a:rPr lang="en-US" sz="2000" dirty="0">
                <a:latin typeface="Times New Roman" panose="02020603050405020304" pitchFamily="18" charset="0"/>
                <a:cs typeface="Times New Roman" panose="02020603050405020304" pitchFamily="18" charset="0"/>
              </a:rPr>
              <a:t> Generation: Structured, user-friendly responses are generated with template-based </a:t>
            </a:r>
            <a:r>
              <a:rPr lang="en-US" sz="2000" dirty="0" err="1">
                <a:latin typeface="Times New Roman" panose="02020603050405020304" pitchFamily="18" charset="0"/>
                <a:cs typeface="Times New Roman" panose="02020603050405020304" pitchFamily="18" charset="0"/>
              </a:rPr>
              <a:t>methods.Response</a:t>
            </a:r>
            <a:r>
              <a:rPr lang="en-US" sz="2000" dirty="0">
                <a:latin typeface="Times New Roman" panose="02020603050405020304" pitchFamily="18" charset="0"/>
                <a:cs typeface="Times New Roman" panose="02020603050405020304" pitchFamily="18" charset="0"/>
              </a:rPr>
              <a:t> Delivery: Flask ensures smooth, responsive communication with users.</a:t>
            </a:r>
          </a:p>
          <a:p>
            <a:pPr marL="0" indent="0" algn="just">
              <a:buNone/>
            </a:pPr>
            <a:r>
              <a:rPr lang="en-US" sz="2000" dirty="0">
                <a:latin typeface="Times New Roman" panose="02020603050405020304" pitchFamily="18" charset="0"/>
                <a:cs typeface="Times New Roman" panose="02020603050405020304" pitchFamily="18" charset="0"/>
              </a:rPr>
              <a:t>3. Technologies NLU: Captures semantic meaning of user inputs using </a:t>
            </a:r>
            <a:r>
              <a:rPr lang="en-US" sz="2000" dirty="0" err="1">
                <a:latin typeface="Times New Roman" panose="02020603050405020304" pitchFamily="18" charset="0"/>
                <a:cs typeface="Times New Roman" panose="02020603050405020304" pitchFamily="18" charset="0"/>
              </a:rPr>
              <a:t>SBERT.Pinecone</a:t>
            </a:r>
            <a:r>
              <a:rPr lang="en-US" sz="2000" dirty="0">
                <a:latin typeface="Times New Roman" panose="02020603050405020304" pitchFamily="18" charset="0"/>
                <a:cs typeface="Times New Roman" panose="02020603050405020304" pitchFamily="18" charset="0"/>
              </a:rPr>
              <a:t>: Enables scalable, high-performance vector </a:t>
            </a:r>
            <a:r>
              <a:rPr lang="en-US" sz="2000" dirty="0" err="1">
                <a:latin typeface="Times New Roman" panose="02020603050405020304" pitchFamily="18" charset="0"/>
                <a:cs typeface="Times New Roman" panose="02020603050405020304" pitchFamily="18" charset="0"/>
              </a:rPr>
              <a:t>search.Flask</a:t>
            </a:r>
            <a:r>
              <a:rPr lang="en-US" sz="2000" dirty="0">
                <a:latin typeface="Times New Roman" panose="02020603050405020304" pitchFamily="18" charset="0"/>
                <a:cs typeface="Times New Roman" panose="02020603050405020304" pitchFamily="18" charset="0"/>
              </a:rPr>
              <a:t>: Manages APIs and real-time </a:t>
            </a:r>
            <a:r>
              <a:rPr lang="en-US" sz="2000" dirty="0" err="1">
                <a:latin typeface="Times New Roman" panose="02020603050405020304" pitchFamily="18" charset="0"/>
                <a:cs typeface="Times New Roman" panose="02020603050405020304" pitchFamily="18" charset="0"/>
              </a:rPr>
              <a:t>interactions.LangChain</a:t>
            </a:r>
            <a:r>
              <a:rPr lang="en-US" sz="2000" dirty="0">
                <a:latin typeface="Times New Roman" panose="02020603050405020304" pitchFamily="18" charset="0"/>
                <a:cs typeface="Times New Roman" panose="02020603050405020304" pitchFamily="18" charset="0"/>
              </a:rPr>
              <a:t>: Handles dynamic multi-turn dialogues, ensuring context-aware conversations.</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385048"/>
            <a:ext cx="10668000" cy="4952997"/>
          </a:xfrm>
        </p:spPr>
        <p:txBody>
          <a:bodyPr>
            <a:normAutofit lnSpcReduction="10000"/>
          </a:bodyPr>
          <a:lstStyle/>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The ENT Medical Chatbot is designed to offer an efficient, reliable, and user-friendly solution tailored to the specific needs of the otolaryngology (ENT) field. Below is a detailed breakdown of the key objectives, including implemented features and examples.</a:t>
            </a:r>
          </a:p>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1. Provide Accurate and Domain-Specific Responses</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2. Enable Contextual Understanding of User Queries</a:t>
            </a:r>
          </a:p>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3. Ensure Scalable and Maintainable System Architecture</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4. Provide a User-Friendly Interaction Experience</a:t>
            </a:r>
          </a:p>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5. Enable Secure Handling of Sensitive Data</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6. Foster Collaboration and Continuous Improvement</a:t>
            </a:r>
          </a:p>
          <a:p>
            <a:pPr marL="0" indent="0">
              <a:lnSpc>
                <a:spcPct val="150000"/>
              </a:lnSpc>
              <a:buNone/>
            </a:pPr>
            <a:r>
              <a:rPr lang="en-US" sz="2000" dirty="0">
                <a:solidFill>
                  <a:srgbClr val="000000"/>
                </a:solidFill>
                <a:effectLst/>
                <a:latin typeface="Times New Roman" panose="02020603050405020304" pitchFamily="18" charset="0"/>
                <a:cs typeface="Times New Roman" panose="02020603050405020304" pitchFamily="18" charset="0"/>
              </a:rPr>
              <a:t>7. Ensure Efficient Retrieval of Information</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p:txBody>
          <a:bodyPr>
            <a:normAutofit fontScale="77500" lnSpcReduction="20000"/>
          </a:bodyPr>
          <a:lstStyle/>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design and implementation of the ENT Medical Chatbot are carefully structured to prioritize robustness, scalability, and user-oriented functionality. Below is a detailed overview of its components, features, and implementation strategies.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System Architecture To design a scalable and efficient architecture that separates user interaction, data processing, and knowledge retrieval for optimal performance.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Flow Ensure a smooth interaction between user input and the chatbot’s response generation process.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Flow Ensure a smooth interaction between user input and the chatbot’s response generation process.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Key Modules Modularize the system to enhance scalability, maintainability, and reusability.</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Implementation Techniques Adopt best practices in coding, testing, and deployment to ensure system reliability and robustness</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pPr marL="0" indent="0">
              <a:buNone/>
            </a:pPr>
            <a:endParaRPr lang="en-US" dirty="0"/>
          </a:p>
          <a:p>
            <a:endParaRPr lang="en-IN" dirty="0"/>
          </a:p>
        </p:txBody>
      </p:sp>
      <p:pic>
        <p:nvPicPr>
          <p:cNvPr id="6" name="Picture 5">
            <a:extLst>
              <a:ext uri="{FF2B5EF4-FFF2-40B4-BE49-F238E27FC236}">
                <a16:creationId xmlns:a16="http://schemas.microsoft.com/office/drawing/2014/main" id="{C75AFB05-9571-52AF-0405-7546D303D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758" y="925738"/>
            <a:ext cx="6660859" cy="5262817"/>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2534</TotalTime>
  <Words>1795</Words>
  <Application>Microsoft Office PowerPoint</Application>
  <PresentationFormat>Widescreen</PresentationFormat>
  <Paragraphs>129</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Bookman Old Style</vt:lpstr>
      <vt:lpstr>Calibri</vt:lpstr>
      <vt:lpstr>Cambria</vt:lpstr>
      <vt:lpstr>Symbol</vt:lpstr>
      <vt:lpstr>Times New Roman</vt:lpstr>
      <vt:lpstr>Verdana</vt:lpstr>
      <vt:lpstr>Bioinformatics</vt:lpstr>
      <vt:lpstr>TITLE : CUSTOMER SUPPORT CHATBOT WITH ML BASED ON HEALTHCARE</vt:lpstr>
      <vt:lpstr>Introduction</vt:lpstr>
      <vt:lpstr>Literature Review</vt:lpstr>
      <vt:lpstr>Literature Review</vt:lpstr>
      <vt:lpstr>Research Gaps Identified</vt:lpstr>
      <vt:lpstr>Proposed Method</vt:lpstr>
      <vt:lpstr>Objectives</vt:lpstr>
      <vt:lpstr>System Design and Implementation</vt:lpstr>
      <vt:lpstr>Architecture</vt:lpstr>
      <vt:lpstr>Timeline of Project</vt:lpstr>
      <vt:lpstr>Results &amp; Outcomes Obtained </vt:lpstr>
      <vt:lpstr>Conclusion</vt:lpstr>
      <vt:lpstr>References</vt:lpstr>
      <vt:lpstr>Publication Details</vt:lpstr>
      <vt:lpstr>Project work mapping with SDG</vt:lpstr>
      <vt:lpstr>Project work mapping with SDG</vt:lpstr>
      <vt:lpstr>Github Repository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Mamatha S</cp:lastModifiedBy>
  <cp:revision>102</cp:revision>
  <dcterms:created xsi:type="dcterms:W3CDTF">2023-03-16T03:26:27Z</dcterms:created>
  <dcterms:modified xsi:type="dcterms:W3CDTF">2025-01-20T06:39:48Z</dcterms:modified>
</cp:coreProperties>
</file>