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60" r:id="rId6"/>
    <p:sldId id="283" r:id="rId7"/>
    <p:sldId id="275" r:id="rId8"/>
    <p:sldId id="262" r:id="rId9"/>
    <p:sldId id="264" r:id="rId10"/>
    <p:sldId id="284" r:id="rId11"/>
    <p:sldId id="268" r:id="rId12"/>
    <p:sldId id="290" r:id="rId13"/>
    <p:sldId id="291" r:id="rId14"/>
    <p:sldId id="28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4F282-12E4-4F77-9E2E-B25B8A962062}" v="32" dt="2025-02-19T14:26:31.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50" d="100"/>
          <a:sy n="50" d="100"/>
        </p:scale>
        <p:origin x="29"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341120" y="1057677"/>
            <a:ext cx="9616440" cy="8002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000" dirty="0">
                <a:latin typeface="Times New Roman" panose="02020603050405020304" pitchFamily="18" charset="0"/>
                <a:cs typeface="Times New Roman" panose="02020603050405020304" pitchFamily="18" charset="0"/>
              </a:rPr>
              <a:t>Capturing Non-manual Features of Indian Sign Language and Converting it into Text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26720" y="1838960"/>
            <a:ext cx="2946400" cy="47018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8CSG-G9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646069"/>
              </p:ext>
            </p:extLst>
          </p:nvPr>
        </p:nvGraphicFramePr>
        <p:xfrm>
          <a:off x="426720" y="2309140"/>
          <a:ext cx="7650480" cy="2632107"/>
        </p:xfrm>
        <a:graphic>
          <a:graphicData uri="http://schemas.openxmlformats.org/drawingml/2006/table">
            <a:tbl>
              <a:tblPr firstRow="1" bandRow="1">
                <a:tableStyleId>{3C2FFA5D-87B4-456A-9821-1D502468CF0F}</a:tableStyleId>
              </a:tblPr>
              <a:tblGrid>
                <a:gridCol w="2813556">
                  <a:extLst>
                    <a:ext uri="{9D8B030D-6E8A-4147-A177-3AD203B41FA5}">
                      <a16:colId xmlns:a16="http://schemas.microsoft.com/office/drawing/2014/main" val="20000"/>
                    </a:ext>
                  </a:extLst>
                </a:gridCol>
                <a:gridCol w="4836924">
                  <a:extLst>
                    <a:ext uri="{9D8B030D-6E8A-4147-A177-3AD203B41FA5}">
                      <a16:colId xmlns:a16="http://schemas.microsoft.com/office/drawing/2014/main" val="20001"/>
                    </a:ext>
                  </a:extLst>
                </a:gridCol>
              </a:tblGrid>
              <a:tr h="48163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marL="91450" marR="91450" marT="45725" marB="45725" anchor="ctr"/>
                </a:tc>
                <a:extLst>
                  <a:ext uri="{0D108BD9-81ED-4DB2-BD59-A6C34878D82A}">
                    <a16:rowId xmlns:a16="http://schemas.microsoft.com/office/drawing/2014/main" val="2316386579"/>
                  </a:ext>
                </a:extLst>
              </a:tr>
              <a:tr h="481639">
                <a:tc>
                  <a:txBody>
                    <a:bodyPr/>
                    <a:lstStyle/>
                    <a:p>
                      <a:pPr marL="0" marR="0" lvl="1" indent="0" algn="ctr" rtl="0">
                        <a:spcBef>
                          <a:spcPts val="0"/>
                        </a:spcBef>
                        <a:spcAft>
                          <a:spcPts val="0"/>
                        </a:spcAft>
                        <a:buNone/>
                      </a:pPr>
                      <a:r>
                        <a:rPr lang="en-IN" sz="1800" b="0" u="none" strike="noStrike" cap="none" dirty="0">
                          <a:solidFill>
                            <a:schemeClr val="tx1"/>
                          </a:solidFill>
                        </a:rPr>
                        <a:t>20211CSG0048</a:t>
                      </a:r>
                      <a:endParaRPr sz="1800" b="0" u="none" strike="noStrike" cap="none" dirty="0">
                        <a:solidFill>
                          <a:schemeClr val="tx1"/>
                        </a:solidFill>
                      </a:endParaRPr>
                    </a:p>
                  </a:txBody>
                  <a:tcPr marL="91450" marR="91450" marT="45725" marB="45725" anchor="ctr"/>
                </a:tc>
                <a:tc>
                  <a:txBody>
                    <a:bodyPr/>
                    <a:lstStyle/>
                    <a:p>
                      <a:pPr marL="0" marR="0" lvl="0" indent="0" algn="ctr" rtl="0">
                        <a:spcBef>
                          <a:spcPts val="0"/>
                        </a:spcBef>
                        <a:spcAft>
                          <a:spcPts val="0"/>
                        </a:spcAft>
                        <a:buNone/>
                      </a:pPr>
                      <a:r>
                        <a:rPr lang="en-US" sz="1800" b="0" u="none" strike="noStrike" cap="none" dirty="0">
                          <a:solidFill>
                            <a:schemeClr val="tx1"/>
                          </a:solidFill>
                        </a:rPr>
                        <a:t>M</a:t>
                      </a:r>
                      <a:r>
                        <a:rPr lang="en-IN" sz="1800" b="0" u="none" strike="noStrike" cap="none" dirty="0">
                          <a:solidFill>
                            <a:schemeClr val="tx1"/>
                          </a:solidFill>
                        </a:rPr>
                        <a:t>AMATHA S</a:t>
                      </a:r>
                    </a:p>
                  </a:txBody>
                  <a:tcPr marL="91450" marR="91450" marT="45725" marB="45725" anchor="ctr"/>
                </a:tc>
                <a:extLst>
                  <a:ext uri="{0D108BD9-81ED-4DB2-BD59-A6C34878D82A}">
                    <a16:rowId xmlns:a16="http://schemas.microsoft.com/office/drawing/2014/main" val="10000"/>
                  </a:ext>
                </a:extLst>
              </a:tr>
              <a:tr h="754121">
                <a:tc>
                  <a:txBody>
                    <a:bodyPr/>
                    <a:lstStyle/>
                    <a:p>
                      <a:pPr marL="0" marR="0" lvl="0" indent="0" algn="ctr" rtl="0">
                        <a:spcBef>
                          <a:spcPts val="0"/>
                        </a:spcBef>
                        <a:spcAft>
                          <a:spcPts val="0"/>
                        </a:spcAft>
                        <a:buFont typeface="+mj-lt"/>
                        <a:buNone/>
                      </a:pPr>
                      <a:r>
                        <a:rPr lang="en-IN" sz="1800" u="none" strike="noStrike" cap="none" dirty="0"/>
                        <a:t>20211CSG0006</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N</a:t>
                      </a:r>
                      <a:r>
                        <a:rPr lang="en-IN" sz="1800" u="none" strike="noStrike" cap="none" dirty="0"/>
                        <a:t>ITHYA T M</a:t>
                      </a:r>
                      <a:endParaRPr sz="1800" u="none" strike="noStrike" cap="none" dirty="0"/>
                    </a:p>
                  </a:txBody>
                  <a:tcPr marL="91450" marR="91450" marT="45725" marB="45725" anchor="ctr"/>
                </a:tc>
                <a:extLst>
                  <a:ext uri="{0D108BD9-81ED-4DB2-BD59-A6C34878D82A}">
                    <a16:rowId xmlns:a16="http://schemas.microsoft.com/office/drawing/2014/main" val="10003"/>
                  </a:ext>
                </a:extLst>
              </a:tr>
              <a:tr h="457354">
                <a:tc>
                  <a:txBody>
                    <a:bodyPr/>
                    <a:lstStyle/>
                    <a:p>
                      <a:pPr marL="0" marR="0" lvl="0" indent="0" algn="ctr" rtl="0">
                        <a:spcBef>
                          <a:spcPts val="0"/>
                        </a:spcBef>
                        <a:spcAft>
                          <a:spcPts val="0"/>
                        </a:spcAft>
                        <a:buNone/>
                      </a:pPr>
                      <a:r>
                        <a:rPr lang="en-IN" sz="1800" u="none" strike="noStrike" cap="none" dirty="0"/>
                        <a:t>20211CSG0028</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NARMADA RADHIKA J S</a:t>
                      </a:r>
                      <a:endParaRPr sz="1800" u="none" strike="noStrike" cap="none" dirty="0"/>
                    </a:p>
                  </a:txBody>
                  <a:tcPr marL="91450" marR="91450" marT="45725" marB="45725" anchor="ctr"/>
                </a:tc>
                <a:extLst>
                  <a:ext uri="{0D108BD9-81ED-4DB2-BD59-A6C34878D82A}">
                    <a16:rowId xmlns:a16="http://schemas.microsoft.com/office/drawing/2014/main" val="10004"/>
                  </a:ext>
                </a:extLst>
              </a:tr>
              <a:tr h="457354">
                <a:tc>
                  <a:txBody>
                    <a:bodyPr/>
                    <a:lstStyle/>
                    <a:p>
                      <a:pPr marL="0" marR="0" lvl="0" indent="0" algn="ctr" rtl="0">
                        <a:spcBef>
                          <a:spcPts val="0"/>
                        </a:spcBef>
                        <a:spcAft>
                          <a:spcPts val="0"/>
                        </a:spcAft>
                        <a:buNone/>
                      </a:pPr>
                      <a:r>
                        <a:rPr lang="en-IN" sz="1800" u="none" strike="noStrike" cap="none" dirty="0"/>
                        <a:t>20211CSG0025</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P</a:t>
                      </a:r>
                      <a:r>
                        <a:rPr lang="en-IN" sz="1800" u="none" strike="noStrike" cap="none" dirty="0"/>
                        <a:t>RACHI</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8077200" y="2309140"/>
            <a:ext cx="3820160" cy="1937740"/>
          </a:xfrm>
          <a:prstGeom prst="rect">
            <a:avLst/>
          </a:prstGeom>
          <a:noFill/>
          <a:ln>
            <a:noFill/>
          </a:ln>
        </p:spPr>
        <p:txBody>
          <a:bodyPr spcFirstLastPara="1" wrap="square" lIns="91425" tIns="45700" rIns="91425" bIns="45700" anchor="t" anchorCtr="0">
            <a:normAutofit fontScale="92500" lnSpcReduction="10000"/>
          </a:bodyPr>
          <a:lstStyle/>
          <a:p>
            <a:pPr marL="0" marR="0" lvl="0" indent="0" rtl="0">
              <a:spcBef>
                <a:spcPts val="0"/>
              </a:spcBef>
              <a:spcAft>
                <a:spcPts val="0"/>
              </a:spcAft>
              <a:buClr>
                <a:srgbClr val="17365D"/>
              </a:buClr>
              <a:buSzPts val="2000"/>
              <a:buFont typeface="Arial"/>
              <a:buNone/>
            </a:pPr>
            <a:r>
              <a:rPr lang="en-GB" sz="23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l" rtl="0">
              <a:spcBef>
                <a:spcPts val="340"/>
              </a:spcBef>
              <a:spcAft>
                <a:spcPts val="0"/>
              </a:spcAft>
              <a:buClr>
                <a:srgbClr val="17365D"/>
              </a:buClr>
              <a:buSzPts val="1700"/>
              <a:buFont typeface="Arial"/>
              <a:buNone/>
            </a:pPr>
            <a:endParaRPr lang="en-US" sz="2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dirty="0">
                <a:latin typeface="Cambria" panose="02040503050406030204" pitchFamily="18" charset="0"/>
                <a:ea typeface="Cambria" panose="02040503050406030204" pitchFamily="18" charset="0"/>
              </a:rPr>
              <a:t>Dr. </a:t>
            </a:r>
            <a:r>
              <a:rPr lang="en-US" sz="2200" dirty="0" err="1">
                <a:latin typeface="Cambria" panose="02040503050406030204" pitchFamily="18" charset="0"/>
                <a:ea typeface="Cambria" panose="02040503050406030204" pitchFamily="18" charset="0"/>
              </a:rPr>
              <a:t>Leelambika</a:t>
            </a:r>
            <a:r>
              <a:rPr lang="en-US" sz="2200" dirty="0">
                <a:latin typeface="Cambria" panose="02040503050406030204" pitchFamily="18" charset="0"/>
                <a:ea typeface="Cambria" panose="02040503050406030204" pitchFamily="18" charset="0"/>
              </a:rPr>
              <a:t> K V</a:t>
            </a:r>
          </a:p>
          <a:p>
            <a:pPr marL="0" marR="0" lvl="0" indent="0" algn="l" rtl="0">
              <a:spcBef>
                <a:spcPts val="340"/>
              </a:spcBef>
              <a:spcAft>
                <a:spcPts val="0"/>
              </a:spcAft>
              <a:buClr>
                <a:srgbClr val="17365D"/>
              </a:buClr>
              <a:buSzPts val="1700"/>
              <a:buFont typeface="Arial"/>
              <a:buNone/>
            </a:pPr>
            <a:r>
              <a:rPr lang="en-US" sz="22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200" dirty="0">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Viva-</a:t>
            </a: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Voca</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4830" y="5218387"/>
            <a:ext cx="10987515" cy="1305524"/>
          </a:xfrm>
          <a:prstGeom prst="rect">
            <a:avLst/>
          </a:prstGeom>
          <a:noFill/>
          <a:ln>
            <a:noFill/>
          </a:ln>
        </p:spPr>
        <p:txBody>
          <a:bodyPr spcFirstLastPara="1" wrap="square" lIns="91425" tIns="45700" rIns="91425" bIns="45700" anchor="t" anchorCtr="0">
            <a:noAutofit/>
          </a:bodyPr>
          <a:lstStyle/>
          <a:p>
            <a:pPr algn="l" rtl="0" fontAlgn="base">
              <a:lnSpc>
                <a:spcPts val="825"/>
              </a:lnSpc>
              <a:buNone/>
            </a:pPr>
            <a:r>
              <a:rPr lang="en-US" sz="1600" b="1" i="0" u="none" strike="noStrike" dirty="0">
                <a:solidFill>
                  <a:srgbClr val="4F81BD"/>
                </a:solidFill>
                <a:effectLst/>
                <a:latin typeface="Cambria" panose="02040503050406030204" pitchFamily="18" charset="0"/>
              </a:rPr>
              <a:t>Name of the Program: </a:t>
            </a:r>
            <a:r>
              <a:rPr lang="en-US" sz="1600" b="1" i="0" u="none" strike="noStrike" dirty="0" err="1">
                <a:solidFill>
                  <a:srgbClr val="000000"/>
                </a:solidFill>
                <a:effectLst/>
                <a:latin typeface="Times New Roman" panose="02020603050405020304" pitchFamily="18" charset="0"/>
              </a:rPr>
              <a:t>B.Tech</a:t>
            </a:r>
            <a:r>
              <a:rPr lang="en-US" sz="1600" b="0" i="0" dirty="0">
                <a:solidFill>
                  <a:srgbClr val="000000"/>
                </a:solidFill>
                <a:effectLst/>
                <a:latin typeface="Times New Roman" panose="02020603050405020304" pitchFamily="18" charset="0"/>
              </a:rPr>
              <a:t>​</a:t>
            </a:r>
          </a:p>
          <a:p>
            <a:pPr algn="l" rtl="0" fontAlgn="base">
              <a:lnSpc>
                <a:spcPts val="825"/>
              </a:lnSpc>
              <a:buNone/>
            </a:pPr>
            <a:endParaRPr lang="en-US" sz="1600" b="0" i="0" dirty="0">
              <a:solidFill>
                <a:srgbClr val="000000"/>
              </a:solidFill>
              <a:effectLst/>
              <a:latin typeface="Segoe UI" panose="020B0502040204020203" pitchFamily="34" charset="0"/>
            </a:endParaRPr>
          </a:p>
          <a:p>
            <a:pPr algn="l" rtl="0" fontAlgn="base">
              <a:lnSpc>
                <a:spcPts val="825"/>
              </a:lnSpc>
              <a:buNone/>
            </a:pPr>
            <a:r>
              <a:rPr lang="en-US" sz="1600" b="1" i="0" u="none" strike="noStrike" dirty="0">
                <a:solidFill>
                  <a:srgbClr val="4F81BD"/>
                </a:solidFill>
                <a:effectLst/>
                <a:latin typeface="Cambria" panose="02040503050406030204" pitchFamily="18" charset="0"/>
              </a:rPr>
              <a:t>Name of the </a:t>
            </a:r>
            <a:r>
              <a:rPr lang="en-US" sz="1600" b="1" i="0" u="none" strike="noStrike" dirty="0" err="1">
                <a:solidFill>
                  <a:srgbClr val="4F81BD"/>
                </a:solidFill>
                <a:effectLst/>
                <a:latin typeface="Cambria" panose="02040503050406030204" pitchFamily="18" charset="0"/>
              </a:rPr>
              <a:t>HoD</a:t>
            </a:r>
            <a:r>
              <a:rPr lang="en-US" sz="1600" b="1" i="0" u="none" strike="noStrike" dirty="0">
                <a:solidFill>
                  <a:srgbClr val="4F81BD"/>
                </a:solidFill>
                <a:effectLst/>
                <a:latin typeface="Cambria" panose="02040503050406030204" pitchFamily="18" charset="0"/>
              </a:rPr>
              <a:t>: </a:t>
            </a:r>
            <a:r>
              <a:rPr lang="en-US" sz="1600" b="1" i="0" u="none" strike="noStrike" dirty="0">
                <a:solidFill>
                  <a:srgbClr val="000000"/>
                </a:solidFill>
                <a:effectLst/>
                <a:latin typeface="Times New Roman" panose="02020603050405020304" pitchFamily="18" charset="0"/>
              </a:rPr>
              <a:t>Dr. Saira Banu </a:t>
            </a:r>
            <a:r>
              <a:rPr lang="en-US" sz="1600" b="1" i="0" u="none" strike="noStrike" dirty="0" err="1">
                <a:solidFill>
                  <a:srgbClr val="000000"/>
                </a:solidFill>
                <a:effectLst/>
                <a:latin typeface="Times New Roman" panose="02020603050405020304" pitchFamily="18" charset="0"/>
              </a:rPr>
              <a:t>Atham</a:t>
            </a:r>
            <a:endParaRPr lang="en-US" sz="1600" b="1" i="0" u="none" strike="noStrike" dirty="0">
              <a:solidFill>
                <a:srgbClr val="000000"/>
              </a:solidFill>
              <a:effectLst/>
              <a:latin typeface="Times New Roman" panose="02020603050405020304" pitchFamily="18" charset="0"/>
            </a:endParaRPr>
          </a:p>
          <a:p>
            <a:pPr algn="l" rtl="0" fontAlgn="base">
              <a:lnSpc>
                <a:spcPts val="825"/>
              </a:lnSpc>
              <a:buNone/>
            </a:pPr>
            <a:r>
              <a:rPr lang="en-US" sz="1600" b="0" i="0" dirty="0">
                <a:solidFill>
                  <a:srgbClr val="000000"/>
                </a:solidFill>
                <a:effectLst/>
                <a:latin typeface="Times New Roman" panose="02020603050405020304" pitchFamily="18" charset="0"/>
              </a:rPr>
              <a:t>​</a:t>
            </a:r>
            <a:endParaRPr lang="en-US" sz="1600" b="0" i="0" dirty="0">
              <a:solidFill>
                <a:srgbClr val="000000"/>
              </a:solidFill>
              <a:effectLst/>
              <a:latin typeface="Segoe UI" panose="020B0502040204020203" pitchFamily="34" charset="0"/>
            </a:endParaRPr>
          </a:p>
          <a:p>
            <a:pPr algn="l" rtl="0" fontAlgn="base">
              <a:lnSpc>
                <a:spcPts val="825"/>
              </a:lnSpc>
              <a:buNone/>
            </a:pPr>
            <a:r>
              <a:rPr lang="en-US" sz="1600" b="1" i="0" u="none" strike="noStrike" dirty="0">
                <a:solidFill>
                  <a:srgbClr val="4F81BD"/>
                </a:solidFill>
                <a:effectLst/>
                <a:latin typeface="Cambria" panose="02040503050406030204" pitchFamily="18" charset="0"/>
              </a:rPr>
              <a:t>Name of the Program Project Coordinator: </a:t>
            </a:r>
            <a:r>
              <a:rPr lang="en-US" sz="1600" b="1" dirty="0">
                <a:solidFill>
                  <a:srgbClr val="000000"/>
                </a:solidFill>
                <a:latin typeface="Times New Roman" panose="02020603050405020304" pitchFamily="18" charset="0"/>
              </a:rPr>
              <a:t>Dr. Manjula H M</a:t>
            </a:r>
            <a:endParaRPr lang="en-US" sz="1600" b="1" i="0" u="none" strike="noStrike" dirty="0">
              <a:solidFill>
                <a:srgbClr val="000000"/>
              </a:solidFill>
              <a:effectLst/>
              <a:latin typeface="Times New Roman" panose="02020603050405020304" pitchFamily="18" charset="0"/>
            </a:endParaRPr>
          </a:p>
          <a:p>
            <a:pPr algn="l" rtl="0" fontAlgn="base">
              <a:lnSpc>
                <a:spcPts val="825"/>
              </a:lnSpc>
              <a:buNone/>
            </a:pPr>
            <a:r>
              <a:rPr lang="en-US" sz="1600" b="0" i="0" dirty="0">
                <a:solidFill>
                  <a:srgbClr val="000000"/>
                </a:solidFill>
                <a:effectLst/>
                <a:latin typeface="Times New Roman" panose="02020603050405020304" pitchFamily="18" charset="0"/>
              </a:rPr>
              <a:t>​</a:t>
            </a:r>
            <a:endParaRPr lang="en-US" sz="1600" b="0" i="0" dirty="0">
              <a:solidFill>
                <a:srgbClr val="000000"/>
              </a:solidFill>
              <a:effectLst/>
              <a:latin typeface="Segoe UI" panose="020B0502040204020203" pitchFamily="34" charset="0"/>
            </a:endParaRPr>
          </a:p>
          <a:p>
            <a:pPr algn="l" rtl="0" fontAlgn="base">
              <a:lnSpc>
                <a:spcPts val="825"/>
              </a:lnSpc>
            </a:pPr>
            <a:r>
              <a:rPr lang="en-US" sz="1600" b="1" i="0" u="none" strike="noStrike" dirty="0">
                <a:solidFill>
                  <a:srgbClr val="4F81BD"/>
                </a:solidFill>
                <a:effectLst/>
                <a:latin typeface="Cambria" panose="02040503050406030204" pitchFamily="18" charset="0"/>
              </a:rPr>
              <a:t>Name of the School Project Coordinators: </a:t>
            </a:r>
            <a:r>
              <a:rPr lang="en-US" sz="1600" b="1" i="0" u="none" strike="noStrike" dirty="0">
                <a:solidFill>
                  <a:srgbClr val="000000"/>
                </a:solidFill>
                <a:effectLst/>
                <a:latin typeface="Cambria" panose="02040503050406030204" pitchFamily="18" charset="0"/>
              </a:rPr>
              <a:t>Dr. Sampath A K / Dr. Abdul Khadar A / Mr. Md Ziaur Rahman</a:t>
            </a:r>
            <a:r>
              <a:rPr lang="en-US" sz="1800" b="0" i="0" dirty="0">
                <a:solidFill>
                  <a:srgbClr val="000000"/>
                </a:solidFill>
                <a:effectLst/>
                <a:latin typeface="Cambria" panose="02040503050406030204" pitchFamily="18" charset="0"/>
              </a:rPr>
              <a:t>​</a:t>
            </a:r>
            <a:endParaRPr lang="en-US" sz="2000" b="0" i="0" dirty="0">
              <a:solidFill>
                <a:srgbClr val="000000"/>
              </a:solidFill>
              <a:effectLst/>
              <a:latin typeface="Segoe UI" panose="020B0502040204020203" pitchFamily="34" charset="0"/>
            </a:endParaRPr>
          </a:p>
          <a:p>
            <a:pPr marL="0" marR="0" lvl="0" indent="0" rtl="0">
              <a:spcBef>
                <a:spcPts val="0"/>
              </a:spcBef>
              <a:spcAft>
                <a:spcPts val="0"/>
              </a:spcAft>
              <a:buClr>
                <a:srgbClr val="17365D"/>
              </a:buClr>
              <a:buSzPct val="100000"/>
              <a:buFont typeface="Arial"/>
              <a:buNone/>
            </a:pP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85521"/>
            <a:ext cx="10668000" cy="5110478"/>
          </a:xfrm>
        </p:spPr>
        <p:txBody>
          <a:bodyPr>
            <a:noAutofit/>
          </a:bodyPr>
          <a:lstStyle/>
          <a:p>
            <a:pPr marL="342900" lvl="0" indent="-342900" algn="just">
              <a:lnSpc>
                <a:spcPct val="150000"/>
              </a:lnSpc>
              <a:buFont typeface="+mj-lt"/>
              <a:buAutoNum type="arabicPeriod"/>
            </a:pPr>
            <a:r>
              <a:rPr lang="en-IN" sz="1800" b="1" dirty="0" err="1">
                <a:effectLst/>
                <a:latin typeface="Times New Roman" panose="02020603050405020304" pitchFamily="18" charset="0"/>
                <a:ea typeface="Times New Roman" panose="02020603050405020304" pitchFamily="18" charset="0"/>
              </a:rPr>
              <a:t>Papastratis</a:t>
            </a:r>
            <a:r>
              <a:rPr lang="en-IN" sz="1800" b="1" dirty="0">
                <a:effectLst/>
                <a:latin typeface="Times New Roman" panose="02020603050405020304" pitchFamily="18" charset="0"/>
                <a:ea typeface="Times New Roman" panose="02020603050405020304" pitchFamily="18" charset="0"/>
              </a:rPr>
              <a:t>, Ioannis, et al.</a:t>
            </a:r>
            <a:r>
              <a:rPr lang="en-IN" sz="1800" dirty="0">
                <a:effectLst/>
                <a:latin typeface="Times New Roman" panose="02020603050405020304" pitchFamily="18" charset="0"/>
                <a:ea typeface="Times New Roman" panose="02020603050405020304" pitchFamily="18" charset="0"/>
              </a:rPr>
              <a:t> "Artificial Intelligence Technologies for Sign Language." </a:t>
            </a:r>
            <a:r>
              <a:rPr lang="en-IN" sz="1800" i="1" dirty="0">
                <a:effectLst/>
                <a:latin typeface="Times New Roman" panose="02020603050405020304" pitchFamily="18" charset="0"/>
                <a:ea typeface="Times New Roman" panose="02020603050405020304" pitchFamily="18" charset="0"/>
              </a:rPr>
              <a:t>Frontiers in Robotics and AI</a:t>
            </a:r>
            <a:r>
              <a:rPr lang="en-IN" sz="1800" dirty="0">
                <a:effectLst/>
                <a:latin typeface="Times New Roman" panose="02020603050405020304" pitchFamily="18" charset="0"/>
                <a:ea typeface="Times New Roman" panose="02020603050405020304" pitchFamily="18" charset="0"/>
              </a:rPr>
              <a:t>, 2021. </a:t>
            </a:r>
          </a:p>
          <a:p>
            <a:pPr marL="342900" lvl="0" indent="-342900" algn="just">
              <a:lnSpc>
                <a:spcPct val="150000"/>
              </a:lnSpc>
              <a:buFont typeface="+mj-lt"/>
              <a:buAutoNum type="arabicPeriod"/>
            </a:pPr>
            <a:r>
              <a:rPr lang="en-IN" sz="1800" b="1" dirty="0" err="1">
                <a:effectLst/>
                <a:latin typeface="Times New Roman" panose="02020603050405020304" pitchFamily="18" charset="0"/>
                <a:ea typeface="Times New Roman" panose="02020603050405020304" pitchFamily="18" charset="0"/>
              </a:rPr>
              <a:t>Madahana</a:t>
            </a:r>
            <a:r>
              <a:rPr lang="en-IN" sz="1800" b="1" dirty="0">
                <a:effectLst/>
                <a:latin typeface="Times New Roman" panose="02020603050405020304" pitchFamily="18" charset="0"/>
                <a:ea typeface="Times New Roman" panose="02020603050405020304" pitchFamily="18" charset="0"/>
              </a:rPr>
              <a:t>, M., et al.</a:t>
            </a:r>
            <a:r>
              <a:rPr lang="en-IN" sz="1800" dirty="0">
                <a:effectLst/>
                <a:latin typeface="Times New Roman" panose="02020603050405020304" pitchFamily="18" charset="0"/>
                <a:ea typeface="Times New Roman" panose="02020603050405020304" pitchFamily="18" charset="0"/>
              </a:rPr>
              <a:t> "A Proposed Artificial Intelligence-Based Real-Time Speech-to-Text to Sign Language Translator for South African Official Languages for the COVID-19 Era and Beyond: In Pursuit of Solutions for the Hearing Impaired." </a:t>
            </a:r>
            <a:r>
              <a:rPr lang="en-IN" sz="1800" i="1" dirty="0">
                <a:effectLst/>
                <a:latin typeface="Times New Roman" panose="02020603050405020304" pitchFamily="18" charset="0"/>
                <a:ea typeface="Times New Roman" panose="02020603050405020304" pitchFamily="18" charset="0"/>
              </a:rPr>
              <a:t>South African Journal of Communication Disorders</a:t>
            </a:r>
            <a:r>
              <a:rPr lang="en-IN" sz="1800" dirty="0">
                <a:effectLst/>
                <a:latin typeface="Times New Roman" panose="02020603050405020304" pitchFamily="18" charset="0"/>
                <a:ea typeface="Times New Roman" panose="02020603050405020304" pitchFamily="18" charset="0"/>
              </a:rPr>
              <a:t>, 2022. </a:t>
            </a:r>
          </a:p>
          <a:p>
            <a:pPr marL="342900" lvl="0" indent="-342900" algn="just">
              <a:lnSpc>
                <a:spcPct val="150000"/>
              </a:lnSpc>
              <a:buFont typeface="+mj-lt"/>
              <a:buAutoNum type="arabicPeriod"/>
            </a:pPr>
            <a:r>
              <a:rPr lang="en-IN" sz="1800" b="1" dirty="0">
                <a:effectLst/>
                <a:latin typeface="Times New Roman" panose="02020603050405020304" pitchFamily="18" charset="0"/>
                <a:ea typeface="Times New Roman" panose="02020603050405020304" pitchFamily="18" charset="0"/>
              </a:rPr>
              <a:t>Roy, </a:t>
            </a:r>
            <a:r>
              <a:rPr lang="en-IN" sz="1800" b="1" dirty="0" err="1">
                <a:effectLst/>
                <a:latin typeface="Times New Roman" panose="02020603050405020304" pitchFamily="18" charset="0"/>
                <a:ea typeface="Times New Roman" panose="02020603050405020304" pitchFamily="18" charset="0"/>
              </a:rPr>
              <a:t>Parsheeta</a:t>
            </a:r>
            <a:r>
              <a:rPr lang="en-IN" sz="1800" b="1" dirty="0">
                <a:effectLst/>
                <a:latin typeface="Times New Roman" panose="02020603050405020304" pitchFamily="18" charset="0"/>
                <a:ea typeface="Times New Roman" panose="02020603050405020304" pitchFamily="18" charset="0"/>
              </a:rPr>
              <a:t>, et al.</a:t>
            </a:r>
            <a:r>
              <a:rPr lang="en-IN" sz="1800" dirty="0">
                <a:effectLst/>
                <a:latin typeface="Times New Roman" panose="02020603050405020304" pitchFamily="18" charset="0"/>
                <a:ea typeface="Times New Roman" panose="02020603050405020304" pitchFamily="18" charset="0"/>
              </a:rPr>
              <a:t> "American Sign Language Video to Text Translation." </a:t>
            </a:r>
            <a:r>
              <a:rPr lang="en-IN" sz="1800" i="1" dirty="0" err="1">
                <a:effectLst/>
                <a:latin typeface="Times New Roman" panose="02020603050405020304" pitchFamily="18" charset="0"/>
                <a:ea typeface="Times New Roman" panose="02020603050405020304" pitchFamily="18" charset="0"/>
              </a:rPr>
              <a:t>arXiv</a:t>
            </a:r>
            <a:r>
              <a:rPr lang="en-IN" sz="1800" i="1" dirty="0">
                <a:effectLst/>
                <a:latin typeface="Times New Roman" panose="02020603050405020304" pitchFamily="18" charset="0"/>
                <a:ea typeface="Times New Roman" panose="02020603050405020304" pitchFamily="18" charset="0"/>
              </a:rPr>
              <a:t> preprint arXiv:2402.07255</a:t>
            </a:r>
            <a:r>
              <a:rPr lang="en-IN" sz="1800" dirty="0">
                <a:effectLst/>
                <a:latin typeface="Times New Roman" panose="02020603050405020304" pitchFamily="18" charset="0"/>
                <a:ea typeface="Times New Roman" panose="02020603050405020304" pitchFamily="18" charset="0"/>
              </a:rPr>
              <a:t>, 2024. </a:t>
            </a:r>
          </a:p>
          <a:p>
            <a:pPr marL="342900" lvl="0" indent="-342900" algn="just">
              <a:lnSpc>
                <a:spcPct val="150000"/>
              </a:lnSpc>
              <a:buFont typeface="+mj-lt"/>
              <a:buAutoNum type="arabicPeriod"/>
            </a:pPr>
            <a:r>
              <a:rPr lang="en-IN" sz="1800" b="1" dirty="0">
                <a:effectLst/>
                <a:latin typeface="Times New Roman" panose="02020603050405020304" pitchFamily="18" charset="0"/>
                <a:ea typeface="Times New Roman" panose="02020603050405020304" pitchFamily="18" charset="0"/>
              </a:rPr>
              <a:t>Zuo, </a:t>
            </a:r>
            <a:r>
              <a:rPr lang="en-IN" sz="1800" b="1" dirty="0" err="1">
                <a:effectLst/>
                <a:latin typeface="Times New Roman" panose="02020603050405020304" pitchFamily="18" charset="0"/>
                <a:ea typeface="Times New Roman" panose="02020603050405020304" pitchFamily="18" charset="0"/>
              </a:rPr>
              <a:t>Ronglai</a:t>
            </a:r>
            <a:r>
              <a:rPr lang="en-IN" sz="1800" b="1" dirty="0">
                <a:effectLst/>
                <a:latin typeface="Times New Roman" panose="02020603050405020304" pitchFamily="18" charset="0"/>
                <a:ea typeface="Times New Roman" panose="02020603050405020304" pitchFamily="18" charset="0"/>
              </a:rPr>
              <a:t>, et al.</a:t>
            </a:r>
            <a:r>
              <a:rPr lang="en-IN" sz="1800" dirty="0">
                <a:effectLst/>
                <a:latin typeface="Times New Roman" panose="02020603050405020304" pitchFamily="18" charset="0"/>
                <a:ea typeface="Times New Roman" panose="02020603050405020304" pitchFamily="18" charset="0"/>
              </a:rPr>
              <a:t> "Towards Online Sign Language Recognition and Translation." </a:t>
            </a:r>
            <a:r>
              <a:rPr lang="en-IN" sz="1800" i="1" dirty="0" err="1">
                <a:effectLst/>
                <a:latin typeface="Times New Roman" panose="02020603050405020304" pitchFamily="18" charset="0"/>
                <a:ea typeface="Times New Roman" panose="02020603050405020304" pitchFamily="18" charset="0"/>
              </a:rPr>
              <a:t>arXiv</a:t>
            </a:r>
            <a:r>
              <a:rPr lang="en-IN" sz="1800" i="1" dirty="0">
                <a:effectLst/>
                <a:latin typeface="Times New Roman" panose="02020603050405020304" pitchFamily="18" charset="0"/>
                <a:ea typeface="Times New Roman" panose="02020603050405020304" pitchFamily="18" charset="0"/>
              </a:rPr>
              <a:t> preprint arXiv:2401.05336</a:t>
            </a:r>
            <a:r>
              <a:rPr lang="en-IN" sz="1800" dirty="0">
                <a:effectLst/>
                <a:latin typeface="Times New Roman" panose="02020603050405020304" pitchFamily="18" charset="0"/>
                <a:ea typeface="Times New Roman" panose="02020603050405020304" pitchFamily="18" charset="0"/>
              </a:rPr>
              <a:t>, 2024. </a:t>
            </a:r>
          </a:p>
          <a:p>
            <a:pPr marL="342900" lvl="0" indent="-342900" algn="just">
              <a:lnSpc>
                <a:spcPct val="150000"/>
              </a:lnSpc>
              <a:buFont typeface="+mj-lt"/>
              <a:buAutoNum type="arabicPeriod"/>
            </a:pPr>
            <a:r>
              <a:rPr lang="en-IN" sz="1800" b="1" dirty="0">
                <a:effectLst/>
                <a:latin typeface="Times New Roman" panose="02020603050405020304" pitchFamily="18" charset="0"/>
                <a:ea typeface="Times New Roman" panose="02020603050405020304" pitchFamily="18" charset="0"/>
              </a:rPr>
              <a:t>G, </a:t>
            </a:r>
            <a:r>
              <a:rPr lang="en-IN" sz="1800" b="1" dirty="0" err="1">
                <a:effectLst/>
                <a:latin typeface="Times New Roman" panose="02020603050405020304" pitchFamily="18" charset="0"/>
                <a:ea typeface="Times New Roman" panose="02020603050405020304" pitchFamily="18" charset="0"/>
              </a:rPr>
              <a:t>Velmathi</a:t>
            </a:r>
            <a:r>
              <a:rPr lang="en-IN" sz="1800" b="1" dirty="0">
                <a:effectLst/>
                <a:latin typeface="Times New Roman" panose="02020603050405020304" pitchFamily="18" charset="0"/>
                <a:ea typeface="Times New Roman" panose="02020603050405020304" pitchFamily="18" charset="0"/>
              </a:rPr>
              <a:t>, and Kaushal Goyal.</a:t>
            </a:r>
            <a:r>
              <a:rPr lang="en-IN" sz="1800" dirty="0">
                <a:effectLst/>
                <a:latin typeface="Times New Roman" panose="02020603050405020304" pitchFamily="18" charset="0"/>
                <a:ea typeface="Times New Roman" panose="02020603050405020304" pitchFamily="18" charset="0"/>
              </a:rPr>
              <a:t> "Indian Sign Language Recognition Using </a:t>
            </a:r>
            <a:r>
              <a:rPr lang="en-IN" sz="1800" dirty="0" err="1">
                <a:effectLst/>
                <a:latin typeface="Times New Roman" panose="02020603050405020304" pitchFamily="18" charset="0"/>
                <a:ea typeface="Times New Roman" panose="02020603050405020304" pitchFamily="18" charset="0"/>
              </a:rPr>
              <a:t>Mediapipe</a:t>
            </a:r>
            <a:r>
              <a:rPr lang="en-IN" sz="1800" dirty="0">
                <a:effectLst/>
                <a:latin typeface="Times New Roman" panose="02020603050405020304" pitchFamily="18" charset="0"/>
                <a:ea typeface="Times New Roman" panose="02020603050405020304" pitchFamily="18" charset="0"/>
              </a:rPr>
              <a:t> Holistic." </a:t>
            </a:r>
            <a:r>
              <a:rPr lang="en-IN" sz="1800" i="1" dirty="0" err="1">
                <a:effectLst/>
                <a:latin typeface="Times New Roman" panose="02020603050405020304" pitchFamily="18" charset="0"/>
                <a:ea typeface="Times New Roman" panose="02020603050405020304" pitchFamily="18" charset="0"/>
              </a:rPr>
              <a:t>arXiv</a:t>
            </a:r>
            <a:r>
              <a:rPr lang="en-IN" sz="1800" i="1" dirty="0">
                <a:effectLst/>
                <a:latin typeface="Times New Roman" panose="02020603050405020304" pitchFamily="18" charset="0"/>
                <a:ea typeface="Times New Roman" panose="02020603050405020304" pitchFamily="18" charset="0"/>
              </a:rPr>
              <a:t> preprint arXiv:2304.10256</a:t>
            </a:r>
            <a:r>
              <a:rPr lang="en-IN" sz="1800" dirty="0">
                <a:effectLst/>
                <a:latin typeface="Times New Roman" panose="02020603050405020304" pitchFamily="18" charset="0"/>
                <a:ea typeface="Times New Roman" panose="02020603050405020304" pitchFamily="18" charset="0"/>
              </a:rPr>
              <a:t>, 2023. </a:t>
            </a:r>
          </a:p>
          <a:p>
            <a:pPr marL="342900" lvl="0" indent="-342900" algn="just">
              <a:lnSpc>
                <a:spcPct val="150000"/>
              </a:lnSpc>
              <a:buFont typeface="+mj-lt"/>
              <a:buAutoNum type="arabicPeriod"/>
            </a:pPr>
            <a:endParaRPr lang="en-IN" sz="175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9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itle 2">
            <a:extLst>
              <a:ext uri="{FF2B5EF4-FFF2-40B4-BE49-F238E27FC236}">
                <a16:creationId xmlns:a16="http://schemas.microsoft.com/office/drawing/2014/main" id="{FB3872A5-6D41-8924-3F84-A85685EB72F7}"/>
              </a:ext>
            </a:extLst>
          </p:cNvPr>
          <p:cNvSpPr>
            <a:spLocks noGrp="1"/>
          </p:cNvSpPr>
          <p:nvPr>
            <p:ph type="title"/>
          </p:nvPr>
        </p:nvSpPr>
        <p:spPr/>
        <p:txBody>
          <a:bodyPr/>
          <a:lstStyle/>
          <a:p>
            <a:r>
              <a:rPr lang="en-US" dirty="0"/>
              <a:t>Result &amp; Outcomes Obtained</a:t>
            </a:r>
            <a:endParaRPr lang="en-IN" dirty="0"/>
          </a:p>
        </p:txBody>
      </p:sp>
      <p:sp>
        <p:nvSpPr>
          <p:cNvPr id="115" name="Google Shape;115;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812800" y="995083"/>
            <a:ext cx="11116236" cy="51009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4834965" cy="482749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4B7A50BF-827E-8F05-9B60-5131EA55BD37}"/>
              </a:ext>
            </a:extLst>
          </p:cNvPr>
          <p:cNvPicPr>
            <a:picLocks noChangeAspect="1"/>
          </p:cNvPicPr>
          <p:nvPr/>
        </p:nvPicPr>
        <p:blipFill rotWithShape="1">
          <a:blip r:embed="rId3">
            <a:extLst>
              <a:ext uri="{28A0092B-C50C-407E-A947-70E740481C1C}">
                <a14:useLocalDpi xmlns:a14="http://schemas.microsoft.com/office/drawing/2010/main" val="0"/>
              </a:ext>
            </a:extLst>
          </a:blip>
          <a:srcRect t="8829" r="279" b="6224"/>
          <a:stretch/>
        </p:blipFill>
        <p:spPr bwMode="auto">
          <a:xfrm>
            <a:off x="902897" y="1910827"/>
            <a:ext cx="5318760" cy="329184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C4D41F2-9006-07A0-7462-3A2E8A8DFC74}"/>
              </a:ext>
            </a:extLst>
          </p:cNvPr>
          <p:cNvPicPr>
            <a:picLocks noChangeAspect="1"/>
          </p:cNvPicPr>
          <p:nvPr/>
        </p:nvPicPr>
        <p:blipFill rotWithShape="1">
          <a:blip r:embed="rId4">
            <a:extLst>
              <a:ext uri="{28A0092B-C50C-407E-A947-70E740481C1C}">
                <a14:useLocalDpi xmlns:a14="http://schemas.microsoft.com/office/drawing/2010/main" val="0"/>
              </a:ext>
            </a:extLst>
          </a:blip>
          <a:srcRect t="8594" r="1669" b="7141"/>
          <a:stretch/>
        </p:blipFill>
        <p:spPr bwMode="auto">
          <a:xfrm>
            <a:off x="6351196" y="1143000"/>
            <a:ext cx="5129604" cy="2586318"/>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175D5789-2647-B6D6-D937-6898FBF8637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784" r="942" b="6964"/>
          <a:stretch/>
        </p:blipFill>
        <p:spPr bwMode="auto">
          <a:xfrm>
            <a:off x="6390639" y="3877236"/>
            <a:ext cx="5090161" cy="24518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983A-D3FE-66D9-F785-DDE152762084}"/>
              </a:ext>
            </a:extLst>
          </p:cNvPr>
          <p:cNvSpPr>
            <a:spLocks noGrp="1"/>
          </p:cNvSpPr>
          <p:nvPr>
            <p:ph type="title"/>
          </p:nvPr>
        </p:nvSpPr>
        <p:spPr>
          <a:xfrm>
            <a:off x="812800" y="259080"/>
            <a:ext cx="10668000" cy="502920"/>
          </a:xfrm>
        </p:spPr>
        <p:txBody>
          <a:bodyPr/>
          <a:lstStyle/>
          <a:p>
            <a:r>
              <a:rPr lang="en-US" b="1" dirty="0">
                <a:effectLst/>
                <a:latin typeface="Times New Roman" panose="02020603050405020304" pitchFamily="18" charset="0"/>
                <a:ea typeface="Times New Roman" panose="02020603050405020304" pitchFamily="18" charset="0"/>
              </a:rPr>
              <a:t>Project work mapping with SDG</a:t>
            </a:r>
            <a:endParaRPr lang="en-IN" dirty="0"/>
          </a:p>
        </p:txBody>
      </p:sp>
      <p:sp>
        <p:nvSpPr>
          <p:cNvPr id="3" name="Content Placeholder 2">
            <a:extLst>
              <a:ext uri="{FF2B5EF4-FFF2-40B4-BE49-F238E27FC236}">
                <a16:creationId xmlns:a16="http://schemas.microsoft.com/office/drawing/2014/main" id="{E7D86C98-A675-A30B-9137-222E7E1A3BCE}"/>
              </a:ext>
            </a:extLst>
          </p:cNvPr>
          <p:cNvSpPr>
            <a:spLocks noGrp="1"/>
          </p:cNvSpPr>
          <p:nvPr>
            <p:ph idx="1"/>
          </p:nvPr>
        </p:nvSpPr>
        <p:spPr>
          <a:xfrm>
            <a:off x="812800" y="3741420"/>
            <a:ext cx="10668000" cy="2354578"/>
          </a:xfrm>
        </p:spPr>
        <p:txBody>
          <a:bodyPr>
            <a:normAutofit fontScale="25000" lnSpcReduction="20000"/>
          </a:bodyPr>
          <a:lstStyle/>
          <a:p>
            <a:pPr algn="just">
              <a:lnSpc>
                <a:spcPct val="150000"/>
              </a:lnSpc>
              <a:buNone/>
            </a:pPr>
            <a:r>
              <a:rPr lang="en-US" sz="6400" b="1" dirty="0">
                <a:effectLst/>
                <a:latin typeface="Times New Roman" panose="02020603050405020304" pitchFamily="18" charset="0"/>
                <a:ea typeface="Times New Roman" panose="02020603050405020304" pitchFamily="18" charset="0"/>
              </a:rPr>
              <a:t>SDG </a:t>
            </a:r>
            <a:r>
              <a:rPr lang="en-IN" sz="6400" b="1" dirty="0">
                <a:effectLst/>
                <a:latin typeface="Times New Roman" panose="02020603050405020304" pitchFamily="18" charset="0"/>
                <a:ea typeface="Times New Roman" panose="02020603050405020304" pitchFamily="18" charset="0"/>
              </a:rPr>
              <a:t>4: Quality Education</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6400" dirty="0">
                <a:effectLst/>
                <a:latin typeface="Times New Roman" panose="02020603050405020304" pitchFamily="18" charset="0"/>
                <a:ea typeface="Times New Roman" panose="02020603050405020304" pitchFamily="18" charset="0"/>
              </a:rPr>
              <a:t>Promotes inclusive learning, especially for individuals with hearing impairments. </a:t>
            </a:r>
          </a:p>
          <a:p>
            <a:pPr algn="just">
              <a:lnSpc>
                <a:spcPct val="150000"/>
              </a:lnSpc>
              <a:buNone/>
            </a:pPr>
            <a:r>
              <a:rPr lang="en-IN" sz="6400" b="1" dirty="0">
                <a:effectLst/>
                <a:latin typeface="Times New Roman" panose="02020603050405020304" pitchFamily="18" charset="0"/>
                <a:ea typeface="Times New Roman" panose="02020603050405020304" pitchFamily="18" charset="0"/>
              </a:rPr>
              <a:t>SDG 8: Decent Work and Economic Growth</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6400" dirty="0">
                <a:effectLst/>
                <a:latin typeface="Times New Roman" panose="02020603050405020304" pitchFamily="18" charset="0"/>
                <a:ea typeface="Times New Roman" panose="02020603050405020304" pitchFamily="18" charset="0"/>
              </a:rPr>
              <a:t>Empowers people with communication disabilities using assistive technologies.</a:t>
            </a:r>
          </a:p>
          <a:p>
            <a:pPr algn="just">
              <a:lnSpc>
                <a:spcPct val="150000"/>
              </a:lnSpc>
              <a:buNone/>
            </a:pPr>
            <a:r>
              <a:rPr lang="en-IN" sz="6400" b="1" dirty="0">
                <a:effectLst/>
                <a:latin typeface="Times New Roman" panose="02020603050405020304" pitchFamily="18" charset="0"/>
                <a:ea typeface="Times New Roman" panose="02020603050405020304" pitchFamily="18" charset="0"/>
              </a:rPr>
              <a:t>SDG 9: Industry, Innovation, and Infrastructure</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6400" dirty="0">
                <a:effectLst/>
                <a:latin typeface="Times New Roman" panose="02020603050405020304" pitchFamily="18" charset="0"/>
                <a:ea typeface="Times New Roman" panose="02020603050405020304" pitchFamily="18" charset="0"/>
              </a:rPr>
              <a:t>Utilizes advanced technologies like YOLOv8, real-time video processing, and multilingual translation.</a:t>
            </a:r>
          </a:p>
          <a:p>
            <a:pPr marL="457200" algn="just">
              <a:lnSpc>
                <a:spcPct val="150000"/>
              </a:lnSpc>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14198FD-E250-045A-EF23-83179D5A1B75}"/>
              </a:ext>
            </a:extLst>
          </p:cNvPr>
          <p:cNvPicPr>
            <a:picLocks noChangeAspect="1"/>
          </p:cNvPicPr>
          <p:nvPr/>
        </p:nvPicPr>
        <p:blipFill>
          <a:blip r:embed="rId2"/>
          <a:stretch>
            <a:fillRect/>
          </a:stretch>
        </p:blipFill>
        <p:spPr>
          <a:xfrm>
            <a:off x="3272790" y="982980"/>
            <a:ext cx="5189220" cy="2537460"/>
          </a:xfrm>
          <a:prstGeom prst="rect">
            <a:avLst/>
          </a:prstGeom>
        </p:spPr>
      </p:pic>
    </p:spTree>
    <p:extLst>
      <p:ext uri="{BB962C8B-B14F-4D97-AF65-F5344CB8AC3E}">
        <p14:creationId xmlns:p14="http://schemas.microsoft.com/office/powerpoint/2010/main" val="40396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41478-B068-5D29-A1D2-5E2FE07B8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203FA-1A08-68C0-C834-F0DA3BC0CF88}"/>
              </a:ext>
            </a:extLst>
          </p:cNvPr>
          <p:cNvSpPr>
            <a:spLocks noGrp="1"/>
          </p:cNvSpPr>
          <p:nvPr>
            <p:ph type="title"/>
          </p:nvPr>
        </p:nvSpPr>
        <p:spPr>
          <a:xfrm>
            <a:off x="812800" y="259080"/>
            <a:ext cx="10668000" cy="502920"/>
          </a:xfrm>
        </p:spPr>
        <p:txBody>
          <a:bodyPr/>
          <a:lstStyle/>
          <a:p>
            <a:r>
              <a:rPr lang="en-US" b="1" dirty="0">
                <a:effectLst/>
                <a:latin typeface="Times New Roman" panose="02020603050405020304" pitchFamily="18" charset="0"/>
                <a:ea typeface="Times New Roman" panose="02020603050405020304" pitchFamily="18" charset="0"/>
              </a:rPr>
              <a:t>Project work mapping with SDG</a:t>
            </a:r>
            <a:endParaRPr lang="en-IN" dirty="0"/>
          </a:p>
        </p:txBody>
      </p:sp>
      <p:sp>
        <p:nvSpPr>
          <p:cNvPr id="3" name="Content Placeholder 2">
            <a:extLst>
              <a:ext uri="{FF2B5EF4-FFF2-40B4-BE49-F238E27FC236}">
                <a16:creationId xmlns:a16="http://schemas.microsoft.com/office/drawing/2014/main" id="{A2A27649-A357-750B-1912-B9013D51D04B}"/>
              </a:ext>
            </a:extLst>
          </p:cNvPr>
          <p:cNvSpPr>
            <a:spLocks noGrp="1"/>
          </p:cNvSpPr>
          <p:nvPr>
            <p:ph idx="1"/>
          </p:nvPr>
        </p:nvSpPr>
        <p:spPr/>
        <p:txBody>
          <a:bodyPr>
            <a:normAutofit/>
          </a:bodyPr>
          <a:lstStyle/>
          <a:p>
            <a:pPr algn="just">
              <a:lnSpc>
                <a:spcPct val="150000"/>
              </a:lnSpc>
              <a:buNone/>
            </a:pPr>
            <a:r>
              <a:rPr lang="en-IN" sz="1800" b="1" dirty="0">
                <a:effectLst/>
                <a:latin typeface="Times New Roman" panose="02020603050405020304" pitchFamily="18" charset="0"/>
                <a:ea typeface="Times New Roman" panose="02020603050405020304" pitchFamily="18" charset="0"/>
              </a:rPr>
              <a:t>SDG 10: Reduced Inequalities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Bridges communication gaps for the hearing-impaired community. </a:t>
            </a:r>
          </a:p>
          <a:p>
            <a:pPr algn="just">
              <a:lnSpc>
                <a:spcPct val="150000"/>
              </a:lnSpc>
              <a:buNone/>
            </a:pPr>
            <a:r>
              <a:rPr lang="en-IN" sz="1800" b="1" dirty="0">
                <a:effectLst/>
                <a:latin typeface="Times New Roman" panose="02020603050405020304" pitchFamily="18" charset="0"/>
                <a:ea typeface="Times New Roman" panose="02020603050405020304" pitchFamily="18" charset="0"/>
              </a:rPr>
              <a:t>SDG 11: Sustainable Cities and Communities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Enhances inclusivity in urban environments by supporting real-time communication for the hearing-impaired. </a:t>
            </a:r>
          </a:p>
          <a:p>
            <a:pPr algn="just">
              <a:lnSpc>
                <a:spcPct val="150000"/>
              </a:lnSpc>
              <a:buNone/>
            </a:pPr>
            <a:r>
              <a:rPr lang="en-IN" sz="1800" b="1" dirty="0">
                <a:effectLst/>
                <a:latin typeface="Times New Roman" panose="02020603050405020304" pitchFamily="18" charset="0"/>
                <a:ea typeface="Times New Roman" panose="02020603050405020304" pitchFamily="18" charset="0"/>
              </a:rPr>
              <a:t>SDG 16: Peace, Justice, and Strong Institutions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Upholds the rights of people with disabilities through inclusive communication access. </a:t>
            </a:r>
          </a:p>
          <a:p>
            <a:pPr algn="just">
              <a:lnSpc>
                <a:spcPct val="150000"/>
              </a:lnSpc>
              <a:buNone/>
            </a:pPr>
            <a:r>
              <a:rPr lang="en-IN" sz="1800" b="1" dirty="0">
                <a:effectLst/>
                <a:latin typeface="Times New Roman" panose="02020603050405020304" pitchFamily="18" charset="0"/>
                <a:ea typeface="Times New Roman" panose="02020603050405020304" pitchFamily="18" charset="0"/>
              </a:rPr>
              <a:t>SDG 17: Partnerships for the Goals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Encourages collaboration among academic institutions, NGOs, and government agencies focused on accessibility and assistive tech.</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7825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51432-5E53-6363-5A27-7810735FC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F5BCB-DB07-EE5A-3C51-1DE076C50FE9}"/>
              </a:ext>
            </a:extLst>
          </p:cNvPr>
          <p:cNvSpPr>
            <a:spLocks noGrp="1"/>
          </p:cNvSpPr>
          <p:nvPr>
            <p:ph type="title"/>
          </p:nvPr>
        </p:nvSpPr>
        <p:spPr/>
        <p:txBody>
          <a:bodyPr/>
          <a:lstStyle/>
          <a:p>
            <a:r>
              <a:rPr lang="en-US" sz="1800" b="1" i="0" u="none" strike="noStrike" dirty="0">
                <a:solidFill>
                  <a:srgbClr val="17365D"/>
                </a:solidFill>
                <a:effectLst/>
                <a:latin typeface="Verdana" panose="020B0604030504040204" pitchFamily="34" charset="0"/>
              </a:rPr>
              <a:t>GitHub link for the project</a:t>
            </a:r>
            <a:r>
              <a:rPr lang="en-US" sz="1800" b="0" i="0" dirty="0">
                <a:solidFill>
                  <a:srgbClr val="000000"/>
                </a:solidFill>
                <a:effectLst/>
                <a:latin typeface="Verdana" panose="020B0604030504040204" pitchFamily="34" charset="0"/>
              </a:rPr>
              <a:t>​</a:t>
            </a:r>
            <a:endParaRPr lang="en-GB" dirty="0"/>
          </a:p>
        </p:txBody>
      </p:sp>
      <p:sp>
        <p:nvSpPr>
          <p:cNvPr id="3" name="Content Placeholder 2">
            <a:extLst>
              <a:ext uri="{FF2B5EF4-FFF2-40B4-BE49-F238E27FC236}">
                <a16:creationId xmlns:a16="http://schemas.microsoft.com/office/drawing/2014/main" id="{6E2A506A-75C0-62FB-7EC4-4DD743A437D6}"/>
              </a:ext>
            </a:extLst>
          </p:cNvPr>
          <p:cNvSpPr>
            <a:spLocks noGrp="1"/>
          </p:cNvSpPr>
          <p:nvPr>
            <p:ph idx="1"/>
          </p:nvPr>
        </p:nvSpPr>
        <p:spPr>
          <a:xfrm>
            <a:off x="812800" y="985521"/>
            <a:ext cx="10668000" cy="5110478"/>
          </a:xfrm>
        </p:spPr>
        <p:txBody>
          <a:bodyPr>
            <a:noAutofit/>
          </a:bodyPr>
          <a:lstStyle/>
          <a:p>
            <a:pPr marL="0" lvl="0" indent="0" algn="just">
              <a:lnSpc>
                <a:spcPct val="150000"/>
              </a:lnSpc>
              <a:buNone/>
            </a:pPr>
            <a:r>
              <a:rPr lang="en-IN" sz="1750" dirty="0">
                <a:latin typeface="Cambria" panose="02040503050406030204" pitchFamily="18" charset="0"/>
                <a:ea typeface="Cambria" panose="02040503050406030204" pitchFamily="18" charset="0"/>
              </a:rPr>
              <a:t>Link:</a:t>
            </a:r>
          </a:p>
          <a:p>
            <a:pPr marL="0" lvl="0" indent="0" algn="just">
              <a:lnSpc>
                <a:spcPct val="150000"/>
              </a:lnSpc>
              <a:buNone/>
            </a:pPr>
            <a:r>
              <a:rPr lang="en-IN" sz="1750" dirty="0">
                <a:effectLst/>
                <a:latin typeface="Cambria" panose="02040503050406030204" pitchFamily="18" charset="0"/>
                <a:ea typeface="Cambria" panose="02040503050406030204" pitchFamily="18" charset="0"/>
              </a:rPr>
              <a:t>https://github.com/mamathas18/sign-language-translation.git</a:t>
            </a:r>
          </a:p>
        </p:txBody>
      </p:sp>
    </p:spTree>
    <p:extLst>
      <p:ext uri="{BB962C8B-B14F-4D97-AF65-F5344CB8AC3E}">
        <p14:creationId xmlns:p14="http://schemas.microsoft.com/office/powerpoint/2010/main" val="10435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Individuals with hearing or speech impairments face daily communication challenges due to limited public understanding of sign language and gaps in speech recognition technology. Current solutions lack a unified, real-time system supporting both groups. This project aims to develop an inclusive platform that integrates real-time ASL recognition using YOLO v8 and speech-to-text conversion, enabling seamless communication and enhancing accessibility</a:t>
            </a:r>
            <a:r>
              <a:rPr lang="en-US" sz="2000" dirty="0"/>
              <a:t>.</a:t>
            </a:r>
            <a:endParaRPr lang="en-GB"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3" name="Content Placeholder 2">
            <a:extLst>
              <a:ext uri="{FF2B5EF4-FFF2-40B4-BE49-F238E27FC236}">
                <a16:creationId xmlns:a16="http://schemas.microsoft.com/office/drawing/2014/main" id="{BF4D70D4-BC94-48B4-31A8-E91E329887D9}"/>
              </a:ext>
            </a:extLst>
          </p:cNvPr>
          <p:cNvGraphicFramePr>
            <a:graphicFrameLocks noGrp="1"/>
          </p:cNvGraphicFramePr>
          <p:nvPr>
            <p:ph idx="1"/>
            <p:extLst>
              <p:ext uri="{D42A27DB-BD31-4B8C-83A1-F6EECF244321}">
                <p14:modId xmlns:p14="http://schemas.microsoft.com/office/powerpoint/2010/main" val="128458223"/>
              </p:ext>
            </p:extLst>
          </p:nvPr>
        </p:nvGraphicFramePr>
        <p:xfrm>
          <a:off x="812800" y="1143000"/>
          <a:ext cx="10668000" cy="4813785"/>
        </p:xfrm>
        <a:graphic>
          <a:graphicData uri="http://schemas.openxmlformats.org/drawingml/2006/table">
            <a:tbl>
              <a:tblPr firstRow="1" bandRow="1">
                <a:tableStyleId>{073A0DAA-6AF3-43AB-8588-CEC1D06C72B9}</a:tableStyleId>
              </a:tblPr>
              <a:tblGrid>
                <a:gridCol w="2667000">
                  <a:extLst>
                    <a:ext uri="{9D8B030D-6E8A-4147-A177-3AD203B41FA5}">
                      <a16:colId xmlns:a16="http://schemas.microsoft.com/office/drawing/2014/main" val="2818796277"/>
                    </a:ext>
                  </a:extLst>
                </a:gridCol>
                <a:gridCol w="2667000">
                  <a:extLst>
                    <a:ext uri="{9D8B030D-6E8A-4147-A177-3AD203B41FA5}">
                      <a16:colId xmlns:a16="http://schemas.microsoft.com/office/drawing/2014/main" val="4120721979"/>
                    </a:ext>
                  </a:extLst>
                </a:gridCol>
                <a:gridCol w="2667000">
                  <a:extLst>
                    <a:ext uri="{9D8B030D-6E8A-4147-A177-3AD203B41FA5}">
                      <a16:colId xmlns:a16="http://schemas.microsoft.com/office/drawing/2014/main" val="437092219"/>
                    </a:ext>
                  </a:extLst>
                </a:gridCol>
                <a:gridCol w="2667000">
                  <a:extLst>
                    <a:ext uri="{9D8B030D-6E8A-4147-A177-3AD203B41FA5}">
                      <a16:colId xmlns:a16="http://schemas.microsoft.com/office/drawing/2014/main" val="1371377450"/>
                    </a:ext>
                  </a:extLst>
                </a:gridCol>
              </a:tblGrid>
              <a:tr h="422574">
                <a:tc>
                  <a:txBody>
                    <a:bodyPr/>
                    <a:lstStyle/>
                    <a:p>
                      <a:pPr algn="just">
                        <a:lnSpc>
                          <a:spcPct val="150000"/>
                        </a:lnSpc>
                        <a:buNone/>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Paper Title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buNone/>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Journal/Conference (Year)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buNone/>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buNone/>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2923706"/>
                  </a:ext>
                </a:extLst>
              </a:tr>
              <a:tr h="0">
                <a:tc>
                  <a:txBody>
                    <a:bodyPr/>
                    <a:lstStyle/>
                    <a:p>
                      <a:pPr>
                        <a:lnSpc>
                          <a:spcPct val="150000"/>
                        </a:lnSpc>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1.SIGNFORMER: Deep Vision Transformer for Sign Language Recognition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ACM International Conference on Multimedia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Transformer-based model offering superior context awareness and 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Requires substantial training time and large datasets.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596535"/>
                  </a:ext>
                </a:extLst>
              </a:tr>
              <a:tr h="900286">
                <a:tc>
                  <a:txBody>
                    <a:bodyPr/>
                    <a:lstStyle/>
                    <a:p>
                      <a:pPr>
                        <a:lnSpc>
                          <a:spcPct val="150000"/>
                        </a:lnSpc>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2.Helping Hearing-Impaired in Emergency Situations a deep learning based approach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IEEE Sensors Journal (2020)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Real-time deep learning-based emergency gesture detection; practical utility.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Supports only predefined gestures; relies on specific hardware.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5939931"/>
                  </a:ext>
                </a:extLst>
              </a:tr>
              <a:tr h="900286">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3.Hybrid InceptionNet Based Enhanced Architecture for Isolated Sign Language Recognition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Springer, Neural Computing and Applications (2021)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Enhances accuracy with attention mechanisms and InceptionNet architecture.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Restricted to isolated signs; not suited for continuous gesture recognition.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3815299"/>
                  </a:ext>
                </a:extLst>
              </a:tr>
              <a:tr h="900286">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4.IDF-Sign: Addressing Inconsistent Depth Features for Dynamic Sign Word Recognition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IEEE Transactions on Multimedia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Robust 3D CNN model that addresses inconsistent depth features in dynamic signs.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High computational cost; requires depth sensing hardware.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780782"/>
                  </a:ext>
                </a:extLst>
              </a:tr>
              <a:tr h="900286">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5.Multi-Semantic Discriminative Feature Learning for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Sign Gesture Recognition Using Hybrid Deep Neural Architecture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IEEE Access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Integrates multi-level semantic features using a hybrid CNN-RNN model.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Resource-intensive; susceptible to overfitting on limited data.</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5380337"/>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marL="0" indent="0" algn="just">
              <a:buNone/>
            </a:pPr>
            <a:r>
              <a:rPr lang="en-US" sz="2300" b="1" dirty="0">
                <a:latin typeface="Cambria" panose="02040503050406030204" pitchFamily="18" charset="0"/>
                <a:ea typeface="Cambria" panose="02040503050406030204" pitchFamily="18" charset="0"/>
              </a:rPr>
              <a:t>Existing method:</a:t>
            </a:r>
          </a:p>
          <a:p>
            <a:pPr marL="0" indent="0" algn="just">
              <a:buNone/>
            </a:pPr>
            <a:r>
              <a:rPr lang="en-US" sz="2300" dirty="0">
                <a:effectLst/>
                <a:latin typeface="Cambria" panose="02040503050406030204" pitchFamily="18" charset="0"/>
                <a:ea typeface="Cambria" panose="02040503050406030204" pitchFamily="18" charset="0"/>
              </a:rPr>
              <a:t>In existing systems for sign language recognition and speech-to-text conversion, older deep learning models like Convolutional Neural Networks (CNNs) have been used extensively. For sign language recognition, CNN-based models are typically employed for image classification tasks where static images of hand gestures or sign language symbols are processed. These models are trained on large datasets like the ASL dataset, learning to map hand gestures to corresponding text. While CNNs are efficient at processing visual data, they struggle with dynamic sign language, where continuous movements or varied signing styles are involved.</a:t>
            </a:r>
            <a:endParaRPr lang="en-IN" sz="2300" dirty="0">
              <a:effectLst/>
              <a:latin typeface="Cambria" panose="02040503050406030204" pitchFamily="18" charset="0"/>
              <a:ea typeface="Cambria" panose="02040503050406030204" pitchFamily="18" charset="0"/>
            </a:endParaRPr>
          </a:p>
          <a:p>
            <a:pPr marL="0" indent="0" algn="just">
              <a:buNone/>
            </a:pPr>
            <a:r>
              <a:rPr lang="en-US" sz="2300" b="1" dirty="0">
                <a:latin typeface="Cambria" panose="02040503050406030204" pitchFamily="18" charset="0"/>
                <a:ea typeface="Cambria" panose="02040503050406030204" pitchFamily="18" charset="0"/>
              </a:rPr>
              <a:t>Drawbacks:</a:t>
            </a:r>
          </a:p>
          <a:p>
            <a:pPr marL="0" indent="0" algn="just">
              <a:buNone/>
            </a:pPr>
            <a:r>
              <a:rPr lang="en-US" sz="2300" kern="0" dirty="0">
                <a:effectLst/>
                <a:latin typeface="Cambria" panose="02040503050406030204" pitchFamily="18" charset="0"/>
                <a:ea typeface="Cambria" panose="02040503050406030204" pitchFamily="18" charset="0"/>
              </a:rPr>
              <a:t>1.Limited Handling of Dynamic Gestures</a:t>
            </a:r>
          </a:p>
          <a:p>
            <a:pPr marL="0" indent="0" algn="just">
              <a:buNone/>
            </a:pPr>
            <a:r>
              <a:rPr lang="en-US" sz="2300" kern="0" dirty="0">
                <a:effectLst/>
                <a:latin typeface="Cambria" panose="02040503050406030204" pitchFamily="18" charset="0"/>
                <a:ea typeface="Cambria" panose="02040503050406030204" pitchFamily="18" charset="0"/>
              </a:rPr>
              <a:t>2</a:t>
            </a:r>
            <a:r>
              <a:rPr lang="en-US" sz="1800" b="1" kern="0" dirty="0">
                <a:effectLst/>
                <a:latin typeface="Times New Roman" panose="02020603050405020304" pitchFamily="18" charset="0"/>
                <a:ea typeface="Times New Roman" panose="02020603050405020304" pitchFamily="18" charset="0"/>
              </a:rPr>
              <a:t>.</a:t>
            </a:r>
            <a:r>
              <a:rPr lang="en-US" sz="2300" kern="0" dirty="0">
                <a:effectLst/>
                <a:latin typeface="Cambria" panose="02040503050406030204" pitchFamily="18" charset="0"/>
                <a:ea typeface="Cambria" panose="02040503050406030204" pitchFamily="18" charset="0"/>
              </a:rPr>
              <a:t>Insufficient Accuracy for Complex Gestures</a:t>
            </a:r>
          </a:p>
          <a:p>
            <a:pPr marL="0" indent="0" algn="just">
              <a:buNone/>
            </a:pPr>
            <a:r>
              <a:rPr lang="en-US" sz="2300" dirty="0">
                <a:latin typeface="Cambria" panose="02040503050406030204" pitchFamily="18" charset="0"/>
                <a:ea typeface="Cambria" panose="02040503050406030204" pitchFamily="18" charset="0"/>
              </a:rPr>
              <a:t>3.</a:t>
            </a:r>
            <a:r>
              <a:rPr lang="en-US" sz="2300" kern="0" dirty="0">
                <a:effectLst/>
                <a:latin typeface="Cambria" panose="02040503050406030204" pitchFamily="18" charset="0"/>
                <a:ea typeface="Cambria" panose="02040503050406030204" pitchFamily="18" charset="0"/>
              </a:rPr>
              <a:t>Dependence on Good Lighting and Image Quality</a:t>
            </a:r>
          </a:p>
          <a:p>
            <a:pPr marL="0" indent="0" algn="just">
              <a:buNone/>
            </a:pPr>
            <a:r>
              <a:rPr lang="en-US" sz="2300" dirty="0">
                <a:latin typeface="Cambria" panose="02040503050406030204" pitchFamily="18" charset="0"/>
                <a:ea typeface="Cambria" panose="02040503050406030204" pitchFamily="18" charset="0"/>
              </a:rPr>
              <a:t>4. Cost Implications</a:t>
            </a:r>
          </a:p>
          <a:p>
            <a:pPr marL="0" indent="0">
              <a:buNone/>
            </a:pPr>
            <a:endParaRPr lang="en-US" sz="20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Creating an accurate sign language recognition system by leveraging the ASL dataset and YOLO v8 model to translate live sign language gestures into text in real time.</a:t>
            </a:r>
          </a:p>
          <a:p>
            <a:pPr marL="34290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Integrating a speech-to-text module that uses speech recognition libraries to convert spoken words into text, aiding individuals with speech impairments.</a:t>
            </a:r>
          </a:p>
          <a:p>
            <a:pPr marL="34290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Developing a user-friendly platform with Flask that combines both sign language recognition and speech-to-text functionalities for smooth, real-time communication.</a:t>
            </a:r>
          </a:p>
          <a:p>
            <a:pPr marL="34290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Enhancing communication accessibility for users with hearing and speech challenges across key sectors such as education, healthcare, and public services.</a:t>
            </a:r>
          </a:p>
          <a:p>
            <a:pPr marL="34290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rPr>
              <a:t>Promoting inclusivity by offering a comprehensive solution that accommodates various communication preferences, encouraging interaction and mutual understanding among diverse user groups.</a:t>
            </a:r>
          </a:p>
          <a:p>
            <a:pPr marL="342900" lvl="0" indent="-342900" algn="just">
              <a:lnSpc>
                <a:spcPct val="150000"/>
              </a:lnSpc>
              <a:buFont typeface="+mj-lt"/>
              <a:buAutoNum type="arabicPeriod"/>
              <a:tabLst>
                <a:tab pos="457200" algn="l"/>
              </a:tabLst>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Architecture</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application initializes key components like the UI, YOLO detection, and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hand tracking. Users log in to access a dashboard where they choose between speech or sign language input. Speech is processed via ASR (e.g., Google Speech API), while sign language uses YOLO for hand detection,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for landmark extraction, and a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model for gesture classification. The recognized text is displayed on the interface, and the session ends by securely releasing resources. This ensures seamless communication between speech and sign language using AI and computer vision.</a:t>
            </a:r>
            <a:r>
              <a:rPr lang="en-US"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endParaRPr lang="en-IN"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87173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4" name="Content Placeholder 3">
            <a:extLst>
              <a:ext uri="{FF2B5EF4-FFF2-40B4-BE49-F238E27FC236}">
                <a16:creationId xmlns:a16="http://schemas.microsoft.com/office/drawing/2014/main" id="{3002BC27-1C3B-9544-A38B-0EAFCBB77055}"/>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BFFAE0BD-9DB2-B16F-F7E8-7C2656EF3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960" y="1143001"/>
            <a:ext cx="4785359" cy="495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85EAD041-4742-CEF5-2F77-4A79AFD0B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18260"/>
            <a:ext cx="8534400" cy="422148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project "Capturing Non-manual Features of Indian Sign Language and Converting it into Text" combines YOLO v8-based real-time sign language recognition with speech-to-text conversion using modern libraries. Integrated via Flask, the system offers a seamless, accurate, and user-friendly communication solution, addressing gaps in traditional systems. It holds potential for broad applications in education, healthcare, public services, and customer support, enhancing accessibility for hearing and speech-impaired individuals.</a:t>
            </a:r>
          </a:p>
          <a:p>
            <a:pPr marL="0" indent="0" algn="jus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Looking forward, future advancements could include multi-language support, enhanced gesture detection through advanced neural networks, and integration with wearable technology to increase portability and usability. Overall, this project represents an important step towards creating a more inclusive and accessible digital ecosystem, enabling effortless communication for all individuals.</a:t>
            </a:r>
          </a:p>
          <a:p>
            <a:pPr marL="0" indent="0" algn="jus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F552C70F-0A6C-48CC-B585-4FAE43557925}"/>
</file>

<file path=customXml/itemProps2.xml><?xml version="1.0" encoding="utf-8"?>
<ds:datastoreItem xmlns:ds="http://schemas.openxmlformats.org/officeDocument/2006/customXml" ds:itemID="{49B41F05-9024-46D9-B31A-021D78280DB5}"/>
</file>

<file path=customXml/itemProps3.xml><?xml version="1.0" encoding="utf-8"?>
<ds:datastoreItem xmlns:ds="http://schemas.openxmlformats.org/officeDocument/2006/customXml" ds:itemID="{11B79405-F834-4003-A034-A901D2B0DE46}"/>
</file>

<file path=docProps/app.xml><?xml version="1.0" encoding="utf-8"?>
<Properties xmlns="http://schemas.openxmlformats.org/officeDocument/2006/extended-properties" xmlns:vt="http://schemas.openxmlformats.org/officeDocument/2006/docPropsVTypes">
  <Template>Bioinformatics</Template>
  <TotalTime>344</TotalTime>
  <Words>1206</Words>
  <Application>Microsoft Office PowerPoint</Application>
  <PresentationFormat>Widescreen</PresentationFormat>
  <Paragraphs>111</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Cambria</vt:lpstr>
      <vt:lpstr>Segoe UI</vt:lpstr>
      <vt:lpstr>Symbol</vt:lpstr>
      <vt:lpstr>Times New Roman</vt:lpstr>
      <vt:lpstr>Verdana</vt:lpstr>
      <vt:lpstr>Bioinformatics</vt:lpstr>
      <vt:lpstr>Capturing Non-manual Features of Indian Sign Language and Converting it into Text</vt:lpstr>
      <vt:lpstr>Introduction</vt:lpstr>
      <vt:lpstr>Literature Review</vt:lpstr>
      <vt:lpstr>Existing method Drawback</vt:lpstr>
      <vt:lpstr>Objectives</vt:lpstr>
      <vt:lpstr>Model Architecture</vt:lpstr>
      <vt:lpstr>Architecture</vt:lpstr>
      <vt:lpstr>Timeline of Project</vt:lpstr>
      <vt:lpstr>Conclusion</vt:lpstr>
      <vt:lpstr>References</vt:lpstr>
      <vt:lpstr>Result &amp; Outcomes Obtained</vt:lpstr>
      <vt:lpstr>Project work mapping with SDG</vt:lpstr>
      <vt:lpstr>Project work mapping with SDG</vt:lpstr>
      <vt:lpstr>GitHub link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Mamatha S</cp:lastModifiedBy>
  <cp:revision>23</cp:revision>
  <dcterms:created xsi:type="dcterms:W3CDTF">2023-03-16T03:26:27Z</dcterms:created>
  <dcterms:modified xsi:type="dcterms:W3CDTF">2025-05-13T20:08:37Z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