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5" r:id="rId8"/>
    <p:sldId id="2146847056" r:id="rId9"/>
    <p:sldId id="266" r:id="rId10"/>
    <p:sldId id="2146847057" r:id="rId11"/>
    <p:sldId id="267" r:id="rId12"/>
    <p:sldId id="2146847058" r:id="rId13"/>
    <p:sldId id="2146847059" r:id="rId14"/>
    <p:sldId id="268" r:id="rId15"/>
    <p:sldId id="2146847060"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52" d="100"/>
          <a:sy n="52" d="100"/>
        </p:scale>
        <p:origin x="883"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pp.py" TargetMode="External"/><Relationship Id="rId2" Type="http://schemas.openxmlformats.org/officeDocument/2006/relationships/hyperlink" Target="https://github.com/mamathasara/Predict_Tomorrows_Pay_Toda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dirty="0">
                <a:solidFill>
                  <a:schemeClr val="accent2"/>
                </a:solidFill>
              </a:rPr>
              <a:t>💡 Predict Tomorrow’s Pay Today</a:t>
            </a:r>
            <a:endParaRPr lang="en-US" dirty="0">
              <a:solidFill>
                <a:schemeClr val="accent2"/>
              </a:solidFill>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32277"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S</a:t>
            </a:r>
            <a:r>
              <a:rPr lang="en-US" sz="2000" b="1" dirty="0" smtClean="0">
                <a:solidFill>
                  <a:schemeClr val="accent1">
                    <a:lumMod val="75000"/>
                  </a:schemeClr>
                </a:solidFill>
                <a:latin typeface="Arial"/>
                <a:cs typeface="Arial"/>
              </a:rPr>
              <a:t>ara </a:t>
            </a:r>
            <a:r>
              <a:rPr lang="en-US" sz="2000" b="1" dirty="0" err="1" smtClean="0">
                <a:solidFill>
                  <a:schemeClr val="accent1">
                    <a:lumMod val="75000"/>
                  </a:schemeClr>
                </a:solidFill>
                <a:latin typeface="Arial"/>
                <a:cs typeface="Arial"/>
              </a:rPr>
              <a:t>Mamatha</a:t>
            </a:r>
            <a:r>
              <a:rPr lang="en-US" sz="2000" b="1" dirty="0" smtClean="0">
                <a:solidFill>
                  <a:schemeClr val="accent1">
                    <a:lumMod val="75000"/>
                  </a:schemeClr>
                </a:solidFill>
                <a:latin typeface="Arial"/>
                <a:cs typeface="Arial"/>
              </a:rPr>
              <a:t>  (Computer Science &amp; Data Science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60000"/>
                    <a:lumOff val="40000"/>
                  </a:schemeClr>
                </a:solidFill>
              </a:rPr>
              <a:t>GITHUB LINK</a:t>
            </a:r>
            <a:endParaRPr lang="en-US" dirty="0">
              <a:solidFill>
                <a:schemeClr val="accent2">
                  <a:lumMod val="60000"/>
                  <a:lumOff val="40000"/>
                </a:schemeClr>
              </a:solidFill>
            </a:endParaRPr>
          </a:p>
        </p:txBody>
      </p:sp>
      <p:sp>
        <p:nvSpPr>
          <p:cNvPr id="3" name="Content Placeholder 2"/>
          <p:cNvSpPr>
            <a:spLocks noGrp="1"/>
          </p:cNvSpPr>
          <p:nvPr>
            <p:ph idx="1"/>
          </p:nvPr>
        </p:nvSpPr>
        <p:spPr>
          <a:xfrm>
            <a:off x="581192" y="1232452"/>
            <a:ext cx="11029615" cy="2444073"/>
          </a:xfrm>
        </p:spPr>
        <p:txBody>
          <a:bodyPr>
            <a:normAutofit/>
          </a:bodyPr>
          <a:lstStyle/>
          <a:p>
            <a:r>
              <a:rPr lang="en-US" sz="2800" dirty="0">
                <a:hlinkClick r:id="rId2"/>
              </a:rPr>
              <a:t>https://</a:t>
            </a:r>
            <a:r>
              <a:rPr lang="en-US" sz="2800" dirty="0" smtClean="0">
                <a:hlinkClick r:id="rId2"/>
              </a:rPr>
              <a:t>github.com/mamathasara/Predict_Tomorrows_Pay_Today</a:t>
            </a:r>
            <a:endParaRPr lang="en-US" sz="2800" dirty="0" smtClean="0"/>
          </a:p>
          <a:p>
            <a:pPr marL="0" indent="0">
              <a:buNone/>
            </a:pPr>
            <a:r>
              <a:rPr lang="en-US" sz="2800" dirty="0" smtClean="0"/>
              <a:t>Project link</a:t>
            </a:r>
            <a:endParaRPr lang="en-US" sz="2800" dirty="0"/>
          </a:p>
          <a:p>
            <a:r>
              <a:rPr lang="en-US" sz="2800" dirty="0">
                <a:hlinkClick r:id="rId3" action="ppaction://hlinkfile"/>
              </a:rPr>
              <a:t>http://localhost:8501/</a:t>
            </a:r>
            <a:endParaRPr lang="en-US" sz="2800" dirty="0"/>
          </a:p>
        </p:txBody>
      </p:sp>
    </p:spTree>
    <p:extLst>
      <p:ext uri="{BB962C8B-B14F-4D97-AF65-F5344CB8AC3E}">
        <p14:creationId xmlns:p14="http://schemas.microsoft.com/office/powerpoint/2010/main" val="350974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800" b="1" dirty="0"/>
              <a:t>Summary &amp; Effectiveness</a:t>
            </a:r>
          </a:p>
          <a:p>
            <a:pPr marL="0" indent="0">
              <a:buNone/>
            </a:pPr>
            <a:r>
              <a:rPr lang="en-US" sz="2800" dirty="0"/>
              <a:t>In my project </a:t>
            </a:r>
            <a:r>
              <a:rPr lang="en-US" sz="2800" b="1" dirty="0"/>
              <a:t>"Predict Tomorrow’s Pay Today"</a:t>
            </a:r>
            <a:r>
              <a:rPr lang="en-US" sz="2800" dirty="0"/>
              <a:t>, I built a machine learning model to predict employee salaries using features like education, job type, working hours, and marital status. After testing different models, the </a:t>
            </a:r>
            <a:r>
              <a:rPr lang="en-US" sz="2800" b="1" dirty="0"/>
              <a:t>Gradient Boosting Regressor</a:t>
            </a:r>
            <a:r>
              <a:rPr lang="en-US" sz="2800" dirty="0"/>
              <a:t> gave the best results with high accuracy. This model was effective because it handled complex relationships between features and salary.</a:t>
            </a: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955" y="707923"/>
            <a:ext cx="11076038" cy="6124754"/>
          </a:xfrm>
          <a:prstGeom prst="rect">
            <a:avLst/>
          </a:prstGeom>
          <a:noFill/>
        </p:spPr>
        <p:txBody>
          <a:bodyPr wrap="square" rtlCol="0">
            <a:spAutoFit/>
          </a:bodyPr>
          <a:lstStyle/>
          <a:p>
            <a:r>
              <a:rPr lang="en-US" sz="2800" b="1" dirty="0"/>
              <a:t>Challenges </a:t>
            </a:r>
            <a:r>
              <a:rPr lang="en-US" sz="2800" b="1" dirty="0" smtClean="0"/>
              <a:t>Faced:</a:t>
            </a:r>
            <a:endParaRPr lang="en-US" sz="2800" b="1" dirty="0"/>
          </a:p>
          <a:p>
            <a:r>
              <a:rPr lang="en-US" sz="2800" dirty="0" smtClean="0"/>
              <a:t>&gt;The </a:t>
            </a:r>
            <a:r>
              <a:rPr lang="en-US" sz="2800" dirty="0"/>
              <a:t>dataset had </a:t>
            </a:r>
            <a:r>
              <a:rPr lang="en-US" sz="2800" b="1" dirty="0"/>
              <a:t>missing and messy values</a:t>
            </a:r>
            <a:r>
              <a:rPr lang="en-US" sz="2800" dirty="0"/>
              <a:t>, so I spent time cleaning and preparing it.</a:t>
            </a:r>
          </a:p>
          <a:p>
            <a:r>
              <a:rPr lang="en-US" sz="2800" b="1" dirty="0" smtClean="0"/>
              <a:t>&gt;Choosing </a:t>
            </a:r>
            <a:r>
              <a:rPr lang="en-US" sz="2800" b="1" dirty="0"/>
              <a:t>the right model</a:t>
            </a:r>
            <a:r>
              <a:rPr lang="en-US" sz="2800" dirty="0"/>
              <a:t> took effort—I had to try different algorithms and compare their performance.</a:t>
            </a:r>
          </a:p>
          <a:p>
            <a:r>
              <a:rPr lang="en-US" sz="2800" dirty="0"/>
              <a:t>Ensuring the model didn’t </a:t>
            </a:r>
            <a:r>
              <a:rPr lang="en-US" sz="2800" b="1" dirty="0" smtClean="0"/>
              <a:t>over fit</a:t>
            </a:r>
            <a:r>
              <a:rPr lang="en-US" sz="2800" dirty="0" smtClean="0"/>
              <a:t> </a:t>
            </a:r>
            <a:r>
              <a:rPr lang="en-US" sz="2800" dirty="0"/>
              <a:t>the training data was another challenge</a:t>
            </a:r>
            <a:r>
              <a:rPr lang="en-US" sz="2800" dirty="0" smtClean="0"/>
              <a:t>.</a:t>
            </a:r>
          </a:p>
          <a:p>
            <a:r>
              <a:rPr lang="en-US" sz="2800" b="1" dirty="0" smtClean="0"/>
              <a:t>Possible Improvements:</a:t>
            </a:r>
          </a:p>
          <a:p>
            <a:r>
              <a:rPr lang="en-US" sz="2800" dirty="0"/>
              <a:t>&gt;</a:t>
            </a:r>
            <a:r>
              <a:rPr lang="en-US" sz="2800" dirty="0" smtClean="0"/>
              <a:t>I can improve the model further by using </a:t>
            </a:r>
            <a:r>
              <a:rPr lang="en-US" sz="2800" b="1" dirty="0" smtClean="0"/>
              <a:t>hyper parameter tuning</a:t>
            </a:r>
            <a:r>
              <a:rPr lang="en-US" sz="2800" dirty="0" smtClean="0"/>
              <a:t>.</a:t>
            </a:r>
          </a:p>
          <a:p>
            <a:r>
              <a:rPr lang="en-US" sz="2800" dirty="0" smtClean="0"/>
              <a:t>&gt;Adding </a:t>
            </a:r>
            <a:r>
              <a:rPr lang="en-US" sz="2800" dirty="0"/>
              <a:t>more features like </a:t>
            </a:r>
            <a:r>
              <a:rPr lang="en-US" sz="2800" b="1" dirty="0"/>
              <a:t>years of experience</a:t>
            </a:r>
            <a:r>
              <a:rPr lang="en-US" sz="2800" dirty="0"/>
              <a:t> or </a:t>
            </a:r>
            <a:r>
              <a:rPr lang="en-US" sz="2800" b="1" dirty="0"/>
              <a:t>industry</a:t>
            </a:r>
            <a:r>
              <a:rPr lang="en-US" sz="2800" dirty="0"/>
              <a:t> might boost accuracy.</a:t>
            </a:r>
          </a:p>
          <a:p>
            <a:r>
              <a:rPr lang="en-US" sz="2800" dirty="0"/>
              <a:t>&gt;</a:t>
            </a:r>
            <a:r>
              <a:rPr lang="en-US" sz="2800" dirty="0" smtClean="0"/>
              <a:t>I </a:t>
            </a:r>
            <a:r>
              <a:rPr lang="en-US" sz="2800" dirty="0"/>
              <a:t>can also use </a:t>
            </a:r>
            <a:r>
              <a:rPr lang="en-US" sz="2800" b="1" dirty="0"/>
              <a:t>explainable AI tools</a:t>
            </a:r>
            <a:r>
              <a:rPr lang="en-US" sz="2800" dirty="0"/>
              <a:t> to better understand how the model makes predictions.</a:t>
            </a:r>
          </a:p>
          <a:p>
            <a:endParaRPr lang="en-US" sz="2800" dirty="0"/>
          </a:p>
        </p:txBody>
      </p:sp>
    </p:spTree>
    <p:extLst>
      <p:ext uri="{BB962C8B-B14F-4D97-AF65-F5344CB8AC3E}">
        <p14:creationId xmlns:p14="http://schemas.microsoft.com/office/powerpoint/2010/main" val="264025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r>
              <a:rPr lang="en-US" sz="2800" dirty="0"/>
              <a:t>In the future, this Employee Salary Prediction system can be made even better by adding more details like years of experience, skills, and job roles to improve accuracy. We can use advanced models like deep learning to understand more complex patterns in the data. The system can also be turned into a live website where users can enter their details and get instant salary predictions. To help users understand how the prediction was made, we can add tools that explain which factors affected their salary the most. An interactive dashboard can also be built to help HR teams make better decisions. If we collect data from different locations and industries, the system can give more specific and useful predictions. Finally, we can automate the model to update itself whenever new data is available, so it stays accurate over time.</a:t>
            </a:r>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p:cNvSpPr>
            <a:spLocks noGrp="1" noChangeArrowheads="1"/>
          </p:cNvSpPr>
          <p:nvPr>
            <p:ph idx="1"/>
          </p:nvPr>
        </p:nvSpPr>
        <p:spPr bwMode="auto">
          <a:xfrm>
            <a:off x="581192" y="1238031"/>
            <a:ext cx="1063945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Pandas &amp; NumPy Docs</a:t>
            </a:r>
            <a:r>
              <a:rPr kumimoji="0" lang="en-US" altLang="en-US" sz="2400" b="0" i="0" u="none" strike="noStrike" cap="none" normalizeH="0" baseline="0" dirty="0" smtClean="0">
                <a:ln>
                  <a:noFill/>
                </a:ln>
                <a:solidFill>
                  <a:schemeClr val="tx1"/>
                </a:solidFill>
                <a:effectLst/>
                <a:latin typeface="Arial" panose="020B0604020202020204" pitchFamily="34" charset="0"/>
              </a:rPr>
              <a:t> – For data cleaning and manipulation.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https://pandas.pydata.org/ | https://numpy.org/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Scikit-learn</a:t>
            </a:r>
            <a:r>
              <a:rPr kumimoji="0" lang="en-US" altLang="en-US" sz="2400" b="0" i="0" u="none" strike="noStrike" cap="none" normalizeH="0" baseline="0" dirty="0" smtClean="0">
                <a:ln>
                  <a:noFill/>
                </a:ln>
                <a:solidFill>
                  <a:schemeClr val="tx1"/>
                </a:solidFill>
                <a:effectLst/>
                <a:latin typeface="Arial" panose="020B0604020202020204" pitchFamily="34" charset="0"/>
              </a:rPr>
              <a:t> – For encoding, model building, and evaluation.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https://scikit-learn.org/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Matplotlib &amp; Seaborn</a:t>
            </a:r>
            <a:r>
              <a:rPr kumimoji="0" lang="en-US" altLang="en-US" sz="2400" b="0" i="0" u="none" strike="noStrike" cap="none" normalizeH="0" baseline="0" dirty="0" smtClean="0">
                <a:ln>
                  <a:noFill/>
                </a:ln>
                <a:solidFill>
                  <a:schemeClr val="tx1"/>
                </a:solidFill>
                <a:effectLst/>
                <a:latin typeface="Arial" panose="020B0604020202020204" pitchFamily="34" charset="0"/>
              </a:rPr>
              <a:t> – For data visualization.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https://matplotlib.org/ | https://seaborn.pydata.org/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Kaggle</a:t>
            </a:r>
            <a:r>
              <a:rPr kumimoji="0" lang="en-US" altLang="en-US" sz="2400" b="0" i="0" u="none" strike="noStrike" cap="none" normalizeH="0" baseline="0" dirty="0" smtClean="0">
                <a:ln>
                  <a:noFill/>
                </a:ln>
                <a:solidFill>
                  <a:schemeClr val="tx1"/>
                </a:solidFill>
                <a:effectLst/>
                <a:latin typeface="Arial" panose="020B0604020202020204" pitchFamily="34" charset="0"/>
              </a:rPr>
              <a:t> – For accessing the employee salary dataset.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https://www.kaggle.com/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BM SkillsBuild Internship</a:t>
            </a:r>
            <a:r>
              <a:rPr kumimoji="0" lang="en-US" altLang="en-US" sz="2400" b="0" i="0" u="none" strike="noStrike" cap="none" normalizeH="0" baseline="0" dirty="0" smtClean="0">
                <a:ln>
                  <a:noFill/>
                </a:ln>
                <a:solidFill>
                  <a:schemeClr val="tx1"/>
                </a:solidFill>
                <a:effectLst/>
                <a:latin typeface="Arial" panose="020B0604020202020204" pitchFamily="34" charset="0"/>
              </a:rPr>
              <a:t> – For real-world project structure and guidance.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Blogs &amp; Books</a:t>
            </a:r>
            <a:r>
              <a:rPr kumimoji="0" lang="en-US" altLang="en-US" sz="2400" b="0" i="0" u="none" strike="noStrike" cap="none" normalizeH="0" baseline="0" dirty="0" smtClean="0">
                <a:ln>
                  <a:noFill/>
                </a:ln>
                <a:solidFill>
                  <a:schemeClr val="tx1"/>
                </a:solidFill>
                <a:effectLst/>
                <a:latin typeface="Arial" panose="020B0604020202020204" pitchFamily="34" charset="0"/>
              </a:rPr>
              <a:t> – Helped understand ML concepts.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1" u="none" strike="noStrike" cap="none" normalizeH="0" baseline="0" dirty="0" smtClean="0">
                <a:ln>
                  <a:noFill/>
                </a:ln>
                <a:solidFill>
                  <a:schemeClr val="tx1"/>
                </a:solidFill>
                <a:effectLst/>
                <a:latin typeface="Arial" panose="020B0604020202020204" pitchFamily="34" charset="0"/>
              </a:rPr>
              <a:t> Hands-On ML with Scikit-Learn &amp; TensorFlow</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https://towardsdatascience.com/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a:t>
            </a:r>
            <a:r>
              <a:rPr lang="en-US" sz="2000" b="1" dirty="0" smtClean="0">
                <a:latin typeface="Arial"/>
                <a:ea typeface="+mn-lt"/>
                <a:cs typeface="Arial"/>
              </a:rPr>
              <a:t>Scope</a:t>
            </a:r>
            <a:endParaRPr lang="en-US" sz="2000" b="1" dirty="0">
              <a:latin typeface="Arial"/>
              <a:ea typeface="+mn-lt"/>
              <a:cs typeface="Arial"/>
            </a:endParaRP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3000" dirty="0"/>
              <a:t>In today’s competitive job market, determining fair and accurate employee compensation is a major challenge for organizations and individuals alike. Manual salary estimation methods are often time-consuming, biased, and inconsistent due to the complexity of influencing factors such as education, experience, industry, job role, and work hours. There is a growing need for a </a:t>
            </a:r>
            <a:r>
              <a:rPr lang="en-US" sz="3000" b="1" dirty="0"/>
              <a:t>data-driven, automated solution</a:t>
            </a:r>
            <a:r>
              <a:rPr lang="en-US" sz="3000" dirty="0"/>
              <a:t> that can predict salaries reliably and instantly using real-world attributes.</a:t>
            </a:r>
          </a:p>
          <a:p>
            <a:pPr marL="0" indent="0">
              <a:buNone/>
            </a:pP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r>
              <a:rPr lang="en-US" sz="2800" b="1" dirty="0" smtClean="0"/>
              <a:t>System </a:t>
            </a:r>
            <a:r>
              <a:rPr lang="en-US" sz="2800" b="1" dirty="0"/>
              <a:t>Requirements</a:t>
            </a:r>
          </a:p>
          <a:p>
            <a:pPr marL="0" indent="0">
              <a:buNone/>
            </a:pPr>
            <a:r>
              <a:rPr lang="en-US" sz="2800" b="1" dirty="0"/>
              <a:t>Hardware Requirements:</a:t>
            </a:r>
            <a:endParaRPr lang="en-US" sz="2800" dirty="0"/>
          </a:p>
          <a:p>
            <a:pPr marL="0" indent="0">
              <a:buNone/>
            </a:pPr>
            <a:r>
              <a:rPr lang="en-US" sz="2800" dirty="0"/>
              <a:t>Processor: Intel i5 or higher</a:t>
            </a:r>
          </a:p>
          <a:p>
            <a:pPr marL="0" indent="0">
              <a:buNone/>
            </a:pPr>
            <a:r>
              <a:rPr lang="en-US" sz="2800" dirty="0"/>
              <a:t>RAM: Minimum 4 GB (8 GB recommended)</a:t>
            </a:r>
          </a:p>
          <a:p>
            <a:pPr marL="0" indent="0">
              <a:buNone/>
            </a:pPr>
            <a:r>
              <a:rPr lang="en-US" sz="2800" dirty="0"/>
              <a:t>Storage: At least 500 MB of free space</a:t>
            </a:r>
          </a:p>
          <a:p>
            <a:pPr marL="0" indent="0">
              <a:buNone/>
            </a:pPr>
            <a:r>
              <a:rPr lang="en-US" sz="2800" dirty="0"/>
              <a:t>Operating System: Windows 10/11, Linux, or </a:t>
            </a:r>
            <a:r>
              <a:rPr lang="en-US" sz="2800" dirty="0" smtClean="0"/>
              <a:t>mac OS</a:t>
            </a:r>
            <a:endParaRPr lang="en-US" sz="2800" dirty="0"/>
          </a:p>
          <a:p>
            <a:pPr marL="0" indent="0">
              <a:buNone/>
            </a:pPr>
            <a:r>
              <a:rPr lang="en-US" sz="2800" b="1" dirty="0"/>
              <a:t>Software Requirements:</a:t>
            </a:r>
            <a:endParaRPr lang="en-US" sz="2800" dirty="0"/>
          </a:p>
          <a:p>
            <a:pPr marL="0" indent="0">
              <a:buNone/>
            </a:pPr>
            <a:r>
              <a:rPr lang="en-US" sz="2800" dirty="0"/>
              <a:t>Python 3.8 or higher</a:t>
            </a:r>
          </a:p>
          <a:p>
            <a:pPr marL="0" indent="0">
              <a:buNone/>
            </a:pPr>
            <a:r>
              <a:rPr lang="en-US" sz="2800" dirty="0"/>
              <a:t>Web browser (Chrome, Firefox, Edge)</a:t>
            </a:r>
          </a:p>
          <a:p>
            <a:pPr marL="0" indent="0">
              <a:buNone/>
            </a:pPr>
            <a:r>
              <a:rPr lang="en-US" sz="2800" dirty="0" smtClean="0"/>
              <a:t>Stream lit </a:t>
            </a:r>
            <a:r>
              <a:rPr lang="en-US" sz="2800" dirty="0"/>
              <a:t>(for web app UI)</a:t>
            </a:r>
          </a:p>
          <a:p>
            <a:pPr marL="0" indent="0">
              <a:buNone/>
            </a:pP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60000"/>
                    <a:lumOff val="40000"/>
                  </a:schemeClr>
                </a:solidFill>
              </a:rPr>
              <a:t>Libraries </a:t>
            </a:r>
            <a:r>
              <a:rPr lang="en-US" b="1" dirty="0">
                <a:solidFill>
                  <a:schemeClr val="accent2">
                    <a:lumMod val="60000"/>
                    <a:lumOff val="40000"/>
                  </a:schemeClr>
                </a:solidFill>
              </a:rPr>
              <a:t>Required</a:t>
            </a:r>
            <a:endParaRPr lang="en-US" dirty="0">
              <a:solidFill>
                <a:schemeClr val="accent2">
                  <a:lumMod val="60000"/>
                  <a:lumOff val="4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7246635"/>
              </p:ext>
            </p:extLst>
          </p:nvPr>
        </p:nvGraphicFramePr>
        <p:xfrm>
          <a:off x="581025" y="1504334"/>
          <a:ext cx="11029950" cy="4797651"/>
        </p:xfrm>
        <a:graphic>
          <a:graphicData uri="http://schemas.openxmlformats.org/drawingml/2006/table">
            <a:tbl>
              <a:tblPr/>
              <a:tblGrid>
                <a:gridCol w="5514975">
                  <a:extLst>
                    <a:ext uri="{9D8B030D-6E8A-4147-A177-3AD203B41FA5}">
                      <a16:colId xmlns:a16="http://schemas.microsoft.com/office/drawing/2014/main" val="2796801433"/>
                    </a:ext>
                  </a:extLst>
                </a:gridCol>
                <a:gridCol w="5514975">
                  <a:extLst>
                    <a:ext uri="{9D8B030D-6E8A-4147-A177-3AD203B41FA5}">
                      <a16:colId xmlns:a16="http://schemas.microsoft.com/office/drawing/2014/main" val="3225951990"/>
                    </a:ext>
                  </a:extLst>
                </a:gridCol>
              </a:tblGrid>
              <a:tr h="567813">
                <a:tc>
                  <a:txBody>
                    <a:bodyPr/>
                    <a:lstStyle/>
                    <a:p>
                      <a:r>
                        <a:rPr lang="en-US" sz="2400"/>
                        <a:t>Library</a:t>
                      </a:r>
                    </a:p>
                  </a:txBody>
                  <a:tcPr anchor="ctr">
                    <a:lnL>
                      <a:noFill/>
                    </a:lnL>
                    <a:lnR>
                      <a:noFill/>
                    </a:lnR>
                    <a:lnT>
                      <a:noFill/>
                    </a:lnT>
                    <a:lnB>
                      <a:noFill/>
                    </a:lnB>
                  </a:tcPr>
                </a:tc>
                <a:tc>
                  <a:txBody>
                    <a:bodyPr/>
                    <a:lstStyle/>
                    <a:p>
                      <a:r>
                        <a:rPr lang="en-US" sz="2400"/>
                        <a:t>Purpose</a:t>
                      </a:r>
                    </a:p>
                  </a:txBody>
                  <a:tcPr anchor="ctr">
                    <a:lnL>
                      <a:noFill/>
                    </a:lnL>
                    <a:lnR>
                      <a:noFill/>
                    </a:lnR>
                    <a:lnT>
                      <a:noFill/>
                    </a:lnT>
                    <a:lnB>
                      <a:noFill/>
                    </a:lnB>
                  </a:tcPr>
                </a:tc>
                <a:extLst>
                  <a:ext uri="{0D108BD9-81ED-4DB2-BD59-A6C34878D82A}">
                    <a16:rowId xmlns:a16="http://schemas.microsoft.com/office/drawing/2014/main" val="945203241"/>
                  </a:ext>
                </a:extLst>
              </a:tr>
              <a:tr h="567813">
                <a:tc>
                  <a:txBody>
                    <a:bodyPr/>
                    <a:lstStyle/>
                    <a:p>
                      <a:r>
                        <a:rPr lang="en-US" sz="2400" b="1"/>
                        <a:t>pandas</a:t>
                      </a:r>
                      <a:endParaRPr lang="en-US" sz="2400"/>
                    </a:p>
                  </a:txBody>
                  <a:tcPr anchor="ctr">
                    <a:lnL>
                      <a:noFill/>
                    </a:lnL>
                    <a:lnR>
                      <a:noFill/>
                    </a:lnR>
                    <a:lnT>
                      <a:noFill/>
                    </a:lnT>
                    <a:lnB>
                      <a:noFill/>
                    </a:lnB>
                  </a:tcPr>
                </a:tc>
                <a:tc>
                  <a:txBody>
                    <a:bodyPr/>
                    <a:lstStyle/>
                    <a:p>
                      <a:r>
                        <a:rPr lang="en-US" sz="2400"/>
                        <a:t>Data manipulation and preprocessing</a:t>
                      </a:r>
                    </a:p>
                  </a:txBody>
                  <a:tcPr anchor="ctr">
                    <a:lnL>
                      <a:noFill/>
                    </a:lnL>
                    <a:lnR>
                      <a:noFill/>
                    </a:lnR>
                    <a:lnT>
                      <a:noFill/>
                    </a:lnT>
                    <a:lnB>
                      <a:noFill/>
                    </a:lnB>
                  </a:tcPr>
                </a:tc>
                <a:extLst>
                  <a:ext uri="{0D108BD9-81ED-4DB2-BD59-A6C34878D82A}">
                    <a16:rowId xmlns:a16="http://schemas.microsoft.com/office/drawing/2014/main" val="3891248780"/>
                  </a:ext>
                </a:extLst>
              </a:tr>
              <a:tr h="567813">
                <a:tc>
                  <a:txBody>
                    <a:bodyPr/>
                    <a:lstStyle/>
                    <a:p>
                      <a:r>
                        <a:rPr lang="en-US" sz="2400" b="1" dirty="0" err="1"/>
                        <a:t>numpy</a:t>
                      </a:r>
                      <a:endParaRPr lang="en-US" sz="2400" dirty="0"/>
                    </a:p>
                  </a:txBody>
                  <a:tcPr anchor="ctr">
                    <a:lnL>
                      <a:noFill/>
                    </a:lnL>
                    <a:lnR>
                      <a:noFill/>
                    </a:lnR>
                    <a:lnT>
                      <a:noFill/>
                    </a:lnT>
                    <a:lnB>
                      <a:noFill/>
                    </a:lnB>
                  </a:tcPr>
                </a:tc>
                <a:tc>
                  <a:txBody>
                    <a:bodyPr/>
                    <a:lstStyle/>
                    <a:p>
                      <a:r>
                        <a:rPr lang="en-US" sz="2400"/>
                        <a:t>Numerical operations</a:t>
                      </a:r>
                    </a:p>
                  </a:txBody>
                  <a:tcPr anchor="ctr">
                    <a:lnL>
                      <a:noFill/>
                    </a:lnL>
                    <a:lnR>
                      <a:noFill/>
                    </a:lnR>
                    <a:lnT>
                      <a:noFill/>
                    </a:lnT>
                    <a:lnB>
                      <a:noFill/>
                    </a:lnB>
                  </a:tcPr>
                </a:tc>
                <a:extLst>
                  <a:ext uri="{0D108BD9-81ED-4DB2-BD59-A6C34878D82A}">
                    <a16:rowId xmlns:a16="http://schemas.microsoft.com/office/drawing/2014/main" val="1427851131"/>
                  </a:ext>
                </a:extLst>
              </a:tr>
              <a:tr h="567813">
                <a:tc>
                  <a:txBody>
                    <a:bodyPr/>
                    <a:lstStyle/>
                    <a:p>
                      <a:r>
                        <a:rPr lang="en-US" sz="2400" b="1"/>
                        <a:t>scikit-learn</a:t>
                      </a:r>
                      <a:endParaRPr lang="en-US" sz="2400"/>
                    </a:p>
                  </a:txBody>
                  <a:tcPr anchor="ctr">
                    <a:lnL>
                      <a:noFill/>
                    </a:lnL>
                    <a:lnR>
                      <a:noFill/>
                    </a:lnR>
                    <a:lnT>
                      <a:noFill/>
                    </a:lnT>
                    <a:lnB>
                      <a:noFill/>
                    </a:lnB>
                  </a:tcPr>
                </a:tc>
                <a:tc>
                  <a:txBody>
                    <a:bodyPr/>
                    <a:lstStyle/>
                    <a:p>
                      <a:r>
                        <a:rPr lang="en-US" sz="2400"/>
                        <a:t>Building and training the ML model</a:t>
                      </a:r>
                    </a:p>
                  </a:txBody>
                  <a:tcPr anchor="ctr">
                    <a:lnL>
                      <a:noFill/>
                    </a:lnL>
                    <a:lnR>
                      <a:noFill/>
                    </a:lnR>
                    <a:lnT>
                      <a:noFill/>
                    </a:lnT>
                    <a:lnB>
                      <a:noFill/>
                    </a:lnB>
                  </a:tcPr>
                </a:tc>
                <a:extLst>
                  <a:ext uri="{0D108BD9-81ED-4DB2-BD59-A6C34878D82A}">
                    <a16:rowId xmlns:a16="http://schemas.microsoft.com/office/drawing/2014/main" val="1190848980"/>
                  </a:ext>
                </a:extLst>
              </a:tr>
              <a:tr h="567813">
                <a:tc>
                  <a:txBody>
                    <a:bodyPr/>
                    <a:lstStyle/>
                    <a:p>
                      <a:r>
                        <a:rPr lang="en-US" sz="2400" b="1" dirty="0"/>
                        <a:t>joblib</a:t>
                      </a:r>
                      <a:endParaRPr lang="en-US" sz="2400" dirty="0"/>
                    </a:p>
                  </a:txBody>
                  <a:tcPr anchor="ctr">
                    <a:lnL>
                      <a:noFill/>
                    </a:lnL>
                    <a:lnR>
                      <a:noFill/>
                    </a:lnR>
                    <a:lnT>
                      <a:noFill/>
                    </a:lnT>
                    <a:lnB>
                      <a:noFill/>
                    </a:lnB>
                  </a:tcPr>
                </a:tc>
                <a:tc>
                  <a:txBody>
                    <a:bodyPr/>
                    <a:lstStyle/>
                    <a:p>
                      <a:r>
                        <a:rPr lang="en-US" sz="2400"/>
                        <a:t>Saving and loading the trained model</a:t>
                      </a:r>
                    </a:p>
                  </a:txBody>
                  <a:tcPr anchor="ctr">
                    <a:lnL>
                      <a:noFill/>
                    </a:lnL>
                    <a:lnR>
                      <a:noFill/>
                    </a:lnR>
                    <a:lnT>
                      <a:noFill/>
                    </a:lnT>
                    <a:lnB>
                      <a:noFill/>
                    </a:lnB>
                  </a:tcPr>
                </a:tc>
                <a:extLst>
                  <a:ext uri="{0D108BD9-81ED-4DB2-BD59-A6C34878D82A}">
                    <a16:rowId xmlns:a16="http://schemas.microsoft.com/office/drawing/2014/main" val="2052874967"/>
                  </a:ext>
                </a:extLst>
              </a:tr>
              <a:tr h="567813">
                <a:tc>
                  <a:txBody>
                    <a:bodyPr/>
                    <a:lstStyle/>
                    <a:p>
                      <a:r>
                        <a:rPr lang="en-US" sz="2400" b="1" dirty="0" err="1"/>
                        <a:t>matplotlib</a:t>
                      </a:r>
                      <a:r>
                        <a:rPr lang="en-US" sz="2400" b="1" dirty="0"/>
                        <a:t> / </a:t>
                      </a:r>
                      <a:r>
                        <a:rPr lang="en-US" sz="2400" b="1" dirty="0" err="1"/>
                        <a:t>seaborn</a:t>
                      </a:r>
                      <a:endParaRPr lang="en-US" sz="2400" dirty="0"/>
                    </a:p>
                  </a:txBody>
                  <a:tcPr anchor="ctr">
                    <a:lnL>
                      <a:noFill/>
                    </a:lnL>
                    <a:lnR>
                      <a:noFill/>
                    </a:lnR>
                    <a:lnT>
                      <a:noFill/>
                    </a:lnT>
                    <a:lnB>
                      <a:noFill/>
                    </a:lnB>
                  </a:tcPr>
                </a:tc>
                <a:tc>
                  <a:txBody>
                    <a:bodyPr/>
                    <a:lstStyle/>
                    <a:p>
                      <a:r>
                        <a:rPr lang="en-US" sz="2400"/>
                        <a:t>(Optional) Data visualization during EDA</a:t>
                      </a:r>
                    </a:p>
                  </a:txBody>
                  <a:tcPr anchor="ctr">
                    <a:lnL>
                      <a:noFill/>
                    </a:lnL>
                    <a:lnR>
                      <a:noFill/>
                    </a:lnR>
                    <a:lnT>
                      <a:noFill/>
                    </a:lnT>
                    <a:lnB>
                      <a:noFill/>
                    </a:lnB>
                  </a:tcPr>
                </a:tc>
                <a:extLst>
                  <a:ext uri="{0D108BD9-81ED-4DB2-BD59-A6C34878D82A}">
                    <a16:rowId xmlns:a16="http://schemas.microsoft.com/office/drawing/2014/main" val="100150791"/>
                  </a:ext>
                </a:extLst>
              </a:tr>
              <a:tr h="567813">
                <a:tc>
                  <a:txBody>
                    <a:bodyPr/>
                    <a:lstStyle/>
                    <a:p>
                      <a:r>
                        <a:rPr lang="en-US" sz="2400" b="1" dirty="0" smtClean="0"/>
                        <a:t>stream lit</a:t>
                      </a:r>
                      <a:endParaRPr lang="en-US" sz="2400" dirty="0"/>
                    </a:p>
                  </a:txBody>
                  <a:tcPr anchor="ctr">
                    <a:lnL>
                      <a:noFill/>
                    </a:lnL>
                    <a:lnR>
                      <a:noFill/>
                    </a:lnR>
                    <a:lnT>
                      <a:noFill/>
                    </a:lnT>
                    <a:lnB>
                      <a:noFill/>
                    </a:lnB>
                  </a:tcPr>
                </a:tc>
                <a:tc>
                  <a:txBody>
                    <a:bodyPr/>
                    <a:lstStyle/>
                    <a:p>
                      <a:r>
                        <a:rPr lang="en-US" sz="2400"/>
                        <a:t>Building the interactive web application</a:t>
                      </a:r>
                    </a:p>
                  </a:txBody>
                  <a:tcPr anchor="ctr">
                    <a:lnL>
                      <a:noFill/>
                    </a:lnL>
                    <a:lnR>
                      <a:noFill/>
                    </a:lnR>
                    <a:lnT>
                      <a:noFill/>
                    </a:lnT>
                    <a:lnB>
                      <a:noFill/>
                    </a:lnB>
                  </a:tcPr>
                </a:tc>
                <a:extLst>
                  <a:ext uri="{0D108BD9-81ED-4DB2-BD59-A6C34878D82A}">
                    <a16:rowId xmlns:a16="http://schemas.microsoft.com/office/drawing/2014/main" val="381705393"/>
                  </a:ext>
                </a:extLst>
              </a:tr>
              <a:tr h="567813">
                <a:tc>
                  <a:txBody>
                    <a:bodyPr/>
                    <a:lstStyle/>
                    <a:p>
                      <a:r>
                        <a:rPr lang="en-US" sz="2400" b="1"/>
                        <a:t>pickle</a:t>
                      </a:r>
                      <a:endParaRPr lang="en-US" sz="2400"/>
                    </a:p>
                  </a:txBody>
                  <a:tcPr anchor="ctr">
                    <a:lnL>
                      <a:noFill/>
                    </a:lnL>
                    <a:lnR>
                      <a:noFill/>
                    </a:lnR>
                    <a:lnT>
                      <a:noFill/>
                    </a:lnT>
                    <a:lnB>
                      <a:noFill/>
                    </a:lnB>
                  </a:tcPr>
                </a:tc>
                <a:tc>
                  <a:txBody>
                    <a:bodyPr/>
                    <a:lstStyle/>
                    <a:p>
                      <a:r>
                        <a:rPr lang="en-US" sz="2400" dirty="0"/>
                        <a:t>(Optional) Model serialization (alternative to </a:t>
                      </a:r>
                      <a:r>
                        <a:rPr lang="en-US" sz="2400" dirty="0" smtClean="0"/>
                        <a:t>job lib</a:t>
                      </a:r>
                      <a:r>
                        <a:rPr lang="en-US" sz="2400" dirty="0"/>
                        <a:t>)</a:t>
                      </a:r>
                    </a:p>
                  </a:txBody>
                  <a:tcPr anchor="ctr">
                    <a:lnL>
                      <a:noFill/>
                    </a:lnL>
                    <a:lnR>
                      <a:noFill/>
                    </a:lnR>
                    <a:lnT>
                      <a:noFill/>
                    </a:lnT>
                    <a:lnB>
                      <a:noFill/>
                    </a:lnB>
                  </a:tcPr>
                </a:tc>
                <a:extLst>
                  <a:ext uri="{0D108BD9-81ED-4DB2-BD59-A6C34878D82A}">
                    <a16:rowId xmlns:a16="http://schemas.microsoft.com/office/drawing/2014/main" val="2692752977"/>
                  </a:ext>
                </a:extLst>
              </a:tr>
            </a:tbl>
          </a:graphicData>
        </a:graphic>
      </p:graphicFrame>
    </p:spTree>
    <p:extLst>
      <p:ext uri="{BB962C8B-B14F-4D97-AF65-F5344CB8AC3E}">
        <p14:creationId xmlns:p14="http://schemas.microsoft.com/office/powerpoint/2010/main" val="398241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US" sz="2800" b="1" dirty="0" smtClean="0"/>
              <a:t>Algorithm </a:t>
            </a:r>
            <a:r>
              <a:rPr lang="en-US" sz="2800" b="1" dirty="0"/>
              <a:t>Used: Gradient Boosting Regressor</a:t>
            </a:r>
          </a:p>
          <a:p>
            <a:pPr marL="0" indent="0">
              <a:buNone/>
            </a:pPr>
            <a:r>
              <a:rPr lang="en-US" sz="2800" dirty="0" smtClean="0"/>
              <a:t>I have </a:t>
            </a:r>
            <a:r>
              <a:rPr lang="en-US" sz="2800" dirty="0"/>
              <a:t>selected </a:t>
            </a:r>
            <a:r>
              <a:rPr lang="en-US" sz="2800" b="1" dirty="0"/>
              <a:t>Gradient Boosting Regressor</a:t>
            </a:r>
            <a:r>
              <a:rPr lang="en-US" sz="2800" dirty="0"/>
              <a:t> because it:</a:t>
            </a:r>
          </a:p>
          <a:p>
            <a:r>
              <a:rPr lang="en-US" sz="2800" dirty="0"/>
              <a:t>Builds strong predictive models through sequential tree learning</a:t>
            </a:r>
          </a:p>
          <a:p>
            <a:r>
              <a:rPr lang="en-US" sz="2800" dirty="0"/>
              <a:t>Handles both linear and non-linear patterns effectively</a:t>
            </a:r>
          </a:p>
          <a:p>
            <a:r>
              <a:rPr lang="en-US" sz="2800" dirty="0"/>
              <a:t>Reduces bias and variance through boosting</a:t>
            </a:r>
          </a:p>
          <a:p>
            <a:r>
              <a:rPr lang="en-US" sz="2800" dirty="0"/>
              <a:t>Performs exceptionally well on structured/tabular datasets</a:t>
            </a:r>
          </a:p>
          <a:p>
            <a:pPr marL="0" indent="0">
              <a:buNone/>
            </a:pPr>
            <a:r>
              <a:rPr lang="en-US" sz="2800" b="1" dirty="0" smtClean="0"/>
              <a:t> </a:t>
            </a:r>
            <a:endParaRPr lang="en-US" sz="2800" b="1"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60000"/>
                    <a:lumOff val="40000"/>
                  </a:schemeClr>
                </a:solidFill>
              </a:rPr>
              <a:t>Step-by-Step Procedure</a:t>
            </a:r>
          </a:p>
        </p:txBody>
      </p:sp>
      <p:sp>
        <p:nvSpPr>
          <p:cNvPr id="4" name="Rectangle 1"/>
          <p:cNvSpPr>
            <a:spLocks noGrp="1" noChangeArrowheads="1"/>
          </p:cNvSpPr>
          <p:nvPr>
            <p:ph idx="1"/>
          </p:nvPr>
        </p:nvSpPr>
        <p:spPr bwMode="auto">
          <a:xfrm>
            <a:off x="581192" y="1606103"/>
            <a:ext cx="1102961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Data Preparation</a:t>
            </a:r>
            <a:r>
              <a:rPr kumimoji="0" lang="en-US" altLang="en-US" sz="2800" b="0" i="0" u="none" strike="noStrike" cap="none" normalizeH="0" baseline="0" dirty="0" smtClean="0">
                <a:ln>
                  <a:noFill/>
                </a:ln>
                <a:solidFill>
                  <a:schemeClr val="tx1"/>
                </a:solidFill>
                <a:effectLst/>
                <a:latin typeface="Arial" panose="020B0604020202020204" pitchFamily="34" charset="0"/>
              </a:rPr>
              <a:t>: Collected employee dataset with 13 relevant features, handled missing values, and encoded categorical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Model Training</a:t>
            </a:r>
            <a:r>
              <a:rPr kumimoji="0" lang="en-US" altLang="en-US" sz="2800" b="0" i="0" u="none" strike="noStrike" cap="none" normalizeH="0" baseline="0" dirty="0" smtClean="0">
                <a:ln>
                  <a:noFill/>
                </a:ln>
                <a:solidFill>
                  <a:schemeClr val="tx1"/>
                </a:solidFill>
                <a:effectLst/>
                <a:latin typeface="Arial" panose="020B0604020202020204" pitchFamily="34" charset="0"/>
              </a:rPr>
              <a:t>: Trained a </a:t>
            </a:r>
            <a:r>
              <a:rPr kumimoji="0" lang="en-US" altLang="en-US" sz="2800" b="1" i="0" u="none" strike="noStrike" cap="none" normalizeH="0" baseline="0" dirty="0" smtClean="0">
                <a:ln>
                  <a:noFill/>
                </a:ln>
                <a:solidFill>
                  <a:schemeClr val="tx1"/>
                </a:solidFill>
                <a:effectLst/>
                <a:latin typeface="Arial" panose="020B0604020202020204" pitchFamily="34" charset="0"/>
              </a:rPr>
              <a:t>Gradient Boosting Regressor</a:t>
            </a:r>
            <a:r>
              <a:rPr kumimoji="0" lang="en-US" altLang="en-US" sz="2800" b="0" i="0" u="none" strike="noStrike" cap="none" normalizeH="0" baseline="0" dirty="0" smtClean="0">
                <a:ln>
                  <a:noFill/>
                </a:ln>
                <a:solidFill>
                  <a:schemeClr val="tx1"/>
                </a:solidFill>
                <a:effectLst/>
                <a:latin typeface="Arial" panose="020B0604020202020204" pitchFamily="34" charset="0"/>
              </a:rPr>
              <a:t> for salary prediction using scikit-learn.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Model Saving</a:t>
            </a:r>
            <a:r>
              <a:rPr kumimoji="0" lang="en-US" altLang="en-US" sz="2800" b="0" i="0" u="none" strike="noStrike" cap="none" normalizeH="0" baseline="0" dirty="0" smtClean="0">
                <a:ln>
                  <a:noFill/>
                </a:ln>
                <a:solidFill>
                  <a:schemeClr val="tx1"/>
                </a:solidFill>
                <a:effectLst/>
                <a:latin typeface="Arial" panose="020B0604020202020204" pitchFamily="34" charset="0"/>
              </a:rPr>
              <a:t>: Saved the trained model as </a:t>
            </a:r>
            <a:r>
              <a:rPr kumimoji="0" lang="en-US" altLang="en-US" sz="2800" b="0" i="0" u="none" strike="noStrike" cap="none" normalizeH="0" baseline="0" dirty="0" smtClean="0">
                <a:ln>
                  <a:noFill/>
                </a:ln>
                <a:solidFill>
                  <a:schemeClr val="tx1"/>
                </a:solidFill>
                <a:effectLst/>
                <a:latin typeface="Arial Unicode MS"/>
              </a:rPr>
              <a:t>best_model.pkl</a:t>
            </a:r>
            <a:r>
              <a:rPr kumimoji="0" lang="en-US" altLang="en-US" sz="2800" b="0" i="0" u="none" strike="noStrike" cap="none" normalizeH="0" baseline="0" dirty="0" smtClean="0">
                <a:ln>
                  <a:noFill/>
                </a:ln>
                <a:solidFill>
                  <a:schemeClr val="tx1"/>
                </a:solidFill>
                <a:effectLst/>
              </a:rPr>
              <a:t> using </a:t>
            </a:r>
            <a:r>
              <a:rPr kumimoji="0" lang="en-US" altLang="en-US" sz="2800" b="0" i="0" u="none" strike="noStrike" cap="none" normalizeH="0" baseline="0" dirty="0" smtClean="0">
                <a:ln>
                  <a:noFill/>
                </a:ln>
                <a:solidFill>
                  <a:schemeClr val="tx1"/>
                </a:solidFill>
                <a:effectLst/>
                <a:latin typeface="Arial Unicode MS"/>
              </a:rPr>
              <a:t>joblib</a:t>
            </a:r>
            <a:r>
              <a:rPr kumimoji="0" lang="en-US" altLang="en-US" sz="2800"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UI Development</a:t>
            </a:r>
            <a:r>
              <a:rPr kumimoji="0" lang="en-US" altLang="en-US" sz="2800" b="0" i="0" u="none" strike="noStrike" cap="none" normalizeH="0" baseline="0" dirty="0" smtClean="0">
                <a:ln>
                  <a:noFill/>
                </a:ln>
                <a:solidFill>
                  <a:schemeClr val="tx1"/>
                </a:solidFill>
                <a:effectLst/>
                <a:latin typeface="Arial" panose="020B0604020202020204" pitchFamily="34" charset="0"/>
              </a:rPr>
              <a:t>: Built an interactive and modern </a:t>
            </a:r>
            <a:r>
              <a:rPr kumimoji="0" lang="en-US" altLang="en-US" sz="2800" b="1" i="0" u="none" strike="noStrike" cap="none" normalizeH="0" baseline="0" dirty="0" smtClean="0">
                <a:ln>
                  <a:noFill/>
                </a:ln>
                <a:solidFill>
                  <a:schemeClr val="tx1"/>
                </a:solidFill>
                <a:effectLst/>
                <a:latin typeface="Arial" panose="020B0604020202020204" pitchFamily="34" charset="0"/>
              </a:rPr>
              <a:t>Streamlit</a:t>
            </a:r>
            <a:r>
              <a:rPr kumimoji="0" lang="en-US" altLang="en-US" sz="2800" b="0" i="0" u="none" strike="noStrike" cap="none" normalizeH="0" baseline="0" dirty="0" smtClean="0">
                <a:ln>
                  <a:noFill/>
                </a:ln>
                <a:solidFill>
                  <a:schemeClr val="tx1"/>
                </a:solidFill>
                <a:effectLst/>
                <a:latin typeface="Arial" panose="020B0604020202020204" pitchFamily="34" charset="0"/>
              </a:rPr>
              <a:t> web app for salary prediction using user input.</a:t>
            </a:r>
          </a:p>
        </p:txBody>
      </p:sp>
    </p:spTree>
    <p:extLst>
      <p:ext uri="{BB962C8B-B14F-4D97-AF65-F5344CB8AC3E}">
        <p14:creationId xmlns:p14="http://schemas.microsoft.com/office/powerpoint/2010/main" val="117137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stretch>
            <a:fillRect/>
          </a:stretch>
        </p:blipFill>
        <p:spPr>
          <a:xfrm>
            <a:off x="581192" y="1251265"/>
            <a:ext cx="4949453" cy="4979523"/>
          </a:xfrm>
          <a:prstGeom prst="rect">
            <a:avLst/>
          </a:prstGeom>
        </p:spPr>
      </p:pic>
      <p:pic>
        <p:nvPicPr>
          <p:cNvPr id="4" name="Picture 3"/>
          <p:cNvPicPr>
            <a:picLocks noChangeAspect="1"/>
          </p:cNvPicPr>
          <p:nvPr/>
        </p:nvPicPr>
        <p:blipFill>
          <a:blip r:embed="rId3"/>
          <a:stretch>
            <a:fillRect/>
          </a:stretch>
        </p:blipFill>
        <p:spPr>
          <a:xfrm>
            <a:off x="5794903" y="1394684"/>
            <a:ext cx="5336061" cy="499833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60000"/>
                    <a:lumOff val="40000"/>
                  </a:schemeClr>
                </a:solidFill>
              </a:rPr>
              <a:t>RESULT</a:t>
            </a:r>
            <a:endParaRPr lang="en-US" dirty="0">
              <a:solidFill>
                <a:schemeClr val="accent2">
                  <a:lumMod val="60000"/>
                  <a:lumOff val="40000"/>
                </a:schemeClr>
              </a:solidFill>
            </a:endParaRPr>
          </a:p>
        </p:txBody>
      </p:sp>
      <p:pic>
        <p:nvPicPr>
          <p:cNvPr id="4" name="Content Placeholder 3"/>
          <p:cNvPicPr>
            <a:picLocks noGrp="1" noChangeAspect="1"/>
          </p:cNvPicPr>
          <p:nvPr>
            <p:ph idx="1"/>
          </p:nvPr>
        </p:nvPicPr>
        <p:blipFill>
          <a:blip r:embed="rId2"/>
          <a:stretch>
            <a:fillRect/>
          </a:stretch>
        </p:blipFill>
        <p:spPr>
          <a:xfrm>
            <a:off x="2347389" y="1776152"/>
            <a:ext cx="7497221" cy="3724795"/>
          </a:xfrm>
          <a:prstGeom prst="rect">
            <a:avLst/>
          </a:prstGeom>
        </p:spPr>
      </p:pic>
    </p:spTree>
    <p:extLst>
      <p:ext uri="{BB962C8B-B14F-4D97-AF65-F5344CB8AC3E}">
        <p14:creationId xmlns:p14="http://schemas.microsoft.com/office/powerpoint/2010/main" val="222337342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c0fa2617-96bd-425d-8578-e93563fe37c5"/>
    <ds:schemaRef ds:uri="http://schemas.microsoft.com/office/2006/documentManagement/types"/>
    <ds:schemaRef ds:uri="http://schemas.microsoft.com/office/infopath/2007/PartnerControls"/>
    <ds:schemaRef ds:uri="http://www.w3.org/XML/1998/namespace"/>
    <ds:schemaRef ds:uri="http://purl.org/dc/dcmitype/"/>
    <ds:schemaRef ds:uri="http://schemas.openxmlformats.org/package/2006/metadata/core-properties"/>
    <ds:schemaRef ds:uri="9162bd5b-4ed9-4da3-b376-05204580ba3f"/>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96</TotalTime>
  <Words>776</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Unicode MS</vt:lpstr>
      <vt:lpstr>Calibri</vt:lpstr>
      <vt:lpstr>Calibri Light</vt:lpstr>
      <vt:lpstr>Franklin Gothic Book</vt:lpstr>
      <vt:lpstr>Franklin Gothic Demi</vt:lpstr>
      <vt:lpstr>Wingdings 2</vt:lpstr>
      <vt:lpstr>DividendVTI</vt:lpstr>
      <vt:lpstr>💡 Predict Tomorrow’s Pay Today</vt:lpstr>
      <vt:lpstr>OUTLINE</vt:lpstr>
      <vt:lpstr>Problem Statement</vt:lpstr>
      <vt:lpstr>System  Approach</vt:lpstr>
      <vt:lpstr>Libraries Required</vt:lpstr>
      <vt:lpstr>Algorithm &amp; Deployment</vt:lpstr>
      <vt:lpstr>Step-by-Step Procedure</vt:lpstr>
      <vt:lpstr>Result</vt:lpstr>
      <vt:lpstr>RESULT</vt:lpstr>
      <vt:lpstr>GITHUB LINK</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45</cp:revision>
  <dcterms:created xsi:type="dcterms:W3CDTF">2021-05-26T16:50:10Z</dcterms:created>
  <dcterms:modified xsi:type="dcterms:W3CDTF">2025-07-23T04:16:59Z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