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1"/>
  </p:notesMasterIdLst>
  <p:sldIdLst>
    <p:sldId id="256" r:id="rId2"/>
    <p:sldId id="257" r:id="rId3"/>
    <p:sldId id="388" r:id="rId4"/>
    <p:sldId id="263" r:id="rId5"/>
    <p:sldId id="264" r:id="rId6"/>
    <p:sldId id="265" r:id="rId7"/>
    <p:sldId id="267" r:id="rId8"/>
    <p:sldId id="270" r:id="rId9"/>
    <p:sldId id="272" r:id="rId10"/>
    <p:sldId id="273" r:id="rId11"/>
    <p:sldId id="274" r:id="rId12"/>
    <p:sldId id="275" r:id="rId13"/>
    <p:sldId id="276" r:id="rId14"/>
    <p:sldId id="277" r:id="rId15"/>
    <p:sldId id="279" r:id="rId16"/>
    <p:sldId id="280" r:id="rId17"/>
    <p:sldId id="281" r:id="rId18"/>
    <p:sldId id="282" r:id="rId19"/>
    <p:sldId id="283" r:id="rId20"/>
    <p:sldId id="284" r:id="rId21"/>
    <p:sldId id="285" r:id="rId22"/>
    <p:sldId id="286" r:id="rId23"/>
    <p:sldId id="288" r:id="rId24"/>
    <p:sldId id="346" r:id="rId25"/>
    <p:sldId id="291" r:id="rId26"/>
    <p:sldId id="293" r:id="rId27"/>
    <p:sldId id="294" r:id="rId28"/>
    <p:sldId id="295" r:id="rId29"/>
    <p:sldId id="297" r:id="rId30"/>
    <p:sldId id="298" r:id="rId31"/>
    <p:sldId id="299" r:id="rId32"/>
    <p:sldId id="300" r:id="rId33"/>
    <p:sldId id="301" r:id="rId34"/>
    <p:sldId id="341" r:id="rId35"/>
    <p:sldId id="302" r:id="rId36"/>
    <p:sldId id="304" r:id="rId37"/>
    <p:sldId id="306" r:id="rId38"/>
    <p:sldId id="307" r:id="rId39"/>
    <p:sldId id="309" r:id="rId40"/>
    <p:sldId id="310" r:id="rId41"/>
    <p:sldId id="311" r:id="rId42"/>
    <p:sldId id="312" r:id="rId43"/>
    <p:sldId id="314" r:id="rId44"/>
    <p:sldId id="316" r:id="rId45"/>
    <p:sldId id="317" r:id="rId46"/>
    <p:sldId id="318" r:id="rId47"/>
    <p:sldId id="342" r:id="rId48"/>
    <p:sldId id="343" r:id="rId49"/>
    <p:sldId id="344" r:id="rId50"/>
    <p:sldId id="319" r:id="rId51"/>
    <p:sldId id="320" r:id="rId52"/>
    <p:sldId id="322" r:id="rId53"/>
    <p:sldId id="332" r:id="rId54"/>
    <p:sldId id="334" r:id="rId55"/>
    <p:sldId id="335" r:id="rId56"/>
    <p:sldId id="336" r:id="rId57"/>
    <p:sldId id="337" r:id="rId58"/>
    <p:sldId id="338" r:id="rId59"/>
    <p:sldId id="339" r:id="rId60"/>
    <p:sldId id="340" r:id="rId61"/>
    <p:sldId id="347" r:id="rId62"/>
    <p:sldId id="348" r:id="rId63"/>
    <p:sldId id="349" r:id="rId64"/>
    <p:sldId id="266" r:id="rId65"/>
    <p:sldId id="350" r:id="rId66"/>
    <p:sldId id="268" r:id="rId67"/>
    <p:sldId id="351" r:id="rId68"/>
    <p:sldId id="271" r:id="rId69"/>
    <p:sldId id="352" r:id="rId70"/>
    <p:sldId id="354" r:id="rId71"/>
    <p:sldId id="355" r:id="rId72"/>
    <p:sldId id="356" r:id="rId73"/>
    <p:sldId id="278" r:id="rId74"/>
    <p:sldId id="358" r:id="rId75"/>
    <p:sldId id="359" r:id="rId76"/>
    <p:sldId id="360" r:id="rId77"/>
    <p:sldId id="361" r:id="rId78"/>
    <p:sldId id="362" r:id="rId79"/>
    <p:sldId id="363" r:id="rId80"/>
    <p:sldId id="364" r:id="rId81"/>
    <p:sldId id="365" r:id="rId82"/>
    <p:sldId id="366" r:id="rId83"/>
    <p:sldId id="367" r:id="rId84"/>
    <p:sldId id="305" r:id="rId85"/>
    <p:sldId id="368" r:id="rId86"/>
    <p:sldId id="289" r:id="rId87"/>
    <p:sldId id="290" r:id="rId88"/>
    <p:sldId id="369" r:id="rId89"/>
    <p:sldId id="292" r:id="rId90"/>
    <p:sldId id="370" r:id="rId91"/>
    <p:sldId id="296" r:id="rId92"/>
    <p:sldId id="371" r:id="rId93"/>
    <p:sldId id="373" r:id="rId94"/>
    <p:sldId id="375" r:id="rId95"/>
    <p:sldId id="376" r:id="rId96"/>
    <p:sldId id="303" r:id="rId97"/>
    <p:sldId id="378" r:id="rId98"/>
    <p:sldId id="308" r:id="rId99"/>
    <p:sldId id="379" r:id="rId100"/>
    <p:sldId id="380" r:id="rId101"/>
    <p:sldId id="381" r:id="rId102"/>
    <p:sldId id="382" r:id="rId103"/>
    <p:sldId id="313" r:id="rId104"/>
    <p:sldId id="383" r:id="rId105"/>
    <p:sldId id="315" r:id="rId106"/>
    <p:sldId id="384" r:id="rId107"/>
    <p:sldId id="385" r:id="rId108"/>
    <p:sldId id="386" r:id="rId109"/>
    <p:sldId id="387"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p:restoredTop sz="85170"/>
  </p:normalViewPr>
  <p:slideViewPr>
    <p:cSldViewPr snapToGrid="0" snapToObjects="1">
      <p:cViewPr varScale="1">
        <p:scale>
          <a:sx n="108" d="100"/>
          <a:sy n="108"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05DE4-14BF-074C-AA74-9B252CF4E0A5}"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20116-4C01-BE40-9951-8691273A36BE}" type="slidenum">
              <a:rPr lang="en-US" smtClean="0"/>
              <a:t>‹#›</a:t>
            </a:fld>
            <a:endParaRPr lang="en-US"/>
          </a:p>
        </p:txBody>
      </p:sp>
    </p:spTree>
    <p:extLst>
      <p:ext uri="{BB962C8B-B14F-4D97-AF65-F5344CB8AC3E}">
        <p14:creationId xmlns:p14="http://schemas.microsoft.com/office/powerpoint/2010/main" val="202498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D455847-5EF7-0FD0-64B1-C0B6943747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B15B4B-7D1D-1941-B27B-E05F109804A3}" type="slidenum">
              <a:rPr lang="en-CA" altLang="en-US" smtClean="0"/>
              <a:pPr/>
              <a:t>4</a:t>
            </a:fld>
            <a:endParaRPr lang="en-CA" altLang="en-US"/>
          </a:p>
        </p:txBody>
      </p:sp>
      <p:sp>
        <p:nvSpPr>
          <p:cNvPr id="8195" name="Rectangle 2">
            <a:extLst>
              <a:ext uri="{FF2B5EF4-FFF2-40B4-BE49-F238E27FC236}">
                <a16:creationId xmlns:a16="http://schemas.microsoft.com/office/drawing/2014/main" id="{E09A209A-BF13-69CC-B334-803C7DEB70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A54BBA86-FD66-CDA8-D00B-C629C1103E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6A99032-AE14-5BE8-D200-9FE5705804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F09099-741E-DE4B-8814-94D53668989E}" type="slidenum">
              <a:rPr lang="en-CA" altLang="en-US" smtClean="0"/>
              <a:pPr/>
              <a:t>14</a:t>
            </a:fld>
            <a:endParaRPr lang="en-CA" altLang="en-US"/>
          </a:p>
        </p:txBody>
      </p:sp>
      <p:sp>
        <p:nvSpPr>
          <p:cNvPr id="33795" name="Rectangle 2">
            <a:extLst>
              <a:ext uri="{FF2B5EF4-FFF2-40B4-BE49-F238E27FC236}">
                <a16:creationId xmlns:a16="http://schemas.microsoft.com/office/drawing/2014/main" id="{183D4EDB-64B9-E31D-4C90-3F4F7C645C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701EFBBD-9291-03DF-66BE-07EF9CB338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20EA961-5438-73E9-DCE5-6D1A491B13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4AB938-F78C-CF48-A01B-7F885635056F}" type="slidenum">
              <a:rPr lang="en-CA" altLang="en-US" smtClean="0"/>
              <a:pPr/>
              <a:t>15</a:t>
            </a:fld>
            <a:endParaRPr lang="en-CA" altLang="en-US"/>
          </a:p>
        </p:txBody>
      </p:sp>
      <p:sp>
        <p:nvSpPr>
          <p:cNvPr id="36867" name="Rectangle 2">
            <a:extLst>
              <a:ext uri="{FF2B5EF4-FFF2-40B4-BE49-F238E27FC236}">
                <a16:creationId xmlns:a16="http://schemas.microsoft.com/office/drawing/2014/main" id="{1B37DC11-722B-2CE6-833D-304A817973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526717FB-68E9-053D-542C-342E813A15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D79DA0C-D8C1-D8EC-EE2E-B8C8747983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A60D88-A4CA-304A-976B-980FEDABD65D}" type="slidenum">
              <a:rPr lang="en-CA" altLang="en-US" smtClean="0"/>
              <a:pPr/>
              <a:t>21</a:t>
            </a:fld>
            <a:endParaRPr lang="en-CA" altLang="en-US"/>
          </a:p>
        </p:txBody>
      </p:sp>
      <p:sp>
        <p:nvSpPr>
          <p:cNvPr id="44035" name="Rectangle 2">
            <a:extLst>
              <a:ext uri="{FF2B5EF4-FFF2-40B4-BE49-F238E27FC236}">
                <a16:creationId xmlns:a16="http://schemas.microsoft.com/office/drawing/2014/main" id="{0586120E-A753-32A5-8CA6-EA788684AA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71202CCE-3C49-12B2-4966-87D33BF256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3A20845-ED64-80E5-863B-2D5C05182C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D9572E-0C36-B14D-841B-1763CF7311EE}" type="slidenum">
              <a:rPr lang="en-CA" altLang="en-US" smtClean="0"/>
              <a:pPr/>
              <a:t>23</a:t>
            </a:fld>
            <a:endParaRPr lang="en-CA" altLang="en-US"/>
          </a:p>
        </p:txBody>
      </p:sp>
      <p:sp>
        <p:nvSpPr>
          <p:cNvPr id="48131" name="Rectangle 2">
            <a:extLst>
              <a:ext uri="{FF2B5EF4-FFF2-40B4-BE49-F238E27FC236}">
                <a16:creationId xmlns:a16="http://schemas.microsoft.com/office/drawing/2014/main" id="{ED11BD7B-4749-58EF-D250-512D3722D2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6FC6CC52-CBDE-FD50-975B-490270CC5D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3A20845-ED64-80E5-863B-2D5C05182C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D9572E-0C36-B14D-841B-1763CF7311EE}" type="slidenum">
              <a:rPr lang="en-CA" altLang="en-US" smtClean="0"/>
              <a:pPr/>
              <a:t>24</a:t>
            </a:fld>
            <a:endParaRPr lang="en-CA" altLang="en-US"/>
          </a:p>
        </p:txBody>
      </p:sp>
      <p:sp>
        <p:nvSpPr>
          <p:cNvPr id="48131" name="Rectangle 2">
            <a:extLst>
              <a:ext uri="{FF2B5EF4-FFF2-40B4-BE49-F238E27FC236}">
                <a16:creationId xmlns:a16="http://schemas.microsoft.com/office/drawing/2014/main" id="{ED11BD7B-4749-58EF-D250-512D3722D2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6FC6CC52-CBDE-FD50-975B-490270CC5D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1433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A8EB9AC-E9B8-A544-2BE2-1A913438A7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1B9E67-01AE-4040-A603-8A559F3003CA}" type="slidenum">
              <a:rPr lang="en-CA" altLang="en-US" smtClean="0"/>
              <a:pPr/>
              <a:t>25</a:t>
            </a:fld>
            <a:endParaRPr lang="en-CA" altLang="en-US"/>
          </a:p>
        </p:txBody>
      </p:sp>
      <p:sp>
        <p:nvSpPr>
          <p:cNvPr id="52227" name="Rectangle 2">
            <a:extLst>
              <a:ext uri="{FF2B5EF4-FFF2-40B4-BE49-F238E27FC236}">
                <a16:creationId xmlns:a16="http://schemas.microsoft.com/office/drawing/2014/main" id="{E45ABC5D-05A5-349E-02DC-2B02B4BF0E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0039825C-B103-1474-2507-0D86A4D2CC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11A5F2F-73AC-4E22-5E4C-31ED5D4B7F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84E64B-EA08-AB4B-AA58-9B219D021834}" type="slidenum">
              <a:rPr lang="en-CA" altLang="en-US" smtClean="0"/>
              <a:pPr/>
              <a:t>26</a:t>
            </a:fld>
            <a:endParaRPr lang="en-CA" altLang="en-US"/>
          </a:p>
        </p:txBody>
      </p:sp>
      <p:sp>
        <p:nvSpPr>
          <p:cNvPr id="55299" name="Rectangle 2">
            <a:extLst>
              <a:ext uri="{FF2B5EF4-FFF2-40B4-BE49-F238E27FC236}">
                <a16:creationId xmlns:a16="http://schemas.microsoft.com/office/drawing/2014/main" id="{60F0F2DE-FC3A-356C-AD14-813BDD3497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60105098-B085-EBAE-5F27-95513581ED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30E5058-5900-CB10-6746-209E8DD399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884006-EB87-6747-B199-E7D2ED0BFBD3}" type="slidenum">
              <a:rPr lang="en-CA" altLang="en-US" smtClean="0"/>
              <a:pPr/>
              <a:t>28</a:t>
            </a:fld>
            <a:endParaRPr lang="en-CA" altLang="en-US"/>
          </a:p>
        </p:txBody>
      </p:sp>
      <p:sp>
        <p:nvSpPr>
          <p:cNvPr id="58371" name="Rectangle 2">
            <a:extLst>
              <a:ext uri="{FF2B5EF4-FFF2-40B4-BE49-F238E27FC236}">
                <a16:creationId xmlns:a16="http://schemas.microsoft.com/office/drawing/2014/main" id="{CF1B885B-FB86-8222-EF8F-3C65ED1118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0D52ABCE-972A-B5C7-2945-5CC3FC00F6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91EB884-5864-4BE1-1139-8FBA5D91E0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02A025-8C50-B849-94C7-3540E4F50820}" type="slidenum">
              <a:rPr lang="en-CA" altLang="en-US" smtClean="0"/>
              <a:pPr/>
              <a:t>29</a:t>
            </a:fld>
            <a:endParaRPr lang="en-CA" altLang="en-US"/>
          </a:p>
        </p:txBody>
      </p:sp>
      <p:sp>
        <p:nvSpPr>
          <p:cNvPr id="61443" name="Rectangle 2">
            <a:extLst>
              <a:ext uri="{FF2B5EF4-FFF2-40B4-BE49-F238E27FC236}">
                <a16:creationId xmlns:a16="http://schemas.microsoft.com/office/drawing/2014/main" id="{43F3F9D3-58B6-E49B-E451-6BBA84388B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078CD10B-EF93-16D0-B84A-D247B9AA36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4111E12-3D29-DAA3-8A72-ED01BF1FCE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9CD452-BB3B-7C40-ABB5-CF899F2083FD}" type="slidenum">
              <a:rPr lang="en-CA" altLang="en-US" smtClean="0"/>
              <a:pPr/>
              <a:t>36</a:t>
            </a:fld>
            <a:endParaRPr lang="en-CA" altLang="en-US"/>
          </a:p>
        </p:txBody>
      </p:sp>
      <p:sp>
        <p:nvSpPr>
          <p:cNvPr id="70659" name="Rectangle 2">
            <a:extLst>
              <a:ext uri="{FF2B5EF4-FFF2-40B4-BE49-F238E27FC236}">
                <a16:creationId xmlns:a16="http://schemas.microsoft.com/office/drawing/2014/main" id="{25D74193-0190-3F3A-B90B-D9B892CAAF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F4D40B4B-CEF6-008A-A822-F53BE44EB2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ED2764B-0D19-B162-D551-3449D432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46E89F-26C6-7B47-A88A-0B0A81F1319F}" type="slidenum">
              <a:rPr lang="en-CA" altLang="en-US" smtClean="0"/>
              <a:pPr/>
              <a:t>5</a:t>
            </a:fld>
            <a:endParaRPr lang="en-CA" altLang="en-US"/>
          </a:p>
        </p:txBody>
      </p:sp>
      <p:sp>
        <p:nvSpPr>
          <p:cNvPr id="10243" name="Rectangle 2">
            <a:extLst>
              <a:ext uri="{FF2B5EF4-FFF2-40B4-BE49-F238E27FC236}">
                <a16:creationId xmlns:a16="http://schemas.microsoft.com/office/drawing/2014/main" id="{790D54D9-FCA5-3579-998F-C95537E86F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4A190167-EEF1-45A9-CBE0-A3092247C6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C58962C-012A-6610-F47C-8DEF5A6D73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EA529E-B312-2742-BA92-51D2AE1959F3}" type="slidenum">
              <a:rPr lang="en-CA" altLang="en-US" smtClean="0"/>
              <a:pPr/>
              <a:t>39</a:t>
            </a:fld>
            <a:endParaRPr lang="en-CA" altLang="en-US"/>
          </a:p>
        </p:txBody>
      </p:sp>
      <p:sp>
        <p:nvSpPr>
          <p:cNvPr id="77827" name="Rectangle 2">
            <a:extLst>
              <a:ext uri="{FF2B5EF4-FFF2-40B4-BE49-F238E27FC236}">
                <a16:creationId xmlns:a16="http://schemas.microsoft.com/office/drawing/2014/main" id="{7315BB95-8F24-CE98-1386-3F7C4913EC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10EE9B9A-4923-64E2-F440-B7F51DFD6B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AC84EE8-5B4A-A1C1-9F0C-DD1625D559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90A8F2-7C08-F84C-9F9B-BD36A2996E4E}" type="slidenum">
              <a:rPr lang="en-CA" altLang="en-US" smtClean="0"/>
              <a:pPr/>
              <a:t>44</a:t>
            </a:fld>
            <a:endParaRPr lang="en-CA" altLang="en-US"/>
          </a:p>
        </p:txBody>
      </p:sp>
      <p:sp>
        <p:nvSpPr>
          <p:cNvPr id="84995" name="Rectangle 2">
            <a:extLst>
              <a:ext uri="{FF2B5EF4-FFF2-40B4-BE49-F238E27FC236}">
                <a16:creationId xmlns:a16="http://schemas.microsoft.com/office/drawing/2014/main" id="{9BE155E8-6D8F-9AE7-3644-9B996F1529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0F8AE116-6C65-A6B3-56DA-A24103461A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F8B6A60-E76B-5DF6-4824-2A3E371584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A27AF-3059-BC45-9F81-E4A6CA1934D4}" type="slidenum">
              <a:rPr lang="en-CA" altLang="en-US" smtClean="0"/>
              <a:pPr/>
              <a:t>50</a:t>
            </a:fld>
            <a:endParaRPr lang="en-CA" altLang="en-US"/>
          </a:p>
        </p:txBody>
      </p:sp>
      <p:sp>
        <p:nvSpPr>
          <p:cNvPr id="92163" name="Rectangle 2">
            <a:extLst>
              <a:ext uri="{FF2B5EF4-FFF2-40B4-BE49-F238E27FC236}">
                <a16:creationId xmlns:a16="http://schemas.microsoft.com/office/drawing/2014/main" id="{8934A5DA-4B37-766A-18AD-CF1A02F0FB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a:extLst>
              <a:ext uri="{FF2B5EF4-FFF2-40B4-BE49-F238E27FC236}">
                <a16:creationId xmlns:a16="http://schemas.microsoft.com/office/drawing/2014/main" id="{43320FAD-288F-856D-1301-AA10CD9894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85A9D0A-D648-E5C7-304C-9B357B457C4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6F2613-4B46-F746-86CA-C03091D6CABC}" type="slidenum">
              <a:rPr lang="en-CA" altLang="en-US" smtClean="0"/>
              <a:pPr/>
              <a:t>51</a:t>
            </a:fld>
            <a:endParaRPr lang="en-CA" altLang="en-US"/>
          </a:p>
        </p:txBody>
      </p:sp>
      <p:sp>
        <p:nvSpPr>
          <p:cNvPr id="94211" name="Rectangle 2">
            <a:extLst>
              <a:ext uri="{FF2B5EF4-FFF2-40B4-BE49-F238E27FC236}">
                <a16:creationId xmlns:a16="http://schemas.microsoft.com/office/drawing/2014/main" id="{997E7FD0-38EB-C327-8A1B-0B2C782076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760C240D-E958-F1CB-532D-C5D779A6D7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66BC89D-309D-14E7-125E-93BA1CD8F2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4225E1-C7E7-6047-8ADB-6D772FC8C04E}" type="slidenum">
              <a:rPr lang="en-CA" altLang="en-US" smtClean="0"/>
              <a:pPr/>
              <a:t>52</a:t>
            </a:fld>
            <a:endParaRPr lang="en-CA" altLang="en-US"/>
          </a:p>
        </p:txBody>
      </p:sp>
      <p:sp>
        <p:nvSpPr>
          <p:cNvPr id="97283" name="Rectangle 2">
            <a:extLst>
              <a:ext uri="{FF2B5EF4-FFF2-40B4-BE49-F238E27FC236}">
                <a16:creationId xmlns:a16="http://schemas.microsoft.com/office/drawing/2014/main" id="{8F10AFFB-8822-7B41-D15D-AF588EA041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a:extLst>
              <a:ext uri="{FF2B5EF4-FFF2-40B4-BE49-F238E27FC236}">
                <a16:creationId xmlns:a16="http://schemas.microsoft.com/office/drawing/2014/main" id="{29431377-BE5E-2288-6B2F-8FA0F3E67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dirty="0"/>
              <a:t>See the </a:t>
            </a:r>
            <a:r>
              <a:rPr lang="en-US" altLang="en-US" sz="1200" dirty="0">
                <a:latin typeface="Courier New" panose="02070309020205020404" pitchFamily="49" charset="0"/>
              </a:rPr>
              <a:t>createDescription</a:t>
            </a:r>
            <a:r>
              <a:rPr lang="en-US" altLang="en-US" sz="1200" dirty="0"/>
              <a:t> function in </a:t>
            </a:r>
            <a:r>
              <a:rPr lang="en-US" altLang="en-US" sz="1200" b="1" dirty="0">
                <a:latin typeface="Courier New" panose="02070309020205020404" pitchFamily="49" charset="0"/>
              </a:rPr>
              <a:t>ContactInfo.h</a:t>
            </a:r>
            <a:r>
              <a:rPr lang="en-US" altLang="en-US" sz="1200" dirty="0"/>
              <a:t> (Version 2)</a:t>
            </a:r>
          </a:p>
          <a:p>
            <a:pPr eaLnBrk="1" hangingPunct="1">
              <a:spcBef>
                <a:spcPct val="0"/>
              </a:spcBef>
            </a:pPr>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AF1EB1B-A483-2B34-D70A-26AEEADDD9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E8754C-E597-D44B-B383-46E7F39AAE85}" type="slidenum">
              <a:rPr lang="en-CA" altLang="en-US" smtClean="0"/>
              <a:pPr/>
              <a:t>61</a:t>
            </a:fld>
            <a:endParaRPr lang="en-CA" altLang="en-US"/>
          </a:p>
        </p:txBody>
      </p:sp>
      <p:sp>
        <p:nvSpPr>
          <p:cNvPr id="8195" name="Rectangle 2">
            <a:extLst>
              <a:ext uri="{FF2B5EF4-FFF2-40B4-BE49-F238E27FC236}">
                <a16:creationId xmlns:a16="http://schemas.microsoft.com/office/drawing/2014/main" id="{35ED763D-3C44-3E02-5D88-7ED0110204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CA5E3E30-FED9-B277-CF2F-73E1F341A6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23D9E33-EA99-9702-4B0F-69AD33D0C3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62DD92-8ACC-294C-9897-F2CE2F533EB3}" type="slidenum">
              <a:rPr lang="en-CA" altLang="en-US" smtClean="0"/>
              <a:pPr/>
              <a:t>62</a:t>
            </a:fld>
            <a:endParaRPr lang="en-CA" altLang="en-US"/>
          </a:p>
        </p:txBody>
      </p:sp>
      <p:sp>
        <p:nvSpPr>
          <p:cNvPr id="10243" name="Rectangle 2">
            <a:extLst>
              <a:ext uri="{FF2B5EF4-FFF2-40B4-BE49-F238E27FC236}">
                <a16:creationId xmlns:a16="http://schemas.microsoft.com/office/drawing/2014/main" id="{563A0839-DA36-0135-3054-3A02E057B8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F485F1EA-C8EC-EBA4-9676-586F8CB9CD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0CA2842-1F23-DF57-E30B-610401ADE3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D3C57C-CA79-FD47-971B-C050A453C2DF}" type="slidenum">
              <a:rPr lang="en-CA" altLang="en-US" smtClean="0"/>
              <a:pPr/>
              <a:t>65</a:t>
            </a:fld>
            <a:endParaRPr lang="en-CA" altLang="en-US"/>
          </a:p>
        </p:txBody>
      </p:sp>
      <p:sp>
        <p:nvSpPr>
          <p:cNvPr id="14339" name="Rectangle 2">
            <a:extLst>
              <a:ext uri="{FF2B5EF4-FFF2-40B4-BE49-F238E27FC236}">
                <a16:creationId xmlns:a16="http://schemas.microsoft.com/office/drawing/2014/main" id="{51C8EF47-9967-02E1-FDEA-7AD2111191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2D8E466E-114D-38D7-C714-1EC9B4DAF6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BEE8F7-8101-3981-7715-1C08CBEAB7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C35899-D08C-C84D-B68E-3D96EA9DC888}" type="slidenum">
              <a:rPr lang="en-CA" altLang="en-US" smtClean="0"/>
              <a:pPr/>
              <a:t>67</a:t>
            </a:fld>
            <a:endParaRPr lang="en-CA" altLang="en-US"/>
          </a:p>
        </p:txBody>
      </p:sp>
      <p:sp>
        <p:nvSpPr>
          <p:cNvPr id="18435" name="Rectangle 2">
            <a:extLst>
              <a:ext uri="{FF2B5EF4-FFF2-40B4-BE49-F238E27FC236}">
                <a16:creationId xmlns:a16="http://schemas.microsoft.com/office/drawing/2014/main" id="{6A361A91-C50D-5507-5871-175E612EA7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12906722-C846-B842-F0CF-4D805F3427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FB0EEE9-3C33-C9C1-246C-BC7FA02AFE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110503-2C5A-9642-BA78-E2ACFB07998A}" type="slidenum">
              <a:rPr lang="en-CA" altLang="en-US" smtClean="0"/>
              <a:pPr/>
              <a:t>68</a:t>
            </a:fld>
            <a:endParaRPr lang="en-CA" altLang="en-US"/>
          </a:p>
        </p:txBody>
      </p:sp>
      <p:sp>
        <p:nvSpPr>
          <p:cNvPr id="20483" name="Rectangle 2">
            <a:extLst>
              <a:ext uri="{FF2B5EF4-FFF2-40B4-BE49-F238E27FC236}">
                <a16:creationId xmlns:a16="http://schemas.microsoft.com/office/drawing/2014/main" id="{08FBC149-838B-7463-39A1-F66478A84F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6C335237-D424-B478-AA3B-E19D8A6920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48E575EA-4F35-1748-580D-0B44BAE8D5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791DB3-A987-B14F-A335-0DB051877150}" type="slidenum">
              <a:rPr lang="en-CA" altLang="en-US" smtClean="0"/>
              <a:pPr/>
              <a:t>6</a:t>
            </a:fld>
            <a:endParaRPr lang="en-CA" altLang="en-US"/>
          </a:p>
        </p:txBody>
      </p:sp>
      <p:sp>
        <p:nvSpPr>
          <p:cNvPr id="12291" name="Rectangle 2">
            <a:extLst>
              <a:ext uri="{FF2B5EF4-FFF2-40B4-BE49-F238E27FC236}">
                <a16:creationId xmlns:a16="http://schemas.microsoft.com/office/drawing/2014/main" id="{CBA6BBDB-5468-B06C-4A6E-063DD3CE34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D75E0678-6378-FAF6-DDA2-87071FD0D4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F900912-9AB4-F71D-488A-6AB6A159C0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61EBC9-04C0-1142-9A64-93C5539CCAC0}" type="slidenum">
              <a:rPr lang="en-CA" altLang="en-US" smtClean="0"/>
              <a:pPr/>
              <a:t>69</a:t>
            </a:fld>
            <a:endParaRPr lang="en-CA" altLang="en-US"/>
          </a:p>
        </p:txBody>
      </p:sp>
      <p:sp>
        <p:nvSpPr>
          <p:cNvPr id="22531" name="Rectangle 2">
            <a:extLst>
              <a:ext uri="{FF2B5EF4-FFF2-40B4-BE49-F238E27FC236}">
                <a16:creationId xmlns:a16="http://schemas.microsoft.com/office/drawing/2014/main" id="{22CA314B-92AA-9536-6BF1-AA1629A5A8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CD4D82B9-4285-E55F-3B4E-A89BBDBE1C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5473C80-0184-27FC-BFD9-557AD3016F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CC95C8-B3EB-CC42-A7A2-32148D8DD199}" type="slidenum">
              <a:rPr lang="en-CA" altLang="en-US" smtClean="0"/>
              <a:pPr/>
              <a:t>70</a:t>
            </a:fld>
            <a:endParaRPr lang="en-CA" altLang="en-US"/>
          </a:p>
        </p:txBody>
      </p:sp>
      <p:sp>
        <p:nvSpPr>
          <p:cNvPr id="25603" name="Rectangle 2">
            <a:extLst>
              <a:ext uri="{FF2B5EF4-FFF2-40B4-BE49-F238E27FC236}">
                <a16:creationId xmlns:a16="http://schemas.microsoft.com/office/drawing/2014/main" id="{9ADF5761-1B5A-C425-EB0E-63023EF588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8DF38107-8EB5-4CEA-35F4-2644EDDA5C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DB8D094-AF9C-6661-E9A5-14C2EE1BCA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B2DBC3-160A-E841-BA3E-11EDCFF0F084}" type="slidenum">
              <a:rPr lang="en-CA" altLang="en-US" smtClean="0"/>
              <a:pPr/>
              <a:t>73</a:t>
            </a:fld>
            <a:endParaRPr lang="en-CA" altLang="en-US"/>
          </a:p>
        </p:txBody>
      </p:sp>
      <p:sp>
        <p:nvSpPr>
          <p:cNvPr id="30723" name="Rectangle 2">
            <a:extLst>
              <a:ext uri="{FF2B5EF4-FFF2-40B4-BE49-F238E27FC236}">
                <a16:creationId xmlns:a16="http://schemas.microsoft.com/office/drawing/2014/main" id="{BD1C8312-4C0A-5E20-19F3-6AABE0CA2E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5153DAF1-F4AF-554D-463E-2849BD8281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0144642-6432-45AF-E114-273450EF74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581CF2-881B-B649-ADE5-203C7800D319}" type="slidenum">
              <a:rPr lang="en-CA" altLang="en-US" smtClean="0"/>
              <a:pPr/>
              <a:t>74</a:t>
            </a:fld>
            <a:endParaRPr lang="en-CA" altLang="en-US"/>
          </a:p>
        </p:txBody>
      </p:sp>
      <p:sp>
        <p:nvSpPr>
          <p:cNvPr id="32771" name="Rectangle 2">
            <a:extLst>
              <a:ext uri="{FF2B5EF4-FFF2-40B4-BE49-F238E27FC236}">
                <a16:creationId xmlns:a16="http://schemas.microsoft.com/office/drawing/2014/main" id="{EBFA65CE-1741-D0D6-3478-8AF482132CB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7EE7A882-E920-AAEF-CC3D-F51425EC21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EE5FC6F-8D1E-6CAF-9511-3D77C86E0A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67429B-A29C-9740-9D63-D1A647657930}" type="slidenum">
              <a:rPr lang="en-CA" altLang="en-US" smtClean="0"/>
              <a:pPr/>
              <a:t>75</a:t>
            </a:fld>
            <a:endParaRPr lang="en-CA" altLang="en-US"/>
          </a:p>
        </p:txBody>
      </p:sp>
      <p:sp>
        <p:nvSpPr>
          <p:cNvPr id="34819" name="Rectangle 1026">
            <a:extLst>
              <a:ext uri="{FF2B5EF4-FFF2-40B4-BE49-F238E27FC236}">
                <a16:creationId xmlns:a16="http://schemas.microsoft.com/office/drawing/2014/main" id="{A382227D-EABE-0F55-3587-ACB307F7A8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1027">
            <a:extLst>
              <a:ext uri="{FF2B5EF4-FFF2-40B4-BE49-F238E27FC236}">
                <a16:creationId xmlns:a16="http://schemas.microsoft.com/office/drawing/2014/main" id="{7FF37EAE-E540-E5FF-7EBF-DB06EA516F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70A325A-3F96-E0F1-6EA0-66FD392528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76A5C4-C6AA-9844-8546-5840F55ACA03}" type="slidenum">
              <a:rPr lang="en-CA" altLang="en-US" smtClean="0"/>
              <a:pPr/>
              <a:t>76</a:t>
            </a:fld>
            <a:endParaRPr lang="en-CA" altLang="en-US"/>
          </a:p>
        </p:txBody>
      </p:sp>
      <p:sp>
        <p:nvSpPr>
          <p:cNvPr id="36867" name="Rectangle 2">
            <a:extLst>
              <a:ext uri="{FF2B5EF4-FFF2-40B4-BE49-F238E27FC236}">
                <a16:creationId xmlns:a16="http://schemas.microsoft.com/office/drawing/2014/main" id="{6C4F7D96-86BE-B78A-28FA-4E9697BE82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18618168-9F53-93B8-E4B5-B00723491D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BC1A0A5-A2C4-29BF-78F2-9A49706F87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6E69D3-FBAE-3B41-BB8B-856E5199632B}" type="slidenum">
              <a:rPr lang="en-CA" altLang="en-US" smtClean="0"/>
              <a:pPr/>
              <a:t>77</a:t>
            </a:fld>
            <a:endParaRPr lang="en-CA" altLang="en-US"/>
          </a:p>
        </p:txBody>
      </p:sp>
      <p:sp>
        <p:nvSpPr>
          <p:cNvPr id="38915" name="Rectangle 2">
            <a:extLst>
              <a:ext uri="{FF2B5EF4-FFF2-40B4-BE49-F238E27FC236}">
                <a16:creationId xmlns:a16="http://schemas.microsoft.com/office/drawing/2014/main" id="{953DC242-04DD-10C9-BE59-0036C335DE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AC907323-D555-48FF-1597-AA12FC7DFE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40E9B33-3A68-7A4D-BA1A-AD7394453B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52AE62-8627-B747-ACD7-00A713E4B319}" type="slidenum">
              <a:rPr lang="en-CA" altLang="en-US" smtClean="0"/>
              <a:pPr/>
              <a:t>78</a:t>
            </a:fld>
            <a:endParaRPr lang="en-CA" altLang="en-US"/>
          </a:p>
        </p:txBody>
      </p:sp>
      <p:sp>
        <p:nvSpPr>
          <p:cNvPr id="40963" name="Rectangle 2">
            <a:extLst>
              <a:ext uri="{FF2B5EF4-FFF2-40B4-BE49-F238E27FC236}">
                <a16:creationId xmlns:a16="http://schemas.microsoft.com/office/drawing/2014/main" id="{493B7CC4-C630-4BD8-4AF9-165751BF6E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3D672E6A-0D52-0F5B-2E61-0A9FA7CDB4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757DEE8-267A-C2AA-1628-8B93CE39FD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F04F7E-E127-5044-A6B1-D4B6F72756CF}" type="slidenum">
              <a:rPr lang="en-CA" altLang="en-US" smtClean="0"/>
              <a:pPr/>
              <a:t>82</a:t>
            </a:fld>
            <a:endParaRPr lang="en-CA" altLang="en-US"/>
          </a:p>
        </p:txBody>
      </p:sp>
      <p:sp>
        <p:nvSpPr>
          <p:cNvPr id="47107" name="Rectangle 2">
            <a:extLst>
              <a:ext uri="{FF2B5EF4-FFF2-40B4-BE49-F238E27FC236}">
                <a16:creationId xmlns:a16="http://schemas.microsoft.com/office/drawing/2014/main" id="{5778F5FD-EBB7-64EB-CB3C-ADA531B4EF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0F445002-E5C4-91A9-2193-857BA6A173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F0409BF-EE91-6691-502E-C9A975A207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DF9451-D033-5E42-ACE6-EFEB3A0066E8}" type="slidenum">
              <a:rPr lang="en-CA" altLang="en-US" smtClean="0"/>
              <a:pPr/>
              <a:t>83</a:t>
            </a:fld>
            <a:endParaRPr lang="en-CA" altLang="en-US"/>
          </a:p>
        </p:txBody>
      </p:sp>
      <p:sp>
        <p:nvSpPr>
          <p:cNvPr id="49155" name="Rectangle 2">
            <a:extLst>
              <a:ext uri="{FF2B5EF4-FFF2-40B4-BE49-F238E27FC236}">
                <a16:creationId xmlns:a16="http://schemas.microsoft.com/office/drawing/2014/main" id="{F03AF70B-1A35-BB3B-F85C-D6294B50FB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9185A0FF-7F26-3D52-AD37-70FA8BC6BA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632C9AF-C068-9023-A8C2-40982DED17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12B115-9B6E-3B44-A625-07F037488738}" type="slidenum">
              <a:rPr lang="en-CA" altLang="en-US" smtClean="0"/>
              <a:pPr/>
              <a:t>7</a:t>
            </a:fld>
            <a:endParaRPr lang="en-CA" altLang="en-US"/>
          </a:p>
        </p:txBody>
      </p:sp>
      <p:sp>
        <p:nvSpPr>
          <p:cNvPr id="15363" name="Rectangle 2">
            <a:extLst>
              <a:ext uri="{FF2B5EF4-FFF2-40B4-BE49-F238E27FC236}">
                <a16:creationId xmlns:a16="http://schemas.microsoft.com/office/drawing/2014/main" id="{DC9372C6-8372-EC38-05E0-13304D98AAD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4599657B-E7C0-F88A-7E82-84649F293F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A61422A-7909-BE9E-54D8-B0A3B30A0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0410D4-2C8D-5C4A-9193-B1E8B35D49D7}" type="slidenum">
              <a:rPr lang="en-CA" altLang="en-US" smtClean="0"/>
              <a:pPr/>
              <a:t>84</a:t>
            </a:fld>
            <a:endParaRPr lang="en-CA" altLang="en-US"/>
          </a:p>
        </p:txBody>
      </p:sp>
      <p:sp>
        <p:nvSpPr>
          <p:cNvPr id="51203" name="Rectangle 2">
            <a:extLst>
              <a:ext uri="{FF2B5EF4-FFF2-40B4-BE49-F238E27FC236}">
                <a16:creationId xmlns:a16="http://schemas.microsoft.com/office/drawing/2014/main" id="{62DBFB51-D4DB-51B2-12AB-639CA2D0B4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27DE3DAE-9D76-BFC2-F7FA-B33F018862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970AF74-5889-E385-CCCA-B5CFDE2EC7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BEE54-73E4-9046-A0C7-90F5B3AFC23B}" type="slidenum">
              <a:rPr lang="en-CA" altLang="en-US" smtClean="0"/>
              <a:pPr/>
              <a:t>85</a:t>
            </a:fld>
            <a:endParaRPr lang="en-CA" altLang="en-US"/>
          </a:p>
        </p:txBody>
      </p:sp>
      <p:sp>
        <p:nvSpPr>
          <p:cNvPr id="53251" name="Rectangle 2">
            <a:extLst>
              <a:ext uri="{FF2B5EF4-FFF2-40B4-BE49-F238E27FC236}">
                <a16:creationId xmlns:a16="http://schemas.microsoft.com/office/drawing/2014/main" id="{FF971AFA-6B90-2000-581C-CB48672891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82D6A953-AC14-6B44-CF6F-CA7F4CFDA9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65263446-62BE-2890-8937-B97450ED84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48D902-B076-8645-8CF4-69AB8AEE978D}" type="slidenum">
              <a:rPr lang="en-CA" altLang="en-US" smtClean="0"/>
              <a:pPr/>
              <a:t>86</a:t>
            </a:fld>
            <a:endParaRPr lang="en-CA" altLang="en-US"/>
          </a:p>
        </p:txBody>
      </p:sp>
      <p:sp>
        <p:nvSpPr>
          <p:cNvPr id="55299" name="Rectangle 1026">
            <a:extLst>
              <a:ext uri="{FF2B5EF4-FFF2-40B4-BE49-F238E27FC236}">
                <a16:creationId xmlns:a16="http://schemas.microsoft.com/office/drawing/2014/main" id="{8AEEDCB4-6E68-E1AF-E335-330457670C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1027">
            <a:extLst>
              <a:ext uri="{FF2B5EF4-FFF2-40B4-BE49-F238E27FC236}">
                <a16:creationId xmlns:a16="http://schemas.microsoft.com/office/drawing/2014/main" id="{89B63E85-3D55-45C4-8363-723C722DA7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DA8C124-663A-2BAB-C550-954CF1406CE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95A0D7-BD12-A74B-846B-A14D43149FDD}" type="slidenum">
              <a:rPr lang="en-CA" altLang="en-US" smtClean="0"/>
              <a:pPr/>
              <a:t>87</a:t>
            </a:fld>
            <a:endParaRPr lang="en-CA" altLang="en-US"/>
          </a:p>
        </p:txBody>
      </p:sp>
      <p:sp>
        <p:nvSpPr>
          <p:cNvPr id="57347" name="Rectangle 2">
            <a:extLst>
              <a:ext uri="{FF2B5EF4-FFF2-40B4-BE49-F238E27FC236}">
                <a16:creationId xmlns:a16="http://schemas.microsoft.com/office/drawing/2014/main" id="{78683A68-DC9B-99B6-52C1-D274BDDF39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31A8D200-9721-2083-8EBA-CFCA37C506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454B578-AD91-D266-D68B-7C4815A105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BA1DEA-B2BD-8644-8A9C-CAEF39FF6523}" type="slidenum">
              <a:rPr lang="en-CA" altLang="en-US" smtClean="0"/>
              <a:pPr/>
              <a:t>88</a:t>
            </a:fld>
            <a:endParaRPr lang="en-CA" altLang="en-US"/>
          </a:p>
        </p:txBody>
      </p:sp>
      <p:sp>
        <p:nvSpPr>
          <p:cNvPr id="59395" name="Rectangle 2">
            <a:extLst>
              <a:ext uri="{FF2B5EF4-FFF2-40B4-BE49-F238E27FC236}">
                <a16:creationId xmlns:a16="http://schemas.microsoft.com/office/drawing/2014/main" id="{38C00962-59AA-C811-3664-CA96721907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0FCBFC06-7135-3968-583A-75CB9020A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6E26499-DDBC-CA2F-293D-B7D5DEA23E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F41399-0DA3-8345-97AF-51EEDB63555F}" type="slidenum">
              <a:rPr lang="en-CA" altLang="en-US" smtClean="0"/>
              <a:pPr/>
              <a:t>89</a:t>
            </a:fld>
            <a:endParaRPr lang="en-CA" altLang="en-US"/>
          </a:p>
        </p:txBody>
      </p:sp>
      <p:sp>
        <p:nvSpPr>
          <p:cNvPr id="61443" name="Rectangle 2">
            <a:extLst>
              <a:ext uri="{FF2B5EF4-FFF2-40B4-BE49-F238E27FC236}">
                <a16:creationId xmlns:a16="http://schemas.microsoft.com/office/drawing/2014/main" id="{4A1C6E23-7C8E-9FBB-384C-60961F4572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C987561B-BF4F-7C7A-942C-647C025B96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970E4C1-E7F2-773D-14A3-8803B67656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D58E67-D13C-894F-820E-6E0F0BD4BFB7}" type="slidenum">
              <a:rPr lang="en-CA" altLang="en-US" smtClean="0"/>
              <a:pPr/>
              <a:t>90</a:t>
            </a:fld>
            <a:endParaRPr lang="en-CA" altLang="en-US"/>
          </a:p>
        </p:txBody>
      </p:sp>
      <p:sp>
        <p:nvSpPr>
          <p:cNvPr id="63491" name="Rectangle 2">
            <a:extLst>
              <a:ext uri="{FF2B5EF4-FFF2-40B4-BE49-F238E27FC236}">
                <a16:creationId xmlns:a16="http://schemas.microsoft.com/office/drawing/2014/main" id="{0380AE00-B984-9AB4-33A6-FFF939F863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a:extLst>
              <a:ext uri="{FF2B5EF4-FFF2-40B4-BE49-F238E27FC236}">
                <a16:creationId xmlns:a16="http://schemas.microsoft.com/office/drawing/2014/main" id="{5D839AE6-6DF6-C952-384C-BB7D2476E3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706DF73-8692-288A-D4CE-FFFB3F27AA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F9F1DA-23D2-A448-ABDA-A08B3C1E8C31}" type="slidenum">
              <a:rPr lang="en-CA" altLang="en-US" smtClean="0"/>
              <a:pPr/>
              <a:t>91</a:t>
            </a:fld>
            <a:endParaRPr lang="en-CA" altLang="en-US"/>
          </a:p>
        </p:txBody>
      </p:sp>
      <p:sp>
        <p:nvSpPr>
          <p:cNvPr id="65539" name="Rectangle 2">
            <a:extLst>
              <a:ext uri="{FF2B5EF4-FFF2-40B4-BE49-F238E27FC236}">
                <a16:creationId xmlns:a16="http://schemas.microsoft.com/office/drawing/2014/main" id="{83044FEE-D35E-9E16-B9A3-16A3BF55B7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33A8BD3-75B3-16B6-51EE-E01817B572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BA8D2C16-079E-378C-B67A-4B0F06BF61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C249CA-5618-C042-91AC-45AA8CA28A71}" type="slidenum">
              <a:rPr lang="en-CA" altLang="en-US" smtClean="0"/>
              <a:pPr/>
              <a:t>92</a:t>
            </a:fld>
            <a:endParaRPr lang="en-CA" altLang="en-US"/>
          </a:p>
        </p:txBody>
      </p:sp>
      <p:sp>
        <p:nvSpPr>
          <p:cNvPr id="67587" name="Rectangle 2">
            <a:extLst>
              <a:ext uri="{FF2B5EF4-FFF2-40B4-BE49-F238E27FC236}">
                <a16:creationId xmlns:a16="http://schemas.microsoft.com/office/drawing/2014/main" id="{26811364-F6F8-AF17-332B-0212097BA9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A0A99485-40BB-C5CF-5277-A1473A0E8B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060EA2B-97A3-1E2D-0306-95A403A967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2254B3-58F0-E243-978E-825A98C83AD5}" type="slidenum">
              <a:rPr lang="en-CA" altLang="en-US" smtClean="0"/>
              <a:pPr/>
              <a:t>93</a:t>
            </a:fld>
            <a:endParaRPr lang="en-CA" altLang="en-US"/>
          </a:p>
        </p:txBody>
      </p:sp>
      <p:sp>
        <p:nvSpPr>
          <p:cNvPr id="70659" name="Rectangle 2">
            <a:extLst>
              <a:ext uri="{FF2B5EF4-FFF2-40B4-BE49-F238E27FC236}">
                <a16:creationId xmlns:a16="http://schemas.microsoft.com/office/drawing/2014/main" id="{60C16791-6442-9128-D23E-F28DF0BEC0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E1919457-E13B-F09D-C908-57B42901EF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FEC609B-0441-AB00-EAB8-78A7B56AC8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E9D849-25CC-CD45-A023-BC44D267FC69}" type="slidenum">
              <a:rPr lang="en-CA" altLang="en-US" smtClean="0"/>
              <a:pPr/>
              <a:t>8</a:t>
            </a:fld>
            <a:endParaRPr lang="en-CA" altLang="en-US"/>
          </a:p>
        </p:txBody>
      </p:sp>
      <p:sp>
        <p:nvSpPr>
          <p:cNvPr id="20483" name="Rectangle 2">
            <a:extLst>
              <a:ext uri="{FF2B5EF4-FFF2-40B4-BE49-F238E27FC236}">
                <a16:creationId xmlns:a16="http://schemas.microsoft.com/office/drawing/2014/main" id="{D2F7A669-2E11-C672-43A7-4537539E53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E9282FB4-4FE0-39C9-74B5-76D11048D3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F2FFF35-AB49-F739-00FD-9385C3130C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8387C8-DADD-5741-B2E0-BC856F4C8DEB}" type="slidenum">
              <a:rPr lang="en-CA" altLang="en-US" smtClean="0"/>
              <a:pPr/>
              <a:t>94</a:t>
            </a:fld>
            <a:endParaRPr lang="en-CA" altLang="en-US"/>
          </a:p>
        </p:txBody>
      </p:sp>
      <p:sp>
        <p:nvSpPr>
          <p:cNvPr id="73731" name="Rectangle 2">
            <a:extLst>
              <a:ext uri="{FF2B5EF4-FFF2-40B4-BE49-F238E27FC236}">
                <a16:creationId xmlns:a16="http://schemas.microsoft.com/office/drawing/2014/main" id="{BD516F19-68F3-E1C6-0B9E-FDD0A82E7A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585E7BF5-2B50-1872-6F5C-74D89B852C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61FE8EE-F1EB-D66B-FC03-F23BDB5499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2313FD-AC86-3646-8E92-2E412FC7067F}" type="slidenum">
              <a:rPr lang="en-CA" altLang="en-US" smtClean="0"/>
              <a:pPr/>
              <a:t>95</a:t>
            </a:fld>
            <a:endParaRPr lang="en-CA" altLang="en-US"/>
          </a:p>
        </p:txBody>
      </p:sp>
      <p:sp>
        <p:nvSpPr>
          <p:cNvPr id="75779" name="Rectangle 2">
            <a:extLst>
              <a:ext uri="{FF2B5EF4-FFF2-40B4-BE49-F238E27FC236}">
                <a16:creationId xmlns:a16="http://schemas.microsoft.com/office/drawing/2014/main" id="{DB300D1B-2D9E-00F3-9539-649A45B2E9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04938ADB-ED98-5B51-0D28-9215017218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3911584-9E95-80DF-B15C-396E745617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561443-7CAD-5840-86F1-6FB125D485C8}" type="slidenum">
              <a:rPr lang="en-CA" altLang="en-US" smtClean="0"/>
              <a:pPr/>
              <a:t>9</a:t>
            </a:fld>
            <a:endParaRPr lang="en-CA" altLang="en-US"/>
          </a:p>
        </p:txBody>
      </p:sp>
      <p:sp>
        <p:nvSpPr>
          <p:cNvPr id="24579" name="Rectangle 2">
            <a:extLst>
              <a:ext uri="{FF2B5EF4-FFF2-40B4-BE49-F238E27FC236}">
                <a16:creationId xmlns:a16="http://schemas.microsoft.com/office/drawing/2014/main" id="{D79ADFCF-EB06-3E10-2052-3893022481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107ECC7F-A8B0-B6D0-F196-6049E1D17B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D79D791-2987-0369-2D85-F6A8347B61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09E4A7-E0A2-A445-BB86-B34961712ED0}" type="slidenum">
              <a:rPr lang="en-CA" altLang="en-US" smtClean="0"/>
              <a:pPr/>
              <a:t>10</a:t>
            </a:fld>
            <a:endParaRPr lang="en-CA" altLang="en-US"/>
          </a:p>
        </p:txBody>
      </p:sp>
      <p:sp>
        <p:nvSpPr>
          <p:cNvPr id="26627" name="Rectangle 2">
            <a:extLst>
              <a:ext uri="{FF2B5EF4-FFF2-40B4-BE49-F238E27FC236}">
                <a16:creationId xmlns:a16="http://schemas.microsoft.com/office/drawing/2014/main" id="{D13341B5-2E1D-727A-9068-4C826C335C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6C112CBE-FB09-E53F-69D9-56B095EC27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47515DD-6909-A148-7F12-44CBC16990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F7B3A5-9B86-254E-8164-800F73B561C6}" type="slidenum">
              <a:rPr lang="en-CA" altLang="en-US" smtClean="0"/>
              <a:pPr/>
              <a:t>11</a:t>
            </a:fld>
            <a:endParaRPr lang="en-CA" altLang="en-US"/>
          </a:p>
        </p:txBody>
      </p:sp>
      <p:sp>
        <p:nvSpPr>
          <p:cNvPr id="28675" name="Rectangle 2">
            <a:extLst>
              <a:ext uri="{FF2B5EF4-FFF2-40B4-BE49-F238E27FC236}">
                <a16:creationId xmlns:a16="http://schemas.microsoft.com/office/drawing/2014/main" id="{CB55C5A1-FA3B-0CC6-9B8D-87662D420F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41C92AA6-E750-1282-CAFC-1CC70C0D19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80F2221-EA3A-F4ED-9FF6-E5826B17F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47DE55-B298-F94D-9F9B-B8443EAD08D2}" type="slidenum">
              <a:rPr lang="en-CA" altLang="en-US" smtClean="0"/>
              <a:pPr/>
              <a:t>13</a:t>
            </a:fld>
            <a:endParaRPr lang="en-CA" altLang="en-US"/>
          </a:p>
        </p:txBody>
      </p:sp>
      <p:sp>
        <p:nvSpPr>
          <p:cNvPr id="31747" name="Rectangle 2">
            <a:extLst>
              <a:ext uri="{FF2B5EF4-FFF2-40B4-BE49-F238E27FC236}">
                <a16:creationId xmlns:a16="http://schemas.microsoft.com/office/drawing/2014/main" id="{AEE32ABA-F659-93F3-2F6C-885575523A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36FF3B23-6E59-D149-27A1-A07CE69514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12/10/22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563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0964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6057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1349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5913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7500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6164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802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12/10/22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686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8008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605E03-BC17-41A7-854C-DFAB672737DC}" type="datetime1">
              <a:rPr lang="en-US" smtClean="0"/>
              <a:t>12/10/22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5366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408324-A84C-4A45-93B6-78D079CCE772}" type="datetime1">
              <a:rPr lang="en-US" smtClean="0"/>
              <a:t>12/10/22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AEF9944-A4F6-4C59-AEBD-678D6480B8EA}" type="slidenum">
              <a:rPr lang="en-US" smtClean="0"/>
              <a:pPr algn="l"/>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1850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AB025E-5397-4EFE-97E9-00199863770E}"/>
              </a:ext>
            </a:extLst>
          </p:cNvPr>
          <p:cNvPicPr>
            <a:picLocks noChangeAspect="1"/>
          </p:cNvPicPr>
          <p:nvPr/>
        </p:nvPicPr>
        <p:blipFill rotWithShape="1">
          <a:blip r:embed="rId2"/>
          <a:srcRect t="5703" r="9090" b="17108"/>
          <a:stretch/>
        </p:blipFill>
        <p:spPr>
          <a:xfrm>
            <a:off x="2" y="10"/>
            <a:ext cx="12191695" cy="6857990"/>
          </a:xfrm>
          <a:prstGeom prst="rect">
            <a:avLst/>
          </a:prstGeom>
        </p:spPr>
      </p:pic>
      <p:sp>
        <p:nvSpPr>
          <p:cNvPr id="5" name="Rectangle 4">
            <a:extLst>
              <a:ext uri="{FF2B5EF4-FFF2-40B4-BE49-F238E27FC236}">
                <a16:creationId xmlns:a16="http://schemas.microsoft.com/office/drawing/2014/main" id="{0358A94A-E1B2-D840-A92F-B012CDABFE8E}"/>
              </a:ext>
            </a:extLst>
          </p:cNvPr>
          <p:cNvSpPr/>
          <p:nvPr/>
        </p:nvSpPr>
        <p:spPr>
          <a:xfrm>
            <a:off x="0" y="3657600"/>
            <a:ext cx="8597348" cy="18884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1EA0A-67D0-C242-9843-DE3087441C75}"/>
              </a:ext>
            </a:extLst>
          </p:cNvPr>
          <p:cNvSpPr>
            <a:spLocks noGrp="1"/>
          </p:cNvSpPr>
          <p:nvPr>
            <p:ph type="ctrTitle"/>
          </p:nvPr>
        </p:nvSpPr>
        <p:spPr>
          <a:xfrm>
            <a:off x="1300526" y="3236470"/>
            <a:ext cx="6829044" cy="1252601"/>
          </a:xfrm>
        </p:spPr>
        <p:txBody>
          <a:bodyPr>
            <a:normAutofit/>
          </a:bodyPr>
          <a:lstStyle/>
          <a:p>
            <a:pPr algn="r"/>
            <a:r>
              <a:rPr lang="en-US" sz="4400" dirty="0">
                <a:solidFill>
                  <a:srgbClr val="FFFFFE"/>
                </a:solidFill>
              </a:rPr>
              <a:t>COMP 4603</a:t>
            </a:r>
          </a:p>
        </p:txBody>
      </p:sp>
      <p:sp>
        <p:nvSpPr>
          <p:cNvPr id="3" name="Subtitle 2">
            <a:extLst>
              <a:ext uri="{FF2B5EF4-FFF2-40B4-BE49-F238E27FC236}">
                <a16:creationId xmlns:a16="http://schemas.microsoft.com/office/drawing/2014/main" id="{6A24C90E-D981-F541-98B9-910139CCA5DA}"/>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US" sz="1200" dirty="0">
                <a:solidFill>
                  <a:srgbClr val="FFFFFE"/>
                </a:solidFill>
              </a:rPr>
              <a:t>Advanced C++</a:t>
            </a:r>
          </a:p>
          <a:p>
            <a:pPr algn="r">
              <a:lnSpc>
                <a:spcPct val="110000"/>
              </a:lnSpc>
            </a:pPr>
            <a:r>
              <a:rPr lang="en-US" sz="1200" dirty="0">
                <a:solidFill>
                  <a:srgbClr val="FFFFFE"/>
                </a:solidFill>
              </a:rPr>
              <a:t>Session #1: Intro &amp; Class in C++</a:t>
            </a:r>
          </a:p>
          <a:p>
            <a:pPr algn="r">
              <a:lnSpc>
                <a:spcPct val="110000"/>
              </a:lnSpc>
            </a:pPr>
            <a:endParaRPr lang="en-US" sz="1200" dirty="0">
              <a:solidFill>
                <a:srgbClr val="FFFFFE"/>
              </a:solidFill>
            </a:endParaRPr>
          </a:p>
        </p:txBody>
      </p:sp>
    </p:spTree>
    <p:extLst>
      <p:ext uri="{BB962C8B-B14F-4D97-AF65-F5344CB8AC3E}">
        <p14:creationId xmlns:p14="http://schemas.microsoft.com/office/powerpoint/2010/main" val="58013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40F76FE-26B5-7EC5-8A24-B24B08E00A1F}"/>
              </a:ext>
            </a:extLst>
          </p:cNvPr>
          <p:cNvSpPr>
            <a:spLocks noGrp="1" noChangeArrowheads="1"/>
          </p:cNvSpPr>
          <p:nvPr>
            <p:ph type="title" idx="4294967295"/>
          </p:nvPr>
        </p:nvSpPr>
        <p:spPr>
          <a:xfrm>
            <a:off x="1524000" y="152400"/>
            <a:ext cx="7162800" cy="1143000"/>
          </a:xfrm>
        </p:spPr>
        <p:txBody>
          <a:bodyPr/>
          <a:lstStyle/>
          <a:p>
            <a:r>
              <a:rPr lang="en-US" altLang="en-US" cap="none" dirty="0"/>
              <a:t>Class Example</a:t>
            </a:r>
          </a:p>
        </p:txBody>
      </p:sp>
      <p:pic>
        <p:nvPicPr>
          <p:cNvPr id="25603" name="Picture 3">
            <a:extLst>
              <a:ext uri="{FF2B5EF4-FFF2-40B4-BE49-F238E27FC236}">
                <a16:creationId xmlns:a16="http://schemas.microsoft.com/office/drawing/2014/main" id="{5423C941-D473-142B-3FC7-0D78916D1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1874838"/>
            <a:ext cx="47752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a:extLst>
              <a:ext uri="{FF2B5EF4-FFF2-40B4-BE49-F238E27FC236}">
                <a16:creationId xmlns:a16="http://schemas.microsoft.com/office/drawing/2014/main" id="{386CA809-19AA-2120-35AF-504BC118C9D8}"/>
              </a:ext>
            </a:extLst>
          </p:cNvPr>
          <p:cNvSpPr>
            <a:spLocks noChangeAspect="1" noChangeArrowheads="1"/>
          </p:cNvSpPr>
          <p:nvPr/>
        </p:nvSpPr>
        <p:spPr bwMode="auto">
          <a:xfrm>
            <a:off x="3689350" y="2727326"/>
            <a:ext cx="2071688" cy="669925"/>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605" name="Text Box 5">
            <a:extLst>
              <a:ext uri="{FF2B5EF4-FFF2-40B4-BE49-F238E27FC236}">
                <a16:creationId xmlns:a16="http://schemas.microsoft.com/office/drawing/2014/main" id="{DC77F6F6-E7F3-E32E-4392-3262A5A1C4D6}"/>
              </a:ext>
            </a:extLst>
          </p:cNvPr>
          <p:cNvSpPr txBox="1">
            <a:spLocks noChangeAspect="1" noChangeArrowheads="1"/>
          </p:cNvSpPr>
          <p:nvPr/>
        </p:nvSpPr>
        <p:spPr bwMode="auto">
          <a:xfrm>
            <a:off x="7183438" y="2876550"/>
            <a:ext cx="1974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A8218"/>
                </a:solidFill>
              </a:rPr>
              <a:t>Private Members</a:t>
            </a:r>
          </a:p>
        </p:txBody>
      </p:sp>
      <p:sp>
        <p:nvSpPr>
          <p:cNvPr id="25606" name="Line 6">
            <a:extLst>
              <a:ext uri="{FF2B5EF4-FFF2-40B4-BE49-F238E27FC236}">
                <a16:creationId xmlns:a16="http://schemas.microsoft.com/office/drawing/2014/main" id="{CEFC4B76-BBBC-B7B2-651F-3CB8DA59CC4D}"/>
              </a:ext>
            </a:extLst>
          </p:cNvPr>
          <p:cNvSpPr>
            <a:spLocks noChangeAspect="1" noChangeShapeType="1"/>
          </p:cNvSpPr>
          <p:nvPr/>
        </p:nvSpPr>
        <p:spPr bwMode="auto">
          <a:xfrm flipH="1">
            <a:off x="5940425" y="3062288"/>
            <a:ext cx="1225550"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Rectangle 7">
            <a:extLst>
              <a:ext uri="{FF2B5EF4-FFF2-40B4-BE49-F238E27FC236}">
                <a16:creationId xmlns:a16="http://schemas.microsoft.com/office/drawing/2014/main" id="{E64A5B81-8EE9-5EC7-083C-BFA3C7F5C64C}"/>
              </a:ext>
            </a:extLst>
          </p:cNvPr>
          <p:cNvSpPr>
            <a:spLocks noChangeAspect="1" noChangeArrowheads="1"/>
          </p:cNvSpPr>
          <p:nvPr/>
        </p:nvSpPr>
        <p:spPr bwMode="auto">
          <a:xfrm>
            <a:off x="3689350" y="3641725"/>
            <a:ext cx="3595688" cy="1462088"/>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608" name="Text Box 8">
            <a:extLst>
              <a:ext uri="{FF2B5EF4-FFF2-40B4-BE49-F238E27FC236}">
                <a16:creationId xmlns:a16="http://schemas.microsoft.com/office/drawing/2014/main" id="{35C354E6-BE31-B5F0-9115-58DE196B7BEE}"/>
              </a:ext>
            </a:extLst>
          </p:cNvPr>
          <p:cNvSpPr txBox="1">
            <a:spLocks noChangeAspect="1" noChangeArrowheads="1"/>
          </p:cNvSpPr>
          <p:nvPr/>
        </p:nvSpPr>
        <p:spPr bwMode="auto">
          <a:xfrm>
            <a:off x="8037513" y="4187825"/>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A8218"/>
                </a:solidFill>
              </a:rPr>
              <a:t>Public Members</a:t>
            </a:r>
          </a:p>
        </p:txBody>
      </p:sp>
      <p:sp>
        <p:nvSpPr>
          <p:cNvPr id="25609" name="Line 6">
            <a:extLst>
              <a:ext uri="{FF2B5EF4-FFF2-40B4-BE49-F238E27FC236}">
                <a16:creationId xmlns:a16="http://schemas.microsoft.com/office/drawing/2014/main" id="{DDDA59A8-4764-9810-BD8B-FA68BB6C4F02}"/>
              </a:ext>
            </a:extLst>
          </p:cNvPr>
          <p:cNvSpPr>
            <a:spLocks noChangeAspect="1" noChangeShapeType="1"/>
          </p:cNvSpPr>
          <p:nvPr/>
        </p:nvSpPr>
        <p:spPr bwMode="auto">
          <a:xfrm flipH="1">
            <a:off x="7499350" y="4373563"/>
            <a:ext cx="501650"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4882492-FC89-68F7-6807-FCAFDBD96BC1}"/>
              </a:ext>
            </a:extLst>
          </p:cNvPr>
          <p:cNvSpPr>
            <a:spLocks noGrp="1" noChangeArrowheads="1"/>
          </p:cNvSpPr>
          <p:nvPr>
            <p:ph type="title"/>
          </p:nvPr>
        </p:nvSpPr>
        <p:spPr/>
        <p:txBody>
          <a:bodyPr/>
          <a:lstStyle/>
          <a:p>
            <a:r>
              <a:rPr lang="en-US" altLang="en-US" cap="none" dirty="0"/>
              <a:t>rvalue References</a:t>
            </a:r>
          </a:p>
        </p:txBody>
      </p:sp>
      <p:sp>
        <p:nvSpPr>
          <p:cNvPr id="3" name="Content Placeholder 2">
            <a:extLst>
              <a:ext uri="{FF2B5EF4-FFF2-40B4-BE49-F238E27FC236}">
                <a16:creationId xmlns:a16="http://schemas.microsoft.com/office/drawing/2014/main" id="{73187984-1CFD-76E8-41AE-17D3E230ED24}"/>
              </a:ext>
            </a:extLst>
          </p:cNvPr>
          <p:cNvSpPr>
            <a:spLocks noGrp="1"/>
          </p:cNvSpPr>
          <p:nvPr>
            <p:ph idx="1"/>
          </p:nvPr>
        </p:nvSpPr>
        <p:spPr>
          <a:xfrm>
            <a:off x="1451579" y="2015732"/>
            <a:ext cx="9963673" cy="4414565"/>
          </a:xfrm>
        </p:spPr>
        <p:txBody>
          <a:bodyPr>
            <a:normAutofit fontScale="92500" lnSpcReduction="10000"/>
          </a:bodyPr>
          <a:lstStyle/>
          <a:p>
            <a:pPr>
              <a:defRPr/>
            </a:pPr>
            <a:r>
              <a:rPr lang="en-US" sz="2400" dirty="0">
                <a:solidFill>
                  <a:schemeClr val="accent1"/>
                </a:solidFill>
              </a:rPr>
              <a:t>rvalue Reference</a:t>
            </a:r>
            <a:r>
              <a:rPr lang="en-US" sz="2400" dirty="0"/>
              <a:t>: a reference variable that can refer only to temporary objects that would otherwise have no name.</a:t>
            </a:r>
            <a:br>
              <a:rPr lang="en-US" sz="2400" dirty="0"/>
            </a:br>
            <a:endParaRPr lang="en-US" sz="2400" dirty="0"/>
          </a:p>
          <a:p>
            <a:pPr>
              <a:defRPr/>
            </a:pPr>
            <a:r>
              <a:rPr lang="en-US" sz="2400" dirty="0"/>
              <a:t>Rvalue references are used to write move constructors and move assignment operators (otherwise known as move semantics).</a:t>
            </a:r>
            <a:br>
              <a:rPr lang="en-US" sz="2400" dirty="0"/>
            </a:br>
            <a:endParaRPr lang="en-US" sz="2400" dirty="0"/>
          </a:p>
          <a:p>
            <a:pPr>
              <a:defRPr/>
            </a:pPr>
            <a:r>
              <a:rPr lang="en-US" sz="2400" dirty="0"/>
              <a:t>Anytime you write a class with a pointer or reference to a piece of data outside the class, you should implement move semantics.</a:t>
            </a:r>
            <a:br>
              <a:rPr lang="en-US" sz="2400" dirty="0"/>
            </a:br>
            <a:endParaRPr lang="en-US" sz="2400" dirty="0"/>
          </a:p>
          <a:p>
            <a:pPr>
              <a:defRPr/>
            </a:pPr>
            <a:r>
              <a:rPr lang="en-US" sz="2400" dirty="0"/>
              <a:t>Move semantics increase the performance of these types of classes.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60AFC734-BEF6-7708-7E4A-0EF0E1C3523C}"/>
              </a:ext>
            </a:extLst>
          </p:cNvPr>
          <p:cNvSpPr>
            <a:spLocks noGrp="1" noChangeArrowheads="1"/>
          </p:cNvSpPr>
          <p:nvPr>
            <p:ph type="title"/>
          </p:nvPr>
        </p:nvSpPr>
        <p:spPr/>
        <p:txBody>
          <a:bodyPr/>
          <a:lstStyle/>
          <a:p>
            <a:r>
              <a:rPr lang="en-US" altLang="en-US" cap="none" dirty="0"/>
              <a:t>move Assignment vs. copy Assignment</a:t>
            </a:r>
          </a:p>
        </p:txBody>
      </p:sp>
      <p:sp>
        <p:nvSpPr>
          <p:cNvPr id="82947" name="Content Placeholder 2">
            <a:extLst>
              <a:ext uri="{FF2B5EF4-FFF2-40B4-BE49-F238E27FC236}">
                <a16:creationId xmlns:a16="http://schemas.microsoft.com/office/drawing/2014/main" id="{FA7C9F1C-76C1-DCE2-325C-358C60EC147C}"/>
              </a:ext>
            </a:extLst>
          </p:cNvPr>
          <p:cNvSpPr>
            <a:spLocks noGrp="1" noChangeArrowheads="1"/>
          </p:cNvSpPr>
          <p:nvPr>
            <p:ph idx="1"/>
          </p:nvPr>
        </p:nvSpPr>
        <p:spPr/>
        <p:txBody>
          <a:bodyPr/>
          <a:lstStyle/>
          <a:p>
            <a:pPr>
              <a:buFontTx/>
              <a:buChar char="•"/>
            </a:pPr>
            <a:r>
              <a:rPr lang="en-US" altLang="en-US" dirty="0"/>
              <a:t>From the </a:t>
            </a:r>
            <a:r>
              <a:rPr lang="en-US" altLang="en-US" dirty="0">
                <a:latin typeface="Consolas" panose="020B0609020204030204" pitchFamily="49" charset="0"/>
              </a:rPr>
              <a:t>Person</a:t>
            </a:r>
            <a:r>
              <a:rPr lang="en-US" altLang="en-US" dirty="0"/>
              <a:t> class:</a:t>
            </a:r>
          </a:p>
        </p:txBody>
      </p:sp>
      <p:pic>
        <p:nvPicPr>
          <p:cNvPr id="5" name="Picture 4">
            <a:extLst>
              <a:ext uri="{FF2B5EF4-FFF2-40B4-BE49-F238E27FC236}">
                <a16:creationId xmlns:a16="http://schemas.microsoft.com/office/drawing/2014/main" id="{E9A395AC-B8B7-15AC-DC50-6B5EC22F8D58}"/>
              </a:ext>
            </a:extLst>
          </p:cNvPr>
          <p:cNvPicPr>
            <a:picLocks noChangeAspect="1"/>
          </p:cNvPicPr>
          <p:nvPr/>
        </p:nvPicPr>
        <p:blipFill>
          <a:blip r:embed="rId2"/>
          <a:stretch>
            <a:fillRect/>
          </a:stretch>
        </p:blipFill>
        <p:spPr>
          <a:xfrm>
            <a:off x="530013" y="2973389"/>
            <a:ext cx="4988137" cy="2492956"/>
          </a:xfrm>
          <a:prstGeom prst="rect">
            <a:avLst/>
          </a:prstGeom>
          <a:ln>
            <a:solidFill>
              <a:schemeClr val="bg2"/>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888D9FC7-1998-97AD-33FE-9ED55897ECFC}"/>
              </a:ext>
            </a:extLst>
          </p:cNvPr>
          <p:cNvPicPr>
            <a:picLocks noChangeAspect="1"/>
          </p:cNvPicPr>
          <p:nvPr/>
        </p:nvPicPr>
        <p:blipFill>
          <a:blip r:embed="rId3"/>
          <a:stretch>
            <a:fillRect/>
          </a:stretch>
        </p:blipFill>
        <p:spPr>
          <a:xfrm>
            <a:off x="5853113" y="2973389"/>
            <a:ext cx="6191250" cy="2492956"/>
          </a:xfrm>
          <a:prstGeom prst="rect">
            <a:avLst/>
          </a:prstGeom>
          <a:ln>
            <a:solidFill>
              <a:schemeClr val="bg2"/>
            </a:solidFill>
          </a:ln>
          <a:effectLst>
            <a:outerShdw blurRad="50800" dist="38100" dir="2700000" algn="tl" rotWithShape="0">
              <a:prstClr val="black">
                <a:alpha val="40000"/>
              </a:prstClr>
            </a:outerShdw>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B095A8B-A5A7-6395-AB50-C280C2353C27}"/>
              </a:ext>
            </a:extLst>
          </p:cNvPr>
          <p:cNvSpPr>
            <a:spLocks noGrp="1" noChangeArrowheads="1"/>
          </p:cNvSpPr>
          <p:nvPr>
            <p:ph type="title"/>
          </p:nvPr>
        </p:nvSpPr>
        <p:spPr/>
        <p:txBody>
          <a:bodyPr/>
          <a:lstStyle/>
          <a:p>
            <a:r>
              <a:rPr lang="en-US" altLang="en-US" cap="none" dirty="0"/>
              <a:t>Move Constructor Vs. Copy Constructor</a:t>
            </a:r>
          </a:p>
        </p:txBody>
      </p:sp>
      <p:sp>
        <p:nvSpPr>
          <p:cNvPr id="83971" name="Content Placeholder 2">
            <a:extLst>
              <a:ext uri="{FF2B5EF4-FFF2-40B4-BE49-F238E27FC236}">
                <a16:creationId xmlns:a16="http://schemas.microsoft.com/office/drawing/2014/main" id="{7AE0878C-C0A9-5846-487C-75C0292E1EAA}"/>
              </a:ext>
            </a:extLst>
          </p:cNvPr>
          <p:cNvSpPr>
            <a:spLocks noGrp="1" noChangeArrowheads="1"/>
          </p:cNvSpPr>
          <p:nvPr>
            <p:ph idx="1"/>
          </p:nvPr>
        </p:nvSpPr>
        <p:spPr/>
        <p:txBody>
          <a:bodyPr/>
          <a:lstStyle/>
          <a:p>
            <a:pPr>
              <a:buFontTx/>
              <a:buChar char="•"/>
            </a:pPr>
            <a:r>
              <a:rPr lang="en-US" altLang="en-US" dirty="0"/>
              <a:t>From the </a:t>
            </a:r>
            <a:r>
              <a:rPr lang="en-US" altLang="en-US" dirty="0">
                <a:latin typeface="Consolas" panose="020B0609020204030204" pitchFamily="49" charset="0"/>
              </a:rPr>
              <a:t>Person</a:t>
            </a:r>
            <a:r>
              <a:rPr lang="en-US" altLang="en-US" dirty="0"/>
              <a:t> class:</a:t>
            </a:r>
          </a:p>
        </p:txBody>
      </p:sp>
      <p:pic>
        <p:nvPicPr>
          <p:cNvPr id="4" name="Picture 3">
            <a:extLst>
              <a:ext uri="{FF2B5EF4-FFF2-40B4-BE49-F238E27FC236}">
                <a16:creationId xmlns:a16="http://schemas.microsoft.com/office/drawing/2014/main" id="{EF09D1D7-7170-5318-1BB4-05C1C45D6779}"/>
              </a:ext>
            </a:extLst>
          </p:cNvPr>
          <p:cNvPicPr>
            <a:picLocks noChangeAspect="1"/>
          </p:cNvPicPr>
          <p:nvPr/>
        </p:nvPicPr>
        <p:blipFill>
          <a:blip r:embed="rId2"/>
          <a:stretch>
            <a:fillRect/>
          </a:stretch>
        </p:blipFill>
        <p:spPr>
          <a:xfrm>
            <a:off x="2286001" y="2460626"/>
            <a:ext cx="4765675" cy="1730375"/>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20EC21A8-0C71-61B9-9081-87274C49D488}"/>
              </a:ext>
            </a:extLst>
          </p:cNvPr>
          <p:cNvPicPr>
            <a:picLocks noChangeAspect="1"/>
          </p:cNvPicPr>
          <p:nvPr/>
        </p:nvPicPr>
        <p:blipFill>
          <a:blip r:embed="rId3"/>
          <a:stretch>
            <a:fillRect/>
          </a:stretch>
        </p:blipFill>
        <p:spPr>
          <a:xfrm>
            <a:off x="4724401" y="4441825"/>
            <a:ext cx="5268913" cy="1219200"/>
          </a:xfrm>
          <a:prstGeom prst="rect">
            <a:avLst/>
          </a:prstGeom>
          <a:ln>
            <a:solidFill>
              <a:schemeClr val="bg2"/>
            </a:solidFill>
          </a:ln>
          <a:effectLst>
            <a:outerShdw blurRad="50800" dist="38100" dir="2700000" algn="tl" rotWithShape="0">
              <a:prstClr val="black">
                <a:alpha val="40000"/>
              </a:prstClr>
            </a:outerShdw>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4772D2C-2F1F-99A4-2D9E-777EE88F41A3}"/>
              </a:ext>
            </a:extLst>
          </p:cNvPr>
          <p:cNvSpPr>
            <a:spLocks noGrp="1" noChangeArrowheads="1"/>
          </p:cNvSpPr>
          <p:nvPr>
            <p:ph type="title"/>
          </p:nvPr>
        </p:nvSpPr>
        <p:spPr/>
        <p:txBody>
          <a:bodyPr/>
          <a:lstStyle/>
          <a:p>
            <a:r>
              <a:rPr lang="en-US" altLang="en-US" cap="none" dirty="0"/>
              <a:t>When To Implement Move Semantics</a:t>
            </a:r>
          </a:p>
        </p:txBody>
      </p:sp>
      <p:sp>
        <p:nvSpPr>
          <p:cNvPr id="84995" name="Content Placeholder 2">
            <a:extLst>
              <a:ext uri="{FF2B5EF4-FFF2-40B4-BE49-F238E27FC236}">
                <a16:creationId xmlns:a16="http://schemas.microsoft.com/office/drawing/2014/main" id="{E5AE49BE-F9E4-CFD1-8C94-F683E408870F}"/>
              </a:ext>
            </a:extLst>
          </p:cNvPr>
          <p:cNvSpPr>
            <a:spLocks noGrp="1" noChangeArrowheads="1"/>
          </p:cNvSpPr>
          <p:nvPr>
            <p:ph idx="1"/>
          </p:nvPr>
        </p:nvSpPr>
        <p:spPr/>
        <p:txBody>
          <a:bodyPr/>
          <a:lstStyle/>
          <a:p>
            <a:pPr>
              <a:buFontTx/>
              <a:buChar char="•"/>
            </a:pPr>
            <a:r>
              <a:rPr lang="en-US" altLang="en-US"/>
              <a:t>In any class that contains a pointer or reference to an outside piece of data, the class should also have:</a:t>
            </a:r>
          </a:p>
          <a:p>
            <a:pPr lvl="1"/>
            <a:r>
              <a:rPr lang="en-US" altLang="en-US"/>
              <a:t>copy constructor</a:t>
            </a:r>
          </a:p>
          <a:p>
            <a:pPr lvl="1"/>
            <a:r>
              <a:rPr lang="en-US" altLang="en-US"/>
              <a:t>move constructor</a:t>
            </a:r>
          </a:p>
          <a:p>
            <a:pPr lvl="1"/>
            <a:r>
              <a:rPr lang="en-US" altLang="en-US"/>
              <a:t>copy assignment operator</a:t>
            </a:r>
          </a:p>
          <a:p>
            <a:pPr lvl="1"/>
            <a:r>
              <a:rPr lang="en-US" altLang="en-US"/>
              <a:t>move assignment operator</a:t>
            </a:r>
          </a:p>
          <a:p>
            <a:pPr lvl="1"/>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63B14458-9503-455B-F59F-17F11BF190B9}"/>
              </a:ext>
            </a:extLst>
          </p:cNvPr>
          <p:cNvSpPr>
            <a:spLocks noGrp="1" noChangeArrowheads="1"/>
          </p:cNvSpPr>
          <p:nvPr>
            <p:ph type="title"/>
          </p:nvPr>
        </p:nvSpPr>
        <p:spPr/>
        <p:txBody>
          <a:bodyPr/>
          <a:lstStyle/>
          <a:p>
            <a:r>
              <a:rPr lang="en-US" altLang="en-US" cap="none" dirty="0"/>
              <a:t>Default Operations</a:t>
            </a:r>
          </a:p>
        </p:txBody>
      </p:sp>
      <p:sp>
        <p:nvSpPr>
          <p:cNvPr id="86019" name="Content Placeholder 2">
            <a:extLst>
              <a:ext uri="{FF2B5EF4-FFF2-40B4-BE49-F238E27FC236}">
                <a16:creationId xmlns:a16="http://schemas.microsoft.com/office/drawing/2014/main" id="{765AD50F-30AA-8EDD-064A-E0F0A4493FEE}"/>
              </a:ext>
            </a:extLst>
          </p:cNvPr>
          <p:cNvSpPr>
            <a:spLocks noGrp="1" noChangeArrowheads="1"/>
          </p:cNvSpPr>
          <p:nvPr>
            <p:ph sz="half" idx="1"/>
          </p:nvPr>
        </p:nvSpPr>
        <p:spPr/>
        <p:txBody>
          <a:bodyPr>
            <a:normAutofit fontScale="77500" lnSpcReduction="20000"/>
          </a:bodyPr>
          <a:lstStyle/>
          <a:p>
            <a:r>
              <a:rPr lang="en-US" altLang="en-US"/>
              <a:t>Consider this class:</a:t>
            </a:r>
          </a:p>
        </p:txBody>
      </p:sp>
      <p:sp>
        <p:nvSpPr>
          <p:cNvPr id="86020" name="Content Placeholder 6">
            <a:extLst>
              <a:ext uri="{FF2B5EF4-FFF2-40B4-BE49-F238E27FC236}">
                <a16:creationId xmlns:a16="http://schemas.microsoft.com/office/drawing/2014/main" id="{A9C74BCE-A47A-83CC-7013-01BFFE5F7211}"/>
              </a:ext>
            </a:extLst>
          </p:cNvPr>
          <p:cNvSpPr>
            <a:spLocks noGrp="1" noChangeArrowheads="1"/>
          </p:cNvSpPr>
          <p:nvPr>
            <p:ph sz="half" idx="2"/>
          </p:nvPr>
        </p:nvSpPr>
        <p:spPr>
          <a:xfrm>
            <a:off x="5935985" y="2017343"/>
            <a:ext cx="6256015" cy="3441520"/>
          </a:xfrm>
        </p:spPr>
        <p:txBody>
          <a:bodyPr>
            <a:noAutofit/>
          </a:bodyPr>
          <a:lstStyle/>
          <a:p>
            <a:r>
              <a:rPr lang="en-US" altLang="en-US" sz="1800" dirty="0"/>
              <a:t>The compiler will automatically generate:</a:t>
            </a:r>
          </a:p>
          <a:p>
            <a:pPr lvl="1"/>
            <a:r>
              <a:rPr lang="en-US" altLang="en-US" dirty="0"/>
              <a:t>A default constructor </a:t>
            </a:r>
            <a:r>
              <a:rPr lang="en-US" altLang="en-US" dirty="0">
                <a:latin typeface="Consolas" panose="020B0609020204030204" pitchFamily="49" charset="0"/>
              </a:rPr>
              <a:t>MyClass()</a:t>
            </a:r>
            <a:br>
              <a:rPr lang="en-US" altLang="en-US" dirty="0">
                <a:latin typeface="Consolas" panose="020B0609020204030204" pitchFamily="49" charset="0"/>
              </a:rPr>
            </a:br>
            <a:endParaRPr lang="en-US" altLang="en-US" dirty="0">
              <a:latin typeface="Consolas" panose="020B0609020204030204" pitchFamily="49" charset="0"/>
            </a:endParaRPr>
          </a:p>
          <a:p>
            <a:pPr lvl="1"/>
            <a:r>
              <a:rPr lang="en-US" altLang="en-US" dirty="0"/>
              <a:t>A copy constructor </a:t>
            </a:r>
            <a:r>
              <a:rPr lang="en-US" altLang="en-US" dirty="0">
                <a:latin typeface="Consolas" panose="020B0609020204030204" pitchFamily="49" charset="0"/>
              </a:rPr>
              <a:t>MyClass(const MyClass &amp;)</a:t>
            </a:r>
            <a:br>
              <a:rPr lang="en-US" altLang="en-US" dirty="0">
                <a:latin typeface="Consolas" panose="020B0609020204030204" pitchFamily="49" charset="0"/>
              </a:rPr>
            </a:br>
            <a:endParaRPr lang="en-US" altLang="en-US" dirty="0">
              <a:latin typeface="Consolas" panose="020B0609020204030204" pitchFamily="49" charset="0"/>
            </a:endParaRPr>
          </a:p>
          <a:p>
            <a:pPr lvl="1"/>
            <a:r>
              <a:rPr lang="en-US" altLang="en-US" dirty="0"/>
              <a:t>A copy assignment operator </a:t>
            </a:r>
            <a:r>
              <a:rPr lang="en-US" altLang="en-US" dirty="0">
                <a:latin typeface="Consolas" panose="020B0609020204030204" pitchFamily="49" charset="0"/>
              </a:rPr>
              <a:t>MyClass &amp; operator=(const </a:t>
            </a:r>
            <a:r>
              <a:rPr lang="en-US" altLang="en-US" dirty="0" err="1">
                <a:latin typeface="Consolas" panose="020B0609020204030204" pitchFamily="49" charset="0"/>
              </a:rPr>
              <a:t>Myclass</a:t>
            </a:r>
            <a:r>
              <a:rPr lang="en-US" altLang="en-US" dirty="0">
                <a:latin typeface="Consolas" panose="020B0609020204030204" pitchFamily="49" charset="0"/>
              </a:rPr>
              <a:t> &amp;)</a:t>
            </a:r>
            <a:br>
              <a:rPr lang="en-US" altLang="en-US" dirty="0">
                <a:latin typeface="Consolas" panose="020B0609020204030204" pitchFamily="49" charset="0"/>
              </a:rPr>
            </a:br>
            <a:endParaRPr lang="en-US" altLang="en-US" dirty="0">
              <a:latin typeface="Consolas" panose="020B0609020204030204" pitchFamily="49" charset="0"/>
            </a:endParaRPr>
          </a:p>
          <a:p>
            <a:pPr lvl="1"/>
            <a:r>
              <a:rPr lang="en-US" altLang="en-US" dirty="0"/>
              <a:t>A move constructor </a:t>
            </a:r>
            <a:r>
              <a:rPr lang="en-US" altLang="en-US" dirty="0">
                <a:latin typeface="Consolas" panose="020B0609020204030204" pitchFamily="49" charset="0"/>
              </a:rPr>
              <a:t>MyClass(MyClass &amp;&amp;)</a:t>
            </a:r>
            <a:br>
              <a:rPr lang="en-US" altLang="en-US" dirty="0">
                <a:latin typeface="Consolas" panose="020B0609020204030204" pitchFamily="49" charset="0"/>
              </a:rPr>
            </a:br>
            <a:endParaRPr lang="en-US" altLang="en-US" dirty="0">
              <a:latin typeface="Consolas" panose="020B0609020204030204" pitchFamily="49" charset="0"/>
            </a:endParaRPr>
          </a:p>
          <a:p>
            <a:pPr lvl="1"/>
            <a:r>
              <a:rPr lang="en-US" altLang="en-US" dirty="0"/>
              <a:t>A destructor </a:t>
            </a:r>
            <a:r>
              <a:rPr lang="en-US" altLang="en-US" dirty="0">
                <a:latin typeface="Consolas" panose="020B0609020204030204" pitchFamily="49" charset="0"/>
              </a:rPr>
              <a:t>~MyClass()</a:t>
            </a:r>
          </a:p>
        </p:txBody>
      </p:sp>
      <p:sp>
        <p:nvSpPr>
          <p:cNvPr id="6" name="TextBox 5">
            <a:extLst>
              <a:ext uri="{FF2B5EF4-FFF2-40B4-BE49-F238E27FC236}">
                <a16:creationId xmlns:a16="http://schemas.microsoft.com/office/drawing/2014/main" id="{ABCEBE63-6586-EA25-EB77-743714248AE7}"/>
              </a:ext>
            </a:extLst>
          </p:cNvPr>
          <p:cNvSpPr txBox="1"/>
          <p:nvPr/>
        </p:nvSpPr>
        <p:spPr>
          <a:xfrm>
            <a:off x="1787013" y="2467897"/>
            <a:ext cx="3505200" cy="3416300"/>
          </a:xfrm>
          <a:prstGeom prst="rect">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txBody>
          <a:bodyPr>
            <a:spAutoFit/>
          </a:bodyPr>
          <a:lstStyle/>
          <a:p>
            <a:pPr>
              <a:defRPr/>
            </a:pPr>
            <a:r>
              <a:rPr lang="en-US" dirty="0">
                <a:latin typeface="Consolas" panose="020B0609020204030204" pitchFamily="49" charset="0"/>
              </a:rPr>
              <a:t>class MyClass</a:t>
            </a:r>
          </a:p>
          <a:p>
            <a:pPr>
              <a:defRPr/>
            </a:pPr>
            <a:r>
              <a:rPr lang="en-US" dirty="0">
                <a:latin typeface="Consolas" panose="020B0609020204030204" pitchFamily="49" charset="0"/>
              </a:rPr>
              <a:t>{</a:t>
            </a:r>
          </a:p>
          <a:p>
            <a:pPr>
              <a:defRPr/>
            </a:pPr>
            <a:r>
              <a:rPr lang="en-US" dirty="0">
                <a:latin typeface="Consolas" panose="020B0609020204030204" pitchFamily="49" charset="0"/>
              </a:rPr>
              <a:t>private:</a:t>
            </a:r>
          </a:p>
          <a:p>
            <a:pPr>
              <a:defRPr/>
            </a:pPr>
            <a:r>
              <a:rPr lang="en-US" dirty="0">
                <a:latin typeface="Consolas" panose="020B0609020204030204" pitchFamily="49" charset="0"/>
              </a:rPr>
              <a:t>   int mydata = 0;</a:t>
            </a:r>
          </a:p>
          <a:p>
            <a:pPr>
              <a:defRPr/>
            </a:pPr>
            <a:endParaRPr lang="en-US" dirty="0">
              <a:latin typeface="Consolas" panose="020B0609020204030204" pitchFamily="49" charset="0"/>
            </a:endParaRPr>
          </a:p>
          <a:p>
            <a:pPr>
              <a:defRPr/>
            </a:pPr>
            <a:r>
              <a:rPr lang="en-US" dirty="0">
                <a:latin typeface="Consolas" panose="020B0609020204030204" pitchFamily="49" charset="0"/>
              </a:rPr>
              <a:t>public:</a:t>
            </a:r>
          </a:p>
          <a:p>
            <a:pPr>
              <a:defRPr/>
            </a:pPr>
            <a:r>
              <a:rPr lang="en-US" dirty="0">
                <a:latin typeface="Consolas" panose="020B0609020204030204" pitchFamily="49" charset="0"/>
              </a:rPr>
              <a:t>   int getMyData()</a:t>
            </a:r>
          </a:p>
          <a:p>
            <a:pPr>
              <a:defRPr/>
            </a:pPr>
            <a:r>
              <a:rPr lang="en-US" dirty="0">
                <a:latin typeface="Consolas" panose="020B0609020204030204" pitchFamily="49" charset="0"/>
              </a:rPr>
              <a:t>   { return mydata; }</a:t>
            </a:r>
          </a:p>
          <a:p>
            <a:pPr>
              <a:defRPr/>
            </a:pPr>
            <a:endParaRPr lang="en-US" dirty="0">
              <a:latin typeface="Consolas" panose="020B0609020204030204" pitchFamily="49" charset="0"/>
            </a:endParaRPr>
          </a:p>
          <a:p>
            <a:pPr>
              <a:defRPr/>
            </a:pPr>
            <a:r>
              <a:rPr lang="en-US" dirty="0">
                <a:latin typeface="Consolas" panose="020B0609020204030204" pitchFamily="49" charset="0"/>
              </a:rPr>
              <a:t>   void setMyData(int d)</a:t>
            </a:r>
          </a:p>
          <a:p>
            <a:pPr>
              <a:defRPr/>
            </a:pPr>
            <a:r>
              <a:rPr lang="en-US" dirty="0">
                <a:latin typeface="Consolas" panose="020B0609020204030204" pitchFamily="49" charset="0"/>
              </a:rPr>
              <a:t>   { mydata = d; }</a:t>
            </a:r>
          </a:p>
          <a:p>
            <a:pPr>
              <a:defRPr/>
            </a:pPr>
            <a:r>
              <a:rPr lang="en-US" dirty="0">
                <a:latin typeface="Consolas" panose="020B0609020204030204" pitchFamily="49"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B6CFD63-5214-3DD4-B936-F54B6BB933C9}"/>
              </a:ext>
            </a:extLst>
          </p:cNvPr>
          <p:cNvSpPr>
            <a:spLocks noGrp="1" noChangeArrowheads="1"/>
          </p:cNvSpPr>
          <p:nvPr>
            <p:ph type="title"/>
          </p:nvPr>
        </p:nvSpPr>
        <p:spPr/>
        <p:txBody>
          <a:bodyPr/>
          <a:lstStyle/>
          <a:p>
            <a:r>
              <a:rPr lang="en-US" altLang="en-US" cap="none" dirty="0"/>
              <a:t>Default Operations</a:t>
            </a:r>
          </a:p>
        </p:txBody>
      </p:sp>
      <p:sp>
        <p:nvSpPr>
          <p:cNvPr id="87043" name="Content Placeholder 4">
            <a:extLst>
              <a:ext uri="{FF2B5EF4-FFF2-40B4-BE49-F238E27FC236}">
                <a16:creationId xmlns:a16="http://schemas.microsoft.com/office/drawing/2014/main" id="{A93119BD-754A-B124-5988-C10312FA5AA3}"/>
              </a:ext>
            </a:extLst>
          </p:cNvPr>
          <p:cNvSpPr>
            <a:spLocks noGrp="1" noChangeArrowheads="1"/>
          </p:cNvSpPr>
          <p:nvPr>
            <p:ph idx="1"/>
          </p:nvPr>
        </p:nvSpPr>
        <p:spPr/>
        <p:txBody>
          <a:bodyPr>
            <a:normAutofit/>
          </a:bodyPr>
          <a:lstStyle/>
          <a:p>
            <a:pPr>
              <a:buFontTx/>
              <a:buChar char="•"/>
            </a:pPr>
            <a:r>
              <a:rPr lang="en-US" altLang="en-US" sz="2200" dirty="0"/>
              <a:t>If you write </a:t>
            </a:r>
            <a:r>
              <a:rPr lang="en-US" altLang="en-US" sz="2200" i="1" dirty="0"/>
              <a:t>any</a:t>
            </a:r>
            <a:r>
              <a:rPr lang="en-US" altLang="en-US" sz="2200" dirty="0"/>
              <a:t> of these in a class, the compiler will not provide any default versions of these functions:</a:t>
            </a:r>
          </a:p>
          <a:p>
            <a:pPr lvl="1"/>
            <a:r>
              <a:rPr lang="en-US" altLang="en-US" sz="2200" dirty="0"/>
              <a:t>Default constructor</a:t>
            </a:r>
          </a:p>
          <a:p>
            <a:pPr lvl="1"/>
            <a:r>
              <a:rPr lang="en-US" altLang="en-US" sz="2200" dirty="0"/>
              <a:t>Copy constructor</a:t>
            </a:r>
          </a:p>
          <a:p>
            <a:pPr lvl="1"/>
            <a:r>
              <a:rPr lang="en-US" altLang="en-US" sz="2200" dirty="0"/>
              <a:t>Copy Assignment Operator</a:t>
            </a:r>
          </a:p>
          <a:p>
            <a:pPr lvl="1"/>
            <a:r>
              <a:rPr lang="en-US" altLang="en-US" sz="2200" dirty="0"/>
              <a:t>Move Constructor</a:t>
            </a:r>
          </a:p>
          <a:p>
            <a:pPr lvl="1"/>
            <a:r>
              <a:rPr lang="en-US" altLang="en-US" sz="2200" dirty="0"/>
              <a:t>Destructor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CB0E327A-406D-B8C9-7F5C-E306D7D8CE6D}"/>
              </a:ext>
            </a:extLst>
          </p:cNvPr>
          <p:cNvSpPr>
            <a:spLocks noGrp="1" noChangeArrowheads="1"/>
          </p:cNvSpPr>
          <p:nvPr>
            <p:ph type="title"/>
          </p:nvPr>
        </p:nvSpPr>
        <p:spPr/>
        <p:txBody>
          <a:bodyPr/>
          <a:lstStyle/>
          <a:p>
            <a:r>
              <a:rPr lang="en-US" altLang="en-US" cap="none" dirty="0"/>
              <a:t>The </a:t>
            </a:r>
            <a:r>
              <a:rPr lang="en-US" altLang="en-US" cap="none" dirty="0">
                <a:latin typeface="Consolas" panose="020B0609020204030204" pitchFamily="49" charset="0"/>
              </a:rPr>
              <a:t>default</a:t>
            </a:r>
            <a:r>
              <a:rPr lang="en-US" altLang="en-US" cap="none" dirty="0"/>
              <a:t> Keyword</a:t>
            </a:r>
          </a:p>
        </p:txBody>
      </p:sp>
      <p:sp>
        <p:nvSpPr>
          <p:cNvPr id="88067" name="Content Placeholder 2">
            <a:extLst>
              <a:ext uri="{FF2B5EF4-FFF2-40B4-BE49-F238E27FC236}">
                <a16:creationId xmlns:a16="http://schemas.microsoft.com/office/drawing/2014/main" id="{34779EE7-710C-248F-874C-3238A1607996}"/>
              </a:ext>
            </a:extLst>
          </p:cNvPr>
          <p:cNvSpPr>
            <a:spLocks noGrp="1" noChangeArrowheads="1"/>
          </p:cNvSpPr>
          <p:nvPr>
            <p:ph idx="1"/>
          </p:nvPr>
        </p:nvSpPr>
        <p:spPr/>
        <p:txBody>
          <a:bodyPr/>
          <a:lstStyle/>
          <a:p>
            <a:pPr>
              <a:buFontTx/>
              <a:buChar char="•"/>
            </a:pPr>
            <a:r>
              <a:rPr lang="en-US" altLang="en-US" dirty="0"/>
              <a:t>You can use the </a:t>
            </a:r>
            <a:r>
              <a:rPr lang="en-US" altLang="en-US" dirty="0">
                <a:solidFill>
                  <a:schemeClr val="accent1"/>
                </a:solidFill>
                <a:latin typeface="Consolas" panose="020B0609020204030204" pitchFamily="49" charset="0"/>
              </a:rPr>
              <a:t>default</a:t>
            </a:r>
            <a:r>
              <a:rPr lang="en-US" altLang="en-US" dirty="0"/>
              <a:t> keyword to declare which default operations that you want the compiler to automatically provide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DBDAD-9B16-D8F4-8286-62E38143108F}"/>
              </a:ext>
            </a:extLst>
          </p:cNvPr>
          <p:cNvSpPr/>
          <p:nvPr/>
        </p:nvSpPr>
        <p:spPr>
          <a:xfrm>
            <a:off x="1843548" y="1295401"/>
            <a:ext cx="9217742" cy="5134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090" name="Title 1">
            <a:extLst>
              <a:ext uri="{FF2B5EF4-FFF2-40B4-BE49-F238E27FC236}">
                <a16:creationId xmlns:a16="http://schemas.microsoft.com/office/drawing/2014/main" id="{5E23EB90-E841-B2CD-F51E-19E7046C7CD9}"/>
              </a:ext>
            </a:extLst>
          </p:cNvPr>
          <p:cNvSpPr>
            <a:spLocks noGrp="1" noChangeArrowheads="1"/>
          </p:cNvSpPr>
          <p:nvPr>
            <p:ph type="title"/>
          </p:nvPr>
        </p:nvSpPr>
        <p:spPr>
          <a:xfrm>
            <a:off x="2209800" y="333479"/>
            <a:ext cx="9291215" cy="1049235"/>
          </a:xfrm>
        </p:spPr>
        <p:txBody>
          <a:bodyPr/>
          <a:lstStyle/>
          <a:p>
            <a:r>
              <a:rPr lang="en-US" altLang="en-US" cap="none" dirty="0"/>
              <a:t>The </a:t>
            </a:r>
            <a:r>
              <a:rPr lang="en-US" altLang="en-US" cap="none" dirty="0">
                <a:latin typeface="Consolas" panose="020B0609020204030204" pitchFamily="49" charset="0"/>
              </a:rPr>
              <a:t>default</a:t>
            </a:r>
            <a:r>
              <a:rPr lang="en-US" altLang="en-US" cap="none" dirty="0"/>
              <a:t> Keyword</a:t>
            </a:r>
          </a:p>
        </p:txBody>
      </p:sp>
      <p:sp>
        <p:nvSpPr>
          <p:cNvPr id="89091" name="TextBox 3">
            <a:extLst>
              <a:ext uri="{FF2B5EF4-FFF2-40B4-BE49-F238E27FC236}">
                <a16:creationId xmlns:a16="http://schemas.microsoft.com/office/drawing/2014/main" id="{D423B0F0-0102-0BB2-D782-8684BAE69ED1}"/>
              </a:ext>
            </a:extLst>
          </p:cNvPr>
          <p:cNvSpPr txBox="1">
            <a:spLocks noChangeArrowheads="1"/>
          </p:cNvSpPr>
          <p:nvPr/>
        </p:nvSpPr>
        <p:spPr bwMode="auto">
          <a:xfrm>
            <a:off x="2209800" y="1295401"/>
            <a:ext cx="47244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1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class MyClass</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2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3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private:</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4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int mydata = 0;</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5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6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public:</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7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Constructors provided by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8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 =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 9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MyClass(const MyClass&amp;) =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10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MyClass(MyClass&amp;&amp;) =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11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12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Parameterized constructor</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13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MyClass(int n)</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14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mydata = n; }</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15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16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Destructor</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17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 =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18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19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Copy assignment operator</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20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MyClass&amp; operator=(const MyClass&amp;) = default;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21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22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Accessor</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23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int getMyData() const</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24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return mydata; }</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25 </a:t>
            </a:r>
            <a:b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26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Mutator</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27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void setMyData(int d)</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28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mydata = d; }</a:t>
            </a:r>
            <a:b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altLang="en-US" sz="1100" dirty="0">
                <a:solidFill>
                  <a:srgbClr val="787878"/>
                </a:solidFill>
                <a:latin typeface="Courier New" panose="02070309020205020404" pitchFamily="49" charset="0"/>
                <a:ea typeface="Calibri" panose="020F0502020204030204" pitchFamily="34" charset="0"/>
                <a:cs typeface="Times New Roman" panose="02020603050405020304" pitchFamily="18" charset="0"/>
              </a:rPr>
              <a:t>29 </a:t>
            </a:r>
            <a:r>
              <a:rPr lang="en-US" altLang="en-US" sz="11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AA9F168A-636C-AD6B-814A-EF9CA9F17D76}"/>
              </a:ext>
            </a:extLst>
          </p:cNvPr>
          <p:cNvCxnSpPr/>
          <p:nvPr/>
        </p:nvCxnSpPr>
        <p:spPr>
          <a:xfrm flipH="1">
            <a:off x="4572000" y="2590800"/>
            <a:ext cx="1371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093" name="TextBox 7">
            <a:extLst>
              <a:ext uri="{FF2B5EF4-FFF2-40B4-BE49-F238E27FC236}">
                <a16:creationId xmlns:a16="http://schemas.microsoft.com/office/drawing/2014/main" id="{BEDDA0C5-5D5E-BB5C-5BDB-885691B7CA83}"/>
              </a:ext>
            </a:extLst>
          </p:cNvPr>
          <p:cNvSpPr txBox="1">
            <a:spLocks noChangeArrowheads="1"/>
          </p:cNvSpPr>
          <p:nvPr/>
        </p:nvSpPr>
        <p:spPr bwMode="auto">
          <a:xfrm>
            <a:off x="5867401" y="2438401"/>
            <a:ext cx="2335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Generates a default constructor</a:t>
            </a:r>
          </a:p>
        </p:txBody>
      </p:sp>
      <p:cxnSp>
        <p:nvCxnSpPr>
          <p:cNvPr id="10" name="Straight Arrow Connector 9">
            <a:extLst>
              <a:ext uri="{FF2B5EF4-FFF2-40B4-BE49-F238E27FC236}">
                <a16:creationId xmlns:a16="http://schemas.microsoft.com/office/drawing/2014/main" id="{DD0C2194-9C75-FCE0-FF07-879D1B53557C}"/>
              </a:ext>
            </a:extLst>
          </p:cNvPr>
          <p:cNvCxnSpPr>
            <a:cxnSpLocks/>
          </p:cNvCxnSpPr>
          <p:nvPr/>
        </p:nvCxnSpPr>
        <p:spPr>
          <a:xfrm flipH="1">
            <a:off x="5638800" y="2765425"/>
            <a:ext cx="6223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095" name="TextBox 10">
            <a:extLst>
              <a:ext uri="{FF2B5EF4-FFF2-40B4-BE49-F238E27FC236}">
                <a16:creationId xmlns:a16="http://schemas.microsoft.com/office/drawing/2014/main" id="{B9A2A3C1-1470-04D7-0C54-BD1D7485C979}"/>
              </a:ext>
            </a:extLst>
          </p:cNvPr>
          <p:cNvSpPr txBox="1">
            <a:spLocks noChangeArrowheads="1"/>
          </p:cNvSpPr>
          <p:nvPr/>
        </p:nvSpPr>
        <p:spPr bwMode="auto">
          <a:xfrm>
            <a:off x="6184901" y="2613026"/>
            <a:ext cx="27035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Generates a default copy constructor</a:t>
            </a:r>
          </a:p>
        </p:txBody>
      </p:sp>
      <p:cxnSp>
        <p:nvCxnSpPr>
          <p:cNvPr id="13" name="Straight Arrow Connector 12">
            <a:extLst>
              <a:ext uri="{FF2B5EF4-FFF2-40B4-BE49-F238E27FC236}">
                <a16:creationId xmlns:a16="http://schemas.microsoft.com/office/drawing/2014/main" id="{038017DD-830F-0FA0-C354-7C0F978E247E}"/>
              </a:ext>
            </a:extLst>
          </p:cNvPr>
          <p:cNvCxnSpPr>
            <a:cxnSpLocks/>
          </p:cNvCxnSpPr>
          <p:nvPr/>
        </p:nvCxnSpPr>
        <p:spPr>
          <a:xfrm flipH="1">
            <a:off x="5257800" y="2935288"/>
            <a:ext cx="1155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097" name="TextBox 13">
            <a:extLst>
              <a:ext uri="{FF2B5EF4-FFF2-40B4-BE49-F238E27FC236}">
                <a16:creationId xmlns:a16="http://schemas.microsoft.com/office/drawing/2014/main" id="{50E766F4-030D-5414-5091-57858A654E40}"/>
              </a:ext>
            </a:extLst>
          </p:cNvPr>
          <p:cNvSpPr txBox="1">
            <a:spLocks noChangeArrowheads="1"/>
          </p:cNvSpPr>
          <p:nvPr/>
        </p:nvSpPr>
        <p:spPr bwMode="auto">
          <a:xfrm>
            <a:off x="6337301" y="2782889"/>
            <a:ext cx="2754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Generates a default move constructor</a:t>
            </a:r>
          </a:p>
        </p:txBody>
      </p:sp>
      <p:cxnSp>
        <p:nvCxnSpPr>
          <p:cNvPr id="16" name="Straight Arrow Connector 15">
            <a:extLst>
              <a:ext uri="{FF2B5EF4-FFF2-40B4-BE49-F238E27FC236}">
                <a16:creationId xmlns:a16="http://schemas.microsoft.com/office/drawing/2014/main" id="{01D76D8C-60FF-B818-3AD8-AC07371B4D0E}"/>
              </a:ext>
            </a:extLst>
          </p:cNvPr>
          <p:cNvCxnSpPr>
            <a:cxnSpLocks/>
          </p:cNvCxnSpPr>
          <p:nvPr/>
        </p:nvCxnSpPr>
        <p:spPr>
          <a:xfrm flipH="1">
            <a:off x="4572000" y="4100513"/>
            <a:ext cx="13160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099" name="TextBox 16">
            <a:extLst>
              <a:ext uri="{FF2B5EF4-FFF2-40B4-BE49-F238E27FC236}">
                <a16:creationId xmlns:a16="http://schemas.microsoft.com/office/drawing/2014/main" id="{A63CFC3B-7AB0-A604-AFCA-6671B076182C}"/>
              </a:ext>
            </a:extLst>
          </p:cNvPr>
          <p:cNvSpPr txBox="1">
            <a:spLocks noChangeArrowheads="1"/>
          </p:cNvSpPr>
          <p:nvPr/>
        </p:nvSpPr>
        <p:spPr bwMode="auto">
          <a:xfrm>
            <a:off x="5811838" y="3948114"/>
            <a:ext cx="2259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Generates a default destructor</a:t>
            </a:r>
          </a:p>
        </p:txBody>
      </p:sp>
      <p:cxnSp>
        <p:nvCxnSpPr>
          <p:cNvPr id="19" name="Straight Arrow Connector 18">
            <a:extLst>
              <a:ext uri="{FF2B5EF4-FFF2-40B4-BE49-F238E27FC236}">
                <a16:creationId xmlns:a16="http://schemas.microsoft.com/office/drawing/2014/main" id="{980654FF-49BC-22D8-5406-195F289DF10A}"/>
              </a:ext>
            </a:extLst>
          </p:cNvPr>
          <p:cNvCxnSpPr>
            <a:cxnSpLocks/>
          </p:cNvCxnSpPr>
          <p:nvPr/>
        </p:nvCxnSpPr>
        <p:spPr>
          <a:xfrm flipH="1">
            <a:off x="6629400" y="4597400"/>
            <a:ext cx="381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101" name="TextBox 19">
            <a:extLst>
              <a:ext uri="{FF2B5EF4-FFF2-40B4-BE49-F238E27FC236}">
                <a16:creationId xmlns:a16="http://schemas.microsoft.com/office/drawing/2014/main" id="{366EE52B-84E9-039C-6E39-D52FE3469C4B}"/>
              </a:ext>
            </a:extLst>
          </p:cNvPr>
          <p:cNvSpPr txBox="1">
            <a:spLocks noChangeArrowheads="1"/>
          </p:cNvSpPr>
          <p:nvPr/>
        </p:nvSpPr>
        <p:spPr bwMode="auto">
          <a:xfrm>
            <a:off x="6931025" y="4459289"/>
            <a:ext cx="3340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Generates a default copy assignment operator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608FF134-F5B4-84FC-6C40-F508C847C870}"/>
              </a:ext>
            </a:extLst>
          </p:cNvPr>
          <p:cNvSpPr>
            <a:spLocks noGrp="1" noChangeArrowheads="1"/>
          </p:cNvSpPr>
          <p:nvPr>
            <p:ph type="title"/>
          </p:nvPr>
        </p:nvSpPr>
        <p:spPr/>
        <p:txBody>
          <a:bodyPr/>
          <a:lstStyle/>
          <a:p>
            <a:r>
              <a:rPr lang="en-US" altLang="en-US" cap="none" dirty="0"/>
              <a:t>The </a:t>
            </a:r>
            <a:r>
              <a:rPr lang="en-US" altLang="en-US" cap="none" dirty="0">
                <a:latin typeface="Consolas" panose="020B0609020204030204" pitchFamily="49" charset="0"/>
              </a:rPr>
              <a:t>delete</a:t>
            </a:r>
            <a:r>
              <a:rPr lang="en-US" altLang="en-US" cap="none" dirty="0"/>
              <a:t> Keyword</a:t>
            </a:r>
          </a:p>
        </p:txBody>
      </p:sp>
      <p:sp>
        <p:nvSpPr>
          <p:cNvPr id="90115" name="Content Placeholder 2">
            <a:extLst>
              <a:ext uri="{FF2B5EF4-FFF2-40B4-BE49-F238E27FC236}">
                <a16:creationId xmlns:a16="http://schemas.microsoft.com/office/drawing/2014/main" id="{CEBE28C4-EE59-E83A-41D9-731E11E9099F}"/>
              </a:ext>
            </a:extLst>
          </p:cNvPr>
          <p:cNvSpPr>
            <a:spLocks noGrp="1" noChangeArrowheads="1"/>
          </p:cNvSpPr>
          <p:nvPr>
            <p:ph idx="1"/>
          </p:nvPr>
        </p:nvSpPr>
        <p:spPr/>
        <p:txBody>
          <a:bodyPr/>
          <a:lstStyle/>
          <a:p>
            <a:pPr>
              <a:buFontTx/>
              <a:buChar char="•"/>
            </a:pPr>
            <a:r>
              <a:rPr lang="en-US" altLang="en-US" dirty="0"/>
              <a:t>You can use the </a:t>
            </a:r>
            <a:r>
              <a:rPr lang="en-US" altLang="en-US" dirty="0">
                <a:solidFill>
                  <a:schemeClr val="accent1"/>
                </a:solidFill>
                <a:latin typeface="Consolas" panose="020B0609020204030204" pitchFamily="49" charset="0"/>
              </a:rPr>
              <a:t>delete</a:t>
            </a:r>
            <a:r>
              <a:rPr lang="en-US" altLang="en-US" dirty="0"/>
              <a:t> keyword to declare which default operations you </a:t>
            </a:r>
            <a:r>
              <a:rPr lang="en-US" altLang="en-US" i="1" dirty="0"/>
              <a:t>do not</a:t>
            </a:r>
            <a:r>
              <a:rPr lang="en-US" altLang="en-US" dirty="0"/>
              <a:t> want the compiler to automatically provide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A59B6C-999D-2912-591C-3CD87068C737}"/>
              </a:ext>
            </a:extLst>
          </p:cNvPr>
          <p:cNvSpPr/>
          <p:nvPr/>
        </p:nvSpPr>
        <p:spPr>
          <a:xfrm>
            <a:off x="1843548" y="1295401"/>
            <a:ext cx="9217742" cy="51348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138" name="Title 1">
            <a:extLst>
              <a:ext uri="{FF2B5EF4-FFF2-40B4-BE49-F238E27FC236}">
                <a16:creationId xmlns:a16="http://schemas.microsoft.com/office/drawing/2014/main" id="{7C31E2D8-DD82-E5F3-FE90-294E1DCFB91C}"/>
              </a:ext>
            </a:extLst>
          </p:cNvPr>
          <p:cNvSpPr>
            <a:spLocks noGrp="1" noChangeArrowheads="1"/>
          </p:cNvSpPr>
          <p:nvPr>
            <p:ph type="title"/>
          </p:nvPr>
        </p:nvSpPr>
        <p:spPr>
          <a:xfrm>
            <a:off x="2719940" y="169966"/>
            <a:ext cx="9291215" cy="1049235"/>
          </a:xfrm>
        </p:spPr>
        <p:txBody>
          <a:bodyPr/>
          <a:lstStyle/>
          <a:p>
            <a:r>
              <a:rPr lang="en-US" altLang="en-US" cap="none" dirty="0"/>
              <a:t>The </a:t>
            </a:r>
            <a:r>
              <a:rPr lang="en-US" altLang="en-US" cap="none" dirty="0">
                <a:latin typeface="Consolas" panose="020B0609020204030204" pitchFamily="49" charset="0"/>
              </a:rPr>
              <a:t>delete</a:t>
            </a:r>
            <a:r>
              <a:rPr lang="en-US" altLang="en-US" cap="none" dirty="0"/>
              <a:t> Keyword</a:t>
            </a:r>
          </a:p>
        </p:txBody>
      </p:sp>
      <p:sp>
        <p:nvSpPr>
          <p:cNvPr id="91139" name="TextBox 3">
            <a:extLst>
              <a:ext uri="{FF2B5EF4-FFF2-40B4-BE49-F238E27FC236}">
                <a16:creationId xmlns:a16="http://schemas.microsoft.com/office/drawing/2014/main" id="{7774B40D-EA9A-EB29-8BDC-E6D20FE35B1F}"/>
              </a:ext>
            </a:extLst>
          </p:cNvPr>
          <p:cNvSpPr txBox="1">
            <a:spLocks noChangeArrowheads="1"/>
          </p:cNvSpPr>
          <p:nvPr/>
        </p:nvSpPr>
        <p:spPr bwMode="auto">
          <a:xfrm>
            <a:off x="2209801" y="1295401"/>
            <a:ext cx="806132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100" dirty="0">
                <a:solidFill>
                  <a:srgbClr val="787878"/>
                </a:solidFill>
                <a:latin typeface="Courier New" panose="02070309020205020404" pitchFamily="49" charset="0"/>
                <a:cs typeface="Calibri" panose="020F0502020204030204" pitchFamily="34" charset="0"/>
              </a:rPr>
              <a:t> 1 </a:t>
            </a:r>
            <a:r>
              <a:rPr lang="en-US" altLang="en-US" sz="1100" dirty="0">
                <a:solidFill>
                  <a:srgbClr val="000000"/>
                </a:solidFill>
                <a:latin typeface="Courier New" panose="02070309020205020404" pitchFamily="49" charset="0"/>
                <a:cs typeface="Calibri" panose="020F0502020204030204" pitchFamily="34" charset="0"/>
              </a:rPr>
              <a:t>class MyClass</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2 </a:t>
            </a:r>
            <a:r>
              <a:rPr lang="en-US" altLang="en-US" sz="1100" dirty="0">
                <a:solidFill>
                  <a:srgbClr val="000000"/>
                </a:solidFill>
                <a:latin typeface="Courier New" panose="02070309020205020404" pitchFamily="49" charset="0"/>
                <a:cs typeface="Calibri" panose="020F0502020204030204" pitchFamily="34" charset="0"/>
              </a:rPr>
              <a:t>{</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3 </a:t>
            </a:r>
            <a:r>
              <a:rPr lang="en-US" altLang="en-US" sz="1100" dirty="0">
                <a:solidFill>
                  <a:srgbClr val="000000"/>
                </a:solidFill>
                <a:latin typeface="Courier New" panose="02070309020205020404" pitchFamily="49" charset="0"/>
                <a:cs typeface="Calibri" panose="020F0502020204030204" pitchFamily="34" charset="0"/>
              </a:rPr>
              <a:t>private:</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4 </a:t>
            </a:r>
            <a:r>
              <a:rPr lang="en-US" altLang="en-US" sz="1100" dirty="0">
                <a:solidFill>
                  <a:srgbClr val="000000"/>
                </a:solidFill>
                <a:latin typeface="Courier New" panose="02070309020205020404" pitchFamily="49" charset="0"/>
                <a:cs typeface="Calibri" panose="020F0502020204030204" pitchFamily="34" charset="0"/>
              </a:rPr>
              <a:t>   int mydata = 0;</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5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6 </a:t>
            </a:r>
            <a:r>
              <a:rPr lang="en-US" altLang="en-US" sz="1100" dirty="0">
                <a:solidFill>
                  <a:srgbClr val="000000"/>
                </a:solidFill>
                <a:latin typeface="Courier New" panose="02070309020205020404" pitchFamily="49" charset="0"/>
                <a:cs typeface="Calibri" panose="020F0502020204030204" pitchFamily="34" charset="0"/>
              </a:rPr>
              <a:t>public:</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7 </a:t>
            </a:r>
            <a:r>
              <a:rPr lang="en-US" altLang="en-US" sz="1100" dirty="0">
                <a:solidFill>
                  <a:srgbClr val="000000"/>
                </a:solidFill>
                <a:latin typeface="Courier New" panose="02070309020205020404" pitchFamily="49" charset="0"/>
                <a:cs typeface="Calibri" panose="020F0502020204030204" pitchFamily="34" charset="0"/>
              </a:rPr>
              <a:t>   // Constructors provided by default</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8 </a:t>
            </a:r>
            <a:r>
              <a:rPr lang="en-US" altLang="en-US" sz="1100" dirty="0">
                <a:solidFill>
                  <a:srgbClr val="000000"/>
                </a:solidFill>
                <a:latin typeface="Courier New" panose="02070309020205020404" pitchFamily="49" charset="0"/>
                <a:cs typeface="Calibri" panose="020F0502020204030204" pitchFamily="34" charset="0"/>
              </a:rPr>
              <a:t>   MyClass() = default;</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 9 </a:t>
            </a:r>
            <a:r>
              <a:rPr lang="en-US" altLang="en-US" sz="1100" dirty="0">
                <a:solidFill>
                  <a:srgbClr val="000000"/>
                </a:solidFill>
                <a:latin typeface="Courier New" panose="02070309020205020404" pitchFamily="49" charset="0"/>
                <a:cs typeface="Calibri" panose="020F0502020204030204" pitchFamily="34" charset="0"/>
              </a:rPr>
              <a:t>   MyClass(const MyClass&amp;) = delete;</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10 </a:t>
            </a:r>
            <a:r>
              <a:rPr lang="en-US" altLang="en-US" sz="1100" dirty="0">
                <a:solidFill>
                  <a:srgbClr val="000000"/>
                </a:solidFill>
                <a:latin typeface="Courier New" panose="02070309020205020404" pitchFamily="49" charset="0"/>
                <a:cs typeface="Calibri" panose="020F0502020204030204" pitchFamily="34" charset="0"/>
              </a:rPr>
              <a:t>   MyClass(MyClass&amp;&amp;) = delete;</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11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12 </a:t>
            </a:r>
            <a:r>
              <a:rPr lang="en-US" altLang="en-US" sz="1100" dirty="0">
                <a:solidFill>
                  <a:srgbClr val="000000"/>
                </a:solidFill>
                <a:latin typeface="Courier New" panose="02070309020205020404" pitchFamily="49" charset="0"/>
                <a:cs typeface="Calibri" panose="020F0502020204030204" pitchFamily="34" charset="0"/>
              </a:rPr>
              <a:t>   // Parameterized constructor</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13 </a:t>
            </a:r>
            <a:r>
              <a:rPr lang="en-US" altLang="en-US" sz="1100" dirty="0">
                <a:solidFill>
                  <a:srgbClr val="000000"/>
                </a:solidFill>
                <a:latin typeface="Courier New" panose="02070309020205020404" pitchFamily="49" charset="0"/>
                <a:cs typeface="Calibri" panose="020F0502020204030204" pitchFamily="34" charset="0"/>
              </a:rPr>
              <a:t>   MyClass(int n)</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14 </a:t>
            </a:r>
            <a:r>
              <a:rPr lang="en-US" altLang="en-US" sz="1100" dirty="0">
                <a:solidFill>
                  <a:srgbClr val="000000"/>
                </a:solidFill>
                <a:latin typeface="Courier New" panose="02070309020205020404" pitchFamily="49" charset="0"/>
                <a:cs typeface="Calibri" panose="020F0502020204030204" pitchFamily="34" charset="0"/>
              </a:rPr>
              <a:t>   { mydata = n; }</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15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16 </a:t>
            </a:r>
            <a:r>
              <a:rPr lang="en-US" altLang="en-US" sz="1100" dirty="0">
                <a:solidFill>
                  <a:srgbClr val="000000"/>
                </a:solidFill>
                <a:latin typeface="Courier New" panose="02070309020205020404" pitchFamily="49" charset="0"/>
                <a:cs typeface="Calibri" panose="020F0502020204030204" pitchFamily="34" charset="0"/>
              </a:rPr>
              <a:t>   // Destructor</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17 </a:t>
            </a:r>
            <a:r>
              <a:rPr lang="en-US" altLang="en-US" sz="1100" dirty="0">
                <a:solidFill>
                  <a:srgbClr val="000000"/>
                </a:solidFill>
                <a:latin typeface="Courier New" panose="02070309020205020404" pitchFamily="49" charset="0"/>
                <a:cs typeface="Calibri" panose="020F0502020204030204" pitchFamily="34" charset="0"/>
              </a:rPr>
              <a:t>   ~MyClass() = default;</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18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19 </a:t>
            </a:r>
            <a:r>
              <a:rPr lang="en-US" altLang="en-US" sz="1100" dirty="0">
                <a:solidFill>
                  <a:srgbClr val="000000"/>
                </a:solidFill>
                <a:latin typeface="Courier New" panose="02070309020205020404" pitchFamily="49" charset="0"/>
                <a:cs typeface="Calibri" panose="020F0502020204030204" pitchFamily="34" charset="0"/>
              </a:rPr>
              <a:t>   // Deleted copy assignment operator</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20 </a:t>
            </a:r>
            <a:r>
              <a:rPr lang="en-US" altLang="en-US" sz="1100" dirty="0">
                <a:solidFill>
                  <a:srgbClr val="000000"/>
                </a:solidFill>
                <a:latin typeface="Courier New" panose="02070309020205020404" pitchFamily="49" charset="0"/>
                <a:cs typeface="Calibri" panose="020F0502020204030204" pitchFamily="34" charset="0"/>
              </a:rPr>
              <a:t>   MyClass&amp; operator=(const MyClass&amp;) = delete;</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21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22 </a:t>
            </a:r>
            <a:r>
              <a:rPr lang="en-US" altLang="en-US" sz="1100" dirty="0">
                <a:solidFill>
                  <a:srgbClr val="000000"/>
                </a:solidFill>
                <a:latin typeface="Courier New" panose="02070309020205020404" pitchFamily="49" charset="0"/>
                <a:cs typeface="Calibri" panose="020F0502020204030204" pitchFamily="34" charset="0"/>
              </a:rPr>
              <a:t>   // Accessor</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23 </a:t>
            </a:r>
            <a:r>
              <a:rPr lang="en-US" altLang="en-US" sz="1100" dirty="0">
                <a:solidFill>
                  <a:srgbClr val="000000"/>
                </a:solidFill>
                <a:latin typeface="Courier New" panose="02070309020205020404" pitchFamily="49" charset="0"/>
                <a:cs typeface="Calibri" panose="020F0502020204030204" pitchFamily="34" charset="0"/>
              </a:rPr>
              <a:t>   int getMyData() const</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24 </a:t>
            </a:r>
            <a:r>
              <a:rPr lang="en-US" altLang="en-US" sz="1100" dirty="0">
                <a:solidFill>
                  <a:srgbClr val="000000"/>
                </a:solidFill>
                <a:latin typeface="Courier New" panose="02070309020205020404" pitchFamily="49" charset="0"/>
                <a:cs typeface="Calibri" panose="020F0502020204030204" pitchFamily="34" charset="0"/>
              </a:rPr>
              <a:t>   { return mydata; }</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25 </a:t>
            </a:r>
            <a:br>
              <a:rPr lang="en-US" altLang="en-US" sz="1100" dirty="0">
                <a:solidFill>
                  <a:srgbClr val="787878"/>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26 </a:t>
            </a:r>
            <a:r>
              <a:rPr lang="en-US" altLang="en-US" sz="1100" dirty="0">
                <a:solidFill>
                  <a:srgbClr val="000000"/>
                </a:solidFill>
                <a:latin typeface="Courier New" panose="02070309020205020404" pitchFamily="49" charset="0"/>
                <a:cs typeface="Calibri" panose="020F0502020204030204" pitchFamily="34" charset="0"/>
              </a:rPr>
              <a:t>   // Mutator</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27 </a:t>
            </a:r>
            <a:r>
              <a:rPr lang="en-US" altLang="en-US" sz="1100" dirty="0">
                <a:solidFill>
                  <a:srgbClr val="000000"/>
                </a:solidFill>
                <a:latin typeface="Courier New" panose="02070309020205020404" pitchFamily="49" charset="0"/>
                <a:cs typeface="Calibri" panose="020F0502020204030204" pitchFamily="34" charset="0"/>
              </a:rPr>
              <a:t>   void setMyData(int d)</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28 </a:t>
            </a:r>
            <a:r>
              <a:rPr lang="en-US" altLang="en-US" sz="1100" dirty="0">
                <a:solidFill>
                  <a:srgbClr val="000000"/>
                </a:solidFill>
                <a:latin typeface="Courier New" panose="02070309020205020404" pitchFamily="49" charset="0"/>
                <a:cs typeface="Calibri" panose="020F0502020204030204" pitchFamily="34" charset="0"/>
              </a:rPr>
              <a:t>   { mydata = d; }</a:t>
            </a:r>
            <a:br>
              <a:rPr lang="en-US" altLang="en-US" sz="1100" dirty="0">
                <a:solidFill>
                  <a:srgbClr val="000000"/>
                </a:solidFill>
                <a:latin typeface="Courier New" panose="02070309020205020404" pitchFamily="49" charset="0"/>
                <a:cs typeface="Calibri" panose="020F0502020204030204" pitchFamily="34" charset="0"/>
              </a:rPr>
            </a:br>
            <a:r>
              <a:rPr lang="en-US" altLang="en-US" sz="1100" dirty="0">
                <a:solidFill>
                  <a:srgbClr val="787878"/>
                </a:solidFill>
                <a:latin typeface="Courier New" panose="02070309020205020404" pitchFamily="49" charset="0"/>
                <a:cs typeface="Calibri" panose="020F0502020204030204" pitchFamily="34" charset="0"/>
              </a:rPr>
              <a:t>29 </a:t>
            </a:r>
            <a:r>
              <a:rPr lang="en-US" altLang="en-US" sz="1100" dirty="0">
                <a:solidFill>
                  <a:srgbClr val="000000"/>
                </a:solidFill>
                <a:latin typeface="Courier New" panose="02070309020205020404" pitchFamily="49" charset="0"/>
                <a:cs typeface="Calibri" panose="020F0502020204030204" pitchFamily="34" charset="0"/>
              </a:rPr>
              <a:t>};</a:t>
            </a:r>
            <a:endParaRPr lang="en-US" altLang="en-US" sz="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5BEE52F1-49D9-8246-0F3E-F48AD37A1C82}"/>
              </a:ext>
            </a:extLst>
          </p:cNvPr>
          <p:cNvCxnSpPr>
            <a:cxnSpLocks/>
          </p:cNvCxnSpPr>
          <p:nvPr/>
        </p:nvCxnSpPr>
        <p:spPr>
          <a:xfrm flipH="1">
            <a:off x="5638800" y="2765425"/>
            <a:ext cx="6223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141" name="TextBox 10">
            <a:extLst>
              <a:ext uri="{FF2B5EF4-FFF2-40B4-BE49-F238E27FC236}">
                <a16:creationId xmlns:a16="http://schemas.microsoft.com/office/drawing/2014/main" id="{8291966B-0D7E-F887-0DF7-F8BE7DE7A7E1}"/>
              </a:ext>
            </a:extLst>
          </p:cNvPr>
          <p:cNvSpPr txBox="1">
            <a:spLocks noChangeArrowheads="1"/>
          </p:cNvSpPr>
          <p:nvPr/>
        </p:nvSpPr>
        <p:spPr bwMode="auto">
          <a:xfrm>
            <a:off x="6184900" y="2613026"/>
            <a:ext cx="26939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Specifies no default copy constructor</a:t>
            </a:r>
          </a:p>
        </p:txBody>
      </p:sp>
      <p:cxnSp>
        <p:nvCxnSpPr>
          <p:cNvPr id="13" name="Straight Arrow Connector 12">
            <a:extLst>
              <a:ext uri="{FF2B5EF4-FFF2-40B4-BE49-F238E27FC236}">
                <a16:creationId xmlns:a16="http://schemas.microsoft.com/office/drawing/2014/main" id="{64BBB7E6-7999-79BE-F7AE-9EFB94687996}"/>
              </a:ext>
            </a:extLst>
          </p:cNvPr>
          <p:cNvCxnSpPr>
            <a:cxnSpLocks/>
          </p:cNvCxnSpPr>
          <p:nvPr/>
        </p:nvCxnSpPr>
        <p:spPr>
          <a:xfrm flipH="1">
            <a:off x="5257800" y="2935288"/>
            <a:ext cx="1155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143" name="TextBox 13">
            <a:extLst>
              <a:ext uri="{FF2B5EF4-FFF2-40B4-BE49-F238E27FC236}">
                <a16:creationId xmlns:a16="http://schemas.microsoft.com/office/drawing/2014/main" id="{EF79DF2B-8E46-1A03-FEC0-D18237EC8A6B}"/>
              </a:ext>
            </a:extLst>
          </p:cNvPr>
          <p:cNvSpPr txBox="1">
            <a:spLocks noChangeArrowheads="1"/>
          </p:cNvSpPr>
          <p:nvPr/>
        </p:nvSpPr>
        <p:spPr bwMode="auto">
          <a:xfrm>
            <a:off x="6337300" y="2782889"/>
            <a:ext cx="274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Specifies no default move constructor</a:t>
            </a:r>
          </a:p>
        </p:txBody>
      </p:sp>
      <p:cxnSp>
        <p:nvCxnSpPr>
          <p:cNvPr id="19" name="Straight Arrow Connector 18">
            <a:extLst>
              <a:ext uri="{FF2B5EF4-FFF2-40B4-BE49-F238E27FC236}">
                <a16:creationId xmlns:a16="http://schemas.microsoft.com/office/drawing/2014/main" id="{F7358710-6538-7626-9041-D98ACDEAF3FD}"/>
              </a:ext>
            </a:extLst>
          </p:cNvPr>
          <p:cNvCxnSpPr>
            <a:cxnSpLocks/>
          </p:cNvCxnSpPr>
          <p:nvPr/>
        </p:nvCxnSpPr>
        <p:spPr>
          <a:xfrm flipH="1">
            <a:off x="6629400" y="4597400"/>
            <a:ext cx="381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145" name="TextBox 19">
            <a:extLst>
              <a:ext uri="{FF2B5EF4-FFF2-40B4-BE49-F238E27FC236}">
                <a16:creationId xmlns:a16="http://schemas.microsoft.com/office/drawing/2014/main" id="{5A4D1829-EAA5-1FC6-714E-8052E2354758}"/>
              </a:ext>
            </a:extLst>
          </p:cNvPr>
          <p:cNvSpPr txBox="1">
            <a:spLocks noChangeArrowheads="1"/>
          </p:cNvSpPr>
          <p:nvPr/>
        </p:nvSpPr>
        <p:spPr bwMode="auto">
          <a:xfrm>
            <a:off x="6931026" y="4459289"/>
            <a:ext cx="3330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a:solidFill>
                  <a:srgbClr val="FF0000"/>
                </a:solidFill>
              </a:rPr>
              <a:t>Specifies no default copy assignment operator</a:t>
            </a:r>
          </a:p>
        </p:txBody>
      </p:sp>
      <p:sp>
        <p:nvSpPr>
          <p:cNvPr id="3" name="TextBox 2">
            <a:extLst>
              <a:ext uri="{FF2B5EF4-FFF2-40B4-BE49-F238E27FC236}">
                <a16:creationId xmlns:a16="http://schemas.microsoft.com/office/drawing/2014/main" id="{E75156DA-F638-F296-1BB0-8D7913E805DB}"/>
              </a:ext>
            </a:extLst>
          </p:cNvPr>
          <p:cNvSpPr txBox="1"/>
          <p:nvPr/>
        </p:nvSpPr>
        <p:spPr>
          <a:xfrm>
            <a:off x="5668963" y="5073650"/>
            <a:ext cx="4343400" cy="922338"/>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txBody>
          <a:bodyPr>
            <a:spAutoFit/>
          </a:bodyPr>
          <a:lstStyle/>
          <a:p>
            <a:pPr>
              <a:defRPr/>
            </a:pPr>
            <a:r>
              <a:rPr lang="en-US" dirty="0">
                <a:latin typeface="Calibri" panose="020F0502020204030204" pitchFamily="34" charset="0"/>
                <a:ea typeface="Calibri" panose="020F0502020204030204" pitchFamily="34" charset="0"/>
                <a:cs typeface="Times New Roman" panose="02020603050405020304" pitchFamily="18" charset="0"/>
              </a:rPr>
              <a:t>As a result of these declarations, </a:t>
            </a:r>
            <a:r>
              <a:rPr lang="en-US" dirty="0">
                <a:latin typeface="Courier New" panose="02070309020205020404" pitchFamily="49" charset="0"/>
                <a:ea typeface="Calibri" panose="020F0502020204030204" pitchFamily="34" charset="0"/>
                <a:cs typeface="Times New Roman" panose="02020603050405020304" pitchFamily="18" charset="0"/>
              </a:rPr>
              <a:t>MyClass</a:t>
            </a:r>
            <a:r>
              <a:rPr lang="en-US" dirty="0">
                <a:latin typeface="Calibri" panose="020F0502020204030204" pitchFamily="34" charset="0"/>
                <a:ea typeface="Calibri" panose="020F0502020204030204" pitchFamily="34" charset="0"/>
                <a:cs typeface="Times New Roman" panose="02020603050405020304" pitchFamily="18" charset="0"/>
              </a:rPr>
              <a:t> objects cannot be copied by a constructor or by an assignment operation.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29FE9CA-6E19-DB32-46F3-6D0FA9AADBC1}"/>
              </a:ext>
            </a:extLst>
          </p:cNvPr>
          <p:cNvSpPr>
            <a:spLocks noGrp="1" noChangeArrowheads="1"/>
          </p:cNvSpPr>
          <p:nvPr>
            <p:ph type="title"/>
          </p:nvPr>
        </p:nvSpPr>
        <p:spPr/>
        <p:txBody>
          <a:bodyPr/>
          <a:lstStyle/>
          <a:p>
            <a:r>
              <a:rPr lang="en-US" altLang="en-US" cap="none" dirty="0"/>
              <a:t>More On Access Specifiers</a:t>
            </a:r>
          </a:p>
        </p:txBody>
      </p:sp>
      <p:sp>
        <p:nvSpPr>
          <p:cNvPr id="27651" name="Rectangle 3">
            <a:extLst>
              <a:ext uri="{FF2B5EF4-FFF2-40B4-BE49-F238E27FC236}">
                <a16:creationId xmlns:a16="http://schemas.microsoft.com/office/drawing/2014/main" id="{52BEADC5-EDD8-F1C6-EC84-5F4A39B2BB9E}"/>
              </a:ext>
            </a:extLst>
          </p:cNvPr>
          <p:cNvSpPr>
            <a:spLocks noGrp="1" noChangeArrowheads="1"/>
          </p:cNvSpPr>
          <p:nvPr>
            <p:ph idx="1"/>
          </p:nvPr>
        </p:nvSpPr>
        <p:spPr/>
        <p:txBody>
          <a:bodyPr/>
          <a:lstStyle/>
          <a:p>
            <a:pPr>
              <a:buFontTx/>
              <a:buChar char="•"/>
            </a:pPr>
            <a:r>
              <a:rPr lang="en-US" altLang="en-US"/>
              <a:t>Can be listed in any order in a class</a:t>
            </a:r>
            <a:br>
              <a:rPr lang="en-US" altLang="en-US"/>
            </a:br>
            <a:endParaRPr lang="en-US" altLang="en-US"/>
          </a:p>
          <a:p>
            <a:pPr>
              <a:buFontTx/>
              <a:buChar char="•"/>
            </a:pPr>
            <a:r>
              <a:rPr lang="en-US" altLang="en-US"/>
              <a:t>Can appear multiple times in a class</a:t>
            </a:r>
            <a:br>
              <a:rPr lang="en-US" altLang="en-US"/>
            </a:br>
            <a:endParaRPr lang="en-US" altLang="en-US"/>
          </a:p>
          <a:p>
            <a:pPr>
              <a:buFontTx/>
              <a:buChar char="•"/>
            </a:pPr>
            <a:r>
              <a:rPr lang="en-US" altLang="en-US"/>
              <a:t>If not specified, the default is </a:t>
            </a:r>
            <a:r>
              <a:rPr lang="en-US" altLang="en-US">
                <a:latin typeface="Courier New" panose="02070309020205020404" pitchFamily="49" charset="0"/>
              </a:rPr>
              <a:t>private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CD3E041-6862-071D-3E39-006CFD242873}"/>
              </a:ext>
            </a:extLst>
          </p:cNvPr>
          <p:cNvSpPr>
            <a:spLocks noGrp="1" noChangeArrowheads="1"/>
          </p:cNvSpPr>
          <p:nvPr>
            <p:ph type="title"/>
          </p:nvPr>
        </p:nvSpPr>
        <p:spPr/>
        <p:txBody>
          <a:bodyPr/>
          <a:lstStyle/>
          <a:p>
            <a:r>
              <a:rPr lang="en-US" altLang="en-US" cap="none" dirty="0"/>
              <a:t>Using </a:t>
            </a:r>
            <a:r>
              <a:rPr lang="en-US" altLang="en-US" cap="none" dirty="0">
                <a:latin typeface="Courier New" panose="02070309020205020404" pitchFamily="49" charset="0"/>
              </a:rPr>
              <a:t>const</a:t>
            </a:r>
            <a:r>
              <a:rPr lang="en-US" altLang="en-US" cap="none" dirty="0"/>
              <a:t> With Member Functions</a:t>
            </a:r>
          </a:p>
        </p:txBody>
      </p:sp>
      <p:sp>
        <p:nvSpPr>
          <p:cNvPr id="29699" name="Rectangle 3">
            <a:extLst>
              <a:ext uri="{FF2B5EF4-FFF2-40B4-BE49-F238E27FC236}">
                <a16:creationId xmlns:a16="http://schemas.microsoft.com/office/drawing/2014/main" id="{C9C330F4-7D65-61F9-864D-527079E77D36}"/>
              </a:ext>
            </a:extLst>
          </p:cNvPr>
          <p:cNvSpPr>
            <a:spLocks noGrp="1" noChangeArrowheads="1"/>
          </p:cNvSpPr>
          <p:nvPr>
            <p:ph idx="1"/>
          </p:nvPr>
        </p:nvSpPr>
        <p:spPr/>
        <p:txBody>
          <a:bodyPr/>
          <a:lstStyle/>
          <a:p>
            <a:pPr>
              <a:buFontTx/>
              <a:buChar char="•"/>
            </a:pPr>
            <a:r>
              <a:rPr lang="en-US" altLang="en-US">
                <a:latin typeface="Courier New" panose="02070309020205020404" pitchFamily="49" charset="0"/>
              </a:rPr>
              <a:t>const</a:t>
            </a:r>
            <a:r>
              <a:rPr lang="en-US" altLang="en-US"/>
              <a:t> appearing after the parentheses in a member function declaration specifies that the function will not change any data in the calling object.</a:t>
            </a:r>
            <a:br>
              <a:rPr lang="en-US" altLang="en-US"/>
            </a:br>
            <a:br>
              <a:rPr lang="en-US" altLang="en-US"/>
            </a:br>
            <a:endParaRPr lang="en-US" altLang="en-US"/>
          </a:p>
        </p:txBody>
      </p:sp>
      <p:pic>
        <p:nvPicPr>
          <p:cNvPr id="29700" name="Picture 4">
            <a:extLst>
              <a:ext uri="{FF2B5EF4-FFF2-40B4-BE49-F238E27FC236}">
                <a16:creationId xmlns:a16="http://schemas.microsoft.com/office/drawing/2014/main" id="{C2FF4CBC-8045-0E7C-D770-04007A377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148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A103B8B-9685-5506-9F0F-3DCAD2CF6676}"/>
              </a:ext>
            </a:extLst>
          </p:cNvPr>
          <p:cNvSpPr>
            <a:spLocks noGrp="1" noChangeArrowheads="1"/>
          </p:cNvSpPr>
          <p:nvPr>
            <p:ph type="title"/>
          </p:nvPr>
        </p:nvSpPr>
        <p:spPr/>
        <p:txBody>
          <a:bodyPr/>
          <a:lstStyle/>
          <a:p>
            <a:r>
              <a:rPr lang="en-US" altLang="en-US" cap="none" dirty="0"/>
              <a:t>Defining A Member Function</a:t>
            </a:r>
          </a:p>
        </p:txBody>
      </p:sp>
      <p:sp>
        <p:nvSpPr>
          <p:cNvPr id="30723" name="Rectangle 3">
            <a:extLst>
              <a:ext uri="{FF2B5EF4-FFF2-40B4-BE49-F238E27FC236}">
                <a16:creationId xmlns:a16="http://schemas.microsoft.com/office/drawing/2014/main" id="{BDC4DB83-02CD-DA74-E9F1-AC59A214995A}"/>
              </a:ext>
            </a:extLst>
          </p:cNvPr>
          <p:cNvSpPr>
            <a:spLocks noGrp="1" noChangeArrowheads="1"/>
          </p:cNvSpPr>
          <p:nvPr>
            <p:ph idx="1"/>
          </p:nvPr>
        </p:nvSpPr>
        <p:spPr/>
        <p:txBody>
          <a:bodyPr/>
          <a:lstStyle/>
          <a:p>
            <a:pPr>
              <a:lnSpc>
                <a:spcPct val="95000"/>
              </a:lnSpc>
              <a:buFontTx/>
              <a:buChar char="•"/>
            </a:pPr>
            <a:r>
              <a:rPr lang="en-US" altLang="en-US" dirty="0"/>
              <a:t>When defining a member function:</a:t>
            </a:r>
          </a:p>
          <a:p>
            <a:pPr lvl="1">
              <a:lnSpc>
                <a:spcPct val="95000"/>
              </a:lnSpc>
            </a:pPr>
            <a:r>
              <a:rPr lang="en-US" altLang="en-US" dirty="0"/>
              <a:t>Put prototype in class declaration</a:t>
            </a:r>
          </a:p>
          <a:p>
            <a:pPr lvl="1">
              <a:lnSpc>
                <a:spcPct val="95000"/>
              </a:lnSpc>
            </a:pPr>
            <a:r>
              <a:rPr lang="en-US" altLang="en-US" dirty="0"/>
              <a:t>Define function using class name and scope resolution operator </a:t>
            </a:r>
            <a:r>
              <a:rPr lang="en-US" altLang="en-US" dirty="0">
                <a:latin typeface="Courier New" panose="02070309020205020404" pitchFamily="49" charset="0"/>
              </a:rPr>
              <a:t>(::)</a:t>
            </a:r>
            <a:br>
              <a:rPr lang="en-US" altLang="en-US" dirty="0">
                <a:latin typeface="Courier New" panose="02070309020205020404" pitchFamily="49" charset="0"/>
              </a:rPr>
            </a:br>
            <a:endParaRPr lang="en-US" altLang="en-US" dirty="0">
              <a:latin typeface="Courier New" panose="02070309020205020404" pitchFamily="49" charset="0"/>
            </a:endParaRPr>
          </a:p>
          <a:p>
            <a:pPr lvl="2">
              <a:lnSpc>
                <a:spcPct val="90000"/>
              </a:lnSpc>
              <a:buFontTx/>
              <a:buNone/>
            </a:pPr>
            <a:r>
              <a:rPr lang="en-US" altLang="en-US" dirty="0">
                <a:solidFill>
                  <a:schemeClr val="accent1"/>
                </a:solidFill>
                <a:latin typeface="Courier New" panose="02070309020205020404" pitchFamily="49" charset="0"/>
              </a:rPr>
              <a:t>	int Rectangle::setWidth(double w)</a:t>
            </a:r>
          </a:p>
          <a:p>
            <a:pPr lvl="2">
              <a:lnSpc>
                <a:spcPct val="90000"/>
              </a:lnSpc>
              <a:buFontTx/>
              <a:buNone/>
            </a:pPr>
            <a:r>
              <a:rPr lang="en-US" altLang="en-US" dirty="0">
                <a:solidFill>
                  <a:schemeClr val="accent1"/>
                </a:solidFill>
                <a:latin typeface="Courier New" panose="02070309020205020404" pitchFamily="49" charset="0"/>
              </a:rPr>
              <a:t>	{</a:t>
            </a:r>
          </a:p>
          <a:p>
            <a:pPr lvl="2">
              <a:lnSpc>
                <a:spcPct val="90000"/>
              </a:lnSpc>
              <a:buFontTx/>
              <a:buNone/>
            </a:pPr>
            <a:r>
              <a:rPr lang="en-US" altLang="en-US" dirty="0">
                <a:solidFill>
                  <a:schemeClr val="accent1"/>
                </a:solidFill>
                <a:latin typeface="Courier New" panose="02070309020205020404" pitchFamily="49" charset="0"/>
              </a:rPr>
              <a:t>		width = w;</a:t>
            </a:r>
          </a:p>
          <a:p>
            <a:pPr lvl="2">
              <a:lnSpc>
                <a:spcPct val="90000"/>
              </a:lnSpc>
              <a:buFontTx/>
              <a:buNone/>
            </a:pPr>
            <a:r>
              <a:rPr lang="en-US" altLang="en-US" dirty="0">
                <a:solidFill>
                  <a:schemeClr val="accent1"/>
                </a:solidFill>
                <a:latin typeface="Courier New" panose="02070309020205020404" pitchFamily="49" charset="0"/>
              </a:rP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5B6E234-B6E0-995E-BAA2-EFC649CC26B1}"/>
              </a:ext>
            </a:extLst>
          </p:cNvPr>
          <p:cNvSpPr>
            <a:spLocks noGrp="1" noChangeArrowheads="1"/>
          </p:cNvSpPr>
          <p:nvPr>
            <p:ph type="title"/>
          </p:nvPr>
        </p:nvSpPr>
        <p:spPr/>
        <p:txBody>
          <a:bodyPr/>
          <a:lstStyle/>
          <a:p>
            <a:r>
              <a:rPr lang="en-US" altLang="en-US" cap="none" dirty="0"/>
              <a:t>Accessors And Mutators</a:t>
            </a:r>
          </a:p>
        </p:txBody>
      </p:sp>
      <p:sp>
        <p:nvSpPr>
          <p:cNvPr id="32771" name="Rectangle 3">
            <a:extLst>
              <a:ext uri="{FF2B5EF4-FFF2-40B4-BE49-F238E27FC236}">
                <a16:creationId xmlns:a16="http://schemas.microsoft.com/office/drawing/2014/main" id="{FCD205BD-849B-9574-0B5F-AB26C0641F7F}"/>
              </a:ext>
            </a:extLst>
          </p:cNvPr>
          <p:cNvSpPr>
            <a:spLocks noGrp="1" noChangeArrowheads="1"/>
          </p:cNvSpPr>
          <p:nvPr>
            <p:ph idx="1"/>
          </p:nvPr>
        </p:nvSpPr>
        <p:spPr/>
        <p:txBody>
          <a:bodyPr/>
          <a:lstStyle/>
          <a:p>
            <a:pPr>
              <a:buFontTx/>
              <a:buChar char="•"/>
            </a:pPr>
            <a:r>
              <a:rPr lang="en-US" altLang="en-US" dirty="0">
                <a:solidFill>
                  <a:schemeClr val="accent1"/>
                </a:solidFill>
              </a:rPr>
              <a:t>Mutator</a:t>
            </a:r>
            <a:r>
              <a:rPr lang="en-US" altLang="en-US" dirty="0"/>
              <a:t>: a member function that stores a value in a private member variable, or changes its value in some way</a:t>
            </a:r>
            <a:br>
              <a:rPr lang="en-US" altLang="en-US" dirty="0"/>
            </a:br>
            <a:endParaRPr lang="en-US" altLang="en-US" dirty="0"/>
          </a:p>
          <a:p>
            <a:pPr>
              <a:buFontTx/>
              <a:buChar char="•"/>
            </a:pPr>
            <a:r>
              <a:rPr lang="en-US" altLang="en-US" dirty="0">
                <a:solidFill>
                  <a:schemeClr val="accent1"/>
                </a:solidFill>
              </a:rPr>
              <a:t>Accessor</a:t>
            </a:r>
            <a:r>
              <a:rPr lang="en-US" altLang="en-US" dirty="0"/>
              <a:t>: function that retrieves a value from a private member variable. Accessors do not change an object's data, so they should be marked </a:t>
            </a:r>
            <a:r>
              <a:rPr lang="en-US" altLang="en-US" dirty="0">
                <a:latin typeface="Courier New" panose="02070309020205020404" pitchFamily="49" charset="0"/>
              </a:rPr>
              <a:t>const</a:t>
            </a:r>
            <a:r>
              <a:rPr lang="en-US" altLang="en-US"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8216366-9F04-7977-FC35-78D6D95C9894}"/>
              </a:ext>
            </a:extLst>
          </p:cNvPr>
          <p:cNvSpPr>
            <a:spLocks noGrp="1" noChangeArrowheads="1"/>
          </p:cNvSpPr>
          <p:nvPr>
            <p:ph type="title" idx="4294967295"/>
          </p:nvPr>
        </p:nvSpPr>
        <p:spPr>
          <a:xfrm>
            <a:off x="1524000" y="358878"/>
            <a:ext cx="7696200" cy="1143000"/>
          </a:xfrm>
        </p:spPr>
        <p:txBody>
          <a:bodyPr/>
          <a:lstStyle/>
          <a:p>
            <a:r>
              <a:rPr lang="en-US" altLang="en-US" cap="none" dirty="0"/>
              <a:t>Defining An Instance Of A Class</a:t>
            </a:r>
          </a:p>
        </p:txBody>
      </p:sp>
      <p:sp>
        <p:nvSpPr>
          <p:cNvPr id="35843" name="Rectangle 3">
            <a:extLst>
              <a:ext uri="{FF2B5EF4-FFF2-40B4-BE49-F238E27FC236}">
                <a16:creationId xmlns:a16="http://schemas.microsoft.com/office/drawing/2014/main" id="{7947CF0F-4B07-29C7-D593-9A6BDFC91065}"/>
              </a:ext>
            </a:extLst>
          </p:cNvPr>
          <p:cNvSpPr>
            <a:spLocks noGrp="1" noChangeArrowheads="1"/>
          </p:cNvSpPr>
          <p:nvPr>
            <p:ph type="body" idx="4294967295"/>
          </p:nvPr>
        </p:nvSpPr>
        <p:spPr>
          <a:xfrm>
            <a:off x="1524000" y="1722438"/>
            <a:ext cx="9360310" cy="4525962"/>
          </a:xfrm>
        </p:spPr>
        <p:txBody>
          <a:bodyPr/>
          <a:lstStyle/>
          <a:p>
            <a:pPr>
              <a:lnSpc>
                <a:spcPct val="90000"/>
              </a:lnSpc>
            </a:pPr>
            <a:r>
              <a:rPr lang="en-US" altLang="en-US" dirty="0"/>
              <a:t>An object is an instance of a class</a:t>
            </a:r>
          </a:p>
          <a:p>
            <a:pPr>
              <a:lnSpc>
                <a:spcPct val="90000"/>
              </a:lnSpc>
            </a:pPr>
            <a:r>
              <a:rPr lang="en-US" altLang="en-US" dirty="0"/>
              <a:t>Defined like structure variables:</a:t>
            </a:r>
          </a:p>
          <a:p>
            <a:pPr lvl="1">
              <a:lnSpc>
                <a:spcPct val="90000"/>
              </a:lnSpc>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Rectangle r;</a:t>
            </a:r>
          </a:p>
          <a:p>
            <a:pPr>
              <a:lnSpc>
                <a:spcPct val="90000"/>
              </a:lnSpc>
            </a:pPr>
            <a:r>
              <a:rPr lang="en-US" altLang="en-US" dirty="0"/>
              <a:t>Access members using dot operator:</a:t>
            </a:r>
          </a:p>
          <a:p>
            <a:pPr lvl="1">
              <a:lnSpc>
                <a:spcPct val="90000"/>
              </a:lnSpc>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r.setWidth(5.2);</a:t>
            </a:r>
          </a:p>
          <a:p>
            <a:pPr lvl="1">
              <a:lnSpc>
                <a:spcPct val="90000"/>
              </a:lnSpc>
              <a:buClr>
                <a:srgbClr val="3333CC"/>
              </a:buClr>
              <a:buFontTx/>
              <a:buNone/>
            </a:pPr>
            <a:r>
              <a:rPr lang="en-US" altLang="en-US" dirty="0">
                <a:solidFill>
                  <a:schemeClr val="accent1"/>
                </a:solidFill>
                <a:latin typeface="Courier New" panose="02070309020205020404" pitchFamily="49" charset="0"/>
              </a:rPr>
              <a:t>	cout &lt;&lt; r.getWidth();</a:t>
            </a:r>
            <a:endParaRPr lang="en-US" altLang="en-US" dirty="0">
              <a:solidFill>
                <a:schemeClr val="accent1"/>
              </a:solidFill>
            </a:endParaRPr>
          </a:p>
          <a:p>
            <a:pPr>
              <a:lnSpc>
                <a:spcPct val="90000"/>
              </a:lnSpc>
            </a:pPr>
            <a:r>
              <a:rPr lang="en-US" altLang="en-US" dirty="0"/>
              <a:t>Compiler error if attempt to access </a:t>
            </a:r>
            <a:r>
              <a:rPr lang="en-US" altLang="en-US" dirty="0">
                <a:latin typeface="Courier New" panose="02070309020205020404" pitchFamily="49" charset="0"/>
              </a:rPr>
              <a:t>private</a:t>
            </a:r>
            <a:r>
              <a:rPr lang="en-US" altLang="en-US" dirty="0"/>
              <a:t> member using dot operator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10873D-6590-F748-CD81-D9FDA70BB10C}"/>
              </a:ext>
            </a:extLst>
          </p:cNvPr>
          <p:cNvPicPr>
            <a:picLocks noChangeAspect="1"/>
          </p:cNvPicPr>
          <p:nvPr/>
        </p:nvPicPr>
        <p:blipFill>
          <a:blip r:embed="rId2"/>
          <a:stretch>
            <a:fillRect/>
          </a:stretch>
        </p:blipFill>
        <p:spPr>
          <a:xfrm>
            <a:off x="2400300" y="374489"/>
            <a:ext cx="6443980" cy="6109021"/>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44AADE9D-39B8-FB2F-1C97-99675646C674}"/>
              </a:ext>
            </a:extLst>
          </p:cNvPr>
          <p:cNvSpPr>
            <a:spLocks noChangeArrowheads="1"/>
          </p:cNvSpPr>
          <p:nvPr/>
        </p:nvSpPr>
        <p:spPr bwMode="auto">
          <a:xfrm>
            <a:off x="1828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(Continued)</a:t>
            </a:r>
          </a:p>
        </p:txBody>
      </p:sp>
      <p:pic>
        <p:nvPicPr>
          <p:cNvPr id="38915" name="Picture 1">
            <a:extLst>
              <a:ext uri="{FF2B5EF4-FFF2-40B4-BE49-F238E27FC236}">
                <a16:creationId xmlns:a16="http://schemas.microsoft.com/office/drawing/2014/main" id="{3280B61E-DFB3-1E91-C470-B95B6D50B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1"/>
            <a:ext cx="5627688"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520AA685-454D-D6D4-369D-E0323FDF41EC}"/>
              </a:ext>
            </a:extLst>
          </p:cNvPr>
          <p:cNvSpPr>
            <a:spLocks noChangeArrowheads="1"/>
          </p:cNvSpPr>
          <p:nvPr/>
        </p:nvSpPr>
        <p:spPr bwMode="auto">
          <a:xfrm>
            <a:off x="1828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(Continued)</a:t>
            </a:r>
          </a:p>
        </p:txBody>
      </p:sp>
      <p:pic>
        <p:nvPicPr>
          <p:cNvPr id="39939" name="Picture 1">
            <a:extLst>
              <a:ext uri="{FF2B5EF4-FFF2-40B4-BE49-F238E27FC236}">
                <a16:creationId xmlns:a16="http://schemas.microsoft.com/office/drawing/2014/main" id="{BC491ED0-3C04-D704-7618-B314D34BD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6" y="1198564"/>
            <a:ext cx="7324725"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9F634489-4D4A-DF5A-23AF-357D6F46B91F}"/>
              </a:ext>
            </a:extLst>
          </p:cNvPr>
          <p:cNvSpPr>
            <a:spLocks noChangeArrowheads="1"/>
          </p:cNvSpPr>
          <p:nvPr/>
        </p:nvSpPr>
        <p:spPr bwMode="auto">
          <a:xfrm>
            <a:off x="1828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(Continued)</a:t>
            </a:r>
          </a:p>
        </p:txBody>
      </p:sp>
      <p:pic>
        <p:nvPicPr>
          <p:cNvPr id="40963" name="Picture 1">
            <a:extLst>
              <a:ext uri="{FF2B5EF4-FFF2-40B4-BE49-F238E27FC236}">
                <a16:creationId xmlns:a16="http://schemas.microsoft.com/office/drawing/2014/main" id="{AED887C6-521F-EC10-DCA0-A0C0298EE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9" y="990600"/>
            <a:ext cx="56483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27A6-7D93-204E-8E23-317C9EC2878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F51FADE-02AB-C74F-8B6F-41D60F95CACD}"/>
              </a:ext>
            </a:extLst>
          </p:cNvPr>
          <p:cNvSpPr>
            <a:spLocks noGrp="1"/>
          </p:cNvSpPr>
          <p:nvPr>
            <p:ph idx="1"/>
          </p:nvPr>
        </p:nvSpPr>
        <p:spPr>
          <a:xfrm>
            <a:off x="1920240" y="4436076"/>
            <a:ext cx="8770571" cy="1527704"/>
          </a:xfrm>
        </p:spPr>
        <p:txBody>
          <a:bodyPr/>
          <a:lstStyle/>
          <a:p>
            <a:pPr marL="0" indent="0">
              <a:buNone/>
            </a:pPr>
            <a:r>
              <a:rPr lang="en-US" sz="3200" dirty="0"/>
              <a:t>Welcome to COMP 4603</a:t>
            </a:r>
          </a:p>
          <a:p>
            <a:pPr marL="0" indent="0">
              <a:buNone/>
            </a:pPr>
            <a:endParaRPr lang="en-US" dirty="0"/>
          </a:p>
        </p:txBody>
      </p:sp>
      <p:pic>
        <p:nvPicPr>
          <p:cNvPr id="4" name="Picture 3">
            <a:extLst>
              <a:ext uri="{FF2B5EF4-FFF2-40B4-BE49-F238E27FC236}">
                <a16:creationId xmlns:a16="http://schemas.microsoft.com/office/drawing/2014/main" id="{B40E17C7-81A8-5849-924A-9564A7E5832F}"/>
              </a:ext>
            </a:extLst>
          </p:cNvPr>
          <p:cNvPicPr>
            <a:picLocks noChangeAspect="1"/>
          </p:cNvPicPr>
          <p:nvPr/>
        </p:nvPicPr>
        <p:blipFill rotWithShape="1">
          <a:blip r:embed="rId2"/>
          <a:srcRect t="24122" r="-1" b="27226"/>
          <a:stretch/>
        </p:blipFill>
        <p:spPr>
          <a:xfrm>
            <a:off x="1" y="0"/>
            <a:ext cx="12192000" cy="3599011"/>
          </a:xfrm>
          <a:prstGeom prst="rect">
            <a:avLst/>
          </a:prstGeom>
        </p:spPr>
      </p:pic>
    </p:spTree>
    <p:extLst>
      <p:ext uri="{BB962C8B-B14F-4D97-AF65-F5344CB8AC3E}">
        <p14:creationId xmlns:p14="http://schemas.microsoft.com/office/powerpoint/2010/main" val="3002897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5BCAA48-C14C-F064-CFA4-FA6BCE22A3F3}"/>
              </a:ext>
            </a:extLst>
          </p:cNvPr>
          <p:cNvSpPr>
            <a:spLocks noGrp="1" noChangeArrowheads="1"/>
          </p:cNvSpPr>
          <p:nvPr>
            <p:ph type="title"/>
          </p:nvPr>
        </p:nvSpPr>
        <p:spPr/>
        <p:txBody>
          <a:bodyPr/>
          <a:lstStyle/>
          <a:p>
            <a:r>
              <a:rPr lang="en-US" altLang="en-US" cap="none" dirty="0"/>
              <a:t>Avoiding Stale Data</a:t>
            </a:r>
          </a:p>
        </p:txBody>
      </p:sp>
      <p:sp>
        <p:nvSpPr>
          <p:cNvPr id="41987" name="Rectangle 3">
            <a:extLst>
              <a:ext uri="{FF2B5EF4-FFF2-40B4-BE49-F238E27FC236}">
                <a16:creationId xmlns:a16="http://schemas.microsoft.com/office/drawing/2014/main" id="{71E94377-56D6-EAE0-72DF-CC9C865BC364}"/>
              </a:ext>
            </a:extLst>
          </p:cNvPr>
          <p:cNvSpPr>
            <a:spLocks noGrp="1" noChangeArrowheads="1"/>
          </p:cNvSpPr>
          <p:nvPr>
            <p:ph idx="1"/>
          </p:nvPr>
        </p:nvSpPr>
        <p:spPr>
          <a:xfrm>
            <a:off x="1451579" y="2015732"/>
            <a:ext cx="10288137" cy="3854126"/>
          </a:xfrm>
        </p:spPr>
        <p:txBody>
          <a:bodyPr>
            <a:normAutofit/>
          </a:bodyPr>
          <a:lstStyle/>
          <a:p>
            <a:pPr>
              <a:lnSpc>
                <a:spcPct val="90000"/>
              </a:lnSpc>
              <a:buFontTx/>
              <a:buChar char="•"/>
            </a:pPr>
            <a:r>
              <a:rPr lang="en-US" altLang="en-US" sz="2400" dirty="0"/>
              <a:t>Some data is the result of a calculation.</a:t>
            </a:r>
          </a:p>
          <a:p>
            <a:pPr>
              <a:lnSpc>
                <a:spcPct val="90000"/>
              </a:lnSpc>
              <a:buFontTx/>
              <a:buChar char="•"/>
            </a:pPr>
            <a:r>
              <a:rPr lang="en-US" altLang="en-US" sz="2400" dirty="0"/>
              <a:t>In the </a:t>
            </a:r>
            <a:r>
              <a:rPr lang="en-US" altLang="en-US" sz="2400" dirty="0">
                <a:latin typeface="Courier New" panose="02070309020205020404" pitchFamily="49" charset="0"/>
              </a:rPr>
              <a:t>Rectangle</a:t>
            </a:r>
            <a:r>
              <a:rPr lang="en-US" altLang="en-US" sz="2400" dirty="0"/>
              <a:t> class the area of a rectangle is calculated.</a:t>
            </a:r>
          </a:p>
          <a:p>
            <a:pPr lvl="1">
              <a:lnSpc>
                <a:spcPct val="90000"/>
              </a:lnSpc>
            </a:pPr>
            <a:r>
              <a:rPr lang="en-US" altLang="en-US" sz="2000" dirty="0"/>
              <a:t>length x width</a:t>
            </a:r>
          </a:p>
          <a:p>
            <a:pPr>
              <a:lnSpc>
                <a:spcPct val="90000"/>
              </a:lnSpc>
              <a:buFontTx/>
              <a:buChar char="•"/>
            </a:pPr>
            <a:r>
              <a:rPr lang="en-US" altLang="en-US" sz="2400" dirty="0"/>
              <a:t>If we were to use an </a:t>
            </a:r>
            <a:r>
              <a:rPr lang="en-US" altLang="en-US" sz="2400" dirty="0">
                <a:latin typeface="Courier New" panose="02070309020205020404" pitchFamily="49" charset="0"/>
              </a:rPr>
              <a:t>area</a:t>
            </a:r>
            <a:r>
              <a:rPr lang="en-US" altLang="en-US" sz="2400" dirty="0"/>
              <a:t> variable here in the </a:t>
            </a:r>
            <a:r>
              <a:rPr lang="en-US" altLang="en-US" sz="2400" dirty="0">
                <a:latin typeface="Courier New" panose="02070309020205020404" pitchFamily="49" charset="0"/>
              </a:rPr>
              <a:t>Rectangle</a:t>
            </a:r>
            <a:r>
              <a:rPr lang="en-US" altLang="en-US" sz="2400" dirty="0"/>
              <a:t> class, its value would be dependent on the length and the width.</a:t>
            </a:r>
          </a:p>
          <a:p>
            <a:pPr>
              <a:lnSpc>
                <a:spcPct val="90000"/>
              </a:lnSpc>
              <a:buFontTx/>
              <a:buChar char="•"/>
            </a:pPr>
            <a:r>
              <a:rPr lang="en-US" altLang="en-US" sz="2400" dirty="0"/>
              <a:t>If we change </a:t>
            </a:r>
            <a:r>
              <a:rPr lang="en-US" altLang="en-US" sz="2400" dirty="0">
                <a:latin typeface="Courier New" panose="02070309020205020404" pitchFamily="49" charset="0"/>
              </a:rPr>
              <a:t>length</a:t>
            </a:r>
            <a:r>
              <a:rPr lang="en-US" altLang="en-US" sz="2400" dirty="0"/>
              <a:t> or </a:t>
            </a:r>
            <a:r>
              <a:rPr lang="en-US" altLang="en-US" sz="2400" dirty="0">
                <a:latin typeface="Courier New" panose="02070309020205020404" pitchFamily="49" charset="0"/>
              </a:rPr>
              <a:t>width</a:t>
            </a:r>
            <a:r>
              <a:rPr lang="en-US" altLang="en-US" sz="2400" dirty="0"/>
              <a:t> without updating </a:t>
            </a:r>
            <a:r>
              <a:rPr lang="en-US" altLang="en-US" sz="2400" dirty="0">
                <a:latin typeface="Courier New" panose="02070309020205020404" pitchFamily="49" charset="0"/>
              </a:rPr>
              <a:t>area</a:t>
            </a:r>
            <a:r>
              <a:rPr lang="en-US" altLang="en-US" sz="2400" dirty="0"/>
              <a:t>, then </a:t>
            </a:r>
            <a:r>
              <a:rPr lang="en-US" altLang="en-US" sz="2400" dirty="0">
                <a:latin typeface="Courier New" panose="02070309020205020404" pitchFamily="49" charset="0"/>
              </a:rPr>
              <a:t>area</a:t>
            </a:r>
            <a:r>
              <a:rPr lang="en-US" altLang="en-US" sz="2400" dirty="0"/>
              <a:t> would become </a:t>
            </a:r>
            <a:r>
              <a:rPr lang="en-US" altLang="en-US" sz="2400" i="1" dirty="0"/>
              <a:t>stale</a:t>
            </a:r>
            <a:r>
              <a:rPr lang="en-US" altLang="en-US" sz="2400" dirty="0"/>
              <a:t>.</a:t>
            </a:r>
          </a:p>
          <a:p>
            <a:pPr>
              <a:lnSpc>
                <a:spcPct val="90000"/>
              </a:lnSpc>
              <a:buFontTx/>
              <a:buChar char="•"/>
            </a:pPr>
            <a:r>
              <a:rPr lang="en-US" altLang="en-US" sz="2400" dirty="0"/>
              <a:t>To avoid stale data, it is best to calculate the value of that data within a member function rather than store it in a variable.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8A9331D-7AD2-3C11-F54B-4886B337611C}"/>
              </a:ext>
            </a:extLst>
          </p:cNvPr>
          <p:cNvSpPr>
            <a:spLocks noGrp="1" noChangeArrowheads="1"/>
          </p:cNvSpPr>
          <p:nvPr>
            <p:ph type="title"/>
          </p:nvPr>
        </p:nvSpPr>
        <p:spPr/>
        <p:txBody>
          <a:bodyPr/>
          <a:lstStyle/>
          <a:p>
            <a:r>
              <a:rPr lang="en-US" altLang="en-US" cap="none" dirty="0"/>
              <a:t>Pointer To An Object</a:t>
            </a:r>
          </a:p>
        </p:txBody>
      </p:sp>
      <p:sp>
        <p:nvSpPr>
          <p:cNvPr id="43011" name="Rectangle 3">
            <a:extLst>
              <a:ext uri="{FF2B5EF4-FFF2-40B4-BE49-F238E27FC236}">
                <a16:creationId xmlns:a16="http://schemas.microsoft.com/office/drawing/2014/main" id="{CDCF3AD3-643A-42B2-2BC7-910C526BBB17}"/>
              </a:ext>
            </a:extLst>
          </p:cNvPr>
          <p:cNvSpPr>
            <a:spLocks noGrp="1" noChangeArrowheads="1"/>
          </p:cNvSpPr>
          <p:nvPr>
            <p:ph idx="1"/>
          </p:nvPr>
        </p:nvSpPr>
        <p:spPr/>
        <p:txBody>
          <a:bodyPr/>
          <a:lstStyle/>
          <a:p>
            <a:pPr>
              <a:buFontTx/>
              <a:buChar char="•"/>
            </a:pPr>
            <a:r>
              <a:rPr lang="en-US" altLang="en-US" dirty="0"/>
              <a:t>Can define a pointer to an object:</a:t>
            </a:r>
          </a:p>
          <a:p>
            <a:pPr lvl="1">
              <a:buClr>
                <a:schemeClr val="tx1"/>
              </a:buClr>
              <a:buFontTx/>
              <a:buNone/>
            </a:pPr>
            <a:r>
              <a:rPr lang="en-US" altLang="en-US" dirty="0">
                <a:solidFill>
                  <a:schemeClr val="accent1"/>
                </a:solidFill>
                <a:latin typeface="Courier New" panose="02070309020205020404" pitchFamily="49" charset="0"/>
              </a:rPr>
              <a:t>Rectangle *rPtr = nullptr;</a:t>
            </a:r>
            <a:br>
              <a:rPr lang="en-US" altLang="en-US" dirty="0">
                <a:latin typeface="Courier New" panose="02070309020205020404" pitchFamily="49" charset="0"/>
              </a:rPr>
            </a:br>
            <a:endParaRPr lang="en-US" altLang="en-US" dirty="0">
              <a:latin typeface="Courier New" panose="02070309020205020404" pitchFamily="49" charset="0"/>
            </a:endParaRPr>
          </a:p>
          <a:p>
            <a:pPr>
              <a:buFontTx/>
              <a:buChar char="•"/>
            </a:pPr>
            <a:r>
              <a:rPr lang="en-US" altLang="en-US" dirty="0"/>
              <a:t>Can access public members via pointer:</a:t>
            </a:r>
          </a:p>
          <a:p>
            <a:pPr lvl="1">
              <a:buClr>
                <a:schemeClr val="tx1"/>
              </a:buClr>
              <a:buFontTx/>
              <a:buNone/>
            </a:pPr>
            <a:r>
              <a:rPr lang="en-US" altLang="en-US" dirty="0">
                <a:solidFill>
                  <a:schemeClr val="accent1"/>
                </a:solidFill>
                <a:latin typeface="Courier New" panose="02070309020205020404" pitchFamily="49" charset="0"/>
              </a:rPr>
              <a:t>rPtr = &amp;otherRectangle;</a:t>
            </a:r>
          </a:p>
          <a:p>
            <a:pPr lvl="1">
              <a:buClr>
                <a:schemeClr val="tx1"/>
              </a:buClr>
              <a:buFontTx/>
              <a:buNone/>
            </a:pPr>
            <a:r>
              <a:rPr lang="en-US" altLang="en-US" dirty="0">
                <a:solidFill>
                  <a:schemeClr val="accent1"/>
                </a:solidFill>
                <a:latin typeface="Courier New" panose="02070309020205020404" pitchFamily="49" charset="0"/>
              </a:rPr>
              <a:t>rPtr-&gt;setLength(12.5);</a:t>
            </a:r>
          </a:p>
          <a:p>
            <a:pPr lvl="1">
              <a:buClr>
                <a:schemeClr val="tx1"/>
              </a:buClr>
              <a:buFontTx/>
              <a:buNone/>
            </a:pPr>
            <a:r>
              <a:rPr lang="en-US" altLang="en-US" dirty="0">
                <a:solidFill>
                  <a:schemeClr val="accent1"/>
                </a:solidFill>
                <a:latin typeface="Courier New" panose="02070309020205020404" pitchFamily="49" charset="0"/>
              </a:rPr>
              <a:t>cout &lt;&lt; rPtr-&gt;getLength() &lt;&lt; endl;</a:t>
            </a:r>
            <a:endParaRPr lang="en-US" altLang="en-US" dirty="0">
              <a:solidFill>
                <a:schemeClr val="accent1"/>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A23C38C-D210-1265-B97B-9237F3613452}"/>
              </a:ext>
            </a:extLst>
          </p:cNvPr>
          <p:cNvSpPr>
            <a:spLocks noGrp="1" noChangeArrowheads="1"/>
          </p:cNvSpPr>
          <p:nvPr>
            <p:ph type="title"/>
          </p:nvPr>
        </p:nvSpPr>
        <p:spPr/>
        <p:txBody>
          <a:bodyPr/>
          <a:lstStyle/>
          <a:p>
            <a:r>
              <a:rPr lang="en-US" altLang="en-US" cap="none" dirty="0"/>
              <a:t>Dynamically Allocating An Object</a:t>
            </a:r>
          </a:p>
        </p:txBody>
      </p:sp>
      <p:sp>
        <p:nvSpPr>
          <p:cNvPr id="45059" name="Rectangle 3">
            <a:extLst>
              <a:ext uri="{FF2B5EF4-FFF2-40B4-BE49-F238E27FC236}">
                <a16:creationId xmlns:a16="http://schemas.microsoft.com/office/drawing/2014/main" id="{A448F946-15A8-79DD-8ED3-0FCD95AFDBD2}"/>
              </a:ext>
            </a:extLst>
          </p:cNvPr>
          <p:cNvSpPr>
            <a:spLocks noGrp="1" noChangeArrowheads="1"/>
          </p:cNvSpPr>
          <p:nvPr>
            <p:ph idx="1"/>
          </p:nvPr>
        </p:nvSpPr>
        <p:spPr>
          <a:xfrm>
            <a:off x="1981200" y="1600201"/>
            <a:ext cx="8305800" cy="1108075"/>
          </a:xfrm>
        </p:spPr>
        <p:txBody>
          <a:bodyPr/>
          <a:lstStyle/>
          <a:p>
            <a:pPr>
              <a:buFontTx/>
              <a:buChar char="•"/>
            </a:pPr>
            <a:r>
              <a:rPr lang="en-US" altLang="en-US"/>
              <a:t>We can also use a pointer to dynamically allocate an object.</a:t>
            </a:r>
          </a:p>
        </p:txBody>
      </p:sp>
      <p:pic>
        <p:nvPicPr>
          <p:cNvPr id="45060" name="Picture 4">
            <a:extLst>
              <a:ext uri="{FF2B5EF4-FFF2-40B4-BE49-F238E27FC236}">
                <a16:creationId xmlns:a16="http://schemas.microsoft.com/office/drawing/2014/main" id="{89332FE3-0559-5A78-EC76-0D1ACB96C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28901"/>
            <a:ext cx="73723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D6247E-D08F-27B4-41D0-BC2CBE35DFEC}"/>
              </a:ext>
            </a:extLst>
          </p:cNvPr>
          <p:cNvSpPr>
            <a:spLocks noGrp="1" noChangeArrowheads="1"/>
          </p:cNvSpPr>
          <p:nvPr>
            <p:ph type="title"/>
          </p:nvPr>
        </p:nvSpPr>
        <p:spPr/>
        <p:txBody>
          <a:bodyPr/>
          <a:lstStyle/>
          <a:p>
            <a:r>
              <a:rPr lang="en-US" altLang="en-US" cap="none" dirty="0"/>
              <a:t>Why Have Private Members?</a:t>
            </a:r>
          </a:p>
        </p:txBody>
      </p:sp>
      <p:sp>
        <p:nvSpPr>
          <p:cNvPr id="47107" name="Rectangle 3">
            <a:extLst>
              <a:ext uri="{FF2B5EF4-FFF2-40B4-BE49-F238E27FC236}">
                <a16:creationId xmlns:a16="http://schemas.microsoft.com/office/drawing/2014/main" id="{6AA53B8F-FAD8-CEF4-4451-266D62E593BB}"/>
              </a:ext>
            </a:extLst>
          </p:cNvPr>
          <p:cNvSpPr>
            <a:spLocks noGrp="1" noChangeArrowheads="1"/>
          </p:cNvSpPr>
          <p:nvPr>
            <p:ph idx="1"/>
          </p:nvPr>
        </p:nvSpPr>
        <p:spPr/>
        <p:txBody>
          <a:bodyPr/>
          <a:lstStyle/>
          <a:p>
            <a:pPr>
              <a:lnSpc>
                <a:spcPct val="90000"/>
              </a:lnSpc>
              <a:buFontTx/>
              <a:buChar char="•"/>
            </a:pPr>
            <a:r>
              <a:rPr lang="en-US" altLang="en-US"/>
              <a:t>Making data members </a:t>
            </a:r>
            <a:r>
              <a:rPr lang="en-US" altLang="en-US">
                <a:latin typeface="Courier New" panose="02070309020205020404" pitchFamily="49" charset="0"/>
              </a:rPr>
              <a:t>private</a:t>
            </a:r>
            <a:r>
              <a:rPr lang="en-US" altLang="en-US"/>
              <a:t> provides data protection</a:t>
            </a:r>
            <a:br>
              <a:rPr lang="en-US" altLang="en-US"/>
            </a:br>
            <a:endParaRPr lang="en-US" altLang="en-US"/>
          </a:p>
          <a:p>
            <a:pPr>
              <a:lnSpc>
                <a:spcPct val="90000"/>
              </a:lnSpc>
              <a:buFontTx/>
              <a:buChar char="•"/>
            </a:pPr>
            <a:r>
              <a:rPr lang="en-US" altLang="en-US"/>
              <a:t>Data can be accessed only through </a:t>
            </a:r>
            <a:r>
              <a:rPr lang="en-US" altLang="en-US">
                <a:latin typeface="Courier New" panose="02070309020205020404" pitchFamily="49" charset="0"/>
              </a:rPr>
              <a:t>public</a:t>
            </a:r>
            <a:r>
              <a:rPr lang="en-US" altLang="en-US"/>
              <a:t> functions</a:t>
            </a:r>
            <a:br>
              <a:rPr lang="en-US" altLang="en-US"/>
            </a:br>
            <a:endParaRPr lang="en-US" altLang="en-US"/>
          </a:p>
          <a:p>
            <a:pPr>
              <a:lnSpc>
                <a:spcPct val="90000"/>
              </a:lnSpc>
              <a:buFontTx/>
              <a:buChar char="•"/>
            </a:pPr>
            <a:r>
              <a:rPr lang="en-US" altLang="en-US"/>
              <a:t>Public functions define the class’s public interface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D6247E-D08F-27B4-41D0-BC2CBE35DFEC}"/>
              </a:ext>
            </a:extLst>
          </p:cNvPr>
          <p:cNvSpPr>
            <a:spLocks noGrp="1" noChangeArrowheads="1"/>
          </p:cNvSpPr>
          <p:nvPr>
            <p:ph type="title"/>
          </p:nvPr>
        </p:nvSpPr>
        <p:spPr/>
        <p:txBody>
          <a:bodyPr/>
          <a:lstStyle/>
          <a:p>
            <a:r>
              <a:rPr lang="en-US" altLang="en-US" cap="none" dirty="0"/>
              <a:t>Why Have Private Members?</a:t>
            </a:r>
          </a:p>
        </p:txBody>
      </p:sp>
      <p:sp>
        <p:nvSpPr>
          <p:cNvPr id="47107" name="Rectangle 3">
            <a:extLst>
              <a:ext uri="{FF2B5EF4-FFF2-40B4-BE49-F238E27FC236}">
                <a16:creationId xmlns:a16="http://schemas.microsoft.com/office/drawing/2014/main" id="{6AA53B8F-FAD8-CEF4-4451-266D62E593BB}"/>
              </a:ext>
            </a:extLst>
          </p:cNvPr>
          <p:cNvSpPr>
            <a:spLocks noGrp="1" noChangeArrowheads="1"/>
          </p:cNvSpPr>
          <p:nvPr>
            <p:ph idx="1"/>
          </p:nvPr>
        </p:nvSpPr>
        <p:spPr/>
        <p:txBody>
          <a:bodyPr/>
          <a:lstStyle/>
          <a:p>
            <a:pPr>
              <a:lnSpc>
                <a:spcPct val="90000"/>
              </a:lnSpc>
              <a:buFontTx/>
              <a:buChar char="•"/>
            </a:pPr>
            <a:r>
              <a:rPr lang="en-US" altLang="en-US"/>
              <a:t>Making data members </a:t>
            </a:r>
            <a:r>
              <a:rPr lang="en-US" altLang="en-US">
                <a:latin typeface="Courier New" panose="02070309020205020404" pitchFamily="49" charset="0"/>
              </a:rPr>
              <a:t>private</a:t>
            </a:r>
            <a:r>
              <a:rPr lang="en-US" altLang="en-US"/>
              <a:t> provides data protection</a:t>
            </a:r>
            <a:br>
              <a:rPr lang="en-US" altLang="en-US"/>
            </a:br>
            <a:endParaRPr lang="en-US" altLang="en-US"/>
          </a:p>
          <a:p>
            <a:pPr>
              <a:lnSpc>
                <a:spcPct val="90000"/>
              </a:lnSpc>
              <a:buFontTx/>
              <a:buChar char="•"/>
            </a:pPr>
            <a:r>
              <a:rPr lang="en-US" altLang="en-US"/>
              <a:t>Data can be accessed only through </a:t>
            </a:r>
            <a:r>
              <a:rPr lang="en-US" altLang="en-US">
                <a:latin typeface="Courier New" panose="02070309020205020404" pitchFamily="49" charset="0"/>
              </a:rPr>
              <a:t>public</a:t>
            </a:r>
            <a:r>
              <a:rPr lang="en-US" altLang="en-US"/>
              <a:t> functions</a:t>
            </a:r>
            <a:br>
              <a:rPr lang="en-US" altLang="en-US"/>
            </a:br>
            <a:endParaRPr lang="en-US" altLang="en-US"/>
          </a:p>
          <a:p>
            <a:pPr>
              <a:lnSpc>
                <a:spcPct val="90000"/>
              </a:lnSpc>
              <a:buFontTx/>
              <a:buChar char="•"/>
            </a:pPr>
            <a:r>
              <a:rPr lang="en-US" altLang="en-US"/>
              <a:t>Public functions define the class’s public interface</a:t>
            </a:r>
          </a:p>
        </p:txBody>
      </p:sp>
      <p:sp>
        <p:nvSpPr>
          <p:cNvPr id="2" name="Text Box 3">
            <a:extLst>
              <a:ext uri="{FF2B5EF4-FFF2-40B4-BE49-F238E27FC236}">
                <a16:creationId xmlns:a16="http://schemas.microsoft.com/office/drawing/2014/main" id="{A6D21B5C-ADCB-58BC-E6D3-F27E0B23E998}"/>
              </a:ext>
            </a:extLst>
          </p:cNvPr>
          <p:cNvSpPr txBox="1">
            <a:spLocks noChangeArrowheads="1"/>
          </p:cNvSpPr>
          <p:nvPr/>
        </p:nvSpPr>
        <p:spPr bwMode="auto">
          <a:xfrm>
            <a:off x="1552176" y="4358148"/>
            <a:ext cx="918824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solidFill>
                  <a:srgbClr val="FA8218"/>
                </a:solidFill>
              </a:rPr>
              <a:t>Code outside the class must use the </a:t>
            </a:r>
          </a:p>
          <a:p>
            <a:pPr eaLnBrk="1" hangingPunct="1">
              <a:spcBef>
                <a:spcPct val="50000"/>
              </a:spcBef>
              <a:buFontTx/>
              <a:buNone/>
            </a:pPr>
            <a:r>
              <a:rPr lang="en-US" altLang="en-US" sz="2400" dirty="0">
                <a:solidFill>
                  <a:srgbClr val="FA8218"/>
                </a:solidFill>
              </a:rPr>
              <a:t>class's public member functions </a:t>
            </a:r>
          </a:p>
          <a:p>
            <a:pPr eaLnBrk="1" hangingPunct="1">
              <a:spcBef>
                <a:spcPct val="50000"/>
              </a:spcBef>
              <a:buFontTx/>
              <a:buNone/>
            </a:pPr>
            <a:r>
              <a:rPr lang="en-US" altLang="en-US" sz="2400" dirty="0">
                <a:solidFill>
                  <a:srgbClr val="FA8218"/>
                </a:solidFill>
              </a:rPr>
              <a:t>to interact with the object.</a:t>
            </a:r>
          </a:p>
        </p:txBody>
      </p:sp>
      <p:pic>
        <p:nvPicPr>
          <p:cNvPr id="3" name="Picture 2" descr="1313sowc copy">
            <a:extLst>
              <a:ext uri="{FF2B5EF4-FFF2-40B4-BE49-F238E27FC236}">
                <a16:creationId xmlns:a16="http://schemas.microsoft.com/office/drawing/2014/main" id="{4D52AEE0-4062-11AF-02F7-5E7F218A4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091" y="3763160"/>
            <a:ext cx="44958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15233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00E68ED-0A0B-0ACC-627A-2675729C96CC}"/>
              </a:ext>
            </a:extLst>
          </p:cNvPr>
          <p:cNvSpPr>
            <a:spLocks noGrp="1" noChangeArrowheads="1"/>
          </p:cNvSpPr>
          <p:nvPr>
            <p:ph type="title"/>
          </p:nvPr>
        </p:nvSpPr>
        <p:spPr/>
        <p:txBody>
          <a:bodyPr/>
          <a:lstStyle/>
          <a:p>
            <a:r>
              <a:rPr lang="en-US" altLang="en-US" cap="none" dirty="0"/>
              <a:t>Separating Specification From Implementation</a:t>
            </a:r>
          </a:p>
        </p:txBody>
      </p:sp>
      <p:sp>
        <p:nvSpPr>
          <p:cNvPr id="51203" name="Rectangle 3">
            <a:extLst>
              <a:ext uri="{FF2B5EF4-FFF2-40B4-BE49-F238E27FC236}">
                <a16:creationId xmlns:a16="http://schemas.microsoft.com/office/drawing/2014/main" id="{0FA06E95-7673-6206-55A9-5A8E9B1D5FFC}"/>
              </a:ext>
            </a:extLst>
          </p:cNvPr>
          <p:cNvSpPr>
            <a:spLocks noGrp="1" noChangeArrowheads="1"/>
          </p:cNvSpPr>
          <p:nvPr>
            <p:ph idx="1"/>
          </p:nvPr>
        </p:nvSpPr>
        <p:spPr>
          <a:xfrm>
            <a:off x="1150374" y="2330244"/>
            <a:ext cx="10353368" cy="3460955"/>
          </a:xfrm>
        </p:spPr>
        <p:txBody>
          <a:bodyPr>
            <a:normAutofit/>
          </a:bodyPr>
          <a:lstStyle/>
          <a:p>
            <a:pPr lvl="1">
              <a:lnSpc>
                <a:spcPct val="150000"/>
              </a:lnSpc>
            </a:pPr>
            <a:r>
              <a:rPr lang="en-US" altLang="en-US" sz="2000" dirty="0"/>
              <a:t>Place class declaration in a header file that serves as the </a:t>
            </a:r>
            <a:r>
              <a:rPr lang="en-US" altLang="en-US" sz="2000" u="sng" dirty="0"/>
              <a:t>class specification file</a:t>
            </a:r>
            <a:r>
              <a:rPr lang="en-US" altLang="en-US" sz="2000" dirty="0"/>
              <a:t>.  Name the file </a:t>
            </a:r>
            <a:r>
              <a:rPr lang="en-US" altLang="en-US" sz="2000" i="1" dirty="0">
                <a:latin typeface="Courier New" panose="02070309020205020404" pitchFamily="49" charset="0"/>
              </a:rPr>
              <a:t>ClassName</a:t>
            </a:r>
            <a:r>
              <a:rPr lang="en-US" altLang="en-US" sz="2000" dirty="0">
                <a:latin typeface="Courier New" panose="02070309020205020404" pitchFamily="49" charset="0"/>
              </a:rPr>
              <a:t>.h</a:t>
            </a:r>
            <a:r>
              <a:rPr lang="en-US" altLang="en-US" sz="2000" dirty="0"/>
              <a:t>, for example, </a:t>
            </a:r>
            <a:r>
              <a:rPr lang="en-US" altLang="en-US" sz="2000" dirty="0">
                <a:latin typeface="Courier New" panose="02070309020205020404" pitchFamily="49" charset="0"/>
              </a:rPr>
              <a:t>Rectangle.h</a:t>
            </a:r>
            <a:endParaRPr lang="en-US" altLang="en-US" sz="2000" dirty="0"/>
          </a:p>
          <a:p>
            <a:pPr lvl="1">
              <a:lnSpc>
                <a:spcPct val="150000"/>
              </a:lnSpc>
            </a:pPr>
            <a:r>
              <a:rPr lang="en-US" altLang="en-US" sz="2000" dirty="0"/>
              <a:t>Place member function definitions in </a:t>
            </a:r>
            <a:r>
              <a:rPr lang="en-US" altLang="en-US" sz="2000" i="1" dirty="0">
                <a:latin typeface="Courier New" panose="02070309020205020404" pitchFamily="49" charset="0"/>
              </a:rPr>
              <a:t>ClassName</a:t>
            </a:r>
            <a:r>
              <a:rPr lang="en-US" altLang="en-US" sz="2000" dirty="0">
                <a:latin typeface="Courier New" panose="02070309020205020404" pitchFamily="49" charset="0"/>
              </a:rPr>
              <a:t>.cpp</a:t>
            </a:r>
            <a:r>
              <a:rPr lang="en-US" altLang="en-US" sz="2000" dirty="0"/>
              <a:t>, for example, </a:t>
            </a:r>
            <a:r>
              <a:rPr lang="en-US" altLang="en-US" sz="2000" dirty="0">
                <a:latin typeface="Courier New" panose="02070309020205020404" pitchFamily="49" charset="0"/>
              </a:rPr>
              <a:t>Rectangle.cpp</a:t>
            </a:r>
            <a:r>
              <a:rPr lang="en-US" altLang="en-US" sz="2000" dirty="0"/>
              <a:t>  File should </a:t>
            </a:r>
            <a:r>
              <a:rPr lang="en-US" altLang="en-US" sz="2000" dirty="0">
                <a:latin typeface="Courier New" panose="02070309020205020404" pitchFamily="49" charset="0"/>
              </a:rPr>
              <a:t>#include</a:t>
            </a:r>
            <a:r>
              <a:rPr lang="en-US" altLang="en-US" sz="2000" dirty="0"/>
              <a:t> the class specification file</a:t>
            </a:r>
          </a:p>
          <a:p>
            <a:pPr lvl="1">
              <a:lnSpc>
                <a:spcPct val="150000"/>
              </a:lnSpc>
            </a:pPr>
            <a:r>
              <a:rPr lang="en-US" altLang="en-US" sz="2000" dirty="0"/>
              <a:t>Programs that use the class must </a:t>
            </a:r>
            <a:r>
              <a:rPr lang="en-US" altLang="en-US" sz="2000" dirty="0">
                <a:latin typeface="Courier New" panose="02070309020205020404" pitchFamily="49" charset="0"/>
              </a:rPr>
              <a:t>#include</a:t>
            </a:r>
            <a:r>
              <a:rPr lang="en-US" altLang="en-US" sz="2000" dirty="0"/>
              <a:t> the class specification file, and be compiled and linked with the member function definitions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5A5BE40-D6E6-C26D-C18B-5CD194C1BC71}"/>
              </a:ext>
            </a:extLst>
          </p:cNvPr>
          <p:cNvSpPr>
            <a:spLocks noGrp="1" noChangeArrowheads="1"/>
          </p:cNvSpPr>
          <p:nvPr>
            <p:ph type="title"/>
          </p:nvPr>
        </p:nvSpPr>
        <p:spPr/>
        <p:txBody>
          <a:bodyPr/>
          <a:lstStyle/>
          <a:p>
            <a:r>
              <a:rPr lang="en-US" altLang="en-US" cap="none" dirty="0"/>
              <a:t>Inline Member Functions</a:t>
            </a:r>
          </a:p>
        </p:txBody>
      </p:sp>
      <p:sp>
        <p:nvSpPr>
          <p:cNvPr id="54275" name="Rectangle 3">
            <a:extLst>
              <a:ext uri="{FF2B5EF4-FFF2-40B4-BE49-F238E27FC236}">
                <a16:creationId xmlns:a16="http://schemas.microsoft.com/office/drawing/2014/main" id="{EBF4DF5C-0C1B-2C73-58D2-9497083138E2}"/>
              </a:ext>
            </a:extLst>
          </p:cNvPr>
          <p:cNvSpPr>
            <a:spLocks noGrp="1" noChangeArrowheads="1"/>
          </p:cNvSpPr>
          <p:nvPr>
            <p:ph idx="1"/>
          </p:nvPr>
        </p:nvSpPr>
        <p:spPr/>
        <p:txBody>
          <a:bodyPr/>
          <a:lstStyle/>
          <a:p>
            <a:pPr>
              <a:buFontTx/>
              <a:buChar char="•"/>
            </a:pPr>
            <a:r>
              <a:rPr lang="en-US" altLang="en-US" dirty="0"/>
              <a:t>Member functions can be defined</a:t>
            </a:r>
          </a:p>
          <a:p>
            <a:pPr lvl="1"/>
            <a:r>
              <a:rPr lang="en-US" altLang="en-US" dirty="0"/>
              <a:t>inline: in class declaration</a:t>
            </a:r>
          </a:p>
          <a:p>
            <a:pPr lvl="1"/>
            <a:r>
              <a:rPr lang="en-US" altLang="en-US" dirty="0"/>
              <a:t>after the class declaration</a:t>
            </a:r>
            <a:br>
              <a:rPr lang="en-US" altLang="en-US" dirty="0"/>
            </a:br>
            <a:endParaRPr lang="en-US" altLang="en-US" dirty="0"/>
          </a:p>
          <a:p>
            <a:pPr>
              <a:buFontTx/>
              <a:buChar char="•"/>
            </a:pPr>
            <a:r>
              <a:rPr lang="en-US" altLang="en-US" dirty="0"/>
              <a:t>Inline appropriate for short function bodies:</a:t>
            </a:r>
          </a:p>
          <a:p>
            <a:pPr lvl="1">
              <a:buFontTx/>
              <a:buNone/>
            </a:pPr>
            <a:r>
              <a:rPr lang="en-US" altLang="en-US" dirty="0">
                <a:solidFill>
                  <a:schemeClr val="accent1"/>
                </a:solidFill>
                <a:latin typeface="Courier New" panose="02070309020205020404" pitchFamily="49" charset="0"/>
              </a:rPr>
              <a:t>	int getWidth() const</a:t>
            </a:r>
            <a:br>
              <a:rPr lang="en-US" altLang="en-US" dirty="0">
                <a:solidFill>
                  <a:schemeClr val="accent1"/>
                </a:solidFill>
                <a:latin typeface="Courier New" panose="02070309020205020404" pitchFamily="49" charset="0"/>
              </a:rPr>
            </a:br>
            <a:r>
              <a:rPr lang="en-US" altLang="en-US" dirty="0">
                <a:solidFill>
                  <a:schemeClr val="accent1"/>
                </a:solidFill>
                <a:latin typeface="Courier New" panose="02070309020205020404" pitchFamily="49" charset="0"/>
              </a:rPr>
              <a:t>   { return width;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3D7F18A-BCB9-9B7F-BF52-FB0896671EA0}"/>
              </a:ext>
            </a:extLst>
          </p:cNvPr>
          <p:cNvSpPr>
            <a:spLocks noGrp="1" noChangeArrowheads="1"/>
          </p:cNvSpPr>
          <p:nvPr>
            <p:ph type="title"/>
          </p:nvPr>
        </p:nvSpPr>
        <p:spPr>
          <a:xfrm>
            <a:off x="1828801" y="280218"/>
            <a:ext cx="9320980" cy="1015181"/>
          </a:xfrm>
        </p:spPr>
        <p:txBody>
          <a:bodyPr/>
          <a:lstStyle/>
          <a:p>
            <a:r>
              <a:rPr lang="en-US" altLang="en-US" cap="none" dirty="0"/>
              <a:t>Rectangle Class With Inline Member Functions</a:t>
            </a:r>
          </a:p>
        </p:txBody>
      </p:sp>
      <p:sp>
        <p:nvSpPr>
          <p:cNvPr id="56323" name="Text Box 3">
            <a:extLst>
              <a:ext uri="{FF2B5EF4-FFF2-40B4-BE49-F238E27FC236}">
                <a16:creationId xmlns:a16="http://schemas.microsoft.com/office/drawing/2014/main" id="{AC0C030A-21B0-257E-FB14-ED64A0AB7760}"/>
              </a:ext>
            </a:extLst>
          </p:cNvPr>
          <p:cNvSpPr txBox="1">
            <a:spLocks noChangeArrowheads="1"/>
          </p:cNvSpPr>
          <p:nvPr/>
        </p:nvSpPr>
        <p:spPr bwMode="auto">
          <a:xfrm>
            <a:off x="1991032" y="1295398"/>
            <a:ext cx="769865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chemeClr val="accent1"/>
                </a:solidFill>
              </a:rPr>
              <a:t>  </a:t>
            </a:r>
            <a:r>
              <a:rPr lang="en-US" altLang="en-US" sz="1200" dirty="0">
                <a:solidFill>
                  <a:schemeClr val="accent1"/>
                </a:solidFill>
                <a:latin typeface="Courier New" panose="02070309020205020404" pitchFamily="49" charset="0"/>
                <a:cs typeface="Times New Roman" panose="02020603050405020304" pitchFamily="18" charset="0"/>
              </a:rPr>
              <a:t>1  // Specification file for the Rectangle class</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2  // This version uses some inline member functions.</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3  #ifndef RECTANGLE_H</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4  #define RECTANGLE_H</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5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6  class Rectangle</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7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8     private:</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 9        double width;</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10        double length;</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11     public:</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12        void setWidth(double);</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13        void setLength(double);</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14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15        double getWidth() const</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16           { return width;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17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18        double getLength() const</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19           { return length;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20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21        double getArea() const</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22           { return width * length;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23  };</a:t>
            </a:r>
            <a:br>
              <a:rPr lang="en-US" altLang="en-US" sz="1200" dirty="0">
                <a:solidFill>
                  <a:schemeClr val="accent1"/>
                </a:solidFill>
                <a:latin typeface="Courier New" panose="02070309020205020404" pitchFamily="49" charset="0"/>
                <a:cs typeface="Times New Roman" panose="02020603050405020304" pitchFamily="18" charset="0"/>
              </a:rPr>
            </a:br>
            <a:r>
              <a:rPr lang="en-US" altLang="en-US" sz="1200" dirty="0">
                <a:solidFill>
                  <a:schemeClr val="accent1"/>
                </a:solidFill>
                <a:latin typeface="Courier New" panose="02070309020205020404" pitchFamily="49" charset="0"/>
                <a:cs typeface="Times New Roman" panose="02020603050405020304" pitchFamily="18" charset="0"/>
              </a:rPr>
              <a:t>24  #endif</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BA9C60E-DB42-FC1A-333B-D3D2052F34D0}"/>
              </a:ext>
            </a:extLst>
          </p:cNvPr>
          <p:cNvSpPr>
            <a:spLocks noGrp="1" noChangeArrowheads="1"/>
          </p:cNvSpPr>
          <p:nvPr>
            <p:ph type="title"/>
          </p:nvPr>
        </p:nvSpPr>
        <p:spPr/>
        <p:txBody>
          <a:bodyPr/>
          <a:lstStyle/>
          <a:p>
            <a:r>
              <a:rPr lang="en-US" altLang="en-US" cap="none" dirty="0"/>
              <a:t>Tradeoffs – Inline Vs. Regular Member Functions</a:t>
            </a:r>
          </a:p>
        </p:txBody>
      </p:sp>
      <p:sp>
        <p:nvSpPr>
          <p:cNvPr id="57347" name="Rectangle 3">
            <a:extLst>
              <a:ext uri="{FF2B5EF4-FFF2-40B4-BE49-F238E27FC236}">
                <a16:creationId xmlns:a16="http://schemas.microsoft.com/office/drawing/2014/main" id="{865AF691-DE61-6284-D88C-5D353B786981}"/>
              </a:ext>
            </a:extLst>
          </p:cNvPr>
          <p:cNvSpPr>
            <a:spLocks noGrp="1" noChangeArrowheads="1"/>
          </p:cNvSpPr>
          <p:nvPr>
            <p:ph idx="1"/>
          </p:nvPr>
        </p:nvSpPr>
        <p:spPr/>
        <p:txBody>
          <a:bodyPr/>
          <a:lstStyle/>
          <a:p>
            <a:pPr>
              <a:buFontTx/>
              <a:buChar char="•"/>
            </a:pPr>
            <a:r>
              <a:rPr lang="en-US" altLang="en-US"/>
              <a:t>Regular functions – when called, compiler stores return address of call, allocates memory for local variables, etc.</a:t>
            </a:r>
            <a:br>
              <a:rPr lang="en-US" altLang="en-US"/>
            </a:br>
            <a:endParaRPr lang="en-US" altLang="en-US"/>
          </a:p>
          <a:p>
            <a:pPr>
              <a:buFontTx/>
              <a:buChar char="•"/>
            </a:pPr>
            <a:r>
              <a:rPr lang="en-US" altLang="en-US"/>
              <a:t>Code for an inline function is copied into program in place of call – larger executable program, but no function call overhead, hence faster execution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9772F17-B4B0-D157-0F67-E99EE55C63B5}"/>
              </a:ext>
            </a:extLst>
          </p:cNvPr>
          <p:cNvSpPr>
            <a:spLocks noGrp="1" noChangeArrowheads="1"/>
          </p:cNvSpPr>
          <p:nvPr>
            <p:ph type="title"/>
          </p:nvPr>
        </p:nvSpPr>
        <p:spPr/>
        <p:txBody>
          <a:bodyPr/>
          <a:lstStyle/>
          <a:p>
            <a:r>
              <a:rPr lang="en-US" altLang="en-US" cap="none" dirty="0"/>
              <a:t>Constructors</a:t>
            </a:r>
          </a:p>
        </p:txBody>
      </p:sp>
      <p:sp>
        <p:nvSpPr>
          <p:cNvPr id="60419" name="Rectangle 3">
            <a:extLst>
              <a:ext uri="{FF2B5EF4-FFF2-40B4-BE49-F238E27FC236}">
                <a16:creationId xmlns:a16="http://schemas.microsoft.com/office/drawing/2014/main" id="{1CD9A750-4E96-1659-7B3B-7D19D4EC5D6E}"/>
              </a:ext>
            </a:extLst>
          </p:cNvPr>
          <p:cNvSpPr>
            <a:spLocks noGrp="1" noChangeArrowheads="1"/>
          </p:cNvSpPr>
          <p:nvPr>
            <p:ph idx="1"/>
          </p:nvPr>
        </p:nvSpPr>
        <p:spPr>
          <a:xfrm>
            <a:off x="1981201" y="1946275"/>
            <a:ext cx="9094838" cy="3741738"/>
          </a:xfrm>
        </p:spPr>
        <p:txBody>
          <a:bodyPr/>
          <a:lstStyle/>
          <a:p>
            <a:pPr>
              <a:lnSpc>
                <a:spcPct val="90000"/>
              </a:lnSpc>
              <a:buFontTx/>
              <a:buChar char="•"/>
            </a:pPr>
            <a:r>
              <a:rPr lang="en-US" altLang="en-US" dirty="0"/>
              <a:t>Member function that is automatically called when an object is created</a:t>
            </a:r>
            <a:br>
              <a:rPr lang="en-US" altLang="en-US" dirty="0"/>
            </a:br>
            <a:endParaRPr lang="en-US" altLang="en-US" dirty="0"/>
          </a:p>
          <a:p>
            <a:pPr>
              <a:lnSpc>
                <a:spcPct val="90000"/>
              </a:lnSpc>
              <a:buFontTx/>
              <a:buChar char="•"/>
            </a:pPr>
            <a:r>
              <a:rPr lang="en-US" altLang="en-US" dirty="0"/>
              <a:t>Purpose is to construct an object</a:t>
            </a:r>
            <a:br>
              <a:rPr lang="en-US" altLang="en-US" dirty="0"/>
            </a:br>
            <a:endParaRPr lang="en-US" altLang="en-US" dirty="0"/>
          </a:p>
          <a:p>
            <a:pPr>
              <a:lnSpc>
                <a:spcPct val="90000"/>
              </a:lnSpc>
              <a:buFontTx/>
              <a:buChar char="•"/>
            </a:pPr>
            <a:r>
              <a:rPr lang="en-US" altLang="en-US" dirty="0"/>
              <a:t>Constructor function name is class name</a:t>
            </a:r>
            <a:br>
              <a:rPr lang="en-US" altLang="en-US" dirty="0"/>
            </a:br>
            <a:endParaRPr lang="en-US" altLang="en-US" dirty="0"/>
          </a:p>
          <a:p>
            <a:pPr>
              <a:lnSpc>
                <a:spcPct val="90000"/>
              </a:lnSpc>
              <a:buFontTx/>
              <a:buChar char="•"/>
            </a:pPr>
            <a:r>
              <a:rPr lang="en-US" altLang="en-US" dirty="0"/>
              <a:t>Has no return type</a:t>
            </a:r>
          </a:p>
          <a:p>
            <a:pPr>
              <a:lnSpc>
                <a:spcPct val="90000"/>
              </a:lnSpc>
              <a:buFontTx/>
              <a:buChar char="•"/>
            </a:pPr>
            <a:endParaRPr lang="en-US" altLang="en-US" sz="28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4ED5-C5D2-464A-A0A5-3734382CB819}"/>
              </a:ext>
            </a:extLst>
          </p:cNvPr>
          <p:cNvSpPr>
            <a:spLocks noGrp="1"/>
          </p:cNvSpPr>
          <p:nvPr>
            <p:ph type="title"/>
          </p:nvPr>
        </p:nvSpPr>
        <p:spPr/>
        <p:txBody>
          <a:bodyPr/>
          <a:lstStyle/>
          <a:p>
            <a:r>
              <a:rPr lang="en-US" cap="none" dirty="0"/>
              <a:t>Course Outline</a:t>
            </a:r>
          </a:p>
        </p:txBody>
      </p:sp>
      <p:sp>
        <p:nvSpPr>
          <p:cNvPr id="3" name="Content Placeholder 2">
            <a:extLst>
              <a:ext uri="{FF2B5EF4-FFF2-40B4-BE49-F238E27FC236}">
                <a16:creationId xmlns:a16="http://schemas.microsoft.com/office/drawing/2014/main" id="{D703DFB0-9090-0E4A-8C4B-A06165DD3C3D}"/>
              </a:ext>
            </a:extLst>
          </p:cNvPr>
          <p:cNvSpPr>
            <a:spLocks noGrp="1"/>
          </p:cNvSpPr>
          <p:nvPr>
            <p:ph idx="1"/>
          </p:nvPr>
        </p:nvSpPr>
        <p:spPr/>
        <p:txBody>
          <a:bodyPr>
            <a:normAutofit/>
          </a:bodyPr>
          <a:lstStyle/>
          <a:p>
            <a:pPr marL="0" indent="0">
              <a:buNone/>
            </a:pPr>
            <a:r>
              <a:rPr lang="en-US" sz="2400" dirty="0"/>
              <a:t>Course outline link is in Learning Hub</a:t>
            </a:r>
          </a:p>
        </p:txBody>
      </p:sp>
    </p:spTree>
    <p:extLst>
      <p:ext uri="{BB962C8B-B14F-4D97-AF65-F5344CB8AC3E}">
        <p14:creationId xmlns:p14="http://schemas.microsoft.com/office/powerpoint/2010/main" val="2125614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2EBC90A4-2C0E-6218-A777-B436D1392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609600"/>
            <a:ext cx="54197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B64116A9-B1E9-8D4F-A650-902096227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143000"/>
            <a:ext cx="79867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3">
            <a:extLst>
              <a:ext uri="{FF2B5EF4-FFF2-40B4-BE49-F238E27FC236}">
                <a16:creationId xmlns:a16="http://schemas.microsoft.com/office/drawing/2014/main" id="{B92CB50B-21A5-ACA5-D79C-EADE82782514}"/>
              </a:ext>
            </a:extLst>
          </p:cNvPr>
          <p:cNvSpPr txBox="1">
            <a:spLocks noChangeArrowheads="1"/>
          </p:cNvSpPr>
          <p:nvPr/>
        </p:nvSpPr>
        <p:spPr bwMode="auto">
          <a:xfrm>
            <a:off x="8077200" y="60198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i="1"/>
              <a:t>Continues...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B00E7113-6BA3-D27C-4E36-07E6C2646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601" y="1162050"/>
            <a:ext cx="5395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3">
            <a:extLst>
              <a:ext uri="{FF2B5EF4-FFF2-40B4-BE49-F238E27FC236}">
                <a16:creationId xmlns:a16="http://schemas.microsoft.com/office/drawing/2014/main" id="{4280F03C-3EF7-173E-8A88-13B4DB470E4B}"/>
              </a:ext>
            </a:extLst>
          </p:cNvPr>
          <p:cNvSpPr>
            <a:spLocks noChangeArrowheads="1"/>
          </p:cNvSpPr>
          <p:nvPr/>
        </p:nvSpPr>
        <p:spPr bwMode="auto">
          <a:xfrm>
            <a:off x="1828801" y="1524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solidFill>
                  <a:srgbClr val="0488AE"/>
                </a:solidFill>
              </a:rPr>
              <a:t>Contents of </a:t>
            </a:r>
            <a:r>
              <a:rPr lang="en-US" altLang="en-US">
                <a:solidFill>
                  <a:srgbClr val="0488AE"/>
                </a:solidFill>
                <a:latin typeface="Courier New" panose="02070309020205020404" pitchFamily="49" charset="0"/>
              </a:rPr>
              <a:t>Rectangle.ccp </a:t>
            </a:r>
            <a:r>
              <a:rPr lang="en-US" altLang="en-US">
                <a:solidFill>
                  <a:srgbClr val="0488AE"/>
                </a:solidFill>
              </a:rPr>
              <a:t>Version 3</a:t>
            </a:r>
            <a:endParaRPr lang="en-US" altLang="en-US">
              <a:solidFill>
                <a:srgbClr val="603A2F"/>
              </a:solidFill>
              <a:latin typeface="Courier New" panose="02070309020205020404" pitchFamily="49" charset="0"/>
            </a:endParaRPr>
          </a:p>
        </p:txBody>
      </p:sp>
      <p:sp>
        <p:nvSpPr>
          <p:cNvPr id="64516" name="Rectangle 1">
            <a:extLst>
              <a:ext uri="{FF2B5EF4-FFF2-40B4-BE49-F238E27FC236}">
                <a16:creationId xmlns:a16="http://schemas.microsoft.com/office/drawing/2014/main" id="{450A2507-C963-C344-88CE-13A7B63EC7F2}"/>
              </a:ext>
            </a:extLst>
          </p:cNvPr>
          <p:cNvSpPr>
            <a:spLocks noChangeArrowheads="1"/>
          </p:cNvSpPr>
          <p:nvPr/>
        </p:nvSpPr>
        <p:spPr bwMode="auto">
          <a:xfrm>
            <a:off x="9144001" y="593090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(continued)</a:t>
            </a:r>
            <a:endParaRPr lang="en-US" altLang="en-US" sz="1800">
              <a:latin typeface="Courier New" panose="02070309020205020404" pitchFamily="49"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C850F9-C96D-72BD-F104-D7B324C99CAE}"/>
              </a:ext>
            </a:extLst>
          </p:cNvPr>
          <p:cNvPicPr>
            <a:picLocks noChangeAspect="1"/>
          </p:cNvPicPr>
          <p:nvPr/>
        </p:nvPicPr>
        <p:blipFill>
          <a:blip r:embed="rId2"/>
          <a:stretch>
            <a:fillRect/>
          </a:stretch>
        </p:blipFill>
        <p:spPr>
          <a:xfrm>
            <a:off x="2616200" y="1117600"/>
            <a:ext cx="6959600" cy="462280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F4834F4E-5574-621A-9BFD-7D5B90750CAD}"/>
              </a:ext>
            </a:extLst>
          </p:cNvPr>
          <p:cNvSpPr>
            <a:spLocks noGrp="1" noChangeArrowheads="1"/>
          </p:cNvSpPr>
          <p:nvPr>
            <p:ph type="title"/>
          </p:nvPr>
        </p:nvSpPr>
        <p:spPr/>
        <p:txBody>
          <a:bodyPr/>
          <a:lstStyle/>
          <a:p>
            <a:r>
              <a:rPr lang="en-US" altLang="en-US" cap="none" dirty="0"/>
              <a:t>In-place Initialization</a:t>
            </a:r>
          </a:p>
        </p:txBody>
      </p:sp>
      <p:sp>
        <p:nvSpPr>
          <p:cNvPr id="66563" name="Content Placeholder 2">
            <a:extLst>
              <a:ext uri="{FF2B5EF4-FFF2-40B4-BE49-F238E27FC236}">
                <a16:creationId xmlns:a16="http://schemas.microsoft.com/office/drawing/2014/main" id="{0DA98B5F-E124-FF81-E6F7-6AA44ED33523}"/>
              </a:ext>
            </a:extLst>
          </p:cNvPr>
          <p:cNvSpPr>
            <a:spLocks noGrp="1" noChangeArrowheads="1"/>
          </p:cNvSpPr>
          <p:nvPr>
            <p:ph idx="1"/>
          </p:nvPr>
        </p:nvSpPr>
        <p:spPr>
          <a:xfrm>
            <a:off x="1451579" y="2015732"/>
            <a:ext cx="10199647" cy="3450613"/>
          </a:xfrm>
        </p:spPr>
        <p:txBody>
          <a:bodyPr/>
          <a:lstStyle/>
          <a:p>
            <a:pPr>
              <a:buFontTx/>
              <a:buChar char="•"/>
            </a:pPr>
            <a:r>
              <a:rPr lang="en-US" altLang="en-US" sz="2400" dirty="0"/>
              <a:t>For C++11 and later, you can initialize a member variable in its declaration statement, just as you can with a regular variable.</a:t>
            </a:r>
          </a:p>
          <a:p>
            <a:pPr>
              <a:buFontTx/>
              <a:buChar char="•"/>
            </a:pPr>
            <a:r>
              <a:rPr lang="en-US" altLang="en-US" sz="2400" dirty="0"/>
              <a:t>This is known as in-place initialization. Here is an example:</a:t>
            </a:r>
          </a:p>
        </p:txBody>
      </p:sp>
      <p:sp>
        <p:nvSpPr>
          <p:cNvPr id="66564" name="TextBox 3">
            <a:extLst>
              <a:ext uri="{FF2B5EF4-FFF2-40B4-BE49-F238E27FC236}">
                <a16:creationId xmlns:a16="http://schemas.microsoft.com/office/drawing/2014/main" id="{1E0432FE-249B-D42F-0452-851F1D9A5CD1}"/>
              </a:ext>
            </a:extLst>
          </p:cNvPr>
          <p:cNvSpPr txBox="1">
            <a:spLocks noChangeArrowheads="1"/>
          </p:cNvSpPr>
          <p:nvPr/>
        </p:nvSpPr>
        <p:spPr bwMode="auto">
          <a:xfrm>
            <a:off x="2959510" y="3625647"/>
            <a:ext cx="533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chemeClr val="accent1"/>
                </a:solidFill>
                <a:latin typeface="Consolas" panose="020B0609020204030204" pitchFamily="49" charset="0"/>
              </a:rPr>
              <a:t>class Rectangle</a:t>
            </a:r>
          </a:p>
          <a:p>
            <a:pPr>
              <a:spcBef>
                <a:spcPct val="0"/>
              </a:spcBef>
              <a:buFontTx/>
              <a:buNone/>
            </a:pPr>
            <a:r>
              <a:rPr lang="en-US" altLang="en-US" sz="1800" dirty="0">
                <a:solidFill>
                  <a:schemeClr val="accent1"/>
                </a:solidFill>
                <a:latin typeface="Consolas" panose="020B0609020204030204" pitchFamily="49" charset="0"/>
              </a:rPr>
              <a:t>{</a:t>
            </a:r>
          </a:p>
          <a:p>
            <a:pPr>
              <a:spcBef>
                <a:spcPct val="0"/>
              </a:spcBef>
              <a:buFontTx/>
              <a:buNone/>
            </a:pPr>
            <a:r>
              <a:rPr lang="en-US" altLang="en-US" sz="1800" dirty="0">
                <a:solidFill>
                  <a:schemeClr val="accent1"/>
                </a:solidFill>
                <a:latin typeface="Consolas" panose="020B0609020204030204" pitchFamily="49" charset="0"/>
              </a:rPr>
              <a:t>private:</a:t>
            </a:r>
          </a:p>
          <a:p>
            <a:pPr>
              <a:spcBef>
                <a:spcPct val="0"/>
              </a:spcBef>
              <a:buFontTx/>
              <a:buNone/>
            </a:pPr>
            <a:r>
              <a:rPr lang="en-US" altLang="en-US" sz="1800" dirty="0">
                <a:solidFill>
                  <a:schemeClr val="accent1"/>
                </a:solidFill>
                <a:latin typeface="Consolas" panose="020B0609020204030204" pitchFamily="49" charset="0"/>
              </a:rPr>
              <a:t>   double width = 0.0;</a:t>
            </a:r>
          </a:p>
          <a:p>
            <a:pPr>
              <a:spcBef>
                <a:spcPct val="0"/>
              </a:spcBef>
              <a:buFontTx/>
              <a:buNone/>
            </a:pPr>
            <a:r>
              <a:rPr lang="en-US" altLang="en-US" sz="1800" dirty="0">
                <a:solidFill>
                  <a:schemeClr val="accent1"/>
                </a:solidFill>
                <a:latin typeface="Consolas" panose="020B0609020204030204" pitchFamily="49" charset="0"/>
              </a:rPr>
              <a:t>   double length = 0.0;</a:t>
            </a:r>
          </a:p>
          <a:p>
            <a:pPr>
              <a:spcBef>
                <a:spcPct val="0"/>
              </a:spcBef>
              <a:buFontTx/>
              <a:buNone/>
            </a:pPr>
            <a:r>
              <a:rPr lang="en-US" altLang="en-US" sz="1800" dirty="0">
                <a:solidFill>
                  <a:schemeClr val="accent1"/>
                </a:solidFill>
                <a:latin typeface="Consolas" panose="020B0609020204030204" pitchFamily="49" charset="0"/>
              </a:rPr>
              <a:t>public:</a:t>
            </a:r>
          </a:p>
          <a:p>
            <a:pPr>
              <a:spcBef>
                <a:spcPct val="0"/>
              </a:spcBef>
              <a:buFontTx/>
              <a:buNone/>
            </a:pPr>
            <a:r>
              <a:rPr lang="en-US" altLang="en-US" sz="1800" dirty="0">
                <a:solidFill>
                  <a:schemeClr val="accent1"/>
                </a:solidFill>
              </a:rPr>
              <a:t>   </a:t>
            </a:r>
            <a:r>
              <a:rPr lang="en-US" altLang="en-US" sz="1800" b="1" i="1" dirty="0">
                <a:solidFill>
                  <a:schemeClr val="accent1"/>
                </a:solidFill>
              </a:rPr>
              <a:t>Public member functions appear here…</a:t>
            </a:r>
            <a:endParaRPr lang="en-US" altLang="en-US" sz="1800" b="1" dirty="0">
              <a:solidFill>
                <a:schemeClr val="accent1"/>
              </a:solidFill>
            </a:endParaRPr>
          </a:p>
          <a:p>
            <a:pPr>
              <a:spcBef>
                <a:spcPct val="0"/>
              </a:spcBef>
              <a:buFontTx/>
              <a:buNone/>
            </a:pPr>
            <a:r>
              <a:rPr lang="en-US" altLang="en-US" sz="1800" dirty="0">
                <a:solidFill>
                  <a:schemeClr val="accent1"/>
                </a:solidFill>
                <a:latin typeface="Consolas" panose="020B06090202040302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6CEA6BA-DFCA-C20F-7FD5-0B6BAE5310E0}"/>
              </a:ext>
            </a:extLst>
          </p:cNvPr>
          <p:cNvSpPr>
            <a:spLocks noGrp="1" noChangeArrowheads="1"/>
          </p:cNvSpPr>
          <p:nvPr>
            <p:ph type="title"/>
          </p:nvPr>
        </p:nvSpPr>
        <p:spPr/>
        <p:txBody>
          <a:bodyPr/>
          <a:lstStyle/>
          <a:p>
            <a:r>
              <a:rPr lang="en-US" altLang="en-US" cap="none" dirty="0"/>
              <a:t>Default Constructors</a:t>
            </a:r>
          </a:p>
        </p:txBody>
      </p:sp>
      <p:sp>
        <p:nvSpPr>
          <p:cNvPr id="67587" name="Rectangle 3">
            <a:extLst>
              <a:ext uri="{FF2B5EF4-FFF2-40B4-BE49-F238E27FC236}">
                <a16:creationId xmlns:a16="http://schemas.microsoft.com/office/drawing/2014/main" id="{BB496B39-8D64-1BC4-DD22-053AA969C6F9}"/>
              </a:ext>
            </a:extLst>
          </p:cNvPr>
          <p:cNvSpPr>
            <a:spLocks noGrp="1" noChangeArrowheads="1"/>
          </p:cNvSpPr>
          <p:nvPr>
            <p:ph idx="1"/>
          </p:nvPr>
        </p:nvSpPr>
        <p:spPr>
          <a:xfrm>
            <a:off x="1451579" y="2015732"/>
            <a:ext cx="10022666" cy="3450613"/>
          </a:xfrm>
        </p:spPr>
        <p:txBody>
          <a:bodyPr/>
          <a:lstStyle/>
          <a:p>
            <a:pPr>
              <a:lnSpc>
                <a:spcPct val="90000"/>
              </a:lnSpc>
              <a:buFontTx/>
              <a:buChar char="•"/>
            </a:pPr>
            <a:r>
              <a:rPr lang="en-US" altLang="en-US" sz="2400" dirty="0"/>
              <a:t>A default constructor is a constructor that takes no arguments.</a:t>
            </a:r>
            <a:br>
              <a:rPr lang="en-US" altLang="en-US" sz="2400" dirty="0"/>
            </a:br>
            <a:endParaRPr lang="en-US" altLang="en-US" sz="2400" dirty="0"/>
          </a:p>
          <a:p>
            <a:pPr>
              <a:lnSpc>
                <a:spcPct val="90000"/>
              </a:lnSpc>
              <a:buFontTx/>
              <a:buChar char="•"/>
            </a:pPr>
            <a:r>
              <a:rPr lang="en-US" altLang="en-US" sz="2400" dirty="0"/>
              <a:t>If you write a class with no constructor at all, C++ will write a default constructor for you, one that does nothing.</a:t>
            </a:r>
            <a:br>
              <a:rPr lang="en-US" altLang="en-US" sz="2400" dirty="0"/>
            </a:br>
            <a:endParaRPr lang="en-US" altLang="en-US" sz="2400" dirty="0"/>
          </a:p>
          <a:p>
            <a:pPr>
              <a:lnSpc>
                <a:spcPct val="90000"/>
              </a:lnSpc>
              <a:spcBef>
                <a:spcPct val="40000"/>
              </a:spcBef>
              <a:buFontTx/>
              <a:buChar char="•"/>
            </a:pPr>
            <a:r>
              <a:rPr lang="en-US" altLang="en-US" sz="2400" dirty="0"/>
              <a:t>A simple instantiation of a class (with no arguments) calls the default constructor:</a:t>
            </a:r>
          </a:p>
          <a:p>
            <a:pPr lvl="1">
              <a:lnSpc>
                <a:spcPct val="90000"/>
              </a:lnSpc>
              <a:spcBef>
                <a:spcPct val="40000"/>
              </a:spcBef>
              <a:buFontTx/>
              <a:buNone/>
            </a:pPr>
            <a:r>
              <a:rPr lang="en-US" altLang="en-US" sz="2000" dirty="0"/>
              <a:t>	</a:t>
            </a:r>
            <a:r>
              <a:rPr lang="en-US" altLang="en-US" sz="2000" dirty="0">
                <a:solidFill>
                  <a:schemeClr val="accent1"/>
                </a:solidFill>
                <a:latin typeface="Courier New" panose="02070309020205020404" pitchFamily="49" charset="0"/>
              </a:rPr>
              <a:t>Rectangle r;</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E75F84-E8A2-6E90-7EAF-14C6E9D485E5}"/>
              </a:ext>
            </a:extLst>
          </p:cNvPr>
          <p:cNvSpPr>
            <a:spLocks noGrp="1" noChangeArrowheads="1"/>
          </p:cNvSpPr>
          <p:nvPr>
            <p:ph type="title"/>
          </p:nvPr>
        </p:nvSpPr>
        <p:spPr/>
        <p:txBody>
          <a:bodyPr/>
          <a:lstStyle/>
          <a:p>
            <a:r>
              <a:rPr lang="en-US" altLang="en-US" cap="none" dirty="0"/>
              <a:t>Passing Arguments To Constructors</a:t>
            </a:r>
          </a:p>
        </p:txBody>
      </p:sp>
      <p:sp>
        <p:nvSpPr>
          <p:cNvPr id="69635" name="Rectangle 3">
            <a:extLst>
              <a:ext uri="{FF2B5EF4-FFF2-40B4-BE49-F238E27FC236}">
                <a16:creationId xmlns:a16="http://schemas.microsoft.com/office/drawing/2014/main" id="{7F035AF2-D08D-43F9-183D-8DEA5E470511}"/>
              </a:ext>
            </a:extLst>
          </p:cNvPr>
          <p:cNvSpPr>
            <a:spLocks noGrp="1" noChangeArrowheads="1"/>
          </p:cNvSpPr>
          <p:nvPr>
            <p:ph idx="1"/>
          </p:nvPr>
        </p:nvSpPr>
        <p:spPr>
          <a:xfrm>
            <a:off x="1450392" y="2050026"/>
            <a:ext cx="9920613" cy="4262284"/>
          </a:xfrm>
        </p:spPr>
        <p:txBody>
          <a:bodyPr>
            <a:normAutofit fontScale="92500" lnSpcReduction="10000"/>
          </a:bodyPr>
          <a:lstStyle/>
          <a:p>
            <a:pPr>
              <a:lnSpc>
                <a:spcPct val="90000"/>
              </a:lnSpc>
              <a:spcBef>
                <a:spcPct val="40000"/>
              </a:spcBef>
              <a:buFontTx/>
              <a:buChar char="•"/>
            </a:pPr>
            <a:r>
              <a:rPr lang="en-US" altLang="en-US" sz="2800" dirty="0"/>
              <a:t>To create a constructor that takes arguments:</a:t>
            </a:r>
          </a:p>
          <a:p>
            <a:pPr lvl="1">
              <a:lnSpc>
                <a:spcPct val="150000"/>
              </a:lnSpc>
              <a:spcBef>
                <a:spcPct val="40000"/>
              </a:spcBef>
            </a:pPr>
            <a:r>
              <a:rPr lang="en-US" altLang="en-US" sz="2400" dirty="0"/>
              <a:t>indicate parameters in prototype:   </a:t>
            </a:r>
            <a:r>
              <a:rPr lang="en-US" altLang="en-US" sz="2400" dirty="0">
                <a:solidFill>
                  <a:schemeClr val="accent1"/>
                </a:solidFill>
                <a:latin typeface="Courier New" panose="02070309020205020404" pitchFamily="49" charset="0"/>
              </a:rPr>
              <a:t>Rectangle(double, double);</a:t>
            </a:r>
          </a:p>
          <a:p>
            <a:pPr lvl="1">
              <a:lnSpc>
                <a:spcPct val="90000"/>
              </a:lnSpc>
              <a:spcBef>
                <a:spcPct val="40000"/>
              </a:spcBef>
            </a:pPr>
            <a:r>
              <a:rPr lang="en-US" altLang="en-US" sz="2400" dirty="0"/>
              <a:t>Use parameters in the definition:</a:t>
            </a:r>
            <a:br>
              <a:rPr lang="en-US" altLang="en-US" sz="2400" dirty="0"/>
            </a:br>
            <a:br>
              <a:rPr lang="en-US" altLang="en-US" sz="2400" dirty="0"/>
            </a:br>
            <a:r>
              <a:rPr lang="en-US" altLang="en-US" sz="2400" dirty="0">
                <a:solidFill>
                  <a:schemeClr val="accent1"/>
                </a:solidFill>
                <a:latin typeface="Courier New" panose="02070309020205020404" pitchFamily="49" charset="0"/>
              </a:rPr>
              <a:t>Rectangle::Rectangle(double w, double len)</a:t>
            </a:r>
            <a:br>
              <a:rPr lang="en-US" altLang="en-US" sz="2400" dirty="0">
                <a:solidFill>
                  <a:schemeClr val="accent1"/>
                </a:solidFill>
                <a:latin typeface="Courier New" panose="02070309020205020404" pitchFamily="49" charset="0"/>
              </a:rPr>
            </a:br>
            <a:r>
              <a:rPr lang="en-US" altLang="en-US" sz="2400" dirty="0">
                <a:solidFill>
                  <a:schemeClr val="accent1"/>
                </a:solidFill>
                <a:latin typeface="Courier New" panose="02070309020205020404" pitchFamily="49" charset="0"/>
              </a:rPr>
              <a:t>{</a:t>
            </a:r>
            <a:br>
              <a:rPr lang="en-US" altLang="en-US" sz="2400" dirty="0">
                <a:solidFill>
                  <a:schemeClr val="accent1"/>
                </a:solidFill>
                <a:latin typeface="Courier New" panose="02070309020205020404" pitchFamily="49" charset="0"/>
              </a:rPr>
            </a:br>
            <a:r>
              <a:rPr lang="en-US" altLang="en-US" sz="2400" dirty="0">
                <a:solidFill>
                  <a:schemeClr val="accent1"/>
                </a:solidFill>
                <a:latin typeface="Courier New" panose="02070309020205020404" pitchFamily="49" charset="0"/>
              </a:rPr>
              <a:t>   width = w;</a:t>
            </a:r>
            <a:br>
              <a:rPr lang="en-US" altLang="en-US" sz="2400" dirty="0">
                <a:solidFill>
                  <a:schemeClr val="accent1"/>
                </a:solidFill>
                <a:latin typeface="Courier New" panose="02070309020205020404" pitchFamily="49" charset="0"/>
              </a:rPr>
            </a:br>
            <a:r>
              <a:rPr lang="en-US" altLang="en-US" sz="2400" dirty="0">
                <a:solidFill>
                  <a:schemeClr val="accent1"/>
                </a:solidFill>
                <a:latin typeface="Courier New" panose="02070309020205020404" pitchFamily="49" charset="0"/>
              </a:rPr>
              <a:t>   length = len;</a:t>
            </a:r>
            <a:br>
              <a:rPr lang="en-US" altLang="en-US" sz="2400" dirty="0">
                <a:solidFill>
                  <a:schemeClr val="accent1"/>
                </a:solidFill>
                <a:latin typeface="Courier New" panose="02070309020205020404" pitchFamily="49" charset="0"/>
              </a:rPr>
            </a:br>
            <a:r>
              <a:rPr lang="en-US" altLang="en-US" sz="2400" dirty="0">
                <a:solidFill>
                  <a:schemeClr val="accent1"/>
                </a:solidFill>
                <a:latin typeface="Courier New" panose="02070309020205020404" pitchFamily="49" charset="0"/>
              </a:rPr>
              <a:t>}</a:t>
            </a:r>
          </a:p>
          <a:p>
            <a:pPr>
              <a:lnSpc>
                <a:spcPct val="150000"/>
              </a:lnSpc>
              <a:spcBef>
                <a:spcPct val="40000"/>
              </a:spcBef>
              <a:buFontTx/>
              <a:buChar char="•"/>
            </a:pPr>
            <a:r>
              <a:rPr lang="en-US" altLang="en-US" sz="2200" dirty="0"/>
              <a:t>You can pass arguments to the constructor when you create an object:</a:t>
            </a:r>
            <a:br>
              <a:rPr lang="en-US" altLang="en-US" sz="2800" dirty="0"/>
            </a:br>
            <a:r>
              <a:rPr lang="en-US" altLang="en-US" sz="2400" dirty="0"/>
              <a:t>	</a:t>
            </a:r>
            <a:r>
              <a:rPr lang="en-US" altLang="en-US" sz="2400" dirty="0">
                <a:solidFill>
                  <a:schemeClr val="accent1"/>
                </a:solidFill>
                <a:latin typeface="Courier New" panose="02070309020205020404" pitchFamily="49" charset="0"/>
              </a:rPr>
              <a:t>Rectangle r(10, 5);</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EBF42C3-5DEB-5F4E-09A8-ED03CCAF0413}"/>
              </a:ext>
            </a:extLst>
          </p:cNvPr>
          <p:cNvSpPr>
            <a:spLocks noGrp="1" noChangeArrowheads="1"/>
          </p:cNvSpPr>
          <p:nvPr>
            <p:ph type="title"/>
          </p:nvPr>
        </p:nvSpPr>
        <p:spPr/>
        <p:txBody>
          <a:bodyPr/>
          <a:lstStyle/>
          <a:p>
            <a:r>
              <a:rPr lang="en-US" altLang="en-US" cap="none" dirty="0"/>
              <a:t>More About Default Constructors</a:t>
            </a:r>
          </a:p>
        </p:txBody>
      </p:sp>
      <p:sp>
        <p:nvSpPr>
          <p:cNvPr id="73731" name="Rectangle 3">
            <a:extLst>
              <a:ext uri="{FF2B5EF4-FFF2-40B4-BE49-F238E27FC236}">
                <a16:creationId xmlns:a16="http://schemas.microsoft.com/office/drawing/2014/main" id="{91055096-6B68-D539-93AD-7425C566845B}"/>
              </a:ext>
            </a:extLst>
          </p:cNvPr>
          <p:cNvSpPr>
            <a:spLocks noGrp="1" noChangeArrowheads="1"/>
          </p:cNvSpPr>
          <p:nvPr>
            <p:ph idx="1"/>
          </p:nvPr>
        </p:nvSpPr>
        <p:spPr/>
        <p:txBody>
          <a:bodyPr>
            <a:normAutofit fontScale="92500" lnSpcReduction="10000"/>
          </a:bodyPr>
          <a:lstStyle/>
          <a:p>
            <a:pPr>
              <a:lnSpc>
                <a:spcPct val="90000"/>
              </a:lnSpc>
              <a:buFontTx/>
              <a:buChar char="•"/>
            </a:pPr>
            <a:r>
              <a:rPr lang="en-US" altLang="en-US" sz="2800" dirty="0"/>
              <a:t>If all of a constructor's parameters have default arguments, then it is a default constructor. For example:</a:t>
            </a:r>
            <a:br>
              <a:rPr lang="en-US" altLang="en-US" sz="2800" dirty="0"/>
            </a:br>
            <a:endParaRPr lang="en-US" altLang="en-US" sz="2800" dirty="0"/>
          </a:p>
          <a:p>
            <a:pPr lvl="1">
              <a:lnSpc>
                <a:spcPct val="90000"/>
              </a:lnSpc>
              <a:spcBef>
                <a:spcPct val="40000"/>
              </a:spcBef>
              <a:buFontTx/>
              <a:buNone/>
            </a:pPr>
            <a:r>
              <a:rPr lang="en-US" altLang="en-US" sz="2400" dirty="0">
                <a:solidFill>
                  <a:schemeClr val="accent1"/>
                </a:solidFill>
                <a:latin typeface="Courier New" panose="02070309020205020404" pitchFamily="49" charset="0"/>
              </a:rPr>
              <a:t>Rectangle(double = 0, double = 0);</a:t>
            </a:r>
            <a:br>
              <a:rPr lang="en-US" altLang="en-US" sz="2400" dirty="0">
                <a:latin typeface="Courier New" panose="02070309020205020404" pitchFamily="49" charset="0"/>
              </a:rPr>
            </a:br>
            <a:endParaRPr lang="en-US" altLang="en-US" sz="2400" dirty="0">
              <a:latin typeface="Courier New" panose="02070309020205020404" pitchFamily="49" charset="0"/>
            </a:endParaRPr>
          </a:p>
          <a:p>
            <a:pPr>
              <a:lnSpc>
                <a:spcPct val="90000"/>
              </a:lnSpc>
              <a:buFontTx/>
              <a:buChar char="•"/>
            </a:pPr>
            <a:r>
              <a:rPr lang="en-US" altLang="en-US" sz="2800" dirty="0"/>
              <a:t>Creating an object and passing no arguments will cause this constructor to execute:</a:t>
            </a:r>
            <a:br>
              <a:rPr lang="en-US" altLang="en-US" sz="2800" dirty="0"/>
            </a:br>
            <a:br>
              <a:rPr lang="en-US" altLang="en-US" sz="2800" dirty="0"/>
            </a:br>
            <a:r>
              <a:rPr lang="en-US" altLang="en-US" sz="2800" dirty="0">
                <a:solidFill>
                  <a:schemeClr val="accent1"/>
                </a:solidFill>
                <a:latin typeface="Courier New" panose="02070309020205020404" pitchFamily="49" charset="0"/>
              </a:rPr>
              <a:t>Rectangle r;</a:t>
            </a:r>
          </a:p>
          <a:p>
            <a:pPr lvl="1">
              <a:lnSpc>
                <a:spcPct val="90000"/>
              </a:lnSpc>
              <a:spcBef>
                <a:spcPct val="40000"/>
              </a:spcBef>
              <a:buFontTx/>
              <a:buNone/>
            </a:pPr>
            <a:endParaRPr lang="en-US" altLang="en-US" sz="2400" dirty="0">
              <a:latin typeface="Courier New" panose="02070309020205020404" pitchFamily="49"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4A0512A-874B-BB7C-2F12-A3D6F54CA8E9}"/>
              </a:ext>
            </a:extLst>
          </p:cNvPr>
          <p:cNvSpPr>
            <a:spLocks noGrp="1" noChangeArrowheads="1"/>
          </p:cNvSpPr>
          <p:nvPr>
            <p:ph type="title"/>
          </p:nvPr>
        </p:nvSpPr>
        <p:spPr/>
        <p:txBody>
          <a:bodyPr/>
          <a:lstStyle/>
          <a:p>
            <a:r>
              <a:rPr lang="en-US" altLang="en-US" cap="none" dirty="0"/>
              <a:t>Classes With No Default Constructor</a:t>
            </a:r>
          </a:p>
        </p:txBody>
      </p:sp>
      <p:sp>
        <p:nvSpPr>
          <p:cNvPr id="74755" name="Rectangle 3">
            <a:extLst>
              <a:ext uri="{FF2B5EF4-FFF2-40B4-BE49-F238E27FC236}">
                <a16:creationId xmlns:a16="http://schemas.microsoft.com/office/drawing/2014/main" id="{309CF62B-3231-622A-F11B-EC7935DCAC4E}"/>
              </a:ext>
            </a:extLst>
          </p:cNvPr>
          <p:cNvSpPr>
            <a:spLocks noGrp="1" noChangeArrowheads="1"/>
          </p:cNvSpPr>
          <p:nvPr>
            <p:ph idx="1"/>
          </p:nvPr>
        </p:nvSpPr>
        <p:spPr/>
        <p:txBody>
          <a:bodyPr/>
          <a:lstStyle/>
          <a:p>
            <a:pPr>
              <a:buFontTx/>
              <a:buChar char="•"/>
            </a:pPr>
            <a:r>
              <a:rPr lang="en-US" altLang="en-US"/>
              <a:t>When all of a class's constructors require arguments, then the class has NO default constructor.</a:t>
            </a:r>
            <a:br>
              <a:rPr lang="en-US" altLang="en-US"/>
            </a:br>
            <a:endParaRPr lang="en-US" altLang="en-US"/>
          </a:p>
          <a:p>
            <a:pPr>
              <a:buFontTx/>
              <a:buChar char="•"/>
            </a:pPr>
            <a:r>
              <a:rPr lang="en-US" altLang="en-US"/>
              <a:t>When this is the case, you must pass the required arguments to the constructor when creating an object.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AB0A4EA-FA63-F875-A3EA-59A24EA39FE2}"/>
              </a:ext>
            </a:extLst>
          </p:cNvPr>
          <p:cNvSpPr>
            <a:spLocks noGrp="1" noChangeArrowheads="1"/>
          </p:cNvSpPr>
          <p:nvPr>
            <p:ph type="title"/>
          </p:nvPr>
        </p:nvSpPr>
        <p:spPr/>
        <p:txBody>
          <a:bodyPr/>
          <a:lstStyle/>
          <a:p>
            <a:r>
              <a:rPr lang="en-US" altLang="en-US" cap="none" dirty="0"/>
              <a:t>Destructors</a:t>
            </a:r>
            <a:endParaRPr lang="en-US" altLang="en-US" dirty="0"/>
          </a:p>
        </p:txBody>
      </p:sp>
      <p:sp>
        <p:nvSpPr>
          <p:cNvPr id="76803" name="Rectangle 3">
            <a:extLst>
              <a:ext uri="{FF2B5EF4-FFF2-40B4-BE49-F238E27FC236}">
                <a16:creationId xmlns:a16="http://schemas.microsoft.com/office/drawing/2014/main" id="{D6E3794F-FF92-1669-EBE4-003A51844E0C}"/>
              </a:ext>
            </a:extLst>
          </p:cNvPr>
          <p:cNvSpPr>
            <a:spLocks noGrp="1" noChangeArrowheads="1"/>
          </p:cNvSpPr>
          <p:nvPr>
            <p:ph idx="1"/>
          </p:nvPr>
        </p:nvSpPr>
        <p:spPr>
          <a:xfrm>
            <a:off x="1451579" y="2015732"/>
            <a:ext cx="9757195" cy="3450613"/>
          </a:xfrm>
        </p:spPr>
        <p:txBody>
          <a:bodyPr>
            <a:normAutofit/>
          </a:bodyPr>
          <a:lstStyle/>
          <a:p>
            <a:pPr>
              <a:lnSpc>
                <a:spcPct val="150000"/>
              </a:lnSpc>
              <a:buFontTx/>
              <a:buChar char="•"/>
            </a:pPr>
            <a:r>
              <a:rPr lang="en-US" altLang="en-US" dirty="0"/>
              <a:t>Member function automatically called when an object is destroyed</a:t>
            </a:r>
          </a:p>
          <a:p>
            <a:pPr>
              <a:lnSpc>
                <a:spcPct val="150000"/>
              </a:lnSpc>
              <a:buFontTx/>
              <a:buChar char="•"/>
            </a:pPr>
            <a:r>
              <a:rPr lang="en-US" altLang="en-US" dirty="0"/>
              <a:t>Destructor name is </a:t>
            </a:r>
            <a:r>
              <a:rPr lang="en-US" altLang="en-US" dirty="0">
                <a:latin typeface="Courier New" panose="02070309020205020404" pitchFamily="49" charset="0"/>
              </a:rPr>
              <a:t>~</a:t>
            </a:r>
            <a:r>
              <a:rPr lang="en-US" altLang="en-US" dirty="0"/>
              <a:t>classname, </a:t>
            </a:r>
            <a:r>
              <a:rPr lang="en-US" altLang="en-US" i="1" dirty="0"/>
              <a:t>e.g.</a:t>
            </a:r>
            <a:r>
              <a:rPr lang="en-US" altLang="en-US" dirty="0"/>
              <a:t>, </a:t>
            </a:r>
            <a:r>
              <a:rPr lang="en-US" altLang="en-US" dirty="0">
                <a:latin typeface="Courier New" panose="02070309020205020404" pitchFamily="49" charset="0"/>
              </a:rPr>
              <a:t>~Rectangle</a:t>
            </a:r>
            <a:endParaRPr lang="en-US" altLang="en-US" dirty="0"/>
          </a:p>
          <a:p>
            <a:pPr>
              <a:lnSpc>
                <a:spcPct val="150000"/>
              </a:lnSpc>
              <a:buFontTx/>
              <a:buChar char="•"/>
            </a:pPr>
            <a:r>
              <a:rPr lang="en-US" altLang="en-US" dirty="0"/>
              <a:t>Has no return type; takes no arguments</a:t>
            </a:r>
          </a:p>
          <a:p>
            <a:pPr>
              <a:lnSpc>
                <a:spcPct val="150000"/>
              </a:lnSpc>
              <a:buFontTx/>
              <a:buChar char="•"/>
            </a:pPr>
            <a:r>
              <a:rPr lang="en-US" altLang="en-US" dirty="0"/>
              <a:t>Only one destructor per class, </a:t>
            </a:r>
            <a:r>
              <a:rPr lang="en-US" altLang="en-US" i="1" dirty="0"/>
              <a:t>i.e.</a:t>
            </a:r>
            <a:r>
              <a:rPr lang="en-US" altLang="en-US" dirty="0"/>
              <a:t>, it cannot be overloaded</a:t>
            </a:r>
          </a:p>
          <a:p>
            <a:pPr>
              <a:lnSpc>
                <a:spcPct val="150000"/>
              </a:lnSpc>
              <a:buFontTx/>
              <a:buChar char="•"/>
            </a:pPr>
            <a:r>
              <a:rPr lang="en-US" altLang="en-US" dirty="0"/>
              <a:t>If constructor allocates dynamic memory, destructor should release it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CCEB681-E954-16C3-7BB8-A589E7F01F76}"/>
              </a:ext>
            </a:extLst>
          </p:cNvPr>
          <p:cNvSpPr>
            <a:spLocks noGrp="1" noChangeArrowheads="1"/>
          </p:cNvSpPr>
          <p:nvPr>
            <p:ph type="title"/>
          </p:nvPr>
        </p:nvSpPr>
        <p:spPr>
          <a:xfrm>
            <a:off x="1451579" y="804519"/>
            <a:ext cx="9786692" cy="1049235"/>
          </a:xfrm>
        </p:spPr>
        <p:txBody>
          <a:bodyPr/>
          <a:lstStyle/>
          <a:p>
            <a:r>
              <a:rPr lang="en-US" altLang="en-US" cap="none" dirty="0"/>
              <a:t>Procedural And Object-oriented Programming</a:t>
            </a:r>
          </a:p>
        </p:txBody>
      </p:sp>
      <p:sp>
        <p:nvSpPr>
          <p:cNvPr id="7171" name="Rectangle 3">
            <a:extLst>
              <a:ext uri="{FF2B5EF4-FFF2-40B4-BE49-F238E27FC236}">
                <a16:creationId xmlns:a16="http://schemas.microsoft.com/office/drawing/2014/main" id="{B9CEC576-2F3B-1C4A-61D0-F07B283A144D}"/>
              </a:ext>
            </a:extLst>
          </p:cNvPr>
          <p:cNvSpPr>
            <a:spLocks noGrp="1" noChangeArrowheads="1"/>
          </p:cNvSpPr>
          <p:nvPr>
            <p:ph idx="1"/>
          </p:nvPr>
        </p:nvSpPr>
        <p:spPr>
          <a:xfrm>
            <a:off x="1451579" y="2639961"/>
            <a:ext cx="10007918" cy="2826384"/>
          </a:xfrm>
        </p:spPr>
        <p:txBody>
          <a:bodyPr/>
          <a:lstStyle/>
          <a:p>
            <a:pPr>
              <a:spcBef>
                <a:spcPct val="60000"/>
              </a:spcBef>
              <a:buFontTx/>
              <a:buChar char="•"/>
            </a:pPr>
            <a:r>
              <a:rPr lang="en-US" altLang="en-US" u="sng" dirty="0">
                <a:solidFill>
                  <a:schemeClr val="accent1"/>
                </a:solidFill>
              </a:rPr>
              <a:t>Procedural programming</a:t>
            </a:r>
            <a:r>
              <a:rPr lang="en-US" altLang="en-US" dirty="0">
                <a:solidFill>
                  <a:schemeClr val="accent1"/>
                </a:solidFill>
              </a:rPr>
              <a:t> </a:t>
            </a:r>
            <a:r>
              <a:rPr lang="en-US" altLang="en-US" dirty="0"/>
              <a:t>focuses on the process/actions that occur in a program</a:t>
            </a:r>
            <a:br>
              <a:rPr lang="en-US" altLang="en-US" dirty="0"/>
            </a:br>
            <a:endParaRPr lang="en-US" altLang="en-US" dirty="0"/>
          </a:p>
          <a:p>
            <a:pPr>
              <a:spcBef>
                <a:spcPct val="60000"/>
              </a:spcBef>
              <a:buFontTx/>
              <a:buChar char="•"/>
            </a:pPr>
            <a:r>
              <a:rPr lang="en-US" altLang="en-US" u="sng" dirty="0">
                <a:solidFill>
                  <a:schemeClr val="accent1"/>
                </a:solidFill>
              </a:rPr>
              <a:t>Object-Oriented programming</a:t>
            </a:r>
            <a:r>
              <a:rPr lang="en-US" altLang="en-US" dirty="0">
                <a:solidFill>
                  <a:schemeClr val="accent1"/>
                </a:solidFill>
              </a:rPr>
              <a:t> </a:t>
            </a:r>
            <a:r>
              <a:rPr lang="en-US" altLang="en-US" dirty="0"/>
              <a:t>is based on the data and the functions that operate on it.  Objects are instances of ADTs that represent the data and its functions</a:t>
            </a:r>
            <a:endParaRPr lang="en-US" altLang="en-US" u="sng"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a:extLst>
              <a:ext uri="{FF2B5EF4-FFF2-40B4-BE49-F238E27FC236}">
                <a16:creationId xmlns:a16="http://schemas.microsoft.com/office/drawing/2014/main" id="{92505C0A-6D6D-3940-C15E-3A22BCE5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038" y="1295400"/>
            <a:ext cx="79803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extLst>
              <a:ext uri="{FF2B5EF4-FFF2-40B4-BE49-F238E27FC236}">
                <a16:creationId xmlns:a16="http://schemas.microsoft.com/office/drawing/2014/main" id="{91F2586D-B3B4-8397-5F66-5EAE4A386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00200"/>
            <a:ext cx="53340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3">
            <a:extLst>
              <a:ext uri="{FF2B5EF4-FFF2-40B4-BE49-F238E27FC236}">
                <a16:creationId xmlns:a16="http://schemas.microsoft.com/office/drawing/2014/main" id="{556AF97F-58FD-5B76-7DC3-0F8E87353126}"/>
              </a:ext>
            </a:extLst>
          </p:cNvPr>
          <p:cNvSpPr>
            <a:spLocks noChangeArrowheads="1"/>
          </p:cNvSpPr>
          <p:nvPr/>
        </p:nvSpPr>
        <p:spPr bwMode="auto">
          <a:xfrm>
            <a:off x="1828801" y="1524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488AE"/>
                </a:solidFill>
              </a:rPr>
              <a:t>Contents of </a:t>
            </a:r>
            <a:r>
              <a:rPr lang="en-US" altLang="en-US" dirty="0" err="1">
                <a:solidFill>
                  <a:srgbClr val="0488AE"/>
                </a:solidFill>
                <a:latin typeface="Courier New" panose="02070309020205020404" pitchFamily="49" charset="0"/>
              </a:rPr>
              <a:t>InventoryItem.h</a:t>
            </a:r>
            <a:r>
              <a:rPr lang="en-US" altLang="en-US" dirty="0">
                <a:solidFill>
                  <a:srgbClr val="0488AE"/>
                </a:solidFill>
              </a:rPr>
              <a:t> Version1</a:t>
            </a:r>
          </a:p>
        </p:txBody>
      </p:sp>
      <p:sp>
        <p:nvSpPr>
          <p:cNvPr id="79876" name="Rectangle 1">
            <a:extLst>
              <a:ext uri="{FF2B5EF4-FFF2-40B4-BE49-F238E27FC236}">
                <a16:creationId xmlns:a16="http://schemas.microsoft.com/office/drawing/2014/main" id="{9F47331C-8459-948B-D798-84339A01AA1F}"/>
              </a:ext>
            </a:extLst>
          </p:cNvPr>
          <p:cNvSpPr>
            <a:spLocks noChangeArrowheads="1"/>
          </p:cNvSpPr>
          <p:nvPr/>
        </p:nvSpPr>
        <p:spPr bwMode="auto">
          <a:xfrm>
            <a:off x="8686801" y="584835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(continued)</a:t>
            </a:r>
            <a:endParaRPr lang="en-US" altLang="en-US" sz="1800">
              <a:latin typeface="Courier New" panose="02070309020205020404" pitchFamily="49"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E36343-114E-5E7A-A85F-675429C46E90}"/>
              </a:ext>
            </a:extLst>
          </p:cNvPr>
          <p:cNvPicPr>
            <a:picLocks noChangeAspect="1"/>
          </p:cNvPicPr>
          <p:nvPr/>
        </p:nvPicPr>
        <p:blipFill>
          <a:blip r:embed="rId2"/>
          <a:stretch>
            <a:fillRect/>
          </a:stretch>
        </p:blipFill>
        <p:spPr>
          <a:xfrm>
            <a:off x="1954530" y="774843"/>
            <a:ext cx="8282940" cy="5308313"/>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0FFAA7C-0D06-0B45-A59B-B2A9DE25BFD5}"/>
              </a:ext>
            </a:extLst>
          </p:cNvPr>
          <p:cNvSpPr>
            <a:spLocks noGrp="1" noChangeArrowheads="1"/>
          </p:cNvSpPr>
          <p:nvPr>
            <p:ph type="title"/>
          </p:nvPr>
        </p:nvSpPr>
        <p:spPr>
          <a:xfrm>
            <a:off x="1451579" y="804519"/>
            <a:ext cx="9904679" cy="1049235"/>
          </a:xfrm>
        </p:spPr>
        <p:txBody>
          <a:bodyPr/>
          <a:lstStyle/>
          <a:p>
            <a:r>
              <a:rPr lang="en-US" altLang="en-US" cap="none" dirty="0"/>
              <a:t>Constructors, Destructors, And Dynamically Allocated Objects</a:t>
            </a:r>
          </a:p>
        </p:txBody>
      </p:sp>
      <p:sp>
        <p:nvSpPr>
          <p:cNvPr id="81923" name="Rectangle 3">
            <a:extLst>
              <a:ext uri="{FF2B5EF4-FFF2-40B4-BE49-F238E27FC236}">
                <a16:creationId xmlns:a16="http://schemas.microsoft.com/office/drawing/2014/main" id="{774B1406-AD24-C416-2C4F-F93465B3F8B4}"/>
              </a:ext>
            </a:extLst>
          </p:cNvPr>
          <p:cNvSpPr>
            <a:spLocks noGrp="1" noChangeArrowheads="1"/>
          </p:cNvSpPr>
          <p:nvPr>
            <p:ph idx="1"/>
          </p:nvPr>
        </p:nvSpPr>
        <p:spPr>
          <a:xfrm>
            <a:off x="1981200" y="2079522"/>
            <a:ext cx="8305800" cy="3711677"/>
          </a:xfrm>
        </p:spPr>
        <p:txBody>
          <a:bodyPr/>
          <a:lstStyle/>
          <a:p>
            <a:pPr>
              <a:lnSpc>
                <a:spcPct val="90000"/>
              </a:lnSpc>
              <a:buFontTx/>
              <a:buChar char="•"/>
            </a:pPr>
            <a:r>
              <a:rPr lang="en-US" altLang="en-US" sz="2800" dirty="0"/>
              <a:t>When an object is dynamically allocated with the new operator, its constructor executes:</a:t>
            </a:r>
            <a:br>
              <a:rPr lang="en-US" altLang="en-US" sz="2800" dirty="0"/>
            </a:br>
            <a:br>
              <a:rPr lang="en-US" altLang="en-US" sz="2800" dirty="0"/>
            </a:br>
            <a:r>
              <a:rPr lang="en-US" altLang="en-US" sz="2400" dirty="0">
                <a:solidFill>
                  <a:schemeClr val="accent1"/>
                </a:solidFill>
                <a:latin typeface="Courier New" panose="02070309020205020404" pitchFamily="49" charset="0"/>
              </a:rPr>
              <a:t>Rectangle *r = new Rectangle(10, 20);</a:t>
            </a:r>
            <a:br>
              <a:rPr lang="en-US" altLang="en-US" sz="2400" dirty="0"/>
            </a:br>
            <a:endParaRPr lang="en-US" altLang="en-US" sz="2400" dirty="0"/>
          </a:p>
          <a:p>
            <a:pPr>
              <a:lnSpc>
                <a:spcPct val="90000"/>
              </a:lnSpc>
              <a:buFontTx/>
              <a:buChar char="•"/>
            </a:pPr>
            <a:r>
              <a:rPr lang="en-US" altLang="en-US" sz="2800" dirty="0"/>
              <a:t>When the object is destroyed, its destructor executes:</a:t>
            </a:r>
            <a:br>
              <a:rPr lang="en-US" altLang="en-US" sz="2800" dirty="0"/>
            </a:br>
            <a:br>
              <a:rPr lang="en-US" altLang="en-US" sz="2800" dirty="0"/>
            </a:br>
            <a:r>
              <a:rPr lang="en-US" altLang="en-US" sz="2400" dirty="0">
                <a:solidFill>
                  <a:schemeClr val="accent1"/>
                </a:solidFill>
                <a:latin typeface="Courier New" panose="02070309020205020404" pitchFamily="49" charset="0"/>
              </a:rPr>
              <a:t>delete r;</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4948EE9-ABAE-2F7E-192D-C208B89DF69B}"/>
              </a:ext>
            </a:extLst>
          </p:cNvPr>
          <p:cNvSpPr>
            <a:spLocks noGrp="1" noChangeArrowheads="1"/>
          </p:cNvSpPr>
          <p:nvPr>
            <p:ph type="title"/>
          </p:nvPr>
        </p:nvSpPr>
        <p:spPr/>
        <p:txBody>
          <a:bodyPr/>
          <a:lstStyle/>
          <a:p>
            <a:r>
              <a:rPr lang="en-US" altLang="en-US" cap="none" dirty="0"/>
              <a:t>Overloading Constructors</a:t>
            </a:r>
          </a:p>
        </p:txBody>
      </p:sp>
      <p:sp>
        <p:nvSpPr>
          <p:cNvPr id="83971" name="Rectangle 3">
            <a:extLst>
              <a:ext uri="{FF2B5EF4-FFF2-40B4-BE49-F238E27FC236}">
                <a16:creationId xmlns:a16="http://schemas.microsoft.com/office/drawing/2014/main" id="{25FAE728-D111-89DA-7F2A-082EB47CB21D}"/>
              </a:ext>
            </a:extLst>
          </p:cNvPr>
          <p:cNvSpPr>
            <a:spLocks noGrp="1" noChangeArrowheads="1"/>
          </p:cNvSpPr>
          <p:nvPr>
            <p:ph idx="1"/>
          </p:nvPr>
        </p:nvSpPr>
        <p:spPr/>
        <p:txBody>
          <a:bodyPr/>
          <a:lstStyle/>
          <a:p>
            <a:pPr>
              <a:lnSpc>
                <a:spcPct val="105000"/>
              </a:lnSpc>
              <a:buFontTx/>
              <a:buChar char="•"/>
            </a:pPr>
            <a:r>
              <a:rPr lang="en-US" altLang="en-US" sz="2800" dirty="0"/>
              <a:t>A class can have more than one constructor</a:t>
            </a:r>
            <a:br>
              <a:rPr lang="en-US" altLang="en-US" sz="2800" dirty="0"/>
            </a:br>
            <a:endParaRPr lang="en-US" altLang="en-US" sz="2800" dirty="0"/>
          </a:p>
          <a:p>
            <a:pPr>
              <a:lnSpc>
                <a:spcPct val="105000"/>
              </a:lnSpc>
              <a:buFontTx/>
              <a:buChar char="•"/>
            </a:pPr>
            <a:r>
              <a:rPr lang="en-US" altLang="en-US" sz="2800" dirty="0"/>
              <a:t>Overloaded constructors in a class must have different parameter lists:</a:t>
            </a:r>
          </a:p>
          <a:p>
            <a:pPr lvl="1">
              <a:lnSpc>
                <a:spcPct val="105000"/>
              </a:lnSpc>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Rectangle();</a:t>
            </a:r>
            <a:br>
              <a:rPr lang="en-US" altLang="en-US" sz="2400" dirty="0">
                <a:solidFill>
                  <a:schemeClr val="accent1"/>
                </a:solidFill>
                <a:latin typeface="Courier New" panose="02070309020205020404" pitchFamily="49" charset="0"/>
              </a:rPr>
            </a:br>
            <a:r>
              <a:rPr lang="en-US" altLang="en-US" sz="2400" dirty="0">
                <a:solidFill>
                  <a:schemeClr val="accent1"/>
                </a:solidFill>
                <a:latin typeface="Courier New" panose="02070309020205020404" pitchFamily="49" charset="0"/>
              </a:rPr>
              <a:t>Rectangle(double);</a:t>
            </a:r>
          </a:p>
          <a:p>
            <a:pPr lvl="1">
              <a:lnSpc>
                <a:spcPct val="105000"/>
              </a:lnSpc>
              <a:buFontTx/>
              <a:buNone/>
            </a:pPr>
            <a:r>
              <a:rPr lang="en-US" altLang="en-US" sz="2400" dirty="0">
                <a:solidFill>
                  <a:schemeClr val="accent1"/>
                </a:solidFill>
                <a:latin typeface="Courier New" panose="02070309020205020404" pitchFamily="49" charset="0"/>
              </a:rPr>
              <a:t>	Rectangle(double, double);</a:t>
            </a:r>
            <a:endParaRPr lang="en-US" altLang="en-US" sz="2400" dirty="0">
              <a:solidFill>
                <a:schemeClr val="accent1"/>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5">
            <a:extLst>
              <a:ext uri="{FF2B5EF4-FFF2-40B4-BE49-F238E27FC236}">
                <a16:creationId xmlns:a16="http://schemas.microsoft.com/office/drawing/2014/main" id="{D2938202-74C7-7B62-D03D-44D436224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14" y="476250"/>
            <a:ext cx="635317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Text Box 3">
            <a:extLst>
              <a:ext uri="{FF2B5EF4-FFF2-40B4-BE49-F238E27FC236}">
                <a16:creationId xmlns:a16="http://schemas.microsoft.com/office/drawing/2014/main" id="{6E76D877-146A-E85A-B026-B9B09C96EB13}"/>
              </a:ext>
            </a:extLst>
          </p:cNvPr>
          <p:cNvSpPr txBox="1">
            <a:spLocks noChangeArrowheads="1"/>
          </p:cNvSpPr>
          <p:nvPr/>
        </p:nvSpPr>
        <p:spPr bwMode="auto">
          <a:xfrm>
            <a:off x="8077200" y="60198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i="1"/>
              <a:t>Continues...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5">
            <a:extLst>
              <a:ext uri="{FF2B5EF4-FFF2-40B4-BE49-F238E27FC236}">
                <a16:creationId xmlns:a16="http://schemas.microsoft.com/office/drawing/2014/main" id="{3EDC203F-0107-D4FE-7A4D-BA7432EC0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381000"/>
            <a:ext cx="63436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7C646D54-A7D8-013B-69D6-A55106E35C5A}"/>
              </a:ext>
            </a:extLst>
          </p:cNvPr>
          <p:cNvSpPr>
            <a:spLocks noGrp="1" noChangeArrowheads="1"/>
          </p:cNvSpPr>
          <p:nvPr>
            <p:ph type="title"/>
          </p:nvPr>
        </p:nvSpPr>
        <p:spPr/>
        <p:txBody>
          <a:bodyPr/>
          <a:lstStyle/>
          <a:p>
            <a:r>
              <a:rPr lang="en-US" altLang="en-US" cap="none" dirty="0"/>
              <a:t>Constructor Delegation</a:t>
            </a:r>
          </a:p>
        </p:txBody>
      </p:sp>
      <p:sp>
        <p:nvSpPr>
          <p:cNvPr id="88067" name="Content Placeholder 2">
            <a:extLst>
              <a:ext uri="{FF2B5EF4-FFF2-40B4-BE49-F238E27FC236}">
                <a16:creationId xmlns:a16="http://schemas.microsoft.com/office/drawing/2014/main" id="{EC5D00FA-6BF6-B4A0-CBBF-221E3D0F7663}"/>
              </a:ext>
            </a:extLst>
          </p:cNvPr>
          <p:cNvSpPr>
            <a:spLocks noGrp="1" noChangeArrowheads="1"/>
          </p:cNvSpPr>
          <p:nvPr>
            <p:ph sz="half" idx="1"/>
          </p:nvPr>
        </p:nvSpPr>
        <p:spPr/>
        <p:txBody>
          <a:bodyPr/>
          <a:lstStyle/>
          <a:p>
            <a:r>
              <a:rPr lang="en-US" altLang="en-US" sz="2400"/>
              <a:t>Sometimes a class will have multiple constructors that perform a similar set of steps. For example, look at the following </a:t>
            </a:r>
            <a:r>
              <a:rPr lang="en-US" altLang="en-US" sz="2400">
                <a:latin typeface="Consolas" panose="020B0609020204030204" pitchFamily="49" charset="0"/>
              </a:rPr>
              <a:t>Contact</a:t>
            </a:r>
            <a:r>
              <a:rPr lang="en-US" altLang="en-US" sz="2400"/>
              <a:t> class:</a:t>
            </a:r>
          </a:p>
        </p:txBody>
      </p:sp>
      <p:pic>
        <p:nvPicPr>
          <p:cNvPr id="6" name="Content Placeholder 5">
            <a:extLst>
              <a:ext uri="{FF2B5EF4-FFF2-40B4-BE49-F238E27FC236}">
                <a16:creationId xmlns:a16="http://schemas.microsoft.com/office/drawing/2014/main" id="{CE25E40F-3F7F-4817-F751-5595BD1D238A}"/>
              </a:ext>
            </a:extLst>
          </p:cNvPr>
          <p:cNvPicPr>
            <a:picLocks noGrp="1" noChangeAspect="1"/>
          </p:cNvPicPr>
          <p:nvPr>
            <p:ph sz="half" idx="2"/>
          </p:nvPr>
        </p:nvPicPr>
        <p:blipFill>
          <a:blip r:embed="rId2"/>
          <a:stretch>
            <a:fillRect/>
          </a:stretch>
        </p:blipFill>
        <p:spPr>
          <a:xfrm>
            <a:off x="6805783" y="1864194"/>
            <a:ext cx="3937000" cy="4525963"/>
          </a:xfrm>
          <a:ln>
            <a:solidFill>
              <a:schemeClr val="bg2">
                <a:lumMod val="40000"/>
                <a:lumOff val="60000"/>
              </a:schemeClr>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E9A58FF7-7E30-D679-5DAD-D5D1CDDA3E60}"/>
              </a:ext>
            </a:extLst>
          </p:cNvPr>
          <p:cNvSpPr>
            <a:spLocks noGrp="1" noChangeArrowheads="1"/>
          </p:cNvSpPr>
          <p:nvPr>
            <p:ph type="title"/>
          </p:nvPr>
        </p:nvSpPr>
        <p:spPr/>
        <p:txBody>
          <a:bodyPr/>
          <a:lstStyle/>
          <a:p>
            <a:r>
              <a:rPr lang="en-US" altLang="en-US" cap="none" dirty="0"/>
              <a:t>Constructor Delegation</a:t>
            </a:r>
          </a:p>
        </p:txBody>
      </p:sp>
      <p:sp>
        <p:nvSpPr>
          <p:cNvPr id="3" name="Content Placeholder 2">
            <a:extLst>
              <a:ext uri="{FF2B5EF4-FFF2-40B4-BE49-F238E27FC236}">
                <a16:creationId xmlns:a16="http://schemas.microsoft.com/office/drawing/2014/main" id="{4E6A29DF-E889-0BA8-B80E-C62BE12EAC22}"/>
              </a:ext>
            </a:extLst>
          </p:cNvPr>
          <p:cNvSpPr>
            <a:spLocks noGrp="1"/>
          </p:cNvSpPr>
          <p:nvPr>
            <p:ph sz="half" idx="1"/>
          </p:nvPr>
        </p:nvSpPr>
        <p:spPr/>
        <p:txBody>
          <a:bodyPr>
            <a:normAutofit fontScale="92500" lnSpcReduction="20000"/>
          </a:bodyPr>
          <a:lstStyle/>
          <a:p>
            <a:pPr>
              <a:defRPr/>
            </a:pPr>
            <a:r>
              <a:rPr lang="en-US" sz="2400" dirty="0"/>
              <a:t>Both constructors perform a similar operation: They assign values to the name, email, and phone member variables. </a:t>
            </a:r>
          </a:p>
          <a:p>
            <a:pPr>
              <a:defRPr/>
            </a:pPr>
            <a:r>
              <a:rPr lang="en-US" sz="2400" dirty="0"/>
              <a:t>The default constructor assigns empty strings to the members, and the parameterized constructor assigns specified values to the members.</a:t>
            </a:r>
            <a:endParaRPr lang="en-US" dirty="0"/>
          </a:p>
        </p:txBody>
      </p:sp>
      <p:pic>
        <p:nvPicPr>
          <p:cNvPr id="6" name="Content Placeholder 5">
            <a:extLst>
              <a:ext uri="{FF2B5EF4-FFF2-40B4-BE49-F238E27FC236}">
                <a16:creationId xmlns:a16="http://schemas.microsoft.com/office/drawing/2014/main" id="{E1EB1F0B-1EAD-EA4C-8F9C-CCF1FDA3F573}"/>
              </a:ext>
            </a:extLst>
          </p:cNvPr>
          <p:cNvPicPr>
            <a:picLocks noGrp="1" noChangeAspect="1"/>
          </p:cNvPicPr>
          <p:nvPr>
            <p:ph sz="half" idx="2"/>
          </p:nvPr>
        </p:nvPicPr>
        <p:blipFill>
          <a:blip r:embed="rId2"/>
          <a:stretch>
            <a:fillRect/>
          </a:stretch>
        </p:blipFill>
        <p:spPr>
          <a:xfrm>
            <a:off x="7388123" y="2010878"/>
            <a:ext cx="3937000" cy="4525963"/>
          </a:xfrm>
          <a:ln>
            <a:solidFill>
              <a:schemeClr val="bg2">
                <a:lumMod val="40000"/>
                <a:lumOff val="60000"/>
              </a:schemeClr>
            </a:solid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5D4F6164-618F-1C38-EE80-FEB4AF5F0778}"/>
              </a:ext>
            </a:extLst>
          </p:cNvPr>
          <p:cNvSpPr>
            <a:spLocks noGrp="1" noChangeArrowheads="1"/>
          </p:cNvSpPr>
          <p:nvPr>
            <p:ph type="title"/>
          </p:nvPr>
        </p:nvSpPr>
        <p:spPr/>
        <p:txBody>
          <a:bodyPr/>
          <a:lstStyle/>
          <a:p>
            <a:r>
              <a:rPr lang="en-US" altLang="en-US" cap="none" dirty="0"/>
              <a:t>Constructor Delegation</a:t>
            </a:r>
          </a:p>
        </p:txBody>
      </p:sp>
      <p:sp>
        <p:nvSpPr>
          <p:cNvPr id="90115" name="Content Placeholder 2">
            <a:extLst>
              <a:ext uri="{FF2B5EF4-FFF2-40B4-BE49-F238E27FC236}">
                <a16:creationId xmlns:a16="http://schemas.microsoft.com/office/drawing/2014/main" id="{89BC2EB7-0B09-B8CB-87FC-0FC4A4DA3589}"/>
              </a:ext>
            </a:extLst>
          </p:cNvPr>
          <p:cNvSpPr>
            <a:spLocks noGrp="1" noChangeArrowheads="1"/>
          </p:cNvSpPr>
          <p:nvPr>
            <p:ph sz="half" idx="1"/>
          </p:nvPr>
        </p:nvSpPr>
        <p:spPr/>
        <p:txBody>
          <a:bodyPr/>
          <a:lstStyle/>
          <a:p>
            <a:r>
              <a:rPr lang="en-US" altLang="en-US" dirty="0"/>
              <a:t>In C++ 20, it is possible for one constructor to call another constructor in the same class.</a:t>
            </a:r>
          </a:p>
          <a:p>
            <a:r>
              <a:rPr lang="en-US" altLang="en-US" dirty="0"/>
              <a:t>This is known as </a:t>
            </a:r>
            <a:r>
              <a:rPr lang="en-US" altLang="en-US" i="1" dirty="0"/>
              <a:t>constructor delegation</a:t>
            </a:r>
            <a:r>
              <a:rPr lang="en-US" altLang="en-US" dirty="0"/>
              <a:t>. </a:t>
            </a:r>
          </a:p>
        </p:txBody>
      </p:sp>
      <p:pic>
        <p:nvPicPr>
          <p:cNvPr id="8" name="Content Placeholder 7">
            <a:extLst>
              <a:ext uri="{FF2B5EF4-FFF2-40B4-BE49-F238E27FC236}">
                <a16:creationId xmlns:a16="http://schemas.microsoft.com/office/drawing/2014/main" id="{6F4B1BC1-864A-510F-6B7F-4D2414A0C58C}"/>
              </a:ext>
            </a:extLst>
          </p:cNvPr>
          <p:cNvPicPr>
            <a:picLocks noGrp="1" noChangeAspect="1"/>
          </p:cNvPicPr>
          <p:nvPr>
            <p:ph sz="half" idx="2"/>
          </p:nvPr>
        </p:nvPicPr>
        <p:blipFill>
          <a:blip r:embed="rId2"/>
          <a:stretch>
            <a:fillRect/>
          </a:stretch>
        </p:blipFill>
        <p:spPr>
          <a:xfrm>
            <a:off x="6172200" y="1838326"/>
            <a:ext cx="4038600" cy="4049713"/>
          </a:xfrm>
          <a:ln>
            <a:solidFill>
              <a:schemeClr val="bg2">
                <a:lumMod val="40000"/>
                <a:lumOff val="60000"/>
              </a:schemeClr>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310751-5C12-A6D9-0474-037366B986F7}"/>
              </a:ext>
            </a:extLst>
          </p:cNvPr>
          <p:cNvSpPr>
            <a:spLocks noGrp="1" noChangeArrowheads="1"/>
          </p:cNvSpPr>
          <p:nvPr>
            <p:ph type="title"/>
          </p:nvPr>
        </p:nvSpPr>
        <p:spPr>
          <a:xfrm>
            <a:off x="1451579" y="804519"/>
            <a:ext cx="9919427" cy="1049235"/>
          </a:xfrm>
        </p:spPr>
        <p:txBody>
          <a:bodyPr/>
          <a:lstStyle/>
          <a:p>
            <a:r>
              <a:rPr lang="en-US" altLang="en-US" cap="none" dirty="0"/>
              <a:t>Limitations Of Procedural Programming</a:t>
            </a:r>
          </a:p>
        </p:txBody>
      </p:sp>
      <p:sp>
        <p:nvSpPr>
          <p:cNvPr id="9219" name="Rectangle 3">
            <a:extLst>
              <a:ext uri="{FF2B5EF4-FFF2-40B4-BE49-F238E27FC236}">
                <a16:creationId xmlns:a16="http://schemas.microsoft.com/office/drawing/2014/main" id="{DC0FE620-D0EA-63AA-6A2D-95CBE51E4A47}"/>
              </a:ext>
            </a:extLst>
          </p:cNvPr>
          <p:cNvSpPr>
            <a:spLocks noGrp="1" noChangeArrowheads="1"/>
          </p:cNvSpPr>
          <p:nvPr>
            <p:ph idx="1"/>
          </p:nvPr>
        </p:nvSpPr>
        <p:spPr/>
        <p:txBody>
          <a:bodyPr/>
          <a:lstStyle/>
          <a:p>
            <a:pPr>
              <a:lnSpc>
                <a:spcPct val="90000"/>
              </a:lnSpc>
              <a:buFontTx/>
              <a:buChar char="•"/>
            </a:pPr>
            <a:r>
              <a:rPr lang="en-US" altLang="en-US"/>
              <a:t>If the data structures change, many functions must also be changed</a:t>
            </a:r>
            <a:br>
              <a:rPr lang="en-US" altLang="en-US"/>
            </a:br>
            <a:endParaRPr lang="en-US" altLang="en-US"/>
          </a:p>
          <a:p>
            <a:pPr>
              <a:lnSpc>
                <a:spcPct val="90000"/>
              </a:lnSpc>
              <a:buFontTx/>
              <a:buChar char="•"/>
            </a:pPr>
            <a:r>
              <a:rPr lang="en-US" altLang="en-US"/>
              <a:t>Programs that are based on complex function hierarchies are:</a:t>
            </a:r>
          </a:p>
          <a:p>
            <a:pPr lvl="1">
              <a:lnSpc>
                <a:spcPct val="90000"/>
              </a:lnSpc>
            </a:pPr>
            <a:r>
              <a:rPr lang="en-US" altLang="en-US"/>
              <a:t>difficult to understand and maintain</a:t>
            </a:r>
          </a:p>
          <a:p>
            <a:pPr lvl="1">
              <a:lnSpc>
                <a:spcPct val="90000"/>
              </a:lnSpc>
            </a:pPr>
            <a:r>
              <a:rPr lang="en-US" altLang="en-US"/>
              <a:t>difficult to modify and extend</a:t>
            </a:r>
          </a:p>
          <a:p>
            <a:pPr lvl="1">
              <a:lnSpc>
                <a:spcPct val="90000"/>
              </a:lnSpc>
            </a:pPr>
            <a:r>
              <a:rPr lang="en-US" altLang="en-US"/>
              <a:t>easy to break</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18C4E12-51AA-878C-34D3-6AEF7F7F319E}"/>
              </a:ext>
            </a:extLst>
          </p:cNvPr>
          <p:cNvSpPr>
            <a:spLocks noGrp="1" noChangeArrowheads="1"/>
          </p:cNvSpPr>
          <p:nvPr>
            <p:ph type="title"/>
          </p:nvPr>
        </p:nvSpPr>
        <p:spPr>
          <a:xfrm>
            <a:off x="855406" y="152400"/>
            <a:ext cx="10500852" cy="1143000"/>
          </a:xfrm>
        </p:spPr>
        <p:txBody>
          <a:bodyPr/>
          <a:lstStyle/>
          <a:p>
            <a:r>
              <a:rPr lang="en-US" altLang="en-US" cap="none" dirty="0"/>
              <a:t>Only One Default Constructor &amp; One Destructor</a:t>
            </a:r>
          </a:p>
        </p:txBody>
      </p:sp>
      <p:sp>
        <p:nvSpPr>
          <p:cNvPr id="91139" name="Rectangle 3">
            <a:extLst>
              <a:ext uri="{FF2B5EF4-FFF2-40B4-BE49-F238E27FC236}">
                <a16:creationId xmlns:a16="http://schemas.microsoft.com/office/drawing/2014/main" id="{6DFA8D3B-964C-0B2B-34F7-78A9F1D44413}"/>
              </a:ext>
            </a:extLst>
          </p:cNvPr>
          <p:cNvSpPr>
            <a:spLocks noGrp="1" noChangeArrowheads="1"/>
          </p:cNvSpPr>
          <p:nvPr>
            <p:ph idx="1"/>
          </p:nvPr>
        </p:nvSpPr>
        <p:spPr>
          <a:xfrm>
            <a:off x="1445342" y="1676401"/>
            <a:ext cx="9910916" cy="4525963"/>
          </a:xfrm>
        </p:spPr>
        <p:txBody>
          <a:bodyPr>
            <a:normAutofit/>
          </a:bodyPr>
          <a:lstStyle/>
          <a:p>
            <a:pPr>
              <a:spcBef>
                <a:spcPct val="30000"/>
              </a:spcBef>
              <a:buFontTx/>
              <a:buChar char="•"/>
            </a:pPr>
            <a:r>
              <a:rPr lang="en-US" altLang="en-US" sz="24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Square();</a:t>
            </a:r>
          </a:p>
          <a:p>
            <a:pPr lvl="1">
              <a:spcBef>
                <a:spcPct val="30000"/>
              </a:spcBef>
              <a:buClr>
                <a:srgbClr val="3333CC"/>
              </a:buClr>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Square(int = 0);  // will not compile</a:t>
            </a:r>
            <a:br>
              <a:rPr lang="en-US" altLang="en-US" sz="2400" dirty="0">
                <a:latin typeface="Courier New" panose="02070309020205020404" pitchFamily="49" charset="0"/>
              </a:rPr>
            </a:br>
            <a:endParaRPr lang="en-US" altLang="en-US" sz="2400" dirty="0">
              <a:latin typeface="Courier New" panose="02070309020205020404" pitchFamily="49" charset="0"/>
            </a:endParaRPr>
          </a:p>
          <a:p>
            <a:pPr>
              <a:spcBef>
                <a:spcPct val="30000"/>
              </a:spcBef>
              <a:buFontTx/>
              <a:buChar char="•"/>
            </a:pPr>
            <a:r>
              <a:rPr lang="en-US" altLang="en-US" sz="2800" dirty="0"/>
              <a:t>Since a destructor takes no arguments, there can only be one destructor for a class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3936722-5C36-D575-836D-37413670753F}"/>
              </a:ext>
            </a:extLst>
          </p:cNvPr>
          <p:cNvSpPr>
            <a:spLocks noGrp="1" noChangeArrowheads="1"/>
          </p:cNvSpPr>
          <p:nvPr>
            <p:ph type="title"/>
          </p:nvPr>
        </p:nvSpPr>
        <p:spPr/>
        <p:txBody>
          <a:bodyPr/>
          <a:lstStyle/>
          <a:p>
            <a:r>
              <a:rPr lang="en-US" altLang="en-US" cap="none" dirty="0"/>
              <a:t>Member Function Overloading</a:t>
            </a:r>
          </a:p>
        </p:txBody>
      </p:sp>
      <p:sp>
        <p:nvSpPr>
          <p:cNvPr id="93187" name="Rectangle 3">
            <a:extLst>
              <a:ext uri="{FF2B5EF4-FFF2-40B4-BE49-F238E27FC236}">
                <a16:creationId xmlns:a16="http://schemas.microsoft.com/office/drawing/2014/main" id="{3D6F43C4-9DC9-2A65-DCDE-28AEAE456947}"/>
              </a:ext>
            </a:extLst>
          </p:cNvPr>
          <p:cNvSpPr>
            <a:spLocks noGrp="1" noChangeArrowheads="1"/>
          </p:cNvSpPr>
          <p:nvPr>
            <p:ph idx="1"/>
          </p:nvPr>
        </p:nvSpPr>
        <p:spPr/>
        <p:txBody>
          <a:bodyPr/>
          <a:lstStyle/>
          <a:p>
            <a:pPr>
              <a:buFontTx/>
              <a:buChar char="•"/>
            </a:pPr>
            <a:r>
              <a:rPr lang="en-US" altLang="en-US" sz="2400" dirty="0"/>
              <a:t>Non-constructor member functions can also be overloaded:</a:t>
            </a:r>
          </a:p>
          <a:p>
            <a:pPr lvl="1">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void setCost(double);</a:t>
            </a:r>
          </a:p>
          <a:p>
            <a:pPr lvl="1">
              <a:buClr>
                <a:srgbClr val="3333CC"/>
              </a:buClr>
              <a:buFontTx/>
              <a:buNone/>
            </a:pPr>
            <a:r>
              <a:rPr lang="en-US" altLang="en-US" dirty="0">
                <a:solidFill>
                  <a:schemeClr val="accent1"/>
                </a:solidFill>
                <a:latin typeface="Courier New" panose="02070309020205020404" pitchFamily="49" charset="0"/>
              </a:rPr>
              <a:t>	void setCost(char *);</a:t>
            </a:r>
            <a:br>
              <a:rPr lang="en-US" altLang="en-US" dirty="0">
                <a:latin typeface="Courier New" panose="02070309020205020404" pitchFamily="49" charset="0"/>
              </a:rPr>
            </a:br>
            <a:endParaRPr lang="en-US" altLang="en-US" dirty="0">
              <a:latin typeface="Courier New" panose="02070309020205020404" pitchFamily="49" charset="0"/>
            </a:endParaRPr>
          </a:p>
          <a:p>
            <a:pPr>
              <a:buFontTx/>
              <a:buChar char="•"/>
            </a:pPr>
            <a:r>
              <a:rPr lang="en-US" altLang="en-US" sz="2400" dirty="0"/>
              <a:t>Must have unique parameter lists as for constructors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3A8444-B704-B7D0-4627-3E86DB0E5BA7}"/>
              </a:ext>
            </a:extLst>
          </p:cNvPr>
          <p:cNvSpPr>
            <a:spLocks noGrp="1" noChangeArrowheads="1"/>
          </p:cNvSpPr>
          <p:nvPr>
            <p:ph type="title"/>
          </p:nvPr>
        </p:nvSpPr>
        <p:spPr/>
        <p:txBody>
          <a:bodyPr/>
          <a:lstStyle/>
          <a:p>
            <a:r>
              <a:rPr lang="en-US" altLang="en-US" cap="none" dirty="0"/>
              <a:t>Using Private Member Functions</a:t>
            </a:r>
          </a:p>
        </p:txBody>
      </p:sp>
      <p:sp>
        <p:nvSpPr>
          <p:cNvPr id="96259" name="Rectangle 3">
            <a:extLst>
              <a:ext uri="{FF2B5EF4-FFF2-40B4-BE49-F238E27FC236}">
                <a16:creationId xmlns:a16="http://schemas.microsoft.com/office/drawing/2014/main" id="{9FB2A835-E1FE-505A-CE2C-4A85D7B77251}"/>
              </a:ext>
            </a:extLst>
          </p:cNvPr>
          <p:cNvSpPr>
            <a:spLocks noGrp="1" noChangeArrowheads="1"/>
          </p:cNvSpPr>
          <p:nvPr>
            <p:ph idx="1"/>
          </p:nvPr>
        </p:nvSpPr>
        <p:spPr>
          <a:xfrm>
            <a:off x="1451579" y="2015732"/>
            <a:ext cx="10538860" cy="3450613"/>
          </a:xfrm>
        </p:spPr>
        <p:txBody>
          <a:bodyPr>
            <a:normAutofit/>
          </a:bodyPr>
          <a:lstStyle/>
          <a:p>
            <a:pPr>
              <a:lnSpc>
                <a:spcPct val="90000"/>
              </a:lnSpc>
              <a:spcBef>
                <a:spcPct val="60000"/>
              </a:spcBef>
              <a:buFontTx/>
              <a:buChar char="•"/>
            </a:pPr>
            <a:r>
              <a:rPr lang="en-US" altLang="en-US" sz="2200" dirty="0"/>
              <a:t>A </a:t>
            </a:r>
            <a:r>
              <a:rPr lang="en-US" altLang="en-US" sz="2200" dirty="0">
                <a:latin typeface="Courier New" panose="02070309020205020404" pitchFamily="49" charset="0"/>
              </a:rPr>
              <a:t>private</a:t>
            </a:r>
            <a:r>
              <a:rPr lang="en-US" altLang="en-US" sz="2200" dirty="0"/>
              <a:t> member function can only be called by another member function</a:t>
            </a:r>
            <a:br>
              <a:rPr lang="en-US" altLang="en-US" sz="2200" dirty="0"/>
            </a:br>
            <a:endParaRPr lang="en-US" altLang="en-US" sz="2200" dirty="0"/>
          </a:p>
          <a:p>
            <a:pPr>
              <a:lnSpc>
                <a:spcPct val="90000"/>
              </a:lnSpc>
              <a:spcBef>
                <a:spcPct val="60000"/>
              </a:spcBef>
              <a:buFontTx/>
              <a:buChar char="•"/>
            </a:pPr>
            <a:r>
              <a:rPr lang="en-US" altLang="en-US" sz="2200" dirty="0"/>
              <a:t>It is used for internal processing by the class, not for use outside of the class</a:t>
            </a:r>
            <a:br>
              <a:rPr lang="en-US" altLang="en-US" sz="2200" dirty="0"/>
            </a:br>
            <a:endParaRPr lang="en-US" altLang="en-US" sz="2200" dirty="0"/>
          </a:p>
          <a:p>
            <a:pPr>
              <a:lnSpc>
                <a:spcPct val="90000"/>
              </a:lnSpc>
              <a:buFontTx/>
              <a:buChar char="•"/>
            </a:pPr>
            <a:endParaRPr lang="en-US" altLang="en-US" sz="2800"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C151FE1-3A96-4889-461C-04996213F010}"/>
              </a:ext>
            </a:extLst>
          </p:cNvPr>
          <p:cNvSpPr>
            <a:spLocks noGrp="1" noChangeArrowheads="1"/>
          </p:cNvSpPr>
          <p:nvPr>
            <p:ph type="title"/>
          </p:nvPr>
        </p:nvSpPr>
        <p:spPr/>
        <p:txBody>
          <a:bodyPr/>
          <a:lstStyle/>
          <a:p>
            <a:r>
              <a:rPr lang="en-US" altLang="en-US" cap="none" dirty="0"/>
              <a:t>The Unified Modeling Language (UML)</a:t>
            </a:r>
          </a:p>
        </p:txBody>
      </p:sp>
      <p:sp>
        <p:nvSpPr>
          <p:cNvPr id="111619" name="Rectangle 3">
            <a:extLst>
              <a:ext uri="{FF2B5EF4-FFF2-40B4-BE49-F238E27FC236}">
                <a16:creationId xmlns:a16="http://schemas.microsoft.com/office/drawing/2014/main" id="{7B61BA54-847D-F6CA-E197-5B3C782A7407}"/>
              </a:ext>
            </a:extLst>
          </p:cNvPr>
          <p:cNvSpPr>
            <a:spLocks noGrp="1" noChangeArrowheads="1"/>
          </p:cNvSpPr>
          <p:nvPr>
            <p:ph idx="1"/>
          </p:nvPr>
        </p:nvSpPr>
        <p:spPr>
          <a:xfrm>
            <a:off x="1828800" y="1828800"/>
            <a:ext cx="8294688" cy="4572000"/>
          </a:xfrm>
        </p:spPr>
        <p:txBody>
          <a:bodyPr/>
          <a:lstStyle/>
          <a:p>
            <a:pPr marL="0" indent="0">
              <a:buNone/>
            </a:pPr>
            <a:endParaRPr lang="en-US" altLang="en-US" dirty="0"/>
          </a:p>
          <a:p>
            <a:pPr>
              <a:buFontTx/>
              <a:buChar char="•"/>
            </a:pPr>
            <a:r>
              <a:rPr lang="en-US" altLang="en-US" dirty="0"/>
              <a:t>The UML provides a set of standard diagrams for graphically depicting object-oriented systems</a:t>
            </a:r>
          </a:p>
          <a:p>
            <a:pPr>
              <a:buFontTx/>
              <a:buChar char="•"/>
            </a:pPr>
            <a:r>
              <a:rPr lang="en-US" altLang="en-US" dirty="0"/>
              <a:t>A UML diagram for a class has three main sections.</a:t>
            </a:r>
          </a:p>
          <a:p>
            <a:pPr>
              <a:buFontTx/>
              <a:buChar char="•"/>
            </a:pPr>
            <a:endParaRPr lang="en-US" altLang="en-US" dirty="0"/>
          </a:p>
        </p:txBody>
      </p:sp>
      <p:pic>
        <p:nvPicPr>
          <p:cNvPr id="2" name="Picture 4" descr="1318sowc copy">
            <a:extLst>
              <a:ext uri="{FF2B5EF4-FFF2-40B4-BE49-F238E27FC236}">
                <a16:creationId xmlns:a16="http://schemas.microsoft.com/office/drawing/2014/main" id="{1BC9AA34-B8B1-860F-04F2-C95EBFE2E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91" y="4001730"/>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A76A3DF-9018-13FA-FA14-C4B5A56018DB}"/>
              </a:ext>
            </a:extLst>
          </p:cNvPr>
          <p:cNvSpPr>
            <a:spLocks noGrp="1" noChangeArrowheads="1"/>
          </p:cNvSpPr>
          <p:nvPr>
            <p:ph type="title"/>
          </p:nvPr>
        </p:nvSpPr>
        <p:spPr>
          <a:xfrm>
            <a:off x="1828800" y="152400"/>
            <a:ext cx="7848600" cy="1143000"/>
          </a:xfrm>
        </p:spPr>
        <p:txBody>
          <a:bodyPr/>
          <a:lstStyle/>
          <a:p>
            <a:r>
              <a:rPr lang="en-US" altLang="en-US" cap="none" dirty="0"/>
              <a:t>Example: A Rectangle Class</a:t>
            </a:r>
          </a:p>
        </p:txBody>
      </p:sp>
      <p:sp>
        <p:nvSpPr>
          <p:cNvPr id="113667" name="Text Box 3">
            <a:extLst>
              <a:ext uri="{FF2B5EF4-FFF2-40B4-BE49-F238E27FC236}">
                <a16:creationId xmlns:a16="http://schemas.microsoft.com/office/drawing/2014/main" id="{E3440065-1090-9E1A-AA85-4A5F356364CB}"/>
              </a:ext>
            </a:extLst>
          </p:cNvPr>
          <p:cNvSpPr txBox="1">
            <a:spLocks noChangeArrowheads="1"/>
          </p:cNvSpPr>
          <p:nvPr/>
        </p:nvSpPr>
        <p:spPr bwMode="auto">
          <a:xfrm>
            <a:off x="4572000" y="1698625"/>
            <a:ext cx="5867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accent1"/>
                </a:solidFill>
                <a:latin typeface="Courier New" panose="02070309020205020404" pitchFamily="49" charset="0"/>
              </a:rPr>
              <a:t>class Rectangle</a:t>
            </a:r>
          </a:p>
          <a:p>
            <a:pPr eaLnBrk="1" hangingPunct="1">
              <a:spcBef>
                <a:spcPct val="0"/>
              </a:spcBef>
              <a:buFontTx/>
              <a:buNone/>
            </a:pPr>
            <a:r>
              <a:rPr lang="en-US" altLang="en-US" sz="1800" dirty="0">
                <a:solidFill>
                  <a:schemeClr val="accent1"/>
                </a:solidFill>
                <a:latin typeface="Courier New" panose="02070309020205020404" pitchFamily="49" charset="0"/>
              </a:rPr>
              <a:t>{</a:t>
            </a:r>
          </a:p>
          <a:p>
            <a:pPr eaLnBrk="1" hangingPunct="1">
              <a:spcBef>
                <a:spcPct val="0"/>
              </a:spcBef>
              <a:buFontTx/>
              <a:buNone/>
            </a:pPr>
            <a:r>
              <a:rPr lang="en-US" altLang="en-US" sz="1800" dirty="0">
                <a:solidFill>
                  <a:schemeClr val="accent1"/>
                </a:solidFill>
                <a:latin typeface="Courier New" panose="02070309020205020404" pitchFamily="49" charset="0"/>
              </a:rPr>
              <a:t>   private:</a:t>
            </a:r>
          </a:p>
          <a:p>
            <a:pPr eaLnBrk="1" hangingPunct="1">
              <a:spcBef>
                <a:spcPct val="0"/>
              </a:spcBef>
              <a:buFontTx/>
              <a:buNone/>
            </a:pPr>
            <a:r>
              <a:rPr lang="en-US" altLang="en-US" sz="1800" dirty="0">
                <a:solidFill>
                  <a:schemeClr val="accent1"/>
                </a:solidFill>
                <a:latin typeface="Courier New" panose="02070309020205020404" pitchFamily="49" charset="0"/>
              </a:rPr>
              <a:t>      double width;</a:t>
            </a:r>
          </a:p>
          <a:p>
            <a:pPr eaLnBrk="1" hangingPunct="1">
              <a:spcBef>
                <a:spcPct val="0"/>
              </a:spcBef>
              <a:buFontTx/>
              <a:buNone/>
            </a:pPr>
            <a:r>
              <a:rPr lang="en-US" altLang="en-US" sz="1800" dirty="0">
                <a:solidFill>
                  <a:schemeClr val="accent1"/>
                </a:solidFill>
                <a:latin typeface="Courier New" panose="02070309020205020404" pitchFamily="49" charset="0"/>
              </a:rPr>
              <a:t>      double length;</a:t>
            </a:r>
          </a:p>
          <a:p>
            <a:pPr eaLnBrk="1" hangingPunct="1">
              <a:spcBef>
                <a:spcPct val="0"/>
              </a:spcBef>
              <a:buFontTx/>
              <a:buNone/>
            </a:pPr>
            <a:r>
              <a:rPr lang="en-US" altLang="en-US" sz="1800" dirty="0">
                <a:solidFill>
                  <a:schemeClr val="accent1"/>
                </a:solidFill>
                <a:latin typeface="Courier New" panose="02070309020205020404" pitchFamily="49" charset="0"/>
              </a:rPr>
              <a:t>   public:</a:t>
            </a:r>
          </a:p>
          <a:p>
            <a:pPr eaLnBrk="1" hangingPunct="1">
              <a:spcBef>
                <a:spcPct val="0"/>
              </a:spcBef>
              <a:buFontTx/>
              <a:buNone/>
            </a:pPr>
            <a:r>
              <a:rPr lang="en-US" altLang="en-US" sz="1800" dirty="0">
                <a:solidFill>
                  <a:schemeClr val="accent1"/>
                </a:solidFill>
                <a:latin typeface="Courier New" panose="02070309020205020404" pitchFamily="49" charset="0"/>
              </a:rPr>
              <a:t>      bool setWidth(double);</a:t>
            </a:r>
          </a:p>
          <a:p>
            <a:pPr eaLnBrk="1" hangingPunct="1">
              <a:spcBef>
                <a:spcPct val="0"/>
              </a:spcBef>
              <a:buFontTx/>
              <a:buNone/>
            </a:pPr>
            <a:r>
              <a:rPr lang="en-US" altLang="en-US" sz="1800" dirty="0">
                <a:solidFill>
                  <a:schemeClr val="accent1"/>
                </a:solidFill>
                <a:latin typeface="Courier New" panose="02070309020205020404" pitchFamily="49" charset="0"/>
              </a:rPr>
              <a:t>      bool setLength(double);</a:t>
            </a:r>
          </a:p>
          <a:p>
            <a:pPr eaLnBrk="1" hangingPunct="1">
              <a:spcBef>
                <a:spcPct val="0"/>
              </a:spcBef>
              <a:buFontTx/>
              <a:buNone/>
            </a:pPr>
            <a:r>
              <a:rPr lang="en-US" altLang="en-US" sz="1800" dirty="0">
                <a:solidFill>
                  <a:schemeClr val="accent1"/>
                </a:solidFill>
                <a:latin typeface="Courier New" panose="02070309020205020404" pitchFamily="49" charset="0"/>
              </a:rPr>
              <a:t>      double getWidth() const;</a:t>
            </a:r>
          </a:p>
          <a:p>
            <a:pPr eaLnBrk="1" hangingPunct="1">
              <a:spcBef>
                <a:spcPct val="0"/>
              </a:spcBef>
              <a:buFontTx/>
              <a:buNone/>
            </a:pPr>
            <a:r>
              <a:rPr lang="en-US" altLang="en-US" sz="1800" dirty="0">
                <a:solidFill>
                  <a:schemeClr val="accent1"/>
                </a:solidFill>
                <a:latin typeface="Courier New" panose="02070309020205020404" pitchFamily="49" charset="0"/>
              </a:rPr>
              <a:t>      double getLength() const;</a:t>
            </a:r>
          </a:p>
          <a:p>
            <a:pPr eaLnBrk="1" hangingPunct="1">
              <a:spcBef>
                <a:spcPct val="0"/>
              </a:spcBef>
              <a:buFontTx/>
              <a:buNone/>
            </a:pPr>
            <a:r>
              <a:rPr lang="en-US" altLang="en-US" sz="1800" dirty="0">
                <a:solidFill>
                  <a:schemeClr val="accent1"/>
                </a:solidFill>
                <a:latin typeface="Courier New" panose="02070309020205020404" pitchFamily="49" charset="0"/>
              </a:rPr>
              <a:t>      double getArea() const;</a:t>
            </a:r>
          </a:p>
          <a:p>
            <a:pPr eaLnBrk="1" hangingPunct="1">
              <a:spcBef>
                <a:spcPct val="0"/>
              </a:spcBef>
              <a:buFontTx/>
              <a:buNone/>
            </a:pPr>
            <a:r>
              <a:rPr lang="en-US" altLang="en-US" sz="1800" dirty="0">
                <a:solidFill>
                  <a:schemeClr val="accent1"/>
                </a:solidFill>
                <a:latin typeface="Courier New" panose="02070309020205020404" pitchFamily="49" charset="0"/>
              </a:rPr>
              <a:t>};</a:t>
            </a:r>
          </a:p>
        </p:txBody>
      </p:sp>
      <p:pic>
        <p:nvPicPr>
          <p:cNvPr id="113668" name="Picture 4" descr="1319sowc copy">
            <a:extLst>
              <a:ext uri="{FF2B5EF4-FFF2-40B4-BE49-F238E27FC236}">
                <a16:creationId xmlns:a16="http://schemas.microsoft.com/office/drawing/2014/main" id="{C4B88CBB-06A4-A53D-F834-25B286065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05076"/>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125F2CD-524A-AB9B-B909-E266E975CD4D}"/>
              </a:ext>
            </a:extLst>
          </p:cNvPr>
          <p:cNvSpPr>
            <a:spLocks noGrp="1" noChangeArrowheads="1"/>
          </p:cNvSpPr>
          <p:nvPr>
            <p:ph type="title"/>
          </p:nvPr>
        </p:nvSpPr>
        <p:spPr>
          <a:xfrm>
            <a:off x="1808164" y="152400"/>
            <a:ext cx="7793037" cy="1143000"/>
          </a:xfrm>
        </p:spPr>
        <p:txBody>
          <a:bodyPr/>
          <a:lstStyle/>
          <a:p>
            <a:r>
              <a:rPr lang="en-US" altLang="en-US" cap="none" dirty="0"/>
              <a:t>UML Access Specification Notation</a:t>
            </a:r>
          </a:p>
        </p:txBody>
      </p:sp>
      <p:sp>
        <p:nvSpPr>
          <p:cNvPr id="114691" name="Rectangle 3">
            <a:extLst>
              <a:ext uri="{FF2B5EF4-FFF2-40B4-BE49-F238E27FC236}">
                <a16:creationId xmlns:a16="http://schemas.microsoft.com/office/drawing/2014/main" id="{0006CFF5-41E1-2C0E-31E8-B642F22EA2EB}"/>
              </a:ext>
            </a:extLst>
          </p:cNvPr>
          <p:cNvSpPr>
            <a:spLocks noGrp="1" noChangeArrowheads="1"/>
          </p:cNvSpPr>
          <p:nvPr>
            <p:ph idx="1"/>
          </p:nvPr>
        </p:nvSpPr>
        <p:spPr>
          <a:xfrm>
            <a:off x="1808164" y="1684338"/>
            <a:ext cx="7793037" cy="2049462"/>
          </a:xfrm>
        </p:spPr>
        <p:txBody>
          <a:bodyPr/>
          <a:lstStyle/>
          <a:p>
            <a:pPr>
              <a:buFontTx/>
              <a:buChar char="•"/>
            </a:pPr>
            <a:r>
              <a:rPr lang="en-US" altLang="en-US"/>
              <a:t>In UML you indicate a private member with a minus (-) and a public member with a plus(+).</a:t>
            </a:r>
          </a:p>
        </p:txBody>
      </p:sp>
      <p:sp>
        <p:nvSpPr>
          <p:cNvPr id="114692" name="Text Box 4">
            <a:extLst>
              <a:ext uri="{FF2B5EF4-FFF2-40B4-BE49-F238E27FC236}">
                <a16:creationId xmlns:a16="http://schemas.microsoft.com/office/drawing/2014/main" id="{67372C0B-B32F-D050-831B-DDA2F5F3323F}"/>
              </a:ext>
            </a:extLst>
          </p:cNvPr>
          <p:cNvSpPr txBox="1">
            <a:spLocks noChangeArrowheads="1"/>
          </p:cNvSpPr>
          <p:nvPr/>
        </p:nvSpPr>
        <p:spPr bwMode="auto">
          <a:xfrm>
            <a:off x="1981200" y="3444876"/>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buFontTx/>
              <a:buNone/>
            </a:pPr>
            <a:r>
              <a:rPr lang="en-US" altLang="en-US" sz="1800">
                <a:solidFill>
                  <a:srgbClr val="FA8218"/>
                </a:solidFill>
              </a:rPr>
              <a:t>These member variables are private.</a:t>
            </a:r>
          </a:p>
        </p:txBody>
      </p:sp>
      <p:sp>
        <p:nvSpPr>
          <p:cNvPr id="114693" name="Text Box 5">
            <a:extLst>
              <a:ext uri="{FF2B5EF4-FFF2-40B4-BE49-F238E27FC236}">
                <a16:creationId xmlns:a16="http://schemas.microsoft.com/office/drawing/2014/main" id="{D638DFC2-B0EF-4AF6-3C02-0D38A41C1ED3}"/>
              </a:ext>
            </a:extLst>
          </p:cNvPr>
          <p:cNvSpPr txBox="1">
            <a:spLocks noChangeArrowheads="1"/>
          </p:cNvSpPr>
          <p:nvPr/>
        </p:nvSpPr>
        <p:spPr bwMode="auto">
          <a:xfrm>
            <a:off x="1905000" y="4800601"/>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buFontTx/>
              <a:buNone/>
            </a:pPr>
            <a:r>
              <a:rPr lang="en-US" altLang="en-US" sz="1800">
                <a:solidFill>
                  <a:srgbClr val="FA8218"/>
                </a:solidFill>
              </a:rPr>
              <a:t>These member functions are public.</a:t>
            </a:r>
          </a:p>
        </p:txBody>
      </p:sp>
      <p:sp>
        <p:nvSpPr>
          <p:cNvPr id="114694" name="Line 11">
            <a:extLst>
              <a:ext uri="{FF2B5EF4-FFF2-40B4-BE49-F238E27FC236}">
                <a16:creationId xmlns:a16="http://schemas.microsoft.com/office/drawing/2014/main" id="{F2886464-C733-14C8-399E-211D05CA67C4}"/>
              </a:ext>
            </a:extLst>
          </p:cNvPr>
          <p:cNvSpPr>
            <a:spLocks noChangeShapeType="1"/>
          </p:cNvSpPr>
          <p:nvPr/>
        </p:nvSpPr>
        <p:spPr bwMode="auto">
          <a:xfrm flipV="1">
            <a:off x="5257800" y="3852863"/>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4695" name="Picture 13" descr="1320sowc copy">
            <a:extLst>
              <a:ext uri="{FF2B5EF4-FFF2-40B4-BE49-F238E27FC236}">
                <a16:creationId xmlns:a16="http://schemas.microsoft.com/office/drawing/2014/main" id="{EFA1B69D-0117-2700-A701-6A357FCF4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048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Line 11">
            <a:extLst>
              <a:ext uri="{FF2B5EF4-FFF2-40B4-BE49-F238E27FC236}">
                <a16:creationId xmlns:a16="http://schemas.microsoft.com/office/drawing/2014/main" id="{A7237B53-A285-8E86-89A8-D000193C5A92}"/>
              </a:ext>
            </a:extLst>
          </p:cNvPr>
          <p:cNvSpPr>
            <a:spLocks noChangeShapeType="1"/>
          </p:cNvSpPr>
          <p:nvPr/>
        </p:nvSpPr>
        <p:spPr bwMode="auto">
          <a:xfrm flipV="1">
            <a:off x="5257800" y="5029200"/>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36C1804-6A5C-CB54-E511-3A605104B65F}"/>
              </a:ext>
            </a:extLst>
          </p:cNvPr>
          <p:cNvSpPr>
            <a:spLocks noGrp="1" noChangeArrowheads="1"/>
          </p:cNvSpPr>
          <p:nvPr>
            <p:ph type="title"/>
          </p:nvPr>
        </p:nvSpPr>
        <p:spPr>
          <a:xfrm>
            <a:off x="2374490" y="535858"/>
            <a:ext cx="6781800" cy="1143000"/>
          </a:xfrm>
        </p:spPr>
        <p:txBody>
          <a:bodyPr/>
          <a:lstStyle/>
          <a:p>
            <a:r>
              <a:rPr lang="en-US" altLang="en-US" dirty="0"/>
              <a:t>UML </a:t>
            </a:r>
            <a:r>
              <a:rPr lang="en-US" altLang="en-US" cap="none" dirty="0"/>
              <a:t>Data Type Notation</a:t>
            </a:r>
            <a:endParaRPr lang="en-US" altLang="en-US" dirty="0"/>
          </a:p>
        </p:txBody>
      </p:sp>
      <p:sp>
        <p:nvSpPr>
          <p:cNvPr id="115715" name="Rectangle 3">
            <a:extLst>
              <a:ext uri="{FF2B5EF4-FFF2-40B4-BE49-F238E27FC236}">
                <a16:creationId xmlns:a16="http://schemas.microsoft.com/office/drawing/2014/main" id="{B73867C3-C312-CEF4-9DFE-3359A8599A4E}"/>
              </a:ext>
            </a:extLst>
          </p:cNvPr>
          <p:cNvSpPr>
            <a:spLocks noGrp="1" noChangeArrowheads="1"/>
          </p:cNvSpPr>
          <p:nvPr>
            <p:ph idx="1"/>
          </p:nvPr>
        </p:nvSpPr>
        <p:spPr>
          <a:xfrm>
            <a:off x="1214284" y="2202656"/>
            <a:ext cx="9979741" cy="1843087"/>
          </a:xfrm>
        </p:spPr>
        <p:txBody>
          <a:bodyPr>
            <a:normAutofit/>
          </a:bodyPr>
          <a:lstStyle/>
          <a:p>
            <a:pPr>
              <a:buFontTx/>
              <a:buChar char="•"/>
            </a:pPr>
            <a:r>
              <a:rPr lang="en-US" altLang="en-US" sz="2400" dirty="0"/>
              <a:t>To indicate the data type of a member variable, place a colon followed by the name of the data type after the name of the variable. </a:t>
            </a:r>
          </a:p>
        </p:txBody>
      </p:sp>
      <p:sp>
        <p:nvSpPr>
          <p:cNvPr id="115716" name="Rectangle 4">
            <a:extLst>
              <a:ext uri="{FF2B5EF4-FFF2-40B4-BE49-F238E27FC236}">
                <a16:creationId xmlns:a16="http://schemas.microsoft.com/office/drawing/2014/main" id="{29B0A5E0-A70A-A9C9-B95A-ADDD7D9BCE74}"/>
              </a:ext>
            </a:extLst>
          </p:cNvPr>
          <p:cNvSpPr>
            <a:spLocks noChangeArrowheads="1"/>
          </p:cNvSpPr>
          <p:nvPr/>
        </p:nvSpPr>
        <p:spPr bwMode="auto">
          <a:xfrm>
            <a:off x="4343400" y="3733800"/>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latin typeface="Lucida Console" panose="020B0609040504020204" pitchFamily="49" charset="0"/>
              </a:rPr>
              <a:t>- width : double</a:t>
            </a:r>
          </a:p>
          <a:p>
            <a:pPr eaLnBrk="1" hangingPunct="1">
              <a:spcBef>
                <a:spcPct val="0"/>
              </a:spcBef>
              <a:buFontTx/>
              <a:buNone/>
            </a:pPr>
            <a:r>
              <a:rPr lang="en-US" altLang="en-US" sz="2800" dirty="0">
                <a:latin typeface="Lucida Console" panose="020B0609040504020204" pitchFamily="49" charset="0"/>
              </a:rPr>
              <a:t>- length : double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86801D10-E1FD-95C8-F7DD-3DA9D90BDF14}"/>
              </a:ext>
            </a:extLst>
          </p:cNvPr>
          <p:cNvSpPr>
            <a:spLocks noGrp="1" noChangeArrowheads="1"/>
          </p:cNvSpPr>
          <p:nvPr>
            <p:ph type="title"/>
          </p:nvPr>
        </p:nvSpPr>
        <p:spPr>
          <a:xfrm>
            <a:off x="2286000" y="565355"/>
            <a:ext cx="7162800" cy="1143000"/>
          </a:xfrm>
        </p:spPr>
        <p:txBody>
          <a:bodyPr/>
          <a:lstStyle/>
          <a:p>
            <a:r>
              <a:rPr lang="en-US" altLang="en-US" dirty="0"/>
              <a:t>UML </a:t>
            </a:r>
            <a:r>
              <a:rPr lang="en-US" altLang="en-US" cap="none" dirty="0"/>
              <a:t>Parameter Type Notation</a:t>
            </a:r>
            <a:endParaRPr lang="en-US" altLang="en-US" dirty="0"/>
          </a:p>
        </p:txBody>
      </p:sp>
      <p:sp>
        <p:nvSpPr>
          <p:cNvPr id="116739" name="Rectangle 3">
            <a:extLst>
              <a:ext uri="{FF2B5EF4-FFF2-40B4-BE49-F238E27FC236}">
                <a16:creationId xmlns:a16="http://schemas.microsoft.com/office/drawing/2014/main" id="{0CA14B24-08EB-1E17-E5D3-10299C8530CE}"/>
              </a:ext>
            </a:extLst>
          </p:cNvPr>
          <p:cNvSpPr>
            <a:spLocks noGrp="1" noChangeArrowheads="1"/>
          </p:cNvSpPr>
          <p:nvPr>
            <p:ph idx="1"/>
          </p:nvPr>
        </p:nvSpPr>
        <p:spPr>
          <a:xfrm>
            <a:off x="1828799" y="1989138"/>
            <a:ext cx="9630697" cy="2049462"/>
          </a:xfrm>
        </p:spPr>
        <p:txBody>
          <a:bodyPr>
            <a:normAutofit/>
          </a:bodyPr>
          <a:lstStyle/>
          <a:p>
            <a:pPr>
              <a:buFontTx/>
              <a:buChar char="•"/>
            </a:pPr>
            <a:r>
              <a:rPr lang="en-US" altLang="en-US" sz="2400" dirty="0"/>
              <a:t>To indicate the data type of a function’s parameter variable, place a colon followed by the name of the data type after the name of the variable. </a:t>
            </a:r>
          </a:p>
        </p:txBody>
      </p:sp>
      <p:sp>
        <p:nvSpPr>
          <p:cNvPr id="116740" name="Rectangle 4">
            <a:extLst>
              <a:ext uri="{FF2B5EF4-FFF2-40B4-BE49-F238E27FC236}">
                <a16:creationId xmlns:a16="http://schemas.microsoft.com/office/drawing/2014/main" id="{B8B96690-EFE2-7935-BF17-7D81F6E617EC}"/>
              </a:ext>
            </a:extLst>
          </p:cNvPr>
          <p:cNvSpPr>
            <a:spLocks noChangeArrowheads="1"/>
          </p:cNvSpPr>
          <p:nvPr/>
        </p:nvSpPr>
        <p:spPr bwMode="auto">
          <a:xfrm>
            <a:off x="3505200" y="4205288"/>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latin typeface="Lucida Console" panose="020B0609040504020204" pitchFamily="49" charset="0"/>
              </a:rPr>
              <a:t>+ setWidth(w : double)</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A12E3EC-17D0-98AB-6E7B-013293C92D91}"/>
              </a:ext>
            </a:extLst>
          </p:cNvPr>
          <p:cNvSpPr>
            <a:spLocks noGrp="1" noChangeArrowheads="1"/>
          </p:cNvSpPr>
          <p:nvPr>
            <p:ph type="title"/>
          </p:nvPr>
        </p:nvSpPr>
        <p:spPr>
          <a:xfrm>
            <a:off x="1828800" y="152400"/>
            <a:ext cx="7772400" cy="1143000"/>
          </a:xfrm>
        </p:spPr>
        <p:txBody>
          <a:bodyPr/>
          <a:lstStyle/>
          <a:p>
            <a:r>
              <a:rPr lang="en-US" altLang="en-US" cap="none" dirty="0"/>
              <a:t>UML Function Return Type Notation</a:t>
            </a:r>
          </a:p>
        </p:txBody>
      </p:sp>
      <p:sp>
        <p:nvSpPr>
          <p:cNvPr id="117763" name="Rectangle 3">
            <a:extLst>
              <a:ext uri="{FF2B5EF4-FFF2-40B4-BE49-F238E27FC236}">
                <a16:creationId xmlns:a16="http://schemas.microsoft.com/office/drawing/2014/main" id="{C44B06AF-35A2-614D-269F-B69A89D93716}"/>
              </a:ext>
            </a:extLst>
          </p:cNvPr>
          <p:cNvSpPr>
            <a:spLocks noGrp="1" noChangeArrowheads="1"/>
          </p:cNvSpPr>
          <p:nvPr>
            <p:ph idx="1"/>
          </p:nvPr>
        </p:nvSpPr>
        <p:spPr>
          <a:xfrm>
            <a:off x="1828800" y="1912938"/>
            <a:ext cx="9689690" cy="2049462"/>
          </a:xfrm>
        </p:spPr>
        <p:txBody>
          <a:bodyPr>
            <a:normAutofit/>
          </a:bodyPr>
          <a:lstStyle/>
          <a:p>
            <a:pPr>
              <a:buFontTx/>
              <a:buChar char="•"/>
            </a:pPr>
            <a:r>
              <a:rPr lang="en-US" altLang="en-US" sz="2400" dirty="0"/>
              <a:t>To indicate the data type of a function’s return value, place a colon followed by the name of the data type after the function’s parameter list. </a:t>
            </a:r>
          </a:p>
        </p:txBody>
      </p:sp>
      <p:sp>
        <p:nvSpPr>
          <p:cNvPr id="117764" name="Rectangle 4">
            <a:extLst>
              <a:ext uri="{FF2B5EF4-FFF2-40B4-BE49-F238E27FC236}">
                <a16:creationId xmlns:a16="http://schemas.microsoft.com/office/drawing/2014/main" id="{1069DA20-6D2D-0319-2421-015A01DE1947}"/>
              </a:ext>
            </a:extLst>
          </p:cNvPr>
          <p:cNvSpPr>
            <a:spLocks noChangeArrowheads="1"/>
          </p:cNvSpPr>
          <p:nvPr/>
        </p:nvSpPr>
        <p:spPr bwMode="auto">
          <a:xfrm>
            <a:off x="2514600" y="4205288"/>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dirty="0">
                <a:latin typeface="Lucida Console" panose="020B0609040504020204" pitchFamily="49" charset="0"/>
              </a:rPr>
              <a:t>+ setWidth(w : double) : void</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8A87AF5-3AAA-6E1A-AB4E-846D6A4DD1B4}"/>
              </a:ext>
            </a:extLst>
          </p:cNvPr>
          <p:cNvSpPr>
            <a:spLocks noGrp="1" noChangeArrowheads="1"/>
          </p:cNvSpPr>
          <p:nvPr>
            <p:ph type="title"/>
          </p:nvPr>
        </p:nvSpPr>
        <p:spPr/>
        <p:txBody>
          <a:bodyPr>
            <a:normAutofit/>
          </a:bodyPr>
          <a:lstStyle/>
          <a:p>
            <a:r>
              <a:rPr lang="en-US" altLang="en-US" sz="3600" cap="none" dirty="0"/>
              <a:t>The Rectangle Class</a:t>
            </a:r>
          </a:p>
        </p:txBody>
      </p:sp>
      <p:pic>
        <p:nvPicPr>
          <p:cNvPr id="118787" name="Picture 3" descr="1321sowc copy">
            <a:extLst>
              <a:ext uri="{FF2B5EF4-FFF2-40B4-BE49-F238E27FC236}">
                <a16:creationId xmlns:a16="http://schemas.microsoft.com/office/drawing/2014/main" id="{54D2D3F3-7409-6C89-9D2F-B6D40AA5B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860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0BA9FA2-DF03-DE1B-64DF-120340272040}"/>
              </a:ext>
            </a:extLst>
          </p:cNvPr>
          <p:cNvSpPr>
            <a:spLocks noGrp="1" noChangeArrowheads="1"/>
          </p:cNvSpPr>
          <p:nvPr>
            <p:ph type="title"/>
          </p:nvPr>
        </p:nvSpPr>
        <p:spPr>
          <a:xfrm>
            <a:off x="1451579" y="804519"/>
            <a:ext cx="9291215" cy="1049235"/>
          </a:xfrm>
        </p:spPr>
        <p:txBody>
          <a:bodyPr>
            <a:normAutofit/>
          </a:bodyPr>
          <a:lstStyle/>
          <a:p>
            <a:r>
              <a:rPr lang="en-US" altLang="en-US" cap="none" dirty="0"/>
              <a:t>Object-oriented Programming Terminology</a:t>
            </a:r>
          </a:p>
        </p:txBody>
      </p:sp>
      <p:sp>
        <p:nvSpPr>
          <p:cNvPr id="11267" name="Rectangle 3">
            <a:extLst>
              <a:ext uri="{FF2B5EF4-FFF2-40B4-BE49-F238E27FC236}">
                <a16:creationId xmlns:a16="http://schemas.microsoft.com/office/drawing/2014/main" id="{7738AB44-E8EE-80CD-D0A2-EA0232DD6732}"/>
              </a:ext>
            </a:extLst>
          </p:cNvPr>
          <p:cNvSpPr>
            <a:spLocks noGrp="1" noChangeArrowheads="1"/>
          </p:cNvSpPr>
          <p:nvPr>
            <p:ph idx="1"/>
          </p:nvPr>
        </p:nvSpPr>
        <p:spPr>
          <a:xfrm>
            <a:off x="1451579" y="2015734"/>
            <a:ext cx="4825257" cy="3450613"/>
          </a:xfrm>
        </p:spPr>
        <p:txBody>
          <a:bodyPr>
            <a:normAutofit/>
          </a:bodyPr>
          <a:lstStyle/>
          <a:p>
            <a:pPr>
              <a:lnSpc>
                <a:spcPct val="110000"/>
              </a:lnSpc>
              <a:spcBef>
                <a:spcPct val="60000"/>
              </a:spcBef>
              <a:buFontTx/>
              <a:buChar char="•"/>
            </a:pPr>
            <a:r>
              <a:rPr lang="en-US" altLang="en-US" sz="1900" u="sng" dirty="0">
                <a:solidFill>
                  <a:schemeClr val="accent1"/>
                </a:solidFill>
              </a:rPr>
              <a:t>class</a:t>
            </a:r>
            <a:r>
              <a:rPr lang="en-US" altLang="en-US" sz="1900" dirty="0"/>
              <a:t>: like a </a:t>
            </a:r>
            <a:r>
              <a:rPr lang="en-US" altLang="en-US" sz="1900" dirty="0">
                <a:latin typeface="Courier New" panose="02070309020205020404" pitchFamily="49" charset="0"/>
              </a:rPr>
              <a:t>struct</a:t>
            </a:r>
            <a:r>
              <a:rPr lang="en-US" altLang="en-US" sz="1900" dirty="0"/>
              <a:t> (allows bundling of related variables),  but variables and functions in the class can have different properties than in a </a:t>
            </a:r>
            <a:r>
              <a:rPr lang="en-US" altLang="en-US" sz="1900" dirty="0">
                <a:latin typeface="Courier New" panose="02070309020205020404" pitchFamily="49" charset="0"/>
              </a:rPr>
              <a:t>struct</a:t>
            </a:r>
            <a:endParaRPr lang="en-US" altLang="en-US" sz="1900" dirty="0"/>
          </a:p>
          <a:p>
            <a:pPr>
              <a:lnSpc>
                <a:spcPct val="110000"/>
              </a:lnSpc>
              <a:spcBef>
                <a:spcPct val="60000"/>
              </a:spcBef>
              <a:buFontTx/>
              <a:buChar char="•"/>
            </a:pPr>
            <a:r>
              <a:rPr lang="en-US" altLang="en-US" sz="1900" u="sng" dirty="0">
                <a:solidFill>
                  <a:schemeClr val="accent1"/>
                </a:solidFill>
              </a:rPr>
              <a:t>object</a:t>
            </a:r>
            <a:r>
              <a:rPr lang="en-US" altLang="en-US" sz="1900" dirty="0"/>
              <a:t>: an instance of a </a:t>
            </a:r>
            <a:r>
              <a:rPr lang="en-US" altLang="en-US" sz="1900" dirty="0">
                <a:latin typeface="Courier New" panose="02070309020205020404" pitchFamily="49" charset="0"/>
              </a:rPr>
              <a:t>class</a:t>
            </a:r>
            <a:r>
              <a:rPr lang="en-US" altLang="en-US" sz="1900" dirty="0"/>
              <a:t>, in the same way that a variable can be an instance of a </a:t>
            </a:r>
            <a:r>
              <a:rPr lang="en-US" altLang="en-US" sz="1900" dirty="0">
                <a:latin typeface="Courier New" panose="02070309020205020404" pitchFamily="49" charset="0"/>
              </a:rPr>
              <a:t>struct</a:t>
            </a:r>
          </a:p>
          <a:p>
            <a:pPr>
              <a:lnSpc>
                <a:spcPct val="110000"/>
              </a:lnSpc>
              <a:spcBef>
                <a:spcPct val="60000"/>
              </a:spcBef>
              <a:buFontTx/>
              <a:buChar char="•"/>
            </a:pPr>
            <a:r>
              <a:rPr lang="en-US" altLang="en-US" sz="1900" dirty="0"/>
              <a:t>A Class is like a blueprint and objects are like houses built from the blueprint</a:t>
            </a:r>
          </a:p>
          <a:p>
            <a:pPr>
              <a:lnSpc>
                <a:spcPct val="110000"/>
              </a:lnSpc>
              <a:spcBef>
                <a:spcPct val="60000"/>
              </a:spcBef>
              <a:buFontTx/>
              <a:buChar char="•"/>
            </a:pPr>
            <a:endParaRPr lang="en-US" altLang="en-US" sz="1900" dirty="0"/>
          </a:p>
        </p:txBody>
      </p:sp>
      <p:grpSp>
        <p:nvGrpSpPr>
          <p:cNvPr id="11277" name="Group 11271">
            <a:extLst>
              <a:ext uri="{FF2B5EF4-FFF2-40B4-BE49-F238E27FC236}">
                <a16:creationId xmlns:a16="http://schemas.microsoft.com/office/drawing/2014/main" id="{D9D78543-2A0D-41B8-A9D8-3236FEF5CA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62294" y="2012810"/>
            <a:ext cx="3980500" cy="3459865"/>
            <a:chOff x="6762294" y="2012810"/>
            <a:chExt cx="3980500" cy="3459865"/>
          </a:xfrm>
        </p:grpSpPr>
        <p:sp>
          <p:nvSpPr>
            <p:cNvPr id="11278" name="Rectangle 11272">
              <a:extLst>
                <a:ext uri="{FF2B5EF4-FFF2-40B4-BE49-F238E27FC236}">
                  <a16:creationId xmlns:a16="http://schemas.microsoft.com/office/drawing/2014/main" id="{1C75C453-94E2-4BE6-BC8E-C2946BDDA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62294" y="2012810"/>
              <a:ext cx="3980500" cy="3459865"/>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79" name="Rectangle 11273">
              <a:extLst>
                <a:ext uri="{FF2B5EF4-FFF2-40B4-BE49-F238E27FC236}">
                  <a16:creationId xmlns:a16="http://schemas.microsoft.com/office/drawing/2014/main" id="{54A91BF1-58A6-4AD2-9E69-394DD43AA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2529" y="2182137"/>
              <a:ext cx="3656537" cy="3130008"/>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276" name="Rectangle 11275">
            <a:extLst>
              <a:ext uri="{FF2B5EF4-FFF2-40B4-BE49-F238E27FC236}">
                <a16:creationId xmlns:a16="http://schemas.microsoft.com/office/drawing/2014/main" id="{F7DD7E4D-4A10-4180-9FF0-F5C6E750D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8354" y="2346730"/>
            <a:ext cx="3336988" cy="2798792"/>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303sowc copy">
            <a:extLst>
              <a:ext uri="{FF2B5EF4-FFF2-40B4-BE49-F238E27FC236}">
                <a16:creationId xmlns:a16="http://schemas.microsoft.com/office/drawing/2014/main" id="{FA156EC3-DB3A-2CB9-7FF1-F806682B63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33418" y="2551540"/>
            <a:ext cx="3023917" cy="23813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D2CCEBD-154D-1E69-481E-0E1EEE466347}"/>
              </a:ext>
            </a:extLst>
          </p:cNvPr>
          <p:cNvSpPr>
            <a:spLocks noGrp="1" noChangeArrowheads="1"/>
          </p:cNvSpPr>
          <p:nvPr>
            <p:ph type="title"/>
          </p:nvPr>
        </p:nvSpPr>
        <p:spPr/>
        <p:txBody>
          <a:bodyPr/>
          <a:lstStyle/>
          <a:p>
            <a:r>
              <a:rPr lang="en-US" altLang="en-US" cap="none" dirty="0"/>
              <a:t>Showing Constructors And Destructors</a:t>
            </a:r>
          </a:p>
        </p:txBody>
      </p:sp>
      <p:pic>
        <p:nvPicPr>
          <p:cNvPr id="119811" name="Picture 3" descr="1322sowc copy">
            <a:extLst>
              <a:ext uri="{FF2B5EF4-FFF2-40B4-BE49-F238E27FC236}">
                <a16:creationId xmlns:a16="http://schemas.microsoft.com/office/drawing/2014/main" id="{6B33F95E-ABFC-965B-0527-10E4AE1E5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1" y="1676401"/>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Text Box 4">
            <a:extLst>
              <a:ext uri="{FF2B5EF4-FFF2-40B4-BE49-F238E27FC236}">
                <a16:creationId xmlns:a16="http://schemas.microsoft.com/office/drawing/2014/main" id="{C53F55E5-E978-BE8F-728F-96D3C7AFFAA9}"/>
              </a:ext>
            </a:extLst>
          </p:cNvPr>
          <p:cNvSpPr txBox="1">
            <a:spLocks noChangeArrowheads="1"/>
          </p:cNvSpPr>
          <p:nvPr/>
        </p:nvSpPr>
        <p:spPr bwMode="auto">
          <a:xfrm>
            <a:off x="2819400" y="3794126"/>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rgbClr val="FA8218"/>
                </a:solidFill>
              </a:rPr>
              <a:t>Constructors</a:t>
            </a:r>
          </a:p>
        </p:txBody>
      </p:sp>
      <p:sp>
        <p:nvSpPr>
          <p:cNvPr id="119813" name="Text Box 8">
            <a:extLst>
              <a:ext uri="{FF2B5EF4-FFF2-40B4-BE49-F238E27FC236}">
                <a16:creationId xmlns:a16="http://schemas.microsoft.com/office/drawing/2014/main" id="{AF788FE9-A624-1AF6-D17F-EC6C465F405C}"/>
              </a:ext>
            </a:extLst>
          </p:cNvPr>
          <p:cNvSpPr txBox="1">
            <a:spLocks noChangeArrowheads="1"/>
          </p:cNvSpPr>
          <p:nvPr/>
        </p:nvSpPr>
        <p:spPr bwMode="auto">
          <a:xfrm>
            <a:off x="2819400" y="4479926"/>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rgbClr val="FA8218"/>
                </a:solidFill>
              </a:rPr>
              <a:t>Destructor</a:t>
            </a:r>
          </a:p>
        </p:txBody>
      </p:sp>
      <p:sp>
        <p:nvSpPr>
          <p:cNvPr id="119814" name="Text Box 10">
            <a:extLst>
              <a:ext uri="{FF2B5EF4-FFF2-40B4-BE49-F238E27FC236}">
                <a16:creationId xmlns:a16="http://schemas.microsoft.com/office/drawing/2014/main" id="{4EEE611A-2D9C-53D3-16EE-D5C42E957827}"/>
              </a:ext>
            </a:extLst>
          </p:cNvPr>
          <p:cNvSpPr txBox="1">
            <a:spLocks noChangeArrowheads="1"/>
          </p:cNvSpPr>
          <p:nvPr/>
        </p:nvSpPr>
        <p:spPr bwMode="auto">
          <a:xfrm>
            <a:off x="1828800" y="2209801"/>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i="1">
                <a:solidFill>
                  <a:srgbClr val="FA8218"/>
                </a:solidFill>
              </a:rPr>
              <a:t>No return type listed for constructors or destructors</a:t>
            </a:r>
          </a:p>
        </p:txBody>
      </p:sp>
      <p:sp>
        <p:nvSpPr>
          <p:cNvPr id="119815" name="Line 11">
            <a:extLst>
              <a:ext uri="{FF2B5EF4-FFF2-40B4-BE49-F238E27FC236}">
                <a16:creationId xmlns:a16="http://schemas.microsoft.com/office/drawing/2014/main" id="{42BEE88A-FAA5-B3C5-DADB-678A11EA7C45}"/>
              </a:ext>
            </a:extLst>
          </p:cNvPr>
          <p:cNvSpPr>
            <a:spLocks noChangeShapeType="1"/>
          </p:cNvSpPr>
          <p:nvPr/>
        </p:nvSpPr>
        <p:spPr bwMode="auto">
          <a:xfrm flipV="1">
            <a:off x="4572000" y="4027488"/>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16" name="Line 11">
            <a:extLst>
              <a:ext uri="{FF2B5EF4-FFF2-40B4-BE49-F238E27FC236}">
                <a16:creationId xmlns:a16="http://schemas.microsoft.com/office/drawing/2014/main" id="{690D520A-995C-F2DB-FC1E-BD2F36CC56E0}"/>
              </a:ext>
            </a:extLst>
          </p:cNvPr>
          <p:cNvSpPr>
            <a:spLocks noChangeShapeType="1"/>
          </p:cNvSpPr>
          <p:nvPr/>
        </p:nvSpPr>
        <p:spPr bwMode="auto">
          <a:xfrm flipV="1">
            <a:off x="4267200" y="4678363"/>
            <a:ext cx="129063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0DEE1D0-8939-C88C-B7EC-F76DBF844779}"/>
              </a:ext>
            </a:extLst>
          </p:cNvPr>
          <p:cNvSpPr>
            <a:spLocks noGrp="1" noChangeArrowheads="1"/>
          </p:cNvSpPr>
          <p:nvPr>
            <p:ph type="title"/>
          </p:nvPr>
        </p:nvSpPr>
        <p:spPr/>
        <p:txBody>
          <a:bodyPr/>
          <a:lstStyle/>
          <a:p>
            <a:r>
              <a:rPr lang="en-US" altLang="en-US" cap="none" dirty="0"/>
              <a:t>Instance And Static Members</a:t>
            </a:r>
          </a:p>
        </p:txBody>
      </p:sp>
      <p:sp>
        <p:nvSpPr>
          <p:cNvPr id="7171" name="Rectangle 3">
            <a:extLst>
              <a:ext uri="{FF2B5EF4-FFF2-40B4-BE49-F238E27FC236}">
                <a16:creationId xmlns:a16="http://schemas.microsoft.com/office/drawing/2014/main" id="{E7BDC476-6092-5807-74AB-C89EC5A2F578}"/>
              </a:ext>
            </a:extLst>
          </p:cNvPr>
          <p:cNvSpPr>
            <a:spLocks noGrp="1" noChangeArrowheads="1"/>
          </p:cNvSpPr>
          <p:nvPr>
            <p:ph idx="1"/>
          </p:nvPr>
        </p:nvSpPr>
        <p:spPr>
          <a:xfrm>
            <a:off x="1451579" y="2015732"/>
            <a:ext cx="9948924" cy="3450613"/>
          </a:xfrm>
        </p:spPr>
        <p:txBody>
          <a:bodyPr>
            <a:normAutofit/>
          </a:bodyPr>
          <a:lstStyle/>
          <a:p>
            <a:pPr>
              <a:lnSpc>
                <a:spcPct val="90000"/>
              </a:lnSpc>
              <a:buFontTx/>
              <a:buChar char="•"/>
            </a:pPr>
            <a:r>
              <a:rPr lang="en-US" altLang="en-US" sz="2400" u="sng" dirty="0">
                <a:solidFill>
                  <a:schemeClr val="accent1"/>
                </a:solidFill>
              </a:rPr>
              <a:t>instance variable</a:t>
            </a:r>
            <a:r>
              <a:rPr lang="en-US" altLang="en-US" sz="2400" dirty="0"/>
              <a:t>: a member variable in a class.  Each object has its own copy.</a:t>
            </a:r>
            <a:br>
              <a:rPr lang="en-US" altLang="en-US" sz="2400" dirty="0"/>
            </a:br>
            <a:endParaRPr lang="en-US" altLang="en-US" sz="2400" u="sng" dirty="0"/>
          </a:p>
          <a:p>
            <a:pPr>
              <a:lnSpc>
                <a:spcPct val="90000"/>
              </a:lnSpc>
              <a:buFontTx/>
              <a:buChar char="•"/>
            </a:pPr>
            <a:r>
              <a:rPr lang="en-US" altLang="en-US" sz="2400" u="sng" dirty="0">
                <a:solidFill>
                  <a:schemeClr val="accent1"/>
                </a:solidFill>
                <a:latin typeface="Courier New" panose="02070309020205020404" pitchFamily="49" charset="0"/>
              </a:rPr>
              <a:t>static</a:t>
            </a:r>
            <a:r>
              <a:rPr lang="en-US" altLang="en-US" sz="2400" u="sng" dirty="0">
                <a:solidFill>
                  <a:schemeClr val="accent1"/>
                </a:solidFill>
              </a:rPr>
              <a:t> variable</a:t>
            </a:r>
            <a:r>
              <a:rPr lang="en-US" altLang="en-US" sz="2400" dirty="0"/>
              <a:t>: one variable shared among all objects of a class</a:t>
            </a:r>
            <a:br>
              <a:rPr lang="en-US" altLang="en-US" sz="2400" dirty="0"/>
            </a:br>
            <a:endParaRPr lang="en-US" altLang="en-US" sz="2400" dirty="0"/>
          </a:p>
          <a:p>
            <a:pPr>
              <a:lnSpc>
                <a:spcPct val="90000"/>
              </a:lnSpc>
              <a:buFontTx/>
              <a:buChar char="•"/>
            </a:pPr>
            <a:r>
              <a:rPr lang="en-US" altLang="en-US" sz="2400" u="sng" dirty="0">
                <a:solidFill>
                  <a:schemeClr val="accent1"/>
                </a:solidFill>
                <a:latin typeface="Courier New" panose="02070309020205020404" pitchFamily="49" charset="0"/>
              </a:rPr>
              <a:t>static</a:t>
            </a:r>
            <a:r>
              <a:rPr lang="en-US" altLang="en-US" sz="2400" u="sng" dirty="0">
                <a:solidFill>
                  <a:schemeClr val="accent1"/>
                </a:solidFill>
              </a:rPr>
              <a:t> member function</a:t>
            </a:r>
            <a:r>
              <a:rPr lang="en-US" altLang="en-US" sz="2400" dirty="0"/>
              <a:t>: can be used to access </a:t>
            </a:r>
            <a:r>
              <a:rPr lang="en-US" altLang="en-US" sz="2400" dirty="0">
                <a:latin typeface="Courier New" panose="02070309020205020404" pitchFamily="49" charset="0"/>
              </a:rPr>
              <a:t>static</a:t>
            </a:r>
            <a:r>
              <a:rPr lang="en-US" altLang="en-US" sz="2400" dirty="0"/>
              <a:t> member variable; can be called before any objects are defined</a:t>
            </a:r>
            <a:endParaRPr lang="en-US" altLang="en-US" sz="2400" u="sng" dirty="0">
              <a:latin typeface="Courier New" panose="02070309020205020404" pitchFamily="49"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6DA032-174F-A8C8-2984-626254C65725}"/>
              </a:ext>
            </a:extLst>
          </p:cNvPr>
          <p:cNvSpPr/>
          <p:nvPr/>
        </p:nvSpPr>
        <p:spPr>
          <a:xfrm>
            <a:off x="1194619" y="1295400"/>
            <a:ext cx="10117394" cy="5002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18" name="Rectangle 2">
            <a:extLst>
              <a:ext uri="{FF2B5EF4-FFF2-40B4-BE49-F238E27FC236}">
                <a16:creationId xmlns:a16="http://schemas.microsoft.com/office/drawing/2014/main" id="{5553B369-8CF8-0E1B-3ED4-AF73EFB4ED45}"/>
              </a:ext>
            </a:extLst>
          </p:cNvPr>
          <p:cNvSpPr>
            <a:spLocks noGrp="1" noChangeArrowheads="1"/>
          </p:cNvSpPr>
          <p:nvPr>
            <p:ph type="title" idx="4294967295"/>
          </p:nvPr>
        </p:nvSpPr>
        <p:spPr>
          <a:xfrm>
            <a:off x="1524000" y="152400"/>
            <a:ext cx="8229600" cy="1143000"/>
          </a:xfrm>
        </p:spPr>
        <p:txBody>
          <a:bodyPr/>
          <a:lstStyle/>
          <a:p>
            <a:r>
              <a:rPr lang="en-US" altLang="en-US" cap="none" dirty="0">
                <a:latin typeface="Courier New" panose="02070309020205020404" pitchFamily="49" charset="0"/>
              </a:rPr>
              <a:t>static</a:t>
            </a:r>
            <a:r>
              <a:rPr lang="en-US" altLang="en-US" cap="none" dirty="0"/>
              <a:t> Member Variable</a:t>
            </a:r>
            <a:endParaRPr lang="en-US" altLang="en-US" cap="none" dirty="0">
              <a:latin typeface="Courier New" panose="02070309020205020404" pitchFamily="49" charset="0"/>
            </a:endParaRPr>
          </a:p>
        </p:txBody>
      </p:sp>
      <p:sp>
        <p:nvSpPr>
          <p:cNvPr id="9219" name="Text Box 3">
            <a:extLst>
              <a:ext uri="{FF2B5EF4-FFF2-40B4-BE49-F238E27FC236}">
                <a16:creationId xmlns:a16="http://schemas.microsoft.com/office/drawing/2014/main" id="{0A5C6094-4112-3AB3-F9BB-596AF64C635C}"/>
              </a:ext>
            </a:extLst>
          </p:cNvPr>
          <p:cNvSpPr txBox="1">
            <a:spLocks noChangeArrowheads="1"/>
          </p:cNvSpPr>
          <p:nvPr/>
        </p:nvSpPr>
        <p:spPr bwMode="auto">
          <a:xfrm>
            <a:off x="1828800" y="1546226"/>
            <a:ext cx="83058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500" b="1" dirty="0">
                <a:solidFill>
                  <a:srgbClr val="000000"/>
                </a:solidFill>
                <a:latin typeface="Times New Roman" panose="02020603050405020304" pitchFamily="18" charset="0"/>
                <a:cs typeface="Times New Roman" panose="02020603050405020304" pitchFamily="18" charset="0"/>
              </a:rPr>
              <a:t>Contents of </a:t>
            </a:r>
            <a:r>
              <a:rPr lang="en-US" altLang="en-US" sz="1500" b="1" dirty="0" err="1">
                <a:solidFill>
                  <a:srgbClr val="000000"/>
                </a:solidFill>
                <a:latin typeface="Courier New" panose="02070309020205020404" pitchFamily="49" charset="0"/>
                <a:cs typeface="Times New Roman" panose="02020603050405020304" pitchFamily="18" charset="0"/>
              </a:rPr>
              <a:t>Tree.</a:t>
            </a:r>
            <a:r>
              <a:rPr lang="en-US" altLang="en-US" sz="1500" b="1" dirty="0" err="1">
                <a:solidFill>
                  <a:srgbClr val="000000"/>
                </a:solidFill>
                <a:latin typeface="Times New Roman" panose="02020603050405020304" pitchFamily="18" charset="0"/>
                <a:cs typeface="Times New Roman" panose="02020603050405020304" pitchFamily="18" charset="0"/>
              </a:rPr>
              <a:t>h</a:t>
            </a:r>
            <a:endParaRPr lang="en-US" altLang="en-US" sz="1500" dirty="0">
              <a:solidFill>
                <a:srgbClr val="000000"/>
              </a:solidFill>
              <a:latin typeface="Courier New" panose="02070309020205020404" pitchFamily="49" charset="0"/>
              <a:cs typeface="Times New Roman" panose="02020603050405020304" pitchFamily="18" charset="0"/>
            </a:endParaRPr>
          </a:p>
          <a:p>
            <a:pPr eaLnBrk="1" hangingPunct="1">
              <a:spcBef>
                <a:spcPct val="50000"/>
              </a:spcBef>
              <a:buFontTx/>
              <a:buNone/>
            </a:pPr>
            <a:r>
              <a:rPr lang="en-US" altLang="en-US" sz="1500" dirty="0">
                <a:solidFill>
                  <a:srgbClr val="000000"/>
                </a:solidFill>
                <a:latin typeface="Courier New" panose="02070309020205020404" pitchFamily="49" charset="0"/>
                <a:cs typeface="Times New Roman" panose="02020603050405020304" pitchFamily="18" charset="0"/>
              </a:rPr>
              <a:t> 1  // Tree class</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2  class Tree</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3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4  private:</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5     static int objectCount;    // Static member variable.</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6  public:</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7     // Constructor</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8     Tree()</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 9        { objectCount++;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10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11     // Accessor function for objectCount</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12     int getObjectCount() const</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13        { return objectCount;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14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15 </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16  // Definition of the static member variable, written</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17  // outside the class.</a:t>
            </a:r>
            <a:br>
              <a:rPr lang="en-US" altLang="en-US" sz="1500" dirty="0">
                <a:solidFill>
                  <a:srgbClr val="000000"/>
                </a:solidFill>
                <a:latin typeface="Courier New" panose="02070309020205020404" pitchFamily="49" charset="0"/>
                <a:cs typeface="Times New Roman" panose="02020603050405020304" pitchFamily="18" charset="0"/>
              </a:rPr>
            </a:br>
            <a:r>
              <a:rPr lang="en-US" altLang="en-US" sz="1500" dirty="0">
                <a:solidFill>
                  <a:srgbClr val="000000"/>
                </a:solidFill>
                <a:latin typeface="Courier New" panose="02070309020205020404" pitchFamily="49" charset="0"/>
                <a:cs typeface="Times New Roman" panose="02020603050405020304" pitchFamily="18" charset="0"/>
              </a:rPr>
              <a:t>18  int Tree::objectCount = 0;</a:t>
            </a:r>
          </a:p>
        </p:txBody>
      </p:sp>
      <p:sp>
        <p:nvSpPr>
          <p:cNvPr id="9220" name="Text Box 4">
            <a:extLst>
              <a:ext uri="{FF2B5EF4-FFF2-40B4-BE49-F238E27FC236}">
                <a16:creationId xmlns:a16="http://schemas.microsoft.com/office/drawing/2014/main" id="{182753F9-DBC3-33C0-DA74-0C40F24244ED}"/>
              </a:ext>
            </a:extLst>
          </p:cNvPr>
          <p:cNvSpPr txBox="1">
            <a:spLocks noChangeArrowheads="1"/>
          </p:cNvSpPr>
          <p:nvPr/>
        </p:nvSpPr>
        <p:spPr bwMode="auto">
          <a:xfrm>
            <a:off x="5257800" y="1736726"/>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rgbClr val="FA8218"/>
                </a:solidFill>
              </a:rPr>
              <a:t>Static member declared here.</a:t>
            </a:r>
          </a:p>
        </p:txBody>
      </p:sp>
      <p:sp>
        <p:nvSpPr>
          <p:cNvPr id="9221" name="Line 5">
            <a:extLst>
              <a:ext uri="{FF2B5EF4-FFF2-40B4-BE49-F238E27FC236}">
                <a16:creationId xmlns:a16="http://schemas.microsoft.com/office/drawing/2014/main" id="{3053CD20-91B0-B953-BD1E-1D6D0661B758}"/>
              </a:ext>
            </a:extLst>
          </p:cNvPr>
          <p:cNvSpPr>
            <a:spLocks noChangeShapeType="1"/>
          </p:cNvSpPr>
          <p:nvPr/>
        </p:nvSpPr>
        <p:spPr bwMode="auto">
          <a:xfrm flipH="1">
            <a:off x="4724400" y="2057400"/>
            <a:ext cx="838200" cy="7620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2" name="Text Box 6">
            <a:extLst>
              <a:ext uri="{FF2B5EF4-FFF2-40B4-BE49-F238E27FC236}">
                <a16:creationId xmlns:a16="http://schemas.microsoft.com/office/drawing/2014/main" id="{7468C938-C47A-B752-4915-C123152654DB}"/>
              </a:ext>
            </a:extLst>
          </p:cNvPr>
          <p:cNvSpPr txBox="1">
            <a:spLocks noChangeArrowheads="1"/>
          </p:cNvSpPr>
          <p:nvPr/>
        </p:nvSpPr>
        <p:spPr bwMode="auto">
          <a:xfrm>
            <a:off x="5867400" y="4556126"/>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rgbClr val="FA8218"/>
                </a:solidFill>
              </a:rPr>
              <a:t>Static member defined here.</a:t>
            </a:r>
          </a:p>
        </p:txBody>
      </p:sp>
      <p:sp>
        <p:nvSpPr>
          <p:cNvPr id="9223" name="Line 7">
            <a:extLst>
              <a:ext uri="{FF2B5EF4-FFF2-40B4-BE49-F238E27FC236}">
                <a16:creationId xmlns:a16="http://schemas.microsoft.com/office/drawing/2014/main" id="{ADEE6547-3824-E3B7-D01B-BA02C2935FC4}"/>
              </a:ext>
            </a:extLst>
          </p:cNvPr>
          <p:cNvSpPr>
            <a:spLocks noChangeShapeType="1"/>
          </p:cNvSpPr>
          <p:nvPr/>
        </p:nvSpPr>
        <p:spPr bwMode="auto">
          <a:xfrm flipH="1">
            <a:off x="5105400" y="4953000"/>
            <a:ext cx="990600" cy="3810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63F159-4880-CBC2-E679-9DDAAA880111}"/>
              </a:ext>
            </a:extLst>
          </p:cNvPr>
          <p:cNvPicPr>
            <a:picLocks noChangeAspect="1"/>
          </p:cNvPicPr>
          <p:nvPr/>
        </p:nvPicPr>
        <p:blipFill>
          <a:blip r:embed="rId2"/>
          <a:stretch>
            <a:fillRect/>
          </a:stretch>
        </p:blipFill>
        <p:spPr>
          <a:xfrm>
            <a:off x="3060700" y="1181100"/>
            <a:ext cx="6070600" cy="4495800"/>
          </a:xfrm>
          <a:prstGeom prst="rect">
            <a:avLst/>
          </a:prstGeom>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AF99706-AA75-324C-BB6B-BD5D3AF5ADAD}"/>
              </a:ext>
            </a:extLst>
          </p:cNvPr>
          <p:cNvSpPr>
            <a:spLocks noGrp="1" noChangeArrowheads="1"/>
          </p:cNvSpPr>
          <p:nvPr>
            <p:ph type="title"/>
          </p:nvPr>
        </p:nvSpPr>
        <p:spPr/>
        <p:txBody>
          <a:bodyPr/>
          <a:lstStyle/>
          <a:p>
            <a:r>
              <a:rPr lang="en-US" altLang="en-US" cap="none" dirty="0"/>
              <a:t>Three Instances Of The Tree Class, But Only One </a:t>
            </a:r>
            <a:r>
              <a:rPr lang="en-US" altLang="en-US" cap="none" dirty="0">
                <a:latin typeface="Courier New" panose="02070309020205020404" pitchFamily="49" charset="0"/>
              </a:rPr>
              <a:t>Objectcount</a:t>
            </a:r>
            <a:r>
              <a:rPr lang="en-US" altLang="en-US" cap="none" dirty="0"/>
              <a:t> Variable</a:t>
            </a:r>
          </a:p>
        </p:txBody>
      </p:sp>
      <p:pic>
        <p:nvPicPr>
          <p:cNvPr id="12291" name="Picture 3" descr="1402sowc copy">
            <a:extLst>
              <a:ext uri="{FF2B5EF4-FFF2-40B4-BE49-F238E27FC236}">
                <a16:creationId xmlns:a16="http://schemas.microsoft.com/office/drawing/2014/main" id="{AF91869B-0C52-819B-1082-C254F9EE7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30" y="2195205"/>
            <a:ext cx="6111105" cy="401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A5B22BC-3234-00BE-88DB-8E13D9AB04D5}"/>
              </a:ext>
            </a:extLst>
          </p:cNvPr>
          <p:cNvSpPr>
            <a:spLocks noGrp="1" noChangeArrowheads="1"/>
          </p:cNvSpPr>
          <p:nvPr>
            <p:ph type="title"/>
          </p:nvPr>
        </p:nvSpPr>
        <p:spPr/>
        <p:txBody>
          <a:bodyPr/>
          <a:lstStyle/>
          <a:p>
            <a:r>
              <a:rPr lang="en-US" altLang="en-US" cap="none" dirty="0">
                <a:latin typeface="Courier New" panose="02070309020205020404" pitchFamily="49" charset="0"/>
              </a:rPr>
              <a:t>static</a:t>
            </a:r>
            <a:r>
              <a:rPr lang="en-US" altLang="en-US" dirty="0"/>
              <a:t> </a:t>
            </a:r>
            <a:r>
              <a:rPr lang="en-US" altLang="en-US" cap="none" dirty="0"/>
              <a:t>Member Function</a:t>
            </a:r>
            <a:endParaRPr lang="en-US" altLang="en-US" dirty="0">
              <a:latin typeface="Courier New" panose="02070309020205020404" pitchFamily="49" charset="0"/>
            </a:endParaRPr>
          </a:p>
        </p:txBody>
      </p:sp>
      <p:sp>
        <p:nvSpPr>
          <p:cNvPr id="13315" name="Rectangle 3">
            <a:extLst>
              <a:ext uri="{FF2B5EF4-FFF2-40B4-BE49-F238E27FC236}">
                <a16:creationId xmlns:a16="http://schemas.microsoft.com/office/drawing/2014/main" id="{507D7342-B10A-E778-A6B7-187EA6D01238}"/>
              </a:ext>
            </a:extLst>
          </p:cNvPr>
          <p:cNvSpPr>
            <a:spLocks noGrp="1" noChangeArrowheads="1"/>
          </p:cNvSpPr>
          <p:nvPr>
            <p:ph idx="1"/>
          </p:nvPr>
        </p:nvSpPr>
        <p:spPr>
          <a:xfrm>
            <a:off x="1715730" y="2311743"/>
            <a:ext cx="9832257" cy="3741738"/>
          </a:xfrm>
        </p:spPr>
        <p:txBody>
          <a:bodyPr/>
          <a:lstStyle/>
          <a:p>
            <a:pPr>
              <a:lnSpc>
                <a:spcPct val="90000"/>
              </a:lnSpc>
              <a:buFontTx/>
              <a:buChar char="•"/>
            </a:pPr>
            <a:r>
              <a:rPr lang="en-US" altLang="en-US" sz="2400" dirty="0"/>
              <a:t>Declared with </a:t>
            </a:r>
            <a:r>
              <a:rPr lang="en-US" altLang="en-US" sz="2400" dirty="0">
                <a:latin typeface="Courier New" panose="02070309020205020404" pitchFamily="49" charset="0"/>
              </a:rPr>
              <a:t>static</a:t>
            </a:r>
            <a:r>
              <a:rPr lang="en-US" altLang="en-US" sz="2400" dirty="0"/>
              <a:t> before return type:</a:t>
            </a:r>
          </a:p>
          <a:p>
            <a:pPr lvl="1">
              <a:lnSpc>
                <a:spcPct val="90000"/>
              </a:lnSpc>
              <a:buClr>
                <a:srgbClr val="3333CC"/>
              </a:buClr>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static int getObjectCount() const</a:t>
            </a:r>
          </a:p>
          <a:p>
            <a:pPr lvl="1">
              <a:lnSpc>
                <a:spcPct val="90000"/>
              </a:lnSpc>
              <a:buClr>
                <a:srgbClr val="3333CC"/>
              </a:buClr>
              <a:buFontTx/>
              <a:buNone/>
            </a:pPr>
            <a:r>
              <a:rPr lang="en-US" altLang="en-US" sz="2400" dirty="0">
                <a:solidFill>
                  <a:schemeClr val="accent1"/>
                </a:solidFill>
                <a:latin typeface="Courier New" panose="02070309020205020404" pitchFamily="49" charset="0"/>
              </a:rPr>
              <a:t>	{ return objectCount; }</a:t>
            </a:r>
          </a:p>
          <a:p>
            <a:pPr lvl="1">
              <a:lnSpc>
                <a:spcPct val="90000"/>
              </a:lnSpc>
              <a:buClr>
                <a:srgbClr val="3333CC"/>
              </a:buClr>
              <a:buFontTx/>
              <a:buNone/>
            </a:pPr>
            <a:endParaRPr lang="en-US" altLang="en-US" sz="2400" dirty="0">
              <a:solidFill>
                <a:schemeClr val="accent1"/>
              </a:solidFill>
              <a:latin typeface="Courier New" panose="02070309020205020404" pitchFamily="49" charset="0"/>
            </a:endParaRPr>
          </a:p>
          <a:p>
            <a:pPr>
              <a:lnSpc>
                <a:spcPct val="90000"/>
              </a:lnSpc>
              <a:buFontTx/>
              <a:buChar char="•"/>
            </a:pPr>
            <a:r>
              <a:rPr lang="en-US" altLang="en-US" sz="2400" dirty="0"/>
              <a:t>Static member functions can only access static member data</a:t>
            </a:r>
          </a:p>
          <a:p>
            <a:pPr>
              <a:lnSpc>
                <a:spcPct val="90000"/>
              </a:lnSpc>
              <a:buFontTx/>
              <a:buChar char="•"/>
            </a:pPr>
            <a:r>
              <a:rPr lang="en-US" altLang="en-US" sz="2400" dirty="0"/>
              <a:t>Can be called independent of objects:</a:t>
            </a:r>
            <a:br>
              <a:rPr lang="en-US" altLang="en-US" sz="2800" dirty="0"/>
            </a:br>
            <a:br>
              <a:rPr lang="en-US" altLang="en-US" sz="2800" dirty="0"/>
            </a:br>
            <a:r>
              <a:rPr lang="en-US" altLang="en-US" sz="2400" dirty="0">
                <a:solidFill>
                  <a:schemeClr val="accent1"/>
                </a:solidFill>
                <a:latin typeface="Courier New" panose="02070309020205020404" pitchFamily="49" charset="0"/>
              </a:rPr>
              <a:t>int num = Tree::getObjectCount();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1AA491-C345-5CA4-C0AE-AB10C4847282}"/>
              </a:ext>
            </a:extLst>
          </p:cNvPr>
          <p:cNvSpPr/>
          <p:nvPr/>
        </p:nvSpPr>
        <p:spPr>
          <a:xfrm>
            <a:off x="1637071" y="604684"/>
            <a:ext cx="8627806" cy="5250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62" name="Text Box 2">
            <a:extLst>
              <a:ext uri="{FF2B5EF4-FFF2-40B4-BE49-F238E27FC236}">
                <a16:creationId xmlns:a16="http://schemas.microsoft.com/office/drawing/2014/main" id="{24BE9ACE-F0EB-D90E-EC08-36064FFF2F20}"/>
              </a:ext>
            </a:extLst>
          </p:cNvPr>
          <p:cNvSpPr txBox="1">
            <a:spLocks noChangeArrowheads="1"/>
          </p:cNvSpPr>
          <p:nvPr/>
        </p:nvSpPr>
        <p:spPr bwMode="auto">
          <a:xfrm>
            <a:off x="2133600" y="762000"/>
            <a:ext cx="8305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300" b="1" dirty="0">
                <a:solidFill>
                  <a:srgbClr val="000000"/>
                </a:solidFill>
                <a:latin typeface="Times New Roman" panose="02020603050405020304" pitchFamily="18" charset="0"/>
                <a:cs typeface="Times New Roman" panose="02020603050405020304" pitchFamily="18" charset="0"/>
              </a:rPr>
              <a:t>Modified Version of </a:t>
            </a:r>
            <a:r>
              <a:rPr lang="en-US" altLang="en-US" sz="1300" b="1" dirty="0" err="1">
                <a:solidFill>
                  <a:srgbClr val="000000"/>
                </a:solidFill>
                <a:latin typeface="Courier New" panose="02070309020205020404" pitchFamily="49" charset="0"/>
                <a:cs typeface="Times New Roman" panose="02020603050405020304" pitchFamily="18" charset="0"/>
              </a:rPr>
              <a:t>Tree.</a:t>
            </a:r>
            <a:r>
              <a:rPr lang="en-US" altLang="en-US" sz="1300" b="1" dirty="0" err="1">
                <a:solidFill>
                  <a:srgbClr val="000000"/>
                </a:solidFill>
                <a:latin typeface="Times New Roman" panose="02020603050405020304" pitchFamily="18" charset="0"/>
                <a:cs typeface="Times New Roman" panose="02020603050405020304" pitchFamily="18" charset="0"/>
              </a:rPr>
              <a:t>h</a:t>
            </a:r>
            <a:endParaRPr lang="en-US" altLang="en-US" sz="1300" dirty="0">
              <a:solidFill>
                <a:srgbClr val="000000"/>
              </a:solidFill>
              <a:latin typeface="Courier New" panose="02070309020205020404" pitchFamily="49" charset="0"/>
              <a:cs typeface="Times New Roman" panose="02020603050405020304" pitchFamily="18" charset="0"/>
            </a:endParaRPr>
          </a:p>
          <a:p>
            <a:pPr eaLnBrk="1" hangingPunct="1">
              <a:spcBef>
                <a:spcPct val="50000"/>
              </a:spcBef>
              <a:buFontTx/>
              <a:buNone/>
            </a:pPr>
            <a:r>
              <a:rPr lang="en-US" altLang="en-US" sz="1300" dirty="0">
                <a:solidFill>
                  <a:srgbClr val="000000"/>
                </a:solidFill>
                <a:latin typeface="Courier New" panose="02070309020205020404" pitchFamily="49" charset="0"/>
                <a:cs typeface="Times New Roman" panose="02020603050405020304" pitchFamily="18" charset="0"/>
              </a:rPr>
              <a:t> 1  // Tree class</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2  class Tree</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3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4  private:</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5     static int objectCount;    // Static member variable.</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6  public:</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7     // Constructor</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8     Tree()</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 9        { objectCount++;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10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11     // Accessor function for objectCount</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12     </a:t>
            </a:r>
            <a:r>
              <a:rPr lang="en-US" altLang="en-US" sz="1300" b="1" dirty="0">
                <a:solidFill>
                  <a:srgbClr val="FA8218"/>
                </a:solidFill>
                <a:latin typeface="Courier New" panose="02070309020205020404" pitchFamily="49" charset="0"/>
                <a:cs typeface="Times New Roman" panose="02020603050405020304" pitchFamily="18" charset="0"/>
              </a:rPr>
              <a:t>static</a:t>
            </a:r>
            <a:r>
              <a:rPr lang="en-US" altLang="en-US" sz="1300" dirty="0">
                <a:solidFill>
                  <a:srgbClr val="FA8218"/>
                </a:solidFill>
                <a:latin typeface="Courier New" panose="02070309020205020404" pitchFamily="49" charset="0"/>
                <a:cs typeface="Times New Roman" panose="02020603050405020304" pitchFamily="18" charset="0"/>
              </a:rPr>
              <a:t> </a:t>
            </a:r>
            <a:r>
              <a:rPr lang="en-US" altLang="en-US" sz="1300" dirty="0">
                <a:solidFill>
                  <a:srgbClr val="000000"/>
                </a:solidFill>
                <a:latin typeface="Courier New" panose="02070309020205020404" pitchFamily="49" charset="0"/>
                <a:cs typeface="Times New Roman" panose="02020603050405020304" pitchFamily="18" charset="0"/>
              </a:rPr>
              <a:t>int getObjectCount() const</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13        { return objectCount;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14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15 </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16  // Definition of the static member variable, written</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17  // outside the class.</a:t>
            </a:r>
            <a:br>
              <a:rPr lang="en-US" altLang="en-US" sz="1300" dirty="0">
                <a:solidFill>
                  <a:srgbClr val="000000"/>
                </a:solidFill>
                <a:latin typeface="Courier New" panose="02070309020205020404" pitchFamily="49" charset="0"/>
                <a:cs typeface="Times New Roman" panose="02020603050405020304" pitchFamily="18" charset="0"/>
              </a:rPr>
            </a:br>
            <a:r>
              <a:rPr lang="en-US" altLang="en-US" sz="1300" dirty="0">
                <a:solidFill>
                  <a:srgbClr val="000000"/>
                </a:solidFill>
                <a:latin typeface="Courier New" panose="02070309020205020404" pitchFamily="49" charset="0"/>
                <a:cs typeface="Times New Roman" panose="02020603050405020304" pitchFamily="18" charset="0"/>
              </a:rPr>
              <a:t>18  int Tree::objectCount = 0;</a:t>
            </a:r>
          </a:p>
        </p:txBody>
      </p:sp>
      <p:sp>
        <p:nvSpPr>
          <p:cNvPr id="15363" name="Text Box 3">
            <a:extLst>
              <a:ext uri="{FF2B5EF4-FFF2-40B4-BE49-F238E27FC236}">
                <a16:creationId xmlns:a16="http://schemas.microsoft.com/office/drawing/2014/main" id="{BE5BF532-5C32-534A-9C70-3BB2808DCDF0}"/>
              </a:ext>
            </a:extLst>
          </p:cNvPr>
          <p:cNvSpPr txBox="1">
            <a:spLocks noChangeArrowheads="1"/>
          </p:cNvSpPr>
          <p:nvPr/>
        </p:nvSpPr>
        <p:spPr bwMode="auto">
          <a:xfrm>
            <a:off x="2133600" y="477043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i="1" dirty="0">
                <a:solidFill>
                  <a:srgbClr val="FA8218"/>
                </a:solidFill>
              </a:rPr>
              <a:t>Now we can call the function like this:</a:t>
            </a:r>
            <a:br>
              <a:rPr lang="en-US" altLang="en-US" sz="1800" i="1" dirty="0">
                <a:solidFill>
                  <a:srgbClr val="FA8218"/>
                </a:solidFill>
              </a:rPr>
            </a:br>
            <a:r>
              <a:rPr lang="en-US" altLang="en-US" sz="1400" dirty="0">
                <a:latin typeface="Courier New" panose="02070309020205020404" pitchFamily="49" charset="0"/>
              </a:rPr>
              <a:t>cout &lt;&lt; "There are " &lt;&lt; Tree::getObjectCount()</a:t>
            </a:r>
            <a:br>
              <a:rPr lang="en-US" altLang="en-US" sz="1400" dirty="0">
                <a:latin typeface="Courier New" panose="02070309020205020404" pitchFamily="49" charset="0"/>
              </a:rPr>
            </a:br>
            <a:r>
              <a:rPr lang="en-US" altLang="en-US" sz="1400" dirty="0">
                <a:latin typeface="Courier New" panose="02070309020205020404" pitchFamily="49" charset="0"/>
              </a:rPr>
              <a:t>     &lt;&lt; " objects.\n";</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72DE4E3-4771-6ED8-BABC-A3E6852B54AE}"/>
              </a:ext>
            </a:extLst>
          </p:cNvPr>
          <p:cNvSpPr>
            <a:spLocks noGrp="1" noChangeArrowheads="1"/>
          </p:cNvSpPr>
          <p:nvPr>
            <p:ph type="title"/>
          </p:nvPr>
        </p:nvSpPr>
        <p:spPr/>
        <p:txBody>
          <a:bodyPr/>
          <a:lstStyle/>
          <a:p>
            <a:r>
              <a:rPr lang="en-US" altLang="en-US" cap="none" dirty="0"/>
              <a:t>friends Of Classes</a:t>
            </a:r>
          </a:p>
        </p:txBody>
      </p:sp>
      <p:sp>
        <p:nvSpPr>
          <p:cNvPr id="17411" name="Rectangle 3">
            <a:extLst>
              <a:ext uri="{FF2B5EF4-FFF2-40B4-BE49-F238E27FC236}">
                <a16:creationId xmlns:a16="http://schemas.microsoft.com/office/drawing/2014/main" id="{AFDDA524-A4F3-CEC8-03CF-E0AE1FEB9DC9}"/>
              </a:ext>
            </a:extLst>
          </p:cNvPr>
          <p:cNvSpPr>
            <a:spLocks noGrp="1" noChangeArrowheads="1"/>
          </p:cNvSpPr>
          <p:nvPr>
            <p:ph idx="1"/>
          </p:nvPr>
        </p:nvSpPr>
        <p:spPr>
          <a:xfrm>
            <a:off x="1224116" y="1806575"/>
            <a:ext cx="10530349" cy="3702050"/>
          </a:xfrm>
        </p:spPr>
        <p:txBody>
          <a:bodyPr>
            <a:normAutofit/>
          </a:bodyPr>
          <a:lstStyle/>
          <a:p>
            <a:pPr>
              <a:lnSpc>
                <a:spcPct val="90000"/>
              </a:lnSpc>
              <a:buFontTx/>
              <a:buChar char="•"/>
            </a:pPr>
            <a:r>
              <a:rPr lang="en-US" altLang="en-US" sz="2400" u="sng" dirty="0">
                <a:solidFill>
                  <a:schemeClr val="accent1"/>
                </a:solidFill>
              </a:rPr>
              <a:t>friend</a:t>
            </a:r>
            <a:r>
              <a:rPr lang="en-US" altLang="en-US" sz="2400" dirty="0"/>
              <a:t>: a function or class that is not a member of a class, but has access to private members of the class</a:t>
            </a:r>
          </a:p>
          <a:p>
            <a:pPr>
              <a:lnSpc>
                <a:spcPct val="90000"/>
              </a:lnSpc>
              <a:buFontTx/>
              <a:buChar char="•"/>
            </a:pPr>
            <a:r>
              <a:rPr lang="en-US" altLang="en-US" sz="2400" dirty="0"/>
              <a:t>A friend function can be a stand-alone function or a member function of another class</a:t>
            </a:r>
          </a:p>
          <a:p>
            <a:pPr>
              <a:lnSpc>
                <a:spcPct val="90000"/>
              </a:lnSpc>
              <a:buFontTx/>
              <a:buChar char="•"/>
            </a:pPr>
            <a:r>
              <a:rPr lang="en-US" altLang="en-US" sz="2400" dirty="0"/>
              <a:t>It is declared a friend of a class with </a:t>
            </a:r>
            <a:r>
              <a:rPr lang="en-US" altLang="en-US" sz="2400" dirty="0">
                <a:solidFill>
                  <a:schemeClr val="accent1"/>
                </a:solidFill>
                <a:latin typeface="Courier New" panose="02070309020205020404" pitchFamily="49" charset="0"/>
              </a:rPr>
              <a:t>friend</a:t>
            </a:r>
            <a:r>
              <a:rPr lang="en-US" altLang="en-US" sz="2400" dirty="0"/>
              <a:t> keyword in the function prototype</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0A430EE-450C-2A65-6041-190856C96426}"/>
              </a:ext>
            </a:extLst>
          </p:cNvPr>
          <p:cNvSpPr>
            <a:spLocks noGrp="1" noChangeArrowheads="1"/>
          </p:cNvSpPr>
          <p:nvPr>
            <p:ph type="title"/>
          </p:nvPr>
        </p:nvSpPr>
        <p:spPr>
          <a:xfrm>
            <a:off x="1676400" y="177800"/>
            <a:ext cx="7924800" cy="1143000"/>
          </a:xfrm>
        </p:spPr>
        <p:txBody>
          <a:bodyPr/>
          <a:lstStyle/>
          <a:p>
            <a:r>
              <a:rPr lang="en-US" altLang="en-US" dirty="0"/>
              <a:t> </a:t>
            </a:r>
            <a:r>
              <a:rPr lang="en-US" altLang="en-US" cap="none" dirty="0">
                <a:latin typeface="Courier New" panose="02070309020205020404" pitchFamily="49" charset="0"/>
              </a:rPr>
              <a:t>friend</a:t>
            </a:r>
            <a:r>
              <a:rPr lang="en-US" altLang="en-US" dirty="0"/>
              <a:t> </a:t>
            </a:r>
            <a:r>
              <a:rPr lang="en-US" altLang="en-US" cap="none" dirty="0"/>
              <a:t>Function Declarations</a:t>
            </a:r>
            <a:endParaRPr lang="en-US" altLang="en-US" dirty="0"/>
          </a:p>
        </p:txBody>
      </p:sp>
      <p:sp>
        <p:nvSpPr>
          <p:cNvPr id="19459" name="Rectangle 3">
            <a:extLst>
              <a:ext uri="{FF2B5EF4-FFF2-40B4-BE49-F238E27FC236}">
                <a16:creationId xmlns:a16="http://schemas.microsoft.com/office/drawing/2014/main" id="{F7686691-EAAB-3A0E-0382-07C9ECCF0974}"/>
              </a:ext>
            </a:extLst>
          </p:cNvPr>
          <p:cNvSpPr>
            <a:spLocks noGrp="1" noChangeArrowheads="1"/>
          </p:cNvSpPr>
          <p:nvPr>
            <p:ph idx="1"/>
          </p:nvPr>
        </p:nvSpPr>
        <p:spPr>
          <a:xfrm>
            <a:off x="1828800" y="1752600"/>
            <a:ext cx="8763000" cy="4114800"/>
          </a:xfrm>
        </p:spPr>
        <p:txBody>
          <a:bodyPr/>
          <a:lstStyle/>
          <a:p>
            <a:pPr>
              <a:lnSpc>
                <a:spcPct val="90000"/>
              </a:lnSpc>
              <a:buFontTx/>
              <a:buChar char="•"/>
            </a:pPr>
            <a:r>
              <a:rPr lang="en-US" altLang="en-US" dirty="0"/>
              <a:t>Stand-alone function:</a:t>
            </a:r>
          </a:p>
          <a:p>
            <a:pPr lvl="1">
              <a:lnSpc>
                <a:spcPct val="90000"/>
              </a:lnSpc>
              <a:buFontTx/>
              <a:buNone/>
            </a:pPr>
            <a:r>
              <a:rPr lang="en-US" altLang="en-US" dirty="0">
                <a:solidFill>
                  <a:schemeClr val="accent1"/>
                </a:solidFill>
                <a:latin typeface="Courier New" panose="02070309020205020404" pitchFamily="49" charset="0"/>
              </a:rPr>
              <a:t>friend void setAVal(intVal&amp;, int);</a:t>
            </a:r>
          </a:p>
          <a:p>
            <a:pPr lvl="1">
              <a:lnSpc>
                <a:spcPct val="90000"/>
              </a:lnSpc>
              <a:buFontTx/>
              <a:buNone/>
            </a:pPr>
            <a:r>
              <a:rPr lang="en-US" altLang="en-US" dirty="0">
                <a:solidFill>
                  <a:schemeClr val="accent1"/>
                </a:solidFill>
                <a:latin typeface="Courier New" panose="02070309020205020404" pitchFamily="49" charset="0"/>
              </a:rPr>
              <a:t>// declares setAVal function to be</a:t>
            </a:r>
          </a:p>
          <a:p>
            <a:pPr lvl="1">
              <a:lnSpc>
                <a:spcPct val="90000"/>
              </a:lnSpc>
              <a:buFontTx/>
              <a:buNone/>
            </a:pPr>
            <a:r>
              <a:rPr lang="en-US" altLang="en-US" dirty="0">
                <a:solidFill>
                  <a:schemeClr val="accent1"/>
                </a:solidFill>
                <a:latin typeface="Courier New" panose="02070309020205020404" pitchFamily="49" charset="0"/>
              </a:rPr>
              <a:t>// a friend of this class</a:t>
            </a:r>
          </a:p>
          <a:p>
            <a:pPr lvl="1">
              <a:lnSpc>
                <a:spcPct val="90000"/>
              </a:lnSpc>
              <a:buFontTx/>
              <a:buNone/>
            </a:pPr>
            <a:endParaRPr lang="en-US" altLang="en-US" dirty="0">
              <a:solidFill>
                <a:schemeClr val="accent1"/>
              </a:solidFill>
              <a:latin typeface="Courier New" panose="02070309020205020404" pitchFamily="49" charset="0"/>
            </a:endParaRPr>
          </a:p>
          <a:p>
            <a:pPr>
              <a:lnSpc>
                <a:spcPct val="90000"/>
              </a:lnSpc>
              <a:buFontTx/>
              <a:buChar char="•"/>
            </a:pPr>
            <a:r>
              <a:rPr lang="en-US" altLang="en-US" dirty="0"/>
              <a:t>Member function of another class:</a:t>
            </a:r>
          </a:p>
          <a:p>
            <a:pPr lvl="1">
              <a:lnSpc>
                <a:spcPct val="90000"/>
              </a:lnSpc>
              <a:buClr>
                <a:schemeClr val="tx1"/>
              </a:buClr>
              <a:buFontTx/>
              <a:buNone/>
            </a:pPr>
            <a:r>
              <a:rPr lang="en-US" altLang="en-US" dirty="0">
                <a:solidFill>
                  <a:schemeClr val="accent1"/>
                </a:solidFill>
                <a:latin typeface="Courier New" panose="02070309020205020404" pitchFamily="49" charset="0"/>
              </a:rPr>
              <a:t>friend void SomeClass::setNum(int num)</a:t>
            </a:r>
          </a:p>
          <a:p>
            <a:pPr lvl="1">
              <a:lnSpc>
                <a:spcPct val="90000"/>
              </a:lnSpc>
              <a:buClr>
                <a:schemeClr val="tx1"/>
              </a:buClr>
              <a:buFontTx/>
              <a:buNone/>
            </a:pPr>
            <a:r>
              <a:rPr lang="en-US" altLang="en-US" dirty="0">
                <a:solidFill>
                  <a:schemeClr val="accent1"/>
                </a:solidFill>
                <a:latin typeface="Courier New" panose="02070309020205020404" pitchFamily="49" charset="0"/>
              </a:rPr>
              <a:t>// setNum function from SomeClass </a:t>
            </a:r>
          </a:p>
          <a:p>
            <a:pPr lvl="1">
              <a:lnSpc>
                <a:spcPct val="90000"/>
              </a:lnSpc>
              <a:buClr>
                <a:schemeClr val="tx1"/>
              </a:buClr>
              <a:buFontTx/>
              <a:buNone/>
            </a:pPr>
            <a:r>
              <a:rPr lang="en-US" altLang="en-US" dirty="0">
                <a:solidFill>
                  <a:schemeClr val="accent1"/>
                </a:solidFill>
                <a:latin typeface="Courier New" panose="02070309020205020404" pitchFamily="49" charset="0"/>
              </a:rPr>
              <a:t>// class is a friend of this class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3EBAEA-276D-94E7-F088-31C9087B2CEB}"/>
              </a:ext>
            </a:extLst>
          </p:cNvPr>
          <p:cNvSpPr>
            <a:spLocks noGrp="1" noChangeArrowheads="1"/>
          </p:cNvSpPr>
          <p:nvPr>
            <p:ph type="title"/>
          </p:nvPr>
        </p:nvSpPr>
        <p:spPr>
          <a:xfrm>
            <a:off x="1676401" y="303214"/>
            <a:ext cx="7743825" cy="992187"/>
          </a:xfrm>
        </p:spPr>
        <p:txBody>
          <a:bodyPr/>
          <a:lstStyle/>
          <a:p>
            <a:r>
              <a:rPr lang="en-US" altLang="en-US" dirty="0"/>
              <a:t> </a:t>
            </a:r>
            <a:r>
              <a:rPr lang="en-US" altLang="en-US" cap="none" dirty="0">
                <a:latin typeface="Courier New" panose="02070309020205020404" pitchFamily="49" charset="0"/>
              </a:rPr>
              <a:t>friend</a:t>
            </a:r>
            <a:r>
              <a:rPr lang="en-US" altLang="en-US" dirty="0"/>
              <a:t> </a:t>
            </a:r>
            <a:r>
              <a:rPr lang="en-US" altLang="en-US" cap="none" dirty="0"/>
              <a:t>Class Declarations</a:t>
            </a:r>
            <a:endParaRPr lang="en-US" altLang="en-US" dirty="0"/>
          </a:p>
        </p:txBody>
      </p:sp>
      <p:sp>
        <p:nvSpPr>
          <p:cNvPr id="21507" name="Rectangle 3">
            <a:extLst>
              <a:ext uri="{FF2B5EF4-FFF2-40B4-BE49-F238E27FC236}">
                <a16:creationId xmlns:a16="http://schemas.microsoft.com/office/drawing/2014/main" id="{85699611-4B00-CBDC-D0AB-BBC0D4EA35CA}"/>
              </a:ext>
            </a:extLst>
          </p:cNvPr>
          <p:cNvSpPr>
            <a:spLocks noGrp="1" noChangeArrowheads="1"/>
          </p:cNvSpPr>
          <p:nvPr>
            <p:ph idx="1"/>
          </p:nvPr>
        </p:nvSpPr>
        <p:spPr>
          <a:xfrm>
            <a:off x="1828800" y="1676400"/>
            <a:ext cx="8229600" cy="4572000"/>
          </a:xfrm>
        </p:spPr>
        <p:txBody>
          <a:bodyPr/>
          <a:lstStyle/>
          <a:p>
            <a:pPr>
              <a:lnSpc>
                <a:spcPct val="75000"/>
              </a:lnSpc>
              <a:buFontTx/>
              <a:buChar char="•"/>
            </a:pPr>
            <a:r>
              <a:rPr lang="en-US" altLang="en-US" sz="2400" dirty="0"/>
              <a:t>Class as a friend of a class:</a:t>
            </a:r>
          </a:p>
          <a:p>
            <a:pPr>
              <a:lnSpc>
                <a:spcPct val="75000"/>
              </a:lnSpc>
              <a:buFontTx/>
              <a:buChar char="•"/>
            </a:pPr>
            <a:endParaRPr lang="en-US" altLang="en-US" sz="2400" dirty="0"/>
          </a:p>
          <a:p>
            <a:pPr lvl="1">
              <a:lnSpc>
                <a:spcPct val="75000"/>
              </a:lnSpc>
              <a:buClr>
                <a:srgbClr val="3333CC"/>
              </a:buClr>
              <a:buFontTx/>
              <a:buNone/>
            </a:pPr>
            <a:r>
              <a:rPr lang="en-US" altLang="en-US" sz="2000" dirty="0">
                <a:solidFill>
                  <a:schemeClr val="accent1"/>
                </a:solidFill>
                <a:latin typeface="Courier New" panose="02070309020205020404" pitchFamily="49" charset="0"/>
              </a:rPr>
              <a:t>class FriendClass</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	...</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class NewClass</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	public:</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	  friend class FriendClass; // declares</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	// entire class FriendClass as a friend</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	// of this class</a:t>
            </a:r>
          </a:p>
          <a:p>
            <a:pPr lvl="1">
              <a:lnSpc>
                <a:spcPct val="75000"/>
              </a:lnSpc>
              <a:buClr>
                <a:srgbClr val="3333CC"/>
              </a:buClr>
              <a:buFontTx/>
              <a:buNone/>
            </a:pPr>
            <a:r>
              <a:rPr lang="en-US" altLang="en-US" sz="2000" dirty="0">
                <a:solidFill>
                  <a:schemeClr val="accent1"/>
                </a:solidFill>
              </a:rPr>
              <a:t>	…</a:t>
            </a:r>
          </a:p>
          <a:p>
            <a:pPr lvl="1">
              <a:lnSpc>
                <a:spcPct val="75000"/>
              </a:lnSpc>
              <a:buClr>
                <a:srgbClr val="3333CC"/>
              </a:buClr>
              <a:buFontTx/>
              <a:buNone/>
            </a:pPr>
            <a:r>
              <a:rPr lang="en-US" altLang="en-US" sz="2000" dirty="0">
                <a:solidFill>
                  <a:schemeClr val="accent1"/>
                </a:solidFill>
                <a:latin typeface="Courier New" panose="02070309020205020404" pitchFamily="49" charset="0"/>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69E32A31-7626-C3CC-32DF-6F81DE522754}"/>
              </a:ext>
            </a:extLst>
          </p:cNvPr>
          <p:cNvSpPr>
            <a:spLocks noGrp="1" noChangeArrowheads="1"/>
          </p:cNvSpPr>
          <p:nvPr>
            <p:ph idx="1"/>
          </p:nvPr>
        </p:nvSpPr>
        <p:spPr>
          <a:xfrm>
            <a:off x="1451579" y="2015732"/>
            <a:ext cx="10140653" cy="4385068"/>
          </a:xfrm>
        </p:spPr>
        <p:txBody>
          <a:bodyPr>
            <a:normAutofit/>
          </a:bodyPr>
          <a:lstStyle/>
          <a:p>
            <a:pPr>
              <a:lnSpc>
                <a:spcPct val="150000"/>
              </a:lnSpc>
              <a:buFontTx/>
              <a:buChar char="•"/>
            </a:pPr>
            <a:r>
              <a:rPr lang="en-US" altLang="en-US" u="sng" dirty="0">
                <a:solidFill>
                  <a:schemeClr val="accent1"/>
                </a:solidFill>
              </a:rPr>
              <a:t>attributes</a:t>
            </a:r>
            <a:r>
              <a:rPr lang="en-US" altLang="en-US" dirty="0"/>
              <a:t>: members of a class </a:t>
            </a:r>
          </a:p>
          <a:p>
            <a:pPr>
              <a:lnSpc>
                <a:spcPct val="150000"/>
              </a:lnSpc>
              <a:buFontTx/>
              <a:buChar char="•"/>
            </a:pPr>
            <a:r>
              <a:rPr lang="en-US" altLang="en-US" u="sng" dirty="0">
                <a:solidFill>
                  <a:schemeClr val="accent1"/>
                </a:solidFill>
              </a:rPr>
              <a:t>methods</a:t>
            </a:r>
            <a:r>
              <a:rPr lang="en-US" altLang="en-US" dirty="0"/>
              <a:t> or </a:t>
            </a:r>
            <a:r>
              <a:rPr lang="en-US" altLang="en-US" u="sng" dirty="0">
                <a:solidFill>
                  <a:schemeClr val="accent1"/>
                </a:solidFill>
              </a:rPr>
              <a:t>behaviors</a:t>
            </a:r>
            <a:r>
              <a:rPr lang="en-US" altLang="en-US" dirty="0"/>
              <a:t>: member functions of a class</a:t>
            </a:r>
          </a:p>
          <a:p>
            <a:pPr>
              <a:lnSpc>
                <a:spcPct val="150000"/>
              </a:lnSpc>
              <a:buFontTx/>
              <a:buChar char="•"/>
            </a:pPr>
            <a:r>
              <a:rPr lang="en-US" altLang="en-US" sz="2000" u="sng" dirty="0">
                <a:solidFill>
                  <a:schemeClr val="accent1"/>
                </a:solidFill>
              </a:rPr>
              <a:t>data hiding</a:t>
            </a:r>
            <a:r>
              <a:rPr lang="en-US" altLang="en-US" sz="2000" dirty="0"/>
              <a:t>: restricting access to certain members of an object</a:t>
            </a:r>
          </a:p>
          <a:p>
            <a:pPr>
              <a:lnSpc>
                <a:spcPct val="150000"/>
              </a:lnSpc>
              <a:buFontTx/>
              <a:buChar char="•"/>
            </a:pPr>
            <a:r>
              <a:rPr lang="en-US" altLang="en-US" sz="2000" u="sng" dirty="0">
                <a:solidFill>
                  <a:schemeClr val="accent1"/>
                </a:solidFill>
              </a:rPr>
              <a:t>public interface</a:t>
            </a:r>
            <a:r>
              <a:rPr lang="en-US" altLang="en-US" sz="2000" dirty="0"/>
              <a:t>: members of an object that are available outside of the object.  This allows the object to provide access to some data and functions without sharing its internal details and design, and provides some protection from data corruption</a:t>
            </a:r>
          </a:p>
          <a:p>
            <a:pPr>
              <a:buFontTx/>
              <a:buChar char="•"/>
            </a:pPr>
            <a:endParaRPr lang="en-US" altLang="en-US" dirty="0">
              <a:latin typeface="Courier New" panose="02070309020205020404" pitchFamily="49" charset="0"/>
            </a:endParaRPr>
          </a:p>
        </p:txBody>
      </p:sp>
      <p:sp>
        <p:nvSpPr>
          <p:cNvPr id="4" name="Rectangle 2">
            <a:extLst>
              <a:ext uri="{FF2B5EF4-FFF2-40B4-BE49-F238E27FC236}">
                <a16:creationId xmlns:a16="http://schemas.microsoft.com/office/drawing/2014/main" id="{D5810058-A44B-102D-6735-063DFE3884B3}"/>
              </a:ext>
            </a:extLst>
          </p:cNvPr>
          <p:cNvSpPr>
            <a:spLocks noGrp="1" noChangeArrowheads="1"/>
          </p:cNvSpPr>
          <p:nvPr>
            <p:ph type="title"/>
          </p:nvPr>
        </p:nvSpPr>
        <p:spPr>
          <a:xfrm>
            <a:off x="1451579" y="804519"/>
            <a:ext cx="9291215" cy="1049235"/>
          </a:xfrm>
        </p:spPr>
        <p:txBody>
          <a:bodyPr>
            <a:normAutofit/>
          </a:bodyPr>
          <a:lstStyle/>
          <a:p>
            <a:r>
              <a:rPr lang="en-US" altLang="en-US" cap="none" dirty="0"/>
              <a:t>Object-oriented Programming Terminology</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48034E7-13D1-A499-4A5B-87B8093689DF}"/>
              </a:ext>
            </a:extLst>
          </p:cNvPr>
          <p:cNvSpPr>
            <a:spLocks noGrp="1" noChangeArrowheads="1"/>
          </p:cNvSpPr>
          <p:nvPr>
            <p:ph type="title"/>
          </p:nvPr>
        </p:nvSpPr>
        <p:spPr/>
        <p:txBody>
          <a:bodyPr/>
          <a:lstStyle/>
          <a:p>
            <a:r>
              <a:rPr lang="en-US" altLang="en-US" cap="none" dirty="0"/>
              <a:t>Member-wise Assignment</a:t>
            </a:r>
          </a:p>
        </p:txBody>
      </p:sp>
      <p:sp>
        <p:nvSpPr>
          <p:cNvPr id="24579" name="Rectangle 3">
            <a:extLst>
              <a:ext uri="{FF2B5EF4-FFF2-40B4-BE49-F238E27FC236}">
                <a16:creationId xmlns:a16="http://schemas.microsoft.com/office/drawing/2014/main" id="{C785D5AE-47B3-555D-E669-41D01537B5A0}"/>
              </a:ext>
            </a:extLst>
          </p:cNvPr>
          <p:cNvSpPr>
            <a:spLocks noGrp="1" noChangeArrowheads="1"/>
          </p:cNvSpPr>
          <p:nvPr>
            <p:ph idx="1"/>
          </p:nvPr>
        </p:nvSpPr>
        <p:spPr>
          <a:xfrm>
            <a:off x="1451579" y="2015732"/>
            <a:ext cx="10111156" cy="3450613"/>
          </a:xfrm>
        </p:spPr>
        <p:txBody>
          <a:bodyPr>
            <a:noAutofit/>
          </a:bodyPr>
          <a:lstStyle/>
          <a:p>
            <a:pPr>
              <a:buFontTx/>
              <a:buChar char="•"/>
            </a:pPr>
            <a:r>
              <a:rPr lang="en-US" altLang="en-US" sz="2400" dirty="0"/>
              <a:t>Can use </a:t>
            </a:r>
            <a:r>
              <a:rPr lang="en-US" altLang="en-US" sz="2400" dirty="0">
                <a:latin typeface="Courier New" panose="02070309020205020404" pitchFamily="49" charset="0"/>
              </a:rPr>
              <a:t>=</a:t>
            </a:r>
            <a:r>
              <a:rPr lang="en-US" altLang="en-US" sz="2400" dirty="0"/>
              <a:t> to assign one object to another, or to initialize an object with an object’s data</a:t>
            </a:r>
          </a:p>
          <a:p>
            <a:pPr>
              <a:buFontTx/>
              <a:buChar char="•"/>
            </a:pPr>
            <a:r>
              <a:rPr lang="en-US" altLang="en-US" sz="2400" dirty="0"/>
              <a:t>Copies member to member.  </a:t>
            </a:r>
            <a:r>
              <a:rPr lang="en-US" altLang="en-US" sz="2400" i="1" dirty="0"/>
              <a:t>e.g.</a:t>
            </a:r>
            <a:r>
              <a:rPr lang="en-US" altLang="en-US" sz="2400" dirty="0"/>
              <a:t>,</a:t>
            </a:r>
          </a:p>
          <a:p>
            <a:pPr lvl="1">
              <a:buClr>
                <a:srgbClr val="3333CC"/>
              </a:buClr>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instance2 = instance1;</a:t>
            </a:r>
            <a:r>
              <a:rPr lang="en-US" altLang="en-US" sz="2400" dirty="0">
                <a:solidFill>
                  <a:schemeClr val="accent1"/>
                </a:solidFill>
              </a:rPr>
              <a:t> </a:t>
            </a:r>
            <a:r>
              <a:rPr lang="en-US" altLang="en-US" sz="2400" dirty="0"/>
              <a:t>	means: </a:t>
            </a:r>
          </a:p>
          <a:p>
            <a:pPr lvl="1">
              <a:buClr>
                <a:srgbClr val="3333CC"/>
              </a:buClr>
              <a:buFontTx/>
              <a:buNone/>
            </a:pPr>
            <a:r>
              <a:rPr lang="en-US" altLang="en-US" sz="2400" dirty="0"/>
              <a:t>	copy all member values from </a:t>
            </a:r>
            <a:r>
              <a:rPr lang="en-US" altLang="en-US" sz="2400" dirty="0">
                <a:latin typeface="Courier New" panose="02070309020205020404" pitchFamily="49" charset="0"/>
              </a:rPr>
              <a:t>instance1</a:t>
            </a:r>
            <a:r>
              <a:rPr lang="en-US" altLang="en-US" sz="2400" dirty="0"/>
              <a:t> and assign to the corresponding member variables of </a:t>
            </a:r>
            <a:r>
              <a:rPr lang="en-US" altLang="en-US" sz="2400" dirty="0">
                <a:latin typeface="Courier New" panose="02070309020205020404" pitchFamily="49" charset="0"/>
              </a:rPr>
              <a:t>instance2</a:t>
            </a:r>
          </a:p>
          <a:p>
            <a:pPr>
              <a:buFontTx/>
              <a:buChar char="•"/>
            </a:pPr>
            <a:r>
              <a:rPr lang="en-US" altLang="en-US" sz="2400" dirty="0"/>
              <a:t>Use at initialization:</a:t>
            </a:r>
          </a:p>
          <a:p>
            <a:pPr lvl="1">
              <a:buClr>
                <a:srgbClr val="3333CC"/>
              </a:buClr>
              <a:buFontTx/>
              <a:buNone/>
            </a:pPr>
            <a:r>
              <a:rPr lang="en-US" altLang="en-US" sz="2400" dirty="0"/>
              <a:t>	</a:t>
            </a:r>
            <a:r>
              <a:rPr lang="en-US" altLang="en-US" sz="2400" dirty="0">
                <a:solidFill>
                  <a:schemeClr val="accent1"/>
                </a:solidFill>
                <a:latin typeface="Courier New" panose="02070309020205020404" pitchFamily="49" charset="0"/>
              </a:rPr>
              <a:t>Rectangle r2 = r1;</a:t>
            </a:r>
            <a:endParaRPr lang="en-US" altLang="en-US" sz="2400" dirty="0">
              <a:solidFill>
                <a:schemeClr val="accent1"/>
              </a:solidFill>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697F0B-8562-3CA7-7ACA-D5F5260A4A54}"/>
              </a:ext>
            </a:extLst>
          </p:cNvPr>
          <p:cNvPicPr>
            <a:picLocks noChangeAspect="1"/>
          </p:cNvPicPr>
          <p:nvPr/>
        </p:nvPicPr>
        <p:blipFill>
          <a:blip r:embed="rId2"/>
          <a:stretch>
            <a:fillRect/>
          </a:stretch>
        </p:blipFill>
        <p:spPr>
          <a:xfrm>
            <a:off x="2330246" y="367037"/>
            <a:ext cx="6912282" cy="5867229"/>
          </a:xfrm>
          <a:prstGeom prst="rect">
            <a:avLst/>
          </a:prstGeom>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B9773E05-24D4-9FB6-C0D1-722881A5E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4" y="2609850"/>
            <a:ext cx="65817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BBC0181-220F-8E85-BB75-9196C1C44CD8}"/>
              </a:ext>
            </a:extLst>
          </p:cNvPr>
          <p:cNvSpPr>
            <a:spLocks noGrp="1" noChangeArrowheads="1"/>
          </p:cNvSpPr>
          <p:nvPr>
            <p:ph type="title"/>
          </p:nvPr>
        </p:nvSpPr>
        <p:spPr/>
        <p:txBody>
          <a:bodyPr/>
          <a:lstStyle/>
          <a:p>
            <a:r>
              <a:rPr lang="en-US" altLang="en-US" cap="none" dirty="0"/>
              <a:t>Copy Constructors</a:t>
            </a:r>
          </a:p>
        </p:txBody>
      </p:sp>
      <p:sp>
        <p:nvSpPr>
          <p:cNvPr id="29699" name="Rectangle 3">
            <a:extLst>
              <a:ext uri="{FF2B5EF4-FFF2-40B4-BE49-F238E27FC236}">
                <a16:creationId xmlns:a16="http://schemas.microsoft.com/office/drawing/2014/main" id="{3FA564D8-18B7-1792-BB13-60DEF004BBAE}"/>
              </a:ext>
            </a:extLst>
          </p:cNvPr>
          <p:cNvSpPr>
            <a:spLocks noGrp="1" noChangeArrowheads="1"/>
          </p:cNvSpPr>
          <p:nvPr>
            <p:ph idx="1"/>
          </p:nvPr>
        </p:nvSpPr>
        <p:spPr/>
        <p:txBody>
          <a:bodyPr>
            <a:normAutofit/>
          </a:bodyPr>
          <a:lstStyle/>
          <a:p>
            <a:pPr>
              <a:lnSpc>
                <a:spcPct val="90000"/>
              </a:lnSpc>
              <a:buFontTx/>
              <a:buChar char="•"/>
            </a:pPr>
            <a:r>
              <a:rPr lang="en-US" altLang="en-US" sz="2400" dirty="0"/>
              <a:t>Special constructor used when a newly created object is initialized to the data of another object of same class</a:t>
            </a:r>
            <a:br>
              <a:rPr lang="en-US" altLang="en-US" sz="2400" dirty="0"/>
            </a:br>
            <a:endParaRPr lang="en-US" altLang="en-US" sz="2400" dirty="0"/>
          </a:p>
          <a:p>
            <a:pPr>
              <a:lnSpc>
                <a:spcPct val="90000"/>
              </a:lnSpc>
              <a:buFontTx/>
              <a:buChar char="•"/>
            </a:pPr>
            <a:r>
              <a:rPr lang="en-US" altLang="en-US" sz="2400" dirty="0"/>
              <a:t>Default copy constructor copies field-to-field</a:t>
            </a:r>
            <a:br>
              <a:rPr lang="en-US" altLang="en-US" sz="2400" dirty="0"/>
            </a:br>
            <a:endParaRPr lang="en-US" altLang="en-US" sz="2400" dirty="0"/>
          </a:p>
          <a:p>
            <a:pPr>
              <a:lnSpc>
                <a:spcPct val="90000"/>
              </a:lnSpc>
              <a:buFontTx/>
              <a:buChar char="•"/>
            </a:pPr>
            <a:r>
              <a:rPr lang="en-US" altLang="en-US" sz="2400" dirty="0"/>
              <a:t>Default copy constructor works fine in many cases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0C0A6C2-24F4-CEB4-CD07-1F6251A3B20A}"/>
              </a:ext>
            </a:extLst>
          </p:cNvPr>
          <p:cNvSpPr>
            <a:spLocks noGrp="1" noChangeArrowheads="1"/>
          </p:cNvSpPr>
          <p:nvPr>
            <p:ph type="title"/>
          </p:nvPr>
        </p:nvSpPr>
        <p:spPr/>
        <p:txBody>
          <a:bodyPr/>
          <a:lstStyle/>
          <a:p>
            <a:r>
              <a:rPr lang="en-US" altLang="en-US" cap="none" dirty="0"/>
              <a:t>Copy Constructors</a:t>
            </a:r>
          </a:p>
        </p:txBody>
      </p:sp>
      <p:sp>
        <p:nvSpPr>
          <p:cNvPr id="31747" name="Rectangle 3">
            <a:extLst>
              <a:ext uri="{FF2B5EF4-FFF2-40B4-BE49-F238E27FC236}">
                <a16:creationId xmlns:a16="http://schemas.microsoft.com/office/drawing/2014/main" id="{5D153E7F-88BF-9ABF-6236-CCF04D4A3FE0}"/>
              </a:ext>
            </a:extLst>
          </p:cNvPr>
          <p:cNvSpPr>
            <a:spLocks noGrp="1" noChangeArrowheads="1"/>
          </p:cNvSpPr>
          <p:nvPr>
            <p:ph idx="1"/>
          </p:nvPr>
        </p:nvSpPr>
        <p:spPr>
          <a:xfrm>
            <a:off x="1676400" y="1600200"/>
            <a:ext cx="8294688" cy="4874342"/>
          </a:xfrm>
        </p:spPr>
        <p:txBody>
          <a:bodyPr>
            <a:normAutofit/>
          </a:bodyPr>
          <a:lstStyle/>
          <a:p>
            <a:pPr>
              <a:lnSpc>
                <a:spcPct val="90000"/>
              </a:lnSpc>
              <a:buFont typeface="Times" pitchFamily="2" charset="0"/>
              <a:buNone/>
            </a:pPr>
            <a:r>
              <a:rPr lang="en-US" altLang="en-US" dirty="0"/>
              <a:t>	Problem: what if object contains a pointer?</a:t>
            </a:r>
          </a:p>
          <a:p>
            <a:pPr>
              <a:lnSpc>
                <a:spcPct val="90000"/>
              </a:lnSpc>
              <a:buFont typeface="Times" pitchFamily="2" charset="0"/>
              <a:buNone/>
            </a:pPr>
            <a:endParaRPr lang="en-US" altLang="en-US" dirty="0"/>
          </a:p>
          <a:p>
            <a:pPr>
              <a:lnSpc>
                <a:spcPct val="80000"/>
              </a:lnSpc>
              <a:buFont typeface="Times" pitchFamily="2" charset="0"/>
              <a:buNone/>
            </a:pPr>
            <a:r>
              <a:rPr lang="en-US" altLang="en-US" sz="2800" dirty="0">
                <a:solidFill>
                  <a:schemeClr val="accent1"/>
                </a:solidFill>
              </a:rPr>
              <a:t>	</a:t>
            </a:r>
            <a:r>
              <a:rPr lang="en-US" altLang="en-US" sz="2400" dirty="0">
                <a:solidFill>
                  <a:schemeClr val="accent1"/>
                </a:solidFill>
                <a:latin typeface="Courier New" panose="02070309020205020404" pitchFamily="49" charset="0"/>
              </a:rPr>
              <a:t>class SomeClass</a:t>
            </a:r>
          </a:p>
          <a:p>
            <a:pPr>
              <a:lnSpc>
                <a:spcPct val="80000"/>
              </a:lnSpc>
              <a:buFont typeface="Times" pitchFamily="2" charset="0"/>
              <a:buNone/>
            </a:pPr>
            <a:r>
              <a:rPr lang="en-US" altLang="en-US" sz="2800" dirty="0">
                <a:solidFill>
                  <a:schemeClr val="accent1"/>
                </a:solidFill>
                <a:latin typeface="Courier New" panose="02070309020205020404" pitchFamily="49" charset="0"/>
              </a:rPr>
              <a:t>	</a:t>
            </a:r>
            <a:r>
              <a:rPr lang="en-US" altLang="en-US" sz="2400" dirty="0">
                <a:solidFill>
                  <a:schemeClr val="accent1"/>
                </a:solidFill>
                <a:latin typeface="Courier New" panose="02070309020205020404" pitchFamily="49" charset="0"/>
              </a:rPr>
              <a:t>{ public:</a:t>
            </a:r>
          </a:p>
          <a:p>
            <a:pPr lvl="1">
              <a:lnSpc>
                <a:spcPct val="80000"/>
              </a:lnSpc>
              <a:buFontTx/>
              <a:buNone/>
            </a:pPr>
            <a:r>
              <a:rPr lang="en-US" altLang="en-US" sz="2400" dirty="0">
                <a:solidFill>
                  <a:schemeClr val="accent1"/>
                </a:solidFill>
                <a:latin typeface="Courier New" panose="02070309020205020404" pitchFamily="49" charset="0"/>
              </a:rPr>
              <a:t>		  SomeClass(int val = 0)</a:t>
            </a:r>
          </a:p>
          <a:p>
            <a:pPr lvl="1">
              <a:lnSpc>
                <a:spcPct val="80000"/>
              </a:lnSpc>
              <a:buFontTx/>
              <a:buNone/>
            </a:pPr>
            <a:r>
              <a:rPr lang="en-US" altLang="en-US" sz="2400" dirty="0">
                <a:solidFill>
                  <a:schemeClr val="accent1"/>
                </a:solidFill>
                <a:latin typeface="Courier New" panose="02070309020205020404" pitchFamily="49" charset="0"/>
              </a:rPr>
              <a:t>			{value=new int; *value = val;} </a:t>
            </a:r>
          </a:p>
          <a:p>
            <a:pPr lvl="1">
              <a:lnSpc>
                <a:spcPct val="80000"/>
              </a:lnSpc>
              <a:buFontTx/>
              <a:buNone/>
            </a:pPr>
            <a:r>
              <a:rPr lang="en-US" altLang="en-US" sz="2400" dirty="0">
                <a:solidFill>
                  <a:schemeClr val="accent1"/>
                </a:solidFill>
                <a:latin typeface="Courier New" panose="02070309020205020404" pitchFamily="49" charset="0"/>
              </a:rPr>
              <a:t>		  int getVal();</a:t>
            </a:r>
          </a:p>
          <a:p>
            <a:pPr lvl="1">
              <a:lnSpc>
                <a:spcPct val="80000"/>
              </a:lnSpc>
              <a:buFontTx/>
              <a:buNone/>
            </a:pPr>
            <a:r>
              <a:rPr lang="en-US" altLang="en-US" sz="2400" dirty="0">
                <a:solidFill>
                  <a:schemeClr val="accent1"/>
                </a:solidFill>
                <a:latin typeface="Courier New" panose="02070309020205020404" pitchFamily="49" charset="0"/>
              </a:rPr>
              <a:t>		  void setVal(int);</a:t>
            </a:r>
          </a:p>
          <a:p>
            <a:pPr lvl="1">
              <a:lnSpc>
                <a:spcPct val="80000"/>
              </a:lnSpc>
              <a:buFontTx/>
              <a:buNone/>
            </a:pPr>
            <a:endParaRPr lang="en-US" altLang="en-US" sz="2400" dirty="0">
              <a:solidFill>
                <a:schemeClr val="accent1"/>
              </a:solidFill>
              <a:latin typeface="Courier New" panose="02070309020205020404" pitchFamily="49" charset="0"/>
            </a:endParaRPr>
          </a:p>
          <a:p>
            <a:pPr lvl="1">
              <a:lnSpc>
                <a:spcPct val="80000"/>
              </a:lnSpc>
              <a:buFontTx/>
              <a:buNone/>
            </a:pPr>
            <a:r>
              <a:rPr lang="en-US" altLang="en-US" sz="2400" dirty="0">
                <a:solidFill>
                  <a:schemeClr val="accent1"/>
                </a:solidFill>
                <a:latin typeface="Courier New" panose="02070309020205020404" pitchFamily="49" charset="0"/>
              </a:rPr>
              <a:t>	private:</a:t>
            </a:r>
          </a:p>
          <a:p>
            <a:pPr lvl="1">
              <a:lnSpc>
                <a:spcPct val="80000"/>
              </a:lnSpc>
              <a:buFontTx/>
              <a:buNone/>
            </a:pPr>
            <a:r>
              <a:rPr lang="en-US" altLang="en-US" sz="2400" dirty="0">
                <a:solidFill>
                  <a:schemeClr val="accent1"/>
                </a:solidFill>
                <a:latin typeface="Courier New" panose="02070309020205020404" pitchFamily="49" charset="0"/>
              </a:rPr>
              <a:t>		  int *value;</a:t>
            </a:r>
          </a:p>
          <a:p>
            <a:pPr>
              <a:lnSpc>
                <a:spcPct val="80000"/>
              </a:lnSpc>
              <a:buFont typeface="Times" pitchFamily="2" charset="0"/>
              <a:buNone/>
            </a:pPr>
            <a:r>
              <a:rPr lang="en-US" altLang="en-US" sz="2800" dirty="0">
                <a:solidFill>
                  <a:schemeClr val="accent1"/>
                </a:solidFill>
                <a:latin typeface="Courier New" panose="02070309020205020404" pitchFamily="49" charset="0"/>
              </a:rPr>
              <a:t>	</a:t>
            </a:r>
            <a:r>
              <a:rPr lang="en-US" altLang="en-US" sz="2400" dirty="0">
                <a:solidFill>
                  <a:schemeClr val="accent1"/>
                </a:solidFill>
                <a:latin typeface="Courier New" panose="02070309020205020404" pitchFamily="49" charset="0"/>
              </a:rPr>
              <a:t>}</a:t>
            </a:r>
            <a:endParaRPr lang="en-US" altLang="en-US" sz="2800" dirty="0">
              <a:solidFill>
                <a:schemeClr val="accent1"/>
              </a:solidFil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995358D-DF58-C813-7963-3F7FC50503EB}"/>
              </a:ext>
            </a:extLst>
          </p:cNvPr>
          <p:cNvSpPr>
            <a:spLocks noGrp="1" noChangeArrowheads="1"/>
          </p:cNvSpPr>
          <p:nvPr>
            <p:ph type="title"/>
          </p:nvPr>
        </p:nvSpPr>
        <p:spPr/>
        <p:txBody>
          <a:bodyPr/>
          <a:lstStyle/>
          <a:p>
            <a:r>
              <a:rPr lang="en-US" altLang="en-US" cap="none" dirty="0"/>
              <a:t>Copy Constructors</a:t>
            </a:r>
          </a:p>
        </p:txBody>
      </p:sp>
      <p:sp>
        <p:nvSpPr>
          <p:cNvPr id="33795" name="Rectangle 3">
            <a:extLst>
              <a:ext uri="{FF2B5EF4-FFF2-40B4-BE49-F238E27FC236}">
                <a16:creationId xmlns:a16="http://schemas.microsoft.com/office/drawing/2014/main" id="{9CD1CA2C-385D-F5B0-3481-063E3BF9A82C}"/>
              </a:ext>
            </a:extLst>
          </p:cNvPr>
          <p:cNvSpPr>
            <a:spLocks noGrp="1" noChangeArrowheads="1"/>
          </p:cNvSpPr>
          <p:nvPr>
            <p:ph idx="1"/>
          </p:nvPr>
        </p:nvSpPr>
        <p:spPr>
          <a:xfrm>
            <a:off x="1188372" y="1790700"/>
            <a:ext cx="10151806" cy="4114800"/>
          </a:xfrm>
        </p:spPr>
        <p:txBody>
          <a:bodyPr/>
          <a:lstStyle/>
          <a:p>
            <a:pPr>
              <a:lnSpc>
                <a:spcPct val="85000"/>
              </a:lnSpc>
              <a:buFont typeface="Times" pitchFamily="2" charset="0"/>
              <a:buNone/>
            </a:pPr>
            <a:r>
              <a:rPr lang="en-US" altLang="en-US" dirty="0"/>
              <a:t>	What we get using member-wise copy with objects containing dynamic memory:</a:t>
            </a:r>
          </a:p>
          <a:p>
            <a:pPr>
              <a:lnSpc>
                <a:spcPct val="85000"/>
              </a:lnSpc>
              <a:buFont typeface="Times" pitchFamily="2" charset="0"/>
              <a:buNone/>
            </a:pPr>
            <a:endParaRPr lang="en-US" altLang="en-US" dirty="0"/>
          </a:p>
          <a:p>
            <a:pPr>
              <a:lnSpc>
                <a:spcPct val="85000"/>
              </a:lnSpc>
              <a:buFont typeface="Times" pitchFamily="2" charset="0"/>
              <a:buNone/>
            </a:pPr>
            <a:endParaRPr lang="en-US" altLang="en-US" dirty="0"/>
          </a:p>
          <a:p>
            <a:pPr lvl="2">
              <a:lnSpc>
                <a:spcPct val="85000"/>
              </a:lnSpc>
              <a:buFontTx/>
              <a:buNone/>
            </a:pPr>
            <a:r>
              <a:rPr lang="en-US" altLang="en-US" dirty="0">
                <a:solidFill>
                  <a:schemeClr val="accent1"/>
                </a:solidFill>
                <a:latin typeface="Courier New" panose="02070309020205020404" pitchFamily="49" charset="0"/>
              </a:rPr>
              <a:t>SomeClass object1(5);</a:t>
            </a:r>
          </a:p>
          <a:p>
            <a:pPr lvl="2">
              <a:lnSpc>
                <a:spcPct val="85000"/>
              </a:lnSpc>
              <a:buFontTx/>
              <a:buNone/>
            </a:pPr>
            <a:r>
              <a:rPr lang="en-US" altLang="en-US" dirty="0">
                <a:solidFill>
                  <a:schemeClr val="accent1"/>
                </a:solidFill>
                <a:latin typeface="Courier New" panose="02070309020205020404" pitchFamily="49" charset="0"/>
              </a:rPr>
              <a:t>SomeClass object2 = object1;</a:t>
            </a:r>
          </a:p>
          <a:p>
            <a:pPr lvl="2">
              <a:lnSpc>
                <a:spcPct val="85000"/>
              </a:lnSpc>
              <a:buFontTx/>
              <a:buNone/>
            </a:pPr>
            <a:r>
              <a:rPr lang="en-US" altLang="en-US" dirty="0">
                <a:solidFill>
                  <a:schemeClr val="accent1"/>
                </a:solidFill>
                <a:latin typeface="Courier New" panose="02070309020205020404" pitchFamily="49" charset="0"/>
              </a:rPr>
              <a:t>object2.setVal(13);</a:t>
            </a:r>
          </a:p>
          <a:p>
            <a:pPr lvl="2">
              <a:lnSpc>
                <a:spcPct val="85000"/>
              </a:lnSpc>
              <a:buFontTx/>
              <a:buNone/>
            </a:pPr>
            <a:r>
              <a:rPr lang="en-US" altLang="en-US" dirty="0">
                <a:solidFill>
                  <a:schemeClr val="accent1"/>
                </a:solidFill>
                <a:latin typeface="Courier New" panose="02070309020205020404" pitchFamily="49" charset="0"/>
              </a:rPr>
              <a:t>cout &lt;&lt; object1.getVal(); </a:t>
            </a:r>
            <a:r>
              <a:rPr lang="en-US" altLang="en-US" dirty="0">
                <a:latin typeface="Courier New" panose="02070309020205020404" pitchFamily="49" charset="0"/>
              </a:rPr>
              <a:t>// also 13</a:t>
            </a:r>
          </a:p>
          <a:p>
            <a:pPr>
              <a:lnSpc>
                <a:spcPct val="80000"/>
              </a:lnSpc>
              <a:buFont typeface="Times" pitchFamily="2" charset="0"/>
              <a:buNone/>
            </a:pPr>
            <a:r>
              <a:rPr lang="en-US" altLang="en-US" dirty="0"/>
              <a:t>	</a:t>
            </a:r>
            <a:r>
              <a:rPr lang="en-US" altLang="en-US" dirty="0">
                <a:latin typeface="Courier New" panose="02070309020205020404" pitchFamily="49" charset="0"/>
              </a:rPr>
              <a:t>	</a:t>
            </a:r>
            <a:endParaRPr lang="en-US" altLang="en-US" dirty="0"/>
          </a:p>
        </p:txBody>
      </p:sp>
      <p:sp>
        <p:nvSpPr>
          <p:cNvPr id="33796" name="Rectangle 4">
            <a:extLst>
              <a:ext uri="{FF2B5EF4-FFF2-40B4-BE49-F238E27FC236}">
                <a16:creationId xmlns:a16="http://schemas.microsoft.com/office/drawing/2014/main" id="{80285AF1-79C3-B593-D8FC-E7B75ED163D7}"/>
              </a:ext>
            </a:extLst>
          </p:cNvPr>
          <p:cNvSpPr>
            <a:spLocks noChangeArrowheads="1"/>
          </p:cNvSpPr>
          <p:nvPr/>
        </p:nvSpPr>
        <p:spPr bwMode="auto">
          <a:xfrm>
            <a:off x="35814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797" name="Rectangle 5">
            <a:extLst>
              <a:ext uri="{FF2B5EF4-FFF2-40B4-BE49-F238E27FC236}">
                <a16:creationId xmlns:a16="http://schemas.microsoft.com/office/drawing/2014/main" id="{FABE8A5F-61B4-AD30-4BFD-A4216EBE97CE}"/>
              </a:ext>
            </a:extLst>
          </p:cNvPr>
          <p:cNvSpPr>
            <a:spLocks noChangeArrowheads="1"/>
          </p:cNvSpPr>
          <p:nvPr/>
        </p:nvSpPr>
        <p:spPr bwMode="auto">
          <a:xfrm>
            <a:off x="67818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798" name="Rectangle 6">
            <a:extLst>
              <a:ext uri="{FF2B5EF4-FFF2-40B4-BE49-F238E27FC236}">
                <a16:creationId xmlns:a16="http://schemas.microsoft.com/office/drawing/2014/main" id="{8153BFE2-A4E4-EEAD-8FAE-C3C5046055FC}"/>
              </a:ext>
            </a:extLst>
          </p:cNvPr>
          <p:cNvSpPr>
            <a:spLocks noChangeArrowheads="1"/>
          </p:cNvSpPr>
          <p:nvPr/>
        </p:nvSpPr>
        <p:spPr bwMode="auto">
          <a:xfrm>
            <a:off x="5562600" y="4572000"/>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799" name="Rectangle 7">
            <a:extLst>
              <a:ext uri="{FF2B5EF4-FFF2-40B4-BE49-F238E27FC236}">
                <a16:creationId xmlns:a16="http://schemas.microsoft.com/office/drawing/2014/main" id="{C4A3EE87-24C8-446B-7DDB-BA3DC649B062}"/>
              </a:ext>
            </a:extLst>
          </p:cNvPr>
          <p:cNvSpPr>
            <a:spLocks noChangeArrowheads="1"/>
          </p:cNvSpPr>
          <p:nvPr/>
        </p:nvSpPr>
        <p:spPr bwMode="auto">
          <a:xfrm>
            <a:off x="42672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800" name="Rectangle 8">
            <a:extLst>
              <a:ext uri="{FF2B5EF4-FFF2-40B4-BE49-F238E27FC236}">
                <a16:creationId xmlns:a16="http://schemas.microsoft.com/office/drawing/2014/main" id="{37AAEF81-BCDE-BE6D-26B7-03C8F4CAD992}"/>
              </a:ext>
            </a:extLst>
          </p:cNvPr>
          <p:cNvSpPr>
            <a:spLocks noChangeArrowheads="1"/>
          </p:cNvSpPr>
          <p:nvPr/>
        </p:nvSpPr>
        <p:spPr bwMode="auto">
          <a:xfrm>
            <a:off x="74676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801" name="Text Box 9">
            <a:extLst>
              <a:ext uri="{FF2B5EF4-FFF2-40B4-BE49-F238E27FC236}">
                <a16:creationId xmlns:a16="http://schemas.microsoft.com/office/drawing/2014/main" id="{833BC5F5-3A25-C04B-CBFB-C38733DFB521}"/>
              </a:ext>
            </a:extLst>
          </p:cNvPr>
          <p:cNvSpPr txBox="1">
            <a:spLocks noChangeArrowheads="1"/>
          </p:cNvSpPr>
          <p:nvPr/>
        </p:nvSpPr>
        <p:spPr bwMode="auto">
          <a:xfrm>
            <a:off x="3565525" y="4835526"/>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object1</a:t>
            </a:r>
          </a:p>
        </p:txBody>
      </p:sp>
      <p:sp>
        <p:nvSpPr>
          <p:cNvPr id="33802" name="Text Box 10">
            <a:extLst>
              <a:ext uri="{FF2B5EF4-FFF2-40B4-BE49-F238E27FC236}">
                <a16:creationId xmlns:a16="http://schemas.microsoft.com/office/drawing/2014/main" id="{A0CE8CD7-9C9B-B67F-DEE9-F7C6B192706A}"/>
              </a:ext>
            </a:extLst>
          </p:cNvPr>
          <p:cNvSpPr txBox="1">
            <a:spLocks noChangeArrowheads="1"/>
          </p:cNvSpPr>
          <p:nvPr/>
        </p:nvSpPr>
        <p:spPr bwMode="auto">
          <a:xfrm>
            <a:off x="6781800" y="4876801"/>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object2</a:t>
            </a:r>
          </a:p>
        </p:txBody>
      </p:sp>
      <p:sp>
        <p:nvSpPr>
          <p:cNvPr id="33803" name="Text Box 11">
            <a:extLst>
              <a:ext uri="{FF2B5EF4-FFF2-40B4-BE49-F238E27FC236}">
                <a16:creationId xmlns:a16="http://schemas.microsoft.com/office/drawing/2014/main" id="{215C4CCD-67B7-0024-5775-450C7E7B9A48}"/>
              </a:ext>
            </a:extLst>
          </p:cNvPr>
          <p:cNvSpPr txBox="1">
            <a:spLocks noChangeArrowheads="1"/>
          </p:cNvSpPr>
          <p:nvPr/>
        </p:nvSpPr>
        <p:spPr bwMode="auto">
          <a:xfrm>
            <a:off x="4114800" y="54102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3804" name="Text Box 12">
            <a:extLst>
              <a:ext uri="{FF2B5EF4-FFF2-40B4-BE49-F238E27FC236}">
                <a16:creationId xmlns:a16="http://schemas.microsoft.com/office/drawing/2014/main" id="{B7287CAD-4DB1-DF8D-004C-AC0B49C62CE3}"/>
              </a:ext>
            </a:extLst>
          </p:cNvPr>
          <p:cNvSpPr txBox="1">
            <a:spLocks noChangeArrowheads="1"/>
          </p:cNvSpPr>
          <p:nvPr/>
        </p:nvSpPr>
        <p:spPr bwMode="auto">
          <a:xfrm>
            <a:off x="7315200" y="54102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3805" name="Text Box 13">
            <a:extLst>
              <a:ext uri="{FF2B5EF4-FFF2-40B4-BE49-F238E27FC236}">
                <a16:creationId xmlns:a16="http://schemas.microsoft.com/office/drawing/2014/main" id="{A7EC428B-7F72-0678-E4A3-9FC28A0A9963}"/>
              </a:ext>
            </a:extLst>
          </p:cNvPr>
          <p:cNvSpPr txBox="1">
            <a:spLocks noChangeArrowheads="1"/>
          </p:cNvSpPr>
          <p:nvPr/>
        </p:nvSpPr>
        <p:spPr bwMode="auto">
          <a:xfrm>
            <a:off x="5775325" y="4606926"/>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13</a:t>
            </a:r>
          </a:p>
        </p:txBody>
      </p:sp>
      <p:sp>
        <p:nvSpPr>
          <p:cNvPr id="33806" name="Line 14">
            <a:extLst>
              <a:ext uri="{FF2B5EF4-FFF2-40B4-BE49-F238E27FC236}">
                <a16:creationId xmlns:a16="http://schemas.microsoft.com/office/drawing/2014/main" id="{CA6D2063-E2CB-FC1B-39A0-1A1D745E1D20}"/>
              </a:ext>
            </a:extLst>
          </p:cNvPr>
          <p:cNvSpPr>
            <a:spLocks noChangeShapeType="1"/>
          </p:cNvSpPr>
          <p:nvPr/>
        </p:nvSpPr>
        <p:spPr bwMode="auto">
          <a:xfrm flipV="1">
            <a:off x="4876800" y="4953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7" name="Line 15">
            <a:extLst>
              <a:ext uri="{FF2B5EF4-FFF2-40B4-BE49-F238E27FC236}">
                <a16:creationId xmlns:a16="http://schemas.microsoft.com/office/drawing/2014/main" id="{40CF46F4-0ABE-1902-E135-46CC6E80B7B5}"/>
              </a:ext>
            </a:extLst>
          </p:cNvPr>
          <p:cNvSpPr>
            <a:spLocks noChangeShapeType="1"/>
          </p:cNvSpPr>
          <p:nvPr/>
        </p:nvSpPr>
        <p:spPr bwMode="auto">
          <a:xfrm flipH="1" flipV="1">
            <a:off x="6096000" y="4953000"/>
            <a:ext cx="1371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B1722B5-9AED-558B-97CD-659B1DE56F89}"/>
              </a:ext>
            </a:extLst>
          </p:cNvPr>
          <p:cNvSpPr>
            <a:spLocks noGrp="1" noChangeArrowheads="1"/>
          </p:cNvSpPr>
          <p:nvPr>
            <p:ph type="title"/>
          </p:nvPr>
        </p:nvSpPr>
        <p:spPr/>
        <p:txBody>
          <a:bodyPr/>
          <a:lstStyle/>
          <a:p>
            <a:r>
              <a:rPr lang="en-US" altLang="en-US" cap="none" dirty="0"/>
              <a:t>Programmer-defined Copy Constructor</a:t>
            </a:r>
          </a:p>
        </p:txBody>
      </p:sp>
      <p:sp>
        <p:nvSpPr>
          <p:cNvPr id="35843" name="Rectangle 3">
            <a:extLst>
              <a:ext uri="{FF2B5EF4-FFF2-40B4-BE49-F238E27FC236}">
                <a16:creationId xmlns:a16="http://schemas.microsoft.com/office/drawing/2014/main" id="{81F02322-3113-C60B-CCAF-0890E89FF76B}"/>
              </a:ext>
            </a:extLst>
          </p:cNvPr>
          <p:cNvSpPr>
            <a:spLocks noGrp="1" noChangeArrowheads="1"/>
          </p:cNvSpPr>
          <p:nvPr>
            <p:ph idx="1"/>
          </p:nvPr>
        </p:nvSpPr>
        <p:spPr>
          <a:xfrm>
            <a:off x="1828800" y="1828800"/>
            <a:ext cx="8686800" cy="4114800"/>
          </a:xfrm>
        </p:spPr>
        <p:txBody>
          <a:bodyPr/>
          <a:lstStyle/>
          <a:p>
            <a:pPr>
              <a:lnSpc>
                <a:spcPct val="85000"/>
              </a:lnSpc>
              <a:buFontTx/>
              <a:buChar char="•"/>
            </a:pPr>
            <a:r>
              <a:rPr lang="en-US" altLang="en-US" dirty="0"/>
              <a:t>Allows us to solve problem with objects containing pointers:</a:t>
            </a:r>
          </a:p>
          <a:p>
            <a:pPr lvl="1">
              <a:lnSpc>
                <a:spcPct val="85000"/>
              </a:lnSpc>
              <a:buClr>
                <a:srgbClr val="3333CC"/>
              </a:buClr>
              <a:buFontTx/>
              <a:buNone/>
            </a:pPr>
            <a:r>
              <a:rPr lang="en-US" altLang="en-US" sz="2400" dirty="0">
                <a:solidFill>
                  <a:schemeClr val="accent1"/>
                </a:solidFill>
              </a:rPr>
              <a:t>	</a:t>
            </a:r>
            <a:r>
              <a:rPr lang="en-US" altLang="en-US" sz="2400" dirty="0">
                <a:solidFill>
                  <a:schemeClr val="accent1"/>
                </a:solidFill>
                <a:latin typeface="Courier New" panose="02070309020205020404" pitchFamily="49" charset="0"/>
              </a:rPr>
              <a:t>SomeClass::SomeClass(const SomeClass &amp;obj)</a:t>
            </a:r>
          </a:p>
          <a:p>
            <a:pPr lvl="1">
              <a:lnSpc>
                <a:spcPct val="85000"/>
              </a:lnSpc>
              <a:buClr>
                <a:srgbClr val="3333CC"/>
              </a:buClr>
              <a:buFontTx/>
              <a:buNone/>
            </a:pPr>
            <a:r>
              <a:rPr lang="en-US" altLang="en-US" sz="2400" dirty="0">
                <a:solidFill>
                  <a:schemeClr val="accent1"/>
                </a:solidFill>
                <a:latin typeface="Courier New" panose="02070309020205020404" pitchFamily="49" charset="0"/>
              </a:rPr>
              <a:t>	{</a:t>
            </a:r>
          </a:p>
          <a:p>
            <a:pPr lvl="1">
              <a:lnSpc>
                <a:spcPct val="85000"/>
              </a:lnSpc>
              <a:buClr>
                <a:srgbClr val="3333CC"/>
              </a:buClr>
              <a:buFontTx/>
              <a:buNone/>
            </a:pPr>
            <a:r>
              <a:rPr lang="en-US" altLang="en-US" sz="2400" dirty="0">
                <a:solidFill>
                  <a:schemeClr val="accent1"/>
                </a:solidFill>
                <a:latin typeface="Courier New" panose="02070309020205020404" pitchFamily="49" charset="0"/>
              </a:rPr>
              <a:t>		  value = new int;</a:t>
            </a:r>
          </a:p>
          <a:p>
            <a:pPr lvl="1">
              <a:lnSpc>
                <a:spcPct val="85000"/>
              </a:lnSpc>
              <a:buClr>
                <a:srgbClr val="3333CC"/>
              </a:buClr>
              <a:buFontTx/>
              <a:buNone/>
            </a:pPr>
            <a:r>
              <a:rPr lang="en-US" altLang="en-US" sz="2400" dirty="0">
                <a:solidFill>
                  <a:schemeClr val="accent1"/>
                </a:solidFill>
                <a:latin typeface="Courier New" panose="02070309020205020404" pitchFamily="49" charset="0"/>
              </a:rPr>
              <a:t>		  *value = obj.value;</a:t>
            </a:r>
          </a:p>
          <a:p>
            <a:pPr lvl="1">
              <a:lnSpc>
                <a:spcPct val="85000"/>
              </a:lnSpc>
              <a:buClr>
                <a:srgbClr val="3333CC"/>
              </a:buClr>
              <a:buFontTx/>
              <a:buNone/>
            </a:pPr>
            <a:r>
              <a:rPr lang="en-US" altLang="en-US" sz="2400" dirty="0">
                <a:solidFill>
                  <a:schemeClr val="accent1"/>
                </a:solidFill>
                <a:latin typeface="Courier New" panose="02070309020205020404" pitchFamily="49" charset="0"/>
              </a:rPr>
              <a:t>	}</a:t>
            </a:r>
          </a:p>
          <a:p>
            <a:pPr>
              <a:lnSpc>
                <a:spcPct val="85000"/>
              </a:lnSpc>
              <a:buFontTx/>
              <a:buChar char="•"/>
            </a:pPr>
            <a:r>
              <a:rPr lang="en-US" altLang="en-US" dirty="0"/>
              <a:t>Copy constructor takes a reference parameter to an object of the class</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27FD238-B9D7-7464-CF23-8115534B3886}"/>
              </a:ext>
            </a:extLst>
          </p:cNvPr>
          <p:cNvSpPr>
            <a:spLocks noGrp="1" noChangeArrowheads="1"/>
          </p:cNvSpPr>
          <p:nvPr>
            <p:ph type="title"/>
          </p:nvPr>
        </p:nvSpPr>
        <p:spPr/>
        <p:txBody>
          <a:bodyPr/>
          <a:lstStyle/>
          <a:p>
            <a:r>
              <a:rPr lang="en-US" altLang="en-US" cap="none" dirty="0"/>
              <a:t>Programmer-defined Copy Constructor</a:t>
            </a:r>
          </a:p>
        </p:txBody>
      </p:sp>
      <p:sp>
        <p:nvSpPr>
          <p:cNvPr id="37891" name="Rectangle 3">
            <a:extLst>
              <a:ext uri="{FF2B5EF4-FFF2-40B4-BE49-F238E27FC236}">
                <a16:creationId xmlns:a16="http://schemas.microsoft.com/office/drawing/2014/main" id="{F64F6CCA-915D-3FAB-701E-41F306A03C92}"/>
              </a:ext>
            </a:extLst>
          </p:cNvPr>
          <p:cNvSpPr>
            <a:spLocks noGrp="1" noChangeArrowheads="1"/>
          </p:cNvSpPr>
          <p:nvPr>
            <p:ph idx="1"/>
          </p:nvPr>
        </p:nvSpPr>
        <p:spPr>
          <a:xfrm>
            <a:off x="1981200" y="1905000"/>
            <a:ext cx="8305800" cy="3505201"/>
          </a:xfrm>
        </p:spPr>
        <p:txBody>
          <a:bodyPr/>
          <a:lstStyle/>
          <a:p>
            <a:pPr>
              <a:lnSpc>
                <a:spcPct val="85000"/>
              </a:lnSpc>
              <a:buFontTx/>
              <a:buChar char="•"/>
            </a:pPr>
            <a:r>
              <a:rPr lang="en-US" altLang="en-US" dirty="0"/>
              <a:t>Each object now points to separate dynamic memory:</a:t>
            </a:r>
          </a:p>
          <a:p>
            <a:pPr>
              <a:lnSpc>
                <a:spcPct val="85000"/>
              </a:lnSpc>
              <a:buFontTx/>
              <a:buChar char="•"/>
            </a:pPr>
            <a:endParaRPr lang="en-US" altLang="en-US" dirty="0"/>
          </a:p>
          <a:p>
            <a:pPr lvl="2">
              <a:lnSpc>
                <a:spcPct val="85000"/>
              </a:lnSpc>
              <a:buFontTx/>
              <a:buNone/>
            </a:pPr>
            <a:r>
              <a:rPr lang="en-US" altLang="en-US" dirty="0">
                <a:solidFill>
                  <a:schemeClr val="accent1"/>
                </a:solidFill>
                <a:latin typeface="Courier New" panose="02070309020205020404" pitchFamily="49" charset="0"/>
              </a:rPr>
              <a:t>SomeClass object1(5);</a:t>
            </a:r>
          </a:p>
          <a:p>
            <a:pPr lvl="2">
              <a:lnSpc>
                <a:spcPct val="85000"/>
              </a:lnSpc>
              <a:buFontTx/>
              <a:buNone/>
            </a:pPr>
            <a:r>
              <a:rPr lang="en-US" altLang="en-US" dirty="0">
                <a:solidFill>
                  <a:schemeClr val="accent1"/>
                </a:solidFill>
                <a:latin typeface="Courier New" panose="02070309020205020404" pitchFamily="49" charset="0"/>
              </a:rPr>
              <a:t>SomeClass object2 = object1;</a:t>
            </a:r>
          </a:p>
          <a:p>
            <a:pPr lvl="2">
              <a:lnSpc>
                <a:spcPct val="85000"/>
              </a:lnSpc>
              <a:buFontTx/>
              <a:buNone/>
            </a:pPr>
            <a:r>
              <a:rPr lang="en-US" altLang="en-US" dirty="0">
                <a:solidFill>
                  <a:schemeClr val="accent1"/>
                </a:solidFill>
                <a:latin typeface="Courier New" panose="02070309020205020404" pitchFamily="49" charset="0"/>
              </a:rPr>
              <a:t>object2.setVal(13);</a:t>
            </a:r>
          </a:p>
          <a:p>
            <a:pPr lvl="2">
              <a:lnSpc>
                <a:spcPct val="85000"/>
              </a:lnSpc>
              <a:buFontTx/>
              <a:buNone/>
            </a:pPr>
            <a:r>
              <a:rPr lang="en-US" altLang="en-US" dirty="0">
                <a:solidFill>
                  <a:schemeClr val="accent1"/>
                </a:solidFill>
                <a:latin typeface="Courier New" panose="02070309020205020404" pitchFamily="49" charset="0"/>
              </a:rPr>
              <a:t>cout &lt;&lt; object1.getVal(); </a:t>
            </a:r>
            <a:r>
              <a:rPr lang="en-US" altLang="en-US" dirty="0">
                <a:latin typeface="Courier New" panose="02070309020205020404" pitchFamily="49" charset="0"/>
              </a:rPr>
              <a:t>// still 5</a:t>
            </a:r>
          </a:p>
          <a:p>
            <a:pPr>
              <a:lnSpc>
                <a:spcPct val="85000"/>
              </a:lnSpc>
              <a:buFont typeface="Times" pitchFamily="2" charset="0"/>
              <a:buNone/>
            </a:pPr>
            <a:endParaRPr lang="en-US" altLang="en-US" dirty="0"/>
          </a:p>
        </p:txBody>
      </p:sp>
      <p:sp>
        <p:nvSpPr>
          <p:cNvPr id="37892" name="Rectangle 4">
            <a:extLst>
              <a:ext uri="{FF2B5EF4-FFF2-40B4-BE49-F238E27FC236}">
                <a16:creationId xmlns:a16="http://schemas.microsoft.com/office/drawing/2014/main" id="{513BCBF1-8E5C-5B30-A121-C131FFE7420D}"/>
              </a:ext>
            </a:extLst>
          </p:cNvPr>
          <p:cNvSpPr>
            <a:spLocks noChangeArrowheads="1"/>
          </p:cNvSpPr>
          <p:nvPr/>
        </p:nvSpPr>
        <p:spPr bwMode="auto">
          <a:xfrm>
            <a:off x="35814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893" name="Rectangle 5">
            <a:extLst>
              <a:ext uri="{FF2B5EF4-FFF2-40B4-BE49-F238E27FC236}">
                <a16:creationId xmlns:a16="http://schemas.microsoft.com/office/drawing/2014/main" id="{90B2202F-70C5-0DA4-092C-4757058144FB}"/>
              </a:ext>
            </a:extLst>
          </p:cNvPr>
          <p:cNvSpPr>
            <a:spLocks noChangeArrowheads="1"/>
          </p:cNvSpPr>
          <p:nvPr/>
        </p:nvSpPr>
        <p:spPr bwMode="auto">
          <a:xfrm>
            <a:off x="67818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894" name="Rectangle 6">
            <a:extLst>
              <a:ext uri="{FF2B5EF4-FFF2-40B4-BE49-F238E27FC236}">
                <a16:creationId xmlns:a16="http://schemas.microsoft.com/office/drawing/2014/main" id="{869326FC-F58C-8AA9-ADDE-BF67D3343179}"/>
              </a:ext>
            </a:extLst>
          </p:cNvPr>
          <p:cNvSpPr>
            <a:spLocks noChangeArrowheads="1"/>
          </p:cNvSpPr>
          <p:nvPr/>
        </p:nvSpPr>
        <p:spPr bwMode="auto">
          <a:xfrm>
            <a:off x="5562600" y="4572000"/>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895" name="Rectangle 7">
            <a:extLst>
              <a:ext uri="{FF2B5EF4-FFF2-40B4-BE49-F238E27FC236}">
                <a16:creationId xmlns:a16="http://schemas.microsoft.com/office/drawing/2014/main" id="{76DA311D-22A9-352A-E84C-63FAE5894369}"/>
              </a:ext>
            </a:extLst>
          </p:cNvPr>
          <p:cNvSpPr>
            <a:spLocks noChangeArrowheads="1"/>
          </p:cNvSpPr>
          <p:nvPr/>
        </p:nvSpPr>
        <p:spPr bwMode="auto">
          <a:xfrm>
            <a:off x="42672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896" name="Rectangle 8">
            <a:extLst>
              <a:ext uri="{FF2B5EF4-FFF2-40B4-BE49-F238E27FC236}">
                <a16:creationId xmlns:a16="http://schemas.microsoft.com/office/drawing/2014/main" id="{A827F134-E2DB-B229-1C64-CD212737CCFC}"/>
              </a:ext>
            </a:extLst>
          </p:cNvPr>
          <p:cNvSpPr>
            <a:spLocks noChangeArrowheads="1"/>
          </p:cNvSpPr>
          <p:nvPr/>
        </p:nvSpPr>
        <p:spPr bwMode="auto">
          <a:xfrm>
            <a:off x="74676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897" name="Text Box 9">
            <a:extLst>
              <a:ext uri="{FF2B5EF4-FFF2-40B4-BE49-F238E27FC236}">
                <a16:creationId xmlns:a16="http://schemas.microsoft.com/office/drawing/2014/main" id="{7BE132A3-E3C6-B031-BB0B-E4B2C7DFE17A}"/>
              </a:ext>
            </a:extLst>
          </p:cNvPr>
          <p:cNvSpPr txBox="1">
            <a:spLocks noChangeArrowheads="1"/>
          </p:cNvSpPr>
          <p:nvPr/>
        </p:nvSpPr>
        <p:spPr bwMode="auto">
          <a:xfrm>
            <a:off x="3565525" y="4835526"/>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object1</a:t>
            </a:r>
          </a:p>
        </p:txBody>
      </p:sp>
      <p:sp>
        <p:nvSpPr>
          <p:cNvPr id="37898" name="Text Box 10">
            <a:extLst>
              <a:ext uri="{FF2B5EF4-FFF2-40B4-BE49-F238E27FC236}">
                <a16:creationId xmlns:a16="http://schemas.microsoft.com/office/drawing/2014/main" id="{8E9C5F31-EB09-D527-1EE8-F191623581E5}"/>
              </a:ext>
            </a:extLst>
          </p:cNvPr>
          <p:cNvSpPr txBox="1">
            <a:spLocks noChangeArrowheads="1"/>
          </p:cNvSpPr>
          <p:nvPr/>
        </p:nvSpPr>
        <p:spPr bwMode="auto">
          <a:xfrm>
            <a:off x="6781800" y="4876801"/>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object2</a:t>
            </a:r>
          </a:p>
        </p:txBody>
      </p:sp>
      <p:sp>
        <p:nvSpPr>
          <p:cNvPr id="37899" name="Text Box 11">
            <a:extLst>
              <a:ext uri="{FF2B5EF4-FFF2-40B4-BE49-F238E27FC236}">
                <a16:creationId xmlns:a16="http://schemas.microsoft.com/office/drawing/2014/main" id="{84564A7D-3D45-9C3A-75E8-462631C012A7}"/>
              </a:ext>
            </a:extLst>
          </p:cNvPr>
          <p:cNvSpPr txBox="1">
            <a:spLocks noChangeArrowheads="1"/>
          </p:cNvSpPr>
          <p:nvPr/>
        </p:nvSpPr>
        <p:spPr bwMode="auto">
          <a:xfrm>
            <a:off x="4114800" y="54102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7900" name="Text Box 12">
            <a:extLst>
              <a:ext uri="{FF2B5EF4-FFF2-40B4-BE49-F238E27FC236}">
                <a16:creationId xmlns:a16="http://schemas.microsoft.com/office/drawing/2014/main" id="{BA988A07-81A7-BB7D-17B5-DE4BF7FB9537}"/>
              </a:ext>
            </a:extLst>
          </p:cNvPr>
          <p:cNvSpPr txBox="1">
            <a:spLocks noChangeArrowheads="1"/>
          </p:cNvSpPr>
          <p:nvPr/>
        </p:nvSpPr>
        <p:spPr bwMode="auto">
          <a:xfrm>
            <a:off x="7315200" y="5410201"/>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7901" name="Text Box 13">
            <a:extLst>
              <a:ext uri="{FF2B5EF4-FFF2-40B4-BE49-F238E27FC236}">
                <a16:creationId xmlns:a16="http://schemas.microsoft.com/office/drawing/2014/main" id="{321EDD2E-4ED5-F5C7-F73B-BC720E333A88}"/>
              </a:ext>
            </a:extLst>
          </p:cNvPr>
          <p:cNvSpPr txBox="1">
            <a:spLocks noChangeArrowheads="1"/>
          </p:cNvSpPr>
          <p:nvPr/>
        </p:nvSpPr>
        <p:spPr bwMode="auto">
          <a:xfrm>
            <a:off x="8839200" y="4572001"/>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13</a:t>
            </a:r>
          </a:p>
        </p:txBody>
      </p:sp>
      <p:sp>
        <p:nvSpPr>
          <p:cNvPr id="37902" name="Line 14">
            <a:extLst>
              <a:ext uri="{FF2B5EF4-FFF2-40B4-BE49-F238E27FC236}">
                <a16:creationId xmlns:a16="http://schemas.microsoft.com/office/drawing/2014/main" id="{3219A079-CB2C-058D-9AA9-F3E907AAE600}"/>
              </a:ext>
            </a:extLst>
          </p:cNvPr>
          <p:cNvSpPr>
            <a:spLocks noChangeShapeType="1"/>
          </p:cNvSpPr>
          <p:nvPr/>
        </p:nvSpPr>
        <p:spPr bwMode="auto">
          <a:xfrm flipV="1">
            <a:off x="4876800" y="4953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3" name="Line 15">
            <a:extLst>
              <a:ext uri="{FF2B5EF4-FFF2-40B4-BE49-F238E27FC236}">
                <a16:creationId xmlns:a16="http://schemas.microsoft.com/office/drawing/2014/main" id="{B8FB5D7A-77EA-F0A5-7F5D-F86C0D6D2960}"/>
              </a:ext>
            </a:extLst>
          </p:cNvPr>
          <p:cNvSpPr>
            <a:spLocks noChangeShapeType="1"/>
          </p:cNvSpPr>
          <p:nvPr/>
        </p:nvSpPr>
        <p:spPr bwMode="auto">
          <a:xfrm flipV="1">
            <a:off x="8077200" y="49530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4" name="Rectangle 16">
            <a:extLst>
              <a:ext uri="{FF2B5EF4-FFF2-40B4-BE49-F238E27FC236}">
                <a16:creationId xmlns:a16="http://schemas.microsoft.com/office/drawing/2014/main" id="{5DF977E6-9804-650E-00BF-6EED5EB8D304}"/>
              </a:ext>
            </a:extLst>
          </p:cNvPr>
          <p:cNvSpPr>
            <a:spLocks noChangeArrowheads="1"/>
          </p:cNvSpPr>
          <p:nvPr/>
        </p:nvSpPr>
        <p:spPr bwMode="auto">
          <a:xfrm>
            <a:off x="8610600" y="4572000"/>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905" name="Text Box 17">
            <a:extLst>
              <a:ext uri="{FF2B5EF4-FFF2-40B4-BE49-F238E27FC236}">
                <a16:creationId xmlns:a16="http://schemas.microsoft.com/office/drawing/2014/main" id="{84A266EA-0D44-1DC7-A071-C78BEDC6AEFE}"/>
              </a:ext>
            </a:extLst>
          </p:cNvPr>
          <p:cNvSpPr txBox="1">
            <a:spLocks noChangeArrowheads="1"/>
          </p:cNvSpPr>
          <p:nvPr/>
        </p:nvSpPr>
        <p:spPr bwMode="auto">
          <a:xfrm>
            <a:off x="5791200" y="4572001"/>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5</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32333A5-F1CE-2ED1-372D-109D26BF5483}"/>
              </a:ext>
            </a:extLst>
          </p:cNvPr>
          <p:cNvSpPr>
            <a:spLocks noGrp="1" noChangeArrowheads="1"/>
          </p:cNvSpPr>
          <p:nvPr>
            <p:ph type="title"/>
          </p:nvPr>
        </p:nvSpPr>
        <p:spPr/>
        <p:txBody>
          <a:bodyPr/>
          <a:lstStyle/>
          <a:p>
            <a:r>
              <a:rPr lang="en-US" altLang="en-US" cap="none" dirty="0"/>
              <a:t>Programmer-defined Copy Constructor</a:t>
            </a:r>
          </a:p>
        </p:txBody>
      </p:sp>
      <p:sp>
        <p:nvSpPr>
          <p:cNvPr id="39939" name="Rectangle 3">
            <a:extLst>
              <a:ext uri="{FF2B5EF4-FFF2-40B4-BE49-F238E27FC236}">
                <a16:creationId xmlns:a16="http://schemas.microsoft.com/office/drawing/2014/main" id="{B862689A-751A-202A-081B-FF1DF8DEE191}"/>
              </a:ext>
            </a:extLst>
          </p:cNvPr>
          <p:cNvSpPr>
            <a:spLocks noGrp="1" noChangeArrowheads="1"/>
          </p:cNvSpPr>
          <p:nvPr>
            <p:ph idx="1"/>
          </p:nvPr>
        </p:nvSpPr>
        <p:spPr>
          <a:xfrm>
            <a:off x="1828800" y="1905000"/>
            <a:ext cx="8686800" cy="4114800"/>
          </a:xfrm>
        </p:spPr>
        <p:txBody>
          <a:bodyPr/>
          <a:lstStyle/>
          <a:p>
            <a:pPr>
              <a:lnSpc>
                <a:spcPct val="85000"/>
              </a:lnSpc>
              <a:buFontTx/>
              <a:buChar char="•"/>
            </a:pPr>
            <a:r>
              <a:rPr lang="en-US" altLang="en-US" dirty="0"/>
              <a:t>Since copy constructor has a reference to the object it is copying from,</a:t>
            </a:r>
          </a:p>
          <a:p>
            <a:pPr>
              <a:lnSpc>
                <a:spcPct val="85000"/>
              </a:lnSpc>
              <a:buFontTx/>
              <a:buChar char="•"/>
            </a:pPr>
            <a:endParaRPr lang="en-US" altLang="en-US" dirty="0"/>
          </a:p>
          <a:p>
            <a:pPr lvl="1">
              <a:lnSpc>
                <a:spcPct val="85000"/>
              </a:lnSpc>
              <a:buClr>
                <a:srgbClr val="3333CC"/>
              </a:buClr>
              <a:buFontTx/>
              <a:buNone/>
            </a:pPr>
            <a:r>
              <a:rPr lang="en-US" altLang="en-US" dirty="0"/>
              <a:t>	</a:t>
            </a:r>
            <a:r>
              <a:rPr lang="en-US" altLang="en-US" dirty="0">
                <a:solidFill>
                  <a:schemeClr val="accent1"/>
                </a:solidFill>
                <a:latin typeface="Courier New" panose="02070309020205020404" pitchFamily="49" charset="0"/>
              </a:rPr>
              <a:t>SomeClass::SomeClass(SomeClass &amp;obj)</a:t>
            </a:r>
          </a:p>
          <a:p>
            <a:pPr lvl="1">
              <a:lnSpc>
                <a:spcPct val="85000"/>
              </a:lnSpc>
              <a:buClr>
                <a:srgbClr val="3333CC"/>
              </a:buClr>
              <a:buFontTx/>
              <a:buNone/>
            </a:pPr>
            <a:endParaRPr lang="en-US" altLang="en-US" dirty="0">
              <a:solidFill>
                <a:schemeClr val="accent1"/>
              </a:solidFill>
              <a:latin typeface="Courier New" panose="02070309020205020404" pitchFamily="49" charset="0"/>
            </a:endParaRPr>
          </a:p>
          <a:p>
            <a:pPr>
              <a:lnSpc>
                <a:spcPct val="85000"/>
              </a:lnSpc>
              <a:buFont typeface="Times" pitchFamily="2" charset="0"/>
              <a:buNone/>
            </a:pPr>
            <a:r>
              <a:rPr lang="en-US" altLang="en-US" dirty="0">
                <a:latin typeface="Courier New" panose="02070309020205020404" pitchFamily="49" charset="0"/>
              </a:rPr>
              <a:t>	</a:t>
            </a:r>
            <a:r>
              <a:rPr lang="en-US" altLang="en-US" dirty="0"/>
              <a:t>it can modify that object. </a:t>
            </a:r>
          </a:p>
          <a:p>
            <a:pPr>
              <a:lnSpc>
                <a:spcPct val="85000"/>
              </a:lnSpc>
              <a:buFont typeface="Times" pitchFamily="2" charset="0"/>
              <a:buNone/>
            </a:pPr>
            <a:endParaRPr lang="en-US" altLang="en-US" dirty="0"/>
          </a:p>
          <a:p>
            <a:pPr>
              <a:lnSpc>
                <a:spcPct val="85000"/>
              </a:lnSpc>
              <a:buFontTx/>
              <a:buChar char="•"/>
            </a:pPr>
            <a:r>
              <a:rPr lang="en-US" altLang="en-US" dirty="0"/>
              <a:t>To prevent this from happening, make the object parameter </a:t>
            </a:r>
            <a:r>
              <a:rPr lang="en-US" altLang="en-US" dirty="0">
                <a:latin typeface="Courier New" panose="02070309020205020404" pitchFamily="49" charset="0"/>
              </a:rPr>
              <a:t>const:</a:t>
            </a:r>
          </a:p>
          <a:p>
            <a:pPr>
              <a:lnSpc>
                <a:spcPct val="85000"/>
              </a:lnSpc>
              <a:buFontTx/>
              <a:buChar char="•"/>
            </a:pPr>
            <a:endParaRPr lang="en-US" altLang="en-US" dirty="0">
              <a:latin typeface="Courier New" panose="02070309020205020404" pitchFamily="49" charset="0"/>
            </a:endParaRPr>
          </a:p>
          <a:p>
            <a:pPr lvl="1">
              <a:lnSpc>
                <a:spcPct val="85000"/>
              </a:lnSpc>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SomeClass::SomeClass(const SomeClass &amp;obj)</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537B0A66-ED93-A783-5F71-B7E79CA32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04801"/>
            <a:ext cx="6648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C244399-07AE-BAF8-2C6F-A36F58F18834}"/>
              </a:ext>
            </a:extLst>
          </p:cNvPr>
          <p:cNvSpPr>
            <a:spLocks noGrp="1" noChangeArrowheads="1"/>
          </p:cNvSpPr>
          <p:nvPr>
            <p:ph type="title"/>
          </p:nvPr>
        </p:nvSpPr>
        <p:spPr/>
        <p:txBody>
          <a:bodyPr/>
          <a:lstStyle/>
          <a:p>
            <a:r>
              <a:rPr lang="en-US" altLang="en-US" cap="none" dirty="0"/>
              <a:t>Class Definition</a:t>
            </a:r>
          </a:p>
        </p:txBody>
      </p:sp>
      <p:sp>
        <p:nvSpPr>
          <p:cNvPr id="19459" name="Rectangle 3">
            <a:extLst>
              <a:ext uri="{FF2B5EF4-FFF2-40B4-BE49-F238E27FC236}">
                <a16:creationId xmlns:a16="http://schemas.microsoft.com/office/drawing/2014/main" id="{3FA02316-144B-D0C5-C134-C9CDD6C51481}"/>
              </a:ext>
            </a:extLst>
          </p:cNvPr>
          <p:cNvSpPr>
            <a:spLocks noGrp="1" noChangeArrowheads="1"/>
          </p:cNvSpPr>
          <p:nvPr>
            <p:ph idx="1"/>
          </p:nvPr>
        </p:nvSpPr>
        <p:spPr/>
        <p:txBody>
          <a:bodyPr/>
          <a:lstStyle/>
          <a:p>
            <a:pPr>
              <a:buFontTx/>
              <a:buChar char="•"/>
            </a:pPr>
            <a:r>
              <a:rPr lang="en-US" altLang="en-US" dirty="0"/>
              <a:t>Objects are created from a </a:t>
            </a:r>
            <a:r>
              <a:rPr lang="en-US" altLang="en-US" dirty="0">
                <a:latin typeface="Courier New" panose="02070309020205020404" pitchFamily="49" charset="0"/>
              </a:rPr>
              <a:t>class</a:t>
            </a:r>
            <a:endParaRPr lang="en-US" altLang="en-US" dirty="0"/>
          </a:p>
          <a:p>
            <a:pPr>
              <a:buFontTx/>
              <a:buChar char="•"/>
            </a:pPr>
            <a:r>
              <a:rPr lang="en-US" altLang="en-US" dirty="0"/>
              <a:t>Format:</a:t>
            </a:r>
          </a:p>
          <a:p>
            <a:pPr lvl="1">
              <a:buFontTx/>
              <a:buNone/>
            </a:pPr>
            <a:r>
              <a:rPr lang="en-US" altLang="en-US" dirty="0"/>
              <a:t>	</a:t>
            </a:r>
            <a:r>
              <a:rPr lang="en-US" altLang="en-US" b="1" dirty="0">
                <a:solidFill>
                  <a:schemeClr val="accent1"/>
                </a:solidFill>
                <a:latin typeface="Courier New" panose="02070309020205020404" pitchFamily="49" charset="0"/>
              </a:rPr>
              <a:t>class </a:t>
            </a:r>
            <a:r>
              <a:rPr lang="en-US" altLang="en-US" b="1" i="1" dirty="0">
                <a:solidFill>
                  <a:schemeClr val="accent1"/>
                </a:solidFill>
                <a:latin typeface="Courier New" panose="02070309020205020404" pitchFamily="49" charset="0"/>
              </a:rPr>
              <a:t>ClassName</a:t>
            </a:r>
            <a:endParaRPr lang="en-US" altLang="en-US" b="1" dirty="0">
              <a:solidFill>
                <a:schemeClr val="accent1"/>
              </a:solidFill>
              <a:latin typeface="Courier New" panose="02070309020205020404" pitchFamily="49" charset="0"/>
            </a:endParaRPr>
          </a:p>
          <a:p>
            <a:pPr lvl="1">
              <a:buFontTx/>
              <a:buNone/>
            </a:pPr>
            <a:r>
              <a:rPr lang="en-US" altLang="en-US" b="1" dirty="0">
                <a:solidFill>
                  <a:schemeClr val="accent1"/>
                </a:solidFill>
                <a:latin typeface="Courier New" panose="02070309020205020404" pitchFamily="49" charset="0"/>
              </a:rPr>
              <a:t>	{</a:t>
            </a:r>
          </a:p>
          <a:p>
            <a:pPr lvl="1">
              <a:buFontTx/>
              <a:buNone/>
            </a:pPr>
            <a:r>
              <a:rPr lang="en-US" altLang="en-US" b="1" dirty="0">
                <a:solidFill>
                  <a:schemeClr val="accent1"/>
                </a:solidFill>
                <a:latin typeface="Courier New" panose="02070309020205020404" pitchFamily="49" charset="0"/>
              </a:rPr>
              <a:t>		  </a:t>
            </a:r>
            <a:r>
              <a:rPr lang="en-US" altLang="en-US" b="1" i="1" dirty="0">
                <a:solidFill>
                  <a:schemeClr val="accent1"/>
                </a:solidFill>
                <a:latin typeface="Courier New" panose="02070309020205020404" pitchFamily="49" charset="0"/>
              </a:rPr>
              <a:t>declaration;</a:t>
            </a:r>
          </a:p>
          <a:p>
            <a:pPr lvl="1">
              <a:buFontTx/>
              <a:buNone/>
            </a:pPr>
            <a:r>
              <a:rPr lang="en-US" altLang="en-US" b="1" i="1" dirty="0">
                <a:solidFill>
                  <a:schemeClr val="accent1"/>
                </a:solidFill>
                <a:latin typeface="Courier New" panose="02070309020205020404" pitchFamily="49" charset="0"/>
              </a:rPr>
              <a:t>		  declaration</a:t>
            </a:r>
            <a:r>
              <a:rPr lang="en-US" altLang="en-US" b="1" dirty="0">
                <a:solidFill>
                  <a:schemeClr val="accent1"/>
                </a:solidFill>
                <a:latin typeface="Courier New" panose="02070309020205020404" pitchFamily="49" charset="0"/>
              </a:rPr>
              <a:t>;</a:t>
            </a:r>
          </a:p>
          <a:p>
            <a:pPr lvl="1">
              <a:buFontTx/>
              <a:buNone/>
            </a:pPr>
            <a:r>
              <a:rPr lang="en-US" altLang="en-US" b="1" dirty="0">
                <a:solidFill>
                  <a:schemeClr val="accent1"/>
                </a:solidFill>
                <a:latin typeface="Courier New" panose="02070309020205020404" pitchFamily="49" charset="0"/>
              </a:rPr>
              <a:t>	};</a:t>
            </a:r>
            <a:endParaRPr lang="en-US" altLang="en-US" b="1" dirty="0">
              <a:solidFill>
                <a:schemeClr val="accent1"/>
              </a:solidFill>
            </a:endParaRPr>
          </a:p>
        </p:txBody>
      </p:sp>
      <p:pic>
        <p:nvPicPr>
          <p:cNvPr id="2" name="Picture 3">
            <a:extLst>
              <a:ext uri="{FF2B5EF4-FFF2-40B4-BE49-F238E27FC236}">
                <a16:creationId xmlns:a16="http://schemas.microsoft.com/office/drawing/2014/main" id="{654D9B0C-AAE7-8960-9F19-4486F2A8A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470" y="2711610"/>
            <a:ext cx="4670323" cy="345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A8CB53B-F8D2-E16C-5BB4-3AD440CC4C04}"/>
              </a:ext>
            </a:extLst>
          </p:cNvPr>
          <p:cNvSpPr txBox="1"/>
          <p:nvPr/>
        </p:nvSpPr>
        <p:spPr>
          <a:xfrm>
            <a:off x="7270954" y="2047927"/>
            <a:ext cx="3038167" cy="369332"/>
          </a:xfrm>
          <a:prstGeom prst="rect">
            <a:avLst/>
          </a:prstGeom>
          <a:noFill/>
        </p:spPr>
        <p:txBody>
          <a:bodyPr wrap="square">
            <a:spAutoFit/>
          </a:bodyPr>
          <a:lstStyle/>
          <a:p>
            <a:r>
              <a:rPr lang="en-US" altLang="en-US" dirty="0">
                <a:solidFill>
                  <a:schemeClr val="accent1"/>
                </a:solidFill>
              </a:rPr>
              <a:t>Example:</a:t>
            </a:r>
            <a:endParaRPr lang="en-US" dirty="0">
              <a:solidFill>
                <a:schemeClr val="accent1"/>
              </a:solidFill>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a:extLst>
              <a:ext uri="{FF2B5EF4-FFF2-40B4-BE49-F238E27FC236}">
                <a16:creationId xmlns:a16="http://schemas.microsoft.com/office/drawing/2014/main" id="{96E2597D-C4F6-A10B-7FA5-1078FA578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709614"/>
            <a:ext cx="7239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874E45E2-9201-FA8D-ECB2-61FC8FFFE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295400"/>
            <a:ext cx="7620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3003995-5DE7-0252-6FB1-D7B62B2AD5A7}"/>
              </a:ext>
            </a:extLst>
          </p:cNvPr>
          <p:cNvSpPr>
            <a:spLocks noGrp="1" noChangeArrowheads="1"/>
          </p:cNvSpPr>
          <p:nvPr>
            <p:ph type="title"/>
          </p:nvPr>
        </p:nvSpPr>
        <p:spPr/>
        <p:txBody>
          <a:bodyPr/>
          <a:lstStyle/>
          <a:p>
            <a:r>
              <a:rPr lang="en-US" altLang="en-US" cap="none" dirty="0"/>
              <a:t>Operator Overloading</a:t>
            </a:r>
          </a:p>
        </p:txBody>
      </p:sp>
      <p:sp>
        <p:nvSpPr>
          <p:cNvPr id="46083" name="Rectangle 3">
            <a:extLst>
              <a:ext uri="{FF2B5EF4-FFF2-40B4-BE49-F238E27FC236}">
                <a16:creationId xmlns:a16="http://schemas.microsoft.com/office/drawing/2014/main" id="{2E9662EF-CE52-FD8F-93E4-20A5F02AB799}"/>
              </a:ext>
            </a:extLst>
          </p:cNvPr>
          <p:cNvSpPr>
            <a:spLocks noGrp="1" noChangeArrowheads="1"/>
          </p:cNvSpPr>
          <p:nvPr>
            <p:ph idx="1"/>
          </p:nvPr>
        </p:nvSpPr>
        <p:spPr>
          <a:xfrm>
            <a:off x="737419" y="1828800"/>
            <a:ext cx="10884309" cy="4343400"/>
          </a:xfrm>
        </p:spPr>
        <p:txBody>
          <a:bodyPr>
            <a:normAutofit/>
          </a:bodyPr>
          <a:lstStyle/>
          <a:p>
            <a:pPr>
              <a:lnSpc>
                <a:spcPct val="85000"/>
              </a:lnSpc>
              <a:buFontTx/>
              <a:buChar char="•"/>
            </a:pPr>
            <a:r>
              <a:rPr lang="en-US" altLang="en-US" sz="2400" dirty="0"/>
              <a:t>Operators such as </a:t>
            </a:r>
            <a:r>
              <a:rPr lang="en-US" altLang="en-US" sz="2400" dirty="0">
                <a:latin typeface="Courier New" panose="02070309020205020404" pitchFamily="49" charset="0"/>
              </a:rPr>
              <a:t>=</a:t>
            </a:r>
            <a:r>
              <a:rPr lang="en-US" altLang="en-US" sz="2400" dirty="0"/>
              <a:t>, </a:t>
            </a:r>
            <a:r>
              <a:rPr lang="en-US" altLang="en-US" sz="2400" dirty="0">
                <a:latin typeface="Courier New" panose="02070309020205020404" pitchFamily="49" charset="0"/>
              </a:rPr>
              <a:t>+</a:t>
            </a:r>
            <a:r>
              <a:rPr lang="en-US" altLang="en-US" sz="2400" dirty="0"/>
              <a:t>, and others can be redefined when used with objects of a class</a:t>
            </a:r>
          </a:p>
          <a:p>
            <a:pPr>
              <a:lnSpc>
                <a:spcPct val="85000"/>
              </a:lnSpc>
              <a:buFontTx/>
              <a:buChar char="•"/>
            </a:pPr>
            <a:endParaRPr lang="en-US" altLang="en-US" sz="2400" dirty="0"/>
          </a:p>
          <a:p>
            <a:pPr>
              <a:lnSpc>
                <a:spcPct val="85000"/>
              </a:lnSpc>
              <a:buFontTx/>
              <a:buChar char="•"/>
            </a:pPr>
            <a:r>
              <a:rPr lang="en-US" altLang="en-US" sz="2400" dirty="0"/>
              <a:t>The name of the function for the overloaded operator is </a:t>
            </a:r>
            <a:r>
              <a:rPr lang="en-US" altLang="en-US" sz="2400" dirty="0">
                <a:latin typeface="Courier New" panose="02070309020205020404" pitchFamily="49" charset="0"/>
              </a:rPr>
              <a:t>operator</a:t>
            </a:r>
            <a:r>
              <a:rPr lang="en-US" altLang="en-US" sz="2400" dirty="0"/>
              <a:t> followed by the operator symbol, </a:t>
            </a:r>
            <a:r>
              <a:rPr lang="en-US" altLang="en-US" sz="2400" i="1" dirty="0"/>
              <a:t>e.g.</a:t>
            </a:r>
            <a:r>
              <a:rPr lang="en-US" altLang="en-US" sz="2400" dirty="0"/>
              <a:t>,</a:t>
            </a:r>
          </a:p>
          <a:p>
            <a:pPr lvl="1">
              <a:lnSpc>
                <a:spcPct val="85000"/>
              </a:lnSpc>
              <a:buClr>
                <a:srgbClr val="3333CC"/>
              </a:buClr>
              <a:buFontTx/>
              <a:buNone/>
            </a:pPr>
            <a:r>
              <a:rPr lang="en-US" altLang="en-US" sz="2400" dirty="0">
                <a:latin typeface="Courier New" panose="02070309020205020404" pitchFamily="49" charset="0"/>
              </a:rPr>
              <a:t>	</a:t>
            </a:r>
            <a:r>
              <a:rPr lang="en-US" altLang="en-US" sz="2400" dirty="0">
                <a:solidFill>
                  <a:schemeClr val="accent1"/>
                </a:solidFill>
                <a:latin typeface="Courier New" panose="02070309020205020404" pitchFamily="49" charset="0"/>
              </a:rPr>
              <a:t>operator+</a:t>
            </a:r>
            <a:r>
              <a:rPr lang="en-US" altLang="en-US" sz="2400" dirty="0"/>
              <a:t> to overload the </a:t>
            </a:r>
            <a:r>
              <a:rPr lang="en-US" altLang="en-US" sz="2400" dirty="0">
                <a:latin typeface="Courier New" panose="02070309020205020404" pitchFamily="49" charset="0"/>
              </a:rPr>
              <a:t>+</a:t>
            </a:r>
            <a:r>
              <a:rPr lang="en-US" altLang="en-US" sz="2400" dirty="0"/>
              <a:t> operator, and</a:t>
            </a:r>
          </a:p>
          <a:p>
            <a:pPr lvl="1">
              <a:lnSpc>
                <a:spcPct val="85000"/>
              </a:lnSpc>
              <a:buClr>
                <a:srgbClr val="3333CC"/>
              </a:buClr>
              <a:buFontTx/>
              <a:buNone/>
            </a:pPr>
            <a:r>
              <a:rPr lang="en-US" altLang="en-US" sz="2400" dirty="0"/>
              <a:t>	</a:t>
            </a:r>
            <a:r>
              <a:rPr lang="en-US" altLang="en-US" sz="2400" dirty="0">
                <a:solidFill>
                  <a:schemeClr val="accent1"/>
                </a:solidFill>
                <a:latin typeface="Courier New" panose="02070309020205020404" pitchFamily="49" charset="0"/>
              </a:rPr>
              <a:t>operator=</a:t>
            </a:r>
            <a:r>
              <a:rPr lang="en-US" altLang="en-US" sz="2400" dirty="0"/>
              <a:t> to overload the </a:t>
            </a:r>
            <a:r>
              <a:rPr lang="en-US" altLang="en-US" sz="2400" dirty="0">
                <a:latin typeface="Courier New" panose="02070309020205020404" pitchFamily="49" charset="0"/>
              </a:rPr>
              <a:t>=</a:t>
            </a:r>
            <a:r>
              <a:rPr lang="en-US" altLang="en-US" sz="2400" dirty="0"/>
              <a:t> operator</a:t>
            </a:r>
          </a:p>
          <a:p>
            <a:pPr lvl="1">
              <a:lnSpc>
                <a:spcPct val="85000"/>
              </a:lnSpc>
              <a:buClr>
                <a:srgbClr val="3333CC"/>
              </a:buClr>
              <a:buFontTx/>
              <a:buNone/>
            </a:pPr>
            <a:endParaRPr lang="en-US" altLang="en-US" sz="2400" dirty="0"/>
          </a:p>
          <a:p>
            <a:pPr>
              <a:lnSpc>
                <a:spcPct val="85000"/>
              </a:lnSpc>
              <a:buFontTx/>
              <a:buChar char="•"/>
            </a:pPr>
            <a:r>
              <a:rPr lang="en-US" altLang="en-US" sz="2400" dirty="0"/>
              <a:t>Prototype for the overloaded operator goes in the declaration of the class that is overloading it</a:t>
            </a:r>
          </a:p>
          <a:p>
            <a:pPr>
              <a:lnSpc>
                <a:spcPct val="85000"/>
              </a:lnSpc>
              <a:buFontTx/>
              <a:buChar char="•"/>
            </a:pPr>
            <a:r>
              <a:rPr lang="en-US" altLang="en-US" sz="2400" dirty="0"/>
              <a:t>Overloaded operator function definition goes with other member functions</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2DF716B-31D8-5901-6E81-CB84D2126362}"/>
              </a:ext>
            </a:extLst>
          </p:cNvPr>
          <p:cNvSpPr>
            <a:spLocks noGrp="1" noChangeArrowheads="1"/>
          </p:cNvSpPr>
          <p:nvPr>
            <p:ph type="title"/>
          </p:nvPr>
        </p:nvSpPr>
        <p:spPr/>
        <p:txBody>
          <a:bodyPr/>
          <a:lstStyle/>
          <a:p>
            <a:r>
              <a:rPr lang="en-US" altLang="en-US" cap="none" dirty="0"/>
              <a:t>The </a:t>
            </a:r>
            <a:r>
              <a:rPr lang="en-US" altLang="en-US" cap="none" dirty="0">
                <a:latin typeface="Courier New" panose="02070309020205020404" pitchFamily="49" charset="0"/>
              </a:rPr>
              <a:t>this</a:t>
            </a:r>
            <a:r>
              <a:rPr lang="en-US" altLang="en-US" cap="none" dirty="0"/>
              <a:t> Pointer</a:t>
            </a:r>
          </a:p>
        </p:txBody>
      </p:sp>
      <p:sp>
        <p:nvSpPr>
          <p:cNvPr id="48131" name="Rectangle 3">
            <a:extLst>
              <a:ext uri="{FF2B5EF4-FFF2-40B4-BE49-F238E27FC236}">
                <a16:creationId xmlns:a16="http://schemas.microsoft.com/office/drawing/2014/main" id="{EAD76D52-F15B-3EC2-964A-255EB6A135B9}"/>
              </a:ext>
            </a:extLst>
          </p:cNvPr>
          <p:cNvSpPr>
            <a:spLocks noGrp="1" noChangeArrowheads="1"/>
          </p:cNvSpPr>
          <p:nvPr>
            <p:ph idx="1"/>
          </p:nvPr>
        </p:nvSpPr>
        <p:spPr>
          <a:xfrm>
            <a:off x="1451579" y="2015732"/>
            <a:ext cx="10081660" cy="3450613"/>
          </a:xfrm>
        </p:spPr>
        <p:txBody>
          <a:bodyPr/>
          <a:lstStyle/>
          <a:p>
            <a:pPr>
              <a:lnSpc>
                <a:spcPct val="85000"/>
              </a:lnSpc>
              <a:buFontTx/>
              <a:buChar char="•"/>
            </a:pPr>
            <a:r>
              <a:rPr lang="en-US" altLang="en-US" u="sng" dirty="0">
                <a:solidFill>
                  <a:schemeClr val="accent1"/>
                </a:solidFill>
                <a:latin typeface="Courier New" panose="02070309020205020404" pitchFamily="49" charset="0"/>
              </a:rPr>
              <a:t>this</a:t>
            </a:r>
            <a:r>
              <a:rPr lang="en-US" altLang="en-US" dirty="0"/>
              <a:t>: predefined pointer available to a class’s member functions</a:t>
            </a:r>
            <a:br>
              <a:rPr lang="en-US" altLang="en-US" dirty="0"/>
            </a:br>
            <a:endParaRPr lang="en-US" altLang="en-US" dirty="0"/>
          </a:p>
          <a:p>
            <a:pPr>
              <a:lnSpc>
                <a:spcPct val="85000"/>
              </a:lnSpc>
              <a:buFontTx/>
              <a:buChar char="•"/>
            </a:pPr>
            <a:r>
              <a:rPr lang="en-US" altLang="en-US" dirty="0"/>
              <a:t>Always points to the instance (object) of the class whose function is being called</a:t>
            </a:r>
            <a:br>
              <a:rPr lang="en-US" altLang="en-US" dirty="0"/>
            </a:br>
            <a:endParaRPr lang="en-US" altLang="en-US" dirty="0"/>
          </a:p>
          <a:p>
            <a:pPr>
              <a:lnSpc>
                <a:spcPct val="85000"/>
              </a:lnSpc>
              <a:buFontTx/>
              <a:buChar char="•"/>
            </a:pPr>
            <a:r>
              <a:rPr lang="en-US" altLang="en-US" dirty="0"/>
              <a:t>Is passed as a hidden argument to all non-static member functions</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FFFC1B65-AEE6-B358-022B-0C74AA8BE6FE}"/>
              </a:ext>
            </a:extLst>
          </p:cNvPr>
          <p:cNvSpPr>
            <a:spLocks noGrp="1" noChangeArrowheads="1"/>
          </p:cNvSpPr>
          <p:nvPr>
            <p:ph idx="1"/>
          </p:nvPr>
        </p:nvSpPr>
        <p:spPr>
          <a:xfrm>
            <a:off x="946112" y="2018604"/>
            <a:ext cx="11079634" cy="3450613"/>
          </a:xfrm>
        </p:spPr>
        <p:txBody>
          <a:bodyPr>
            <a:normAutofit/>
          </a:bodyPr>
          <a:lstStyle/>
          <a:p>
            <a:pPr>
              <a:lnSpc>
                <a:spcPct val="85000"/>
              </a:lnSpc>
              <a:buFontTx/>
              <a:buChar char="•"/>
            </a:pPr>
            <a:r>
              <a:rPr lang="en-US" altLang="en-US" dirty="0"/>
              <a:t>Example, </a:t>
            </a:r>
            <a:r>
              <a:rPr lang="en-US" altLang="en-US" dirty="0">
                <a:latin typeface="Consolas" panose="020B0609020204030204" pitchFamily="49" charset="0"/>
              </a:rPr>
              <a:t>student1</a:t>
            </a:r>
            <a:r>
              <a:rPr lang="en-US" altLang="en-US" dirty="0"/>
              <a:t> and </a:t>
            </a:r>
            <a:r>
              <a:rPr lang="en-US" altLang="en-US" dirty="0">
                <a:latin typeface="Consolas" panose="020B0609020204030204" pitchFamily="49" charset="0"/>
              </a:rPr>
              <a:t>student2</a:t>
            </a:r>
            <a:r>
              <a:rPr lang="en-US" altLang="en-US" dirty="0"/>
              <a:t> are both </a:t>
            </a:r>
            <a:r>
              <a:rPr lang="en-US" altLang="en-US" dirty="0">
                <a:latin typeface="Consolas" panose="020B0609020204030204" pitchFamily="49" charset="0"/>
              </a:rPr>
              <a:t>StudentTestScores</a:t>
            </a:r>
            <a:r>
              <a:rPr lang="en-US" altLang="en-US" dirty="0"/>
              <a:t> objects. </a:t>
            </a:r>
            <a:br>
              <a:rPr lang="en-US" altLang="en-US" dirty="0"/>
            </a:br>
            <a:endParaRPr lang="en-US" altLang="en-US" dirty="0"/>
          </a:p>
          <a:p>
            <a:pPr>
              <a:lnSpc>
                <a:spcPct val="85000"/>
              </a:lnSpc>
              <a:buFontTx/>
              <a:buChar char="•"/>
            </a:pPr>
            <a:r>
              <a:rPr lang="en-US" altLang="en-US" dirty="0"/>
              <a:t>The following statement causes the </a:t>
            </a:r>
            <a:r>
              <a:rPr lang="en-US" altLang="en-US" dirty="0">
                <a:latin typeface="Consolas" panose="020B0609020204030204" pitchFamily="49" charset="0"/>
              </a:rPr>
              <a:t>getStudentName</a:t>
            </a:r>
            <a:r>
              <a:rPr lang="en-US" altLang="en-US" dirty="0"/>
              <a:t> member function to operate on </a:t>
            </a:r>
            <a:r>
              <a:rPr lang="en-US" altLang="en-US" dirty="0">
                <a:latin typeface="Consolas" panose="020B0609020204030204" pitchFamily="49" charset="0"/>
              </a:rPr>
              <a:t>student1</a:t>
            </a:r>
            <a:r>
              <a:rPr lang="en-US" altLang="en-US" dirty="0"/>
              <a:t>:</a:t>
            </a:r>
            <a:br>
              <a:rPr lang="en-US" altLang="en-US" dirty="0"/>
            </a:br>
            <a:br>
              <a:rPr lang="en-US" altLang="en-US" dirty="0"/>
            </a:br>
            <a:r>
              <a:rPr lang="en-US" altLang="en-US" dirty="0">
                <a:solidFill>
                  <a:schemeClr val="accent1"/>
                </a:solidFill>
                <a:latin typeface="Consolas" panose="020B0609020204030204" pitchFamily="49" charset="0"/>
              </a:rPr>
              <a:t>cout &lt;&lt; student1.getStudentName() &lt;&lt; endl;</a:t>
            </a:r>
            <a:br>
              <a:rPr lang="en-US" altLang="en-US" dirty="0">
                <a:latin typeface="Consolas" panose="020B0609020204030204" pitchFamily="49" charset="0"/>
              </a:rPr>
            </a:br>
            <a:endParaRPr lang="en-US" altLang="en-US" dirty="0">
              <a:latin typeface="Consolas" panose="020B0609020204030204" pitchFamily="49" charset="0"/>
            </a:endParaRPr>
          </a:p>
          <a:p>
            <a:pPr>
              <a:lnSpc>
                <a:spcPct val="85000"/>
              </a:lnSpc>
              <a:buFontTx/>
              <a:buChar char="•"/>
            </a:pPr>
            <a:r>
              <a:rPr lang="en-US" altLang="en-US" dirty="0"/>
              <a:t>When </a:t>
            </a:r>
            <a:r>
              <a:rPr lang="en-US" altLang="en-US" dirty="0">
                <a:latin typeface="Consolas" panose="020B0609020204030204" pitchFamily="49" charset="0"/>
              </a:rPr>
              <a:t>getStudentName</a:t>
            </a:r>
            <a:r>
              <a:rPr lang="en-US" altLang="en-US" dirty="0"/>
              <a:t> is operating on </a:t>
            </a:r>
            <a:r>
              <a:rPr lang="en-US" altLang="en-US" dirty="0">
                <a:latin typeface="Consolas" panose="020B0609020204030204" pitchFamily="49" charset="0"/>
              </a:rPr>
              <a:t>student1</a:t>
            </a:r>
            <a:r>
              <a:rPr lang="en-US" altLang="en-US" dirty="0"/>
              <a:t>, the </a:t>
            </a:r>
            <a:r>
              <a:rPr lang="en-US" altLang="en-US" dirty="0">
                <a:latin typeface="Consolas" panose="020B0609020204030204" pitchFamily="49" charset="0"/>
              </a:rPr>
              <a:t>this</a:t>
            </a:r>
            <a:r>
              <a:rPr lang="en-US" altLang="en-US" dirty="0"/>
              <a:t> pointer is pointing to </a:t>
            </a:r>
            <a:r>
              <a:rPr lang="en-US" altLang="en-US" dirty="0">
                <a:latin typeface="Consolas" panose="020B0609020204030204" pitchFamily="49" charset="0"/>
              </a:rPr>
              <a:t>student1</a:t>
            </a:r>
            <a:r>
              <a:rPr lang="en-US" altLang="en-US" dirty="0"/>
              <a:t>. </a:t>
            </a:r>
          </a:p>
        </p:txBody>
      </p:sp>
      <p:sp>
        <p:nvSpPr>
          <p:cNvPr id="4" name="Rectangle 2">
            <a:extLst>
              <a:ext uri="{FF2B5EF4-FFF2-40B4-BE49-F238E27FC236}">
                <a16:creationId xmlns:a16="http://schemas.microsoft.com/office/drawing/2014/main" id="{F5DFEC63-DBEE-A88A-A4E3-CA29722E3F27}"/>
              </a:ext>
            </a:extLst>
          </p:cNvPr>
          <p:cNvSpPr>
            <a:spLocks noGrp="1" noChangeArrowheads="1"/>
          </p:cNvSpPr>
          <p:nvPr>
            <p:ph type="title"/>
          </p:nvPr>
        </p:nvSpPr>
        <p:spPr>
          <a:xfrm>
            <a:off x="1451579" y="804519"/>
            <a:ext cx="9291215" cy="1049235"/>
          </a:xfrm>
        </p:spPr>
        <p:txBody>
          <a:bodyPr/>
          <a:lstStyle/>
          <a:p>
            <a:r>
              <a:rPr lang="en-US" altLang="en-US" cap="none" dirty="0"/>
              <a:t>The </a:t>
            </a:r>
            <a:r>
              <a:rPr lang="en-US" altLang="en-US" cap="none" dirty="0">
                <a:latin typeface="Courier New" panose="02070309020205020404" pitchFamily="49" charset="0"/>
              </a:rPr>
              <a:t>this</a:t>
            </a:r>
            <a:r>
              <a:rPr lang="en-US" altLang="en-US" cap="none" dirty="0"/>
              <a:t> Pointer</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5EC19BA3-56A2-C086-07F4-048EA9E2861E}"/>
              </a:ext>
            </a:extLst>
          </p:cNvPr>
          <p:cNvSpPr>
            <a:spLocks noGrp="1" noChangeArrowheads="1"/>
          </p:cNvSpPr>
          <p:nvPr>
            <p:ph idx="1"/>
          </p:nvPr>
        </p:nvSpPr>
        <p:spPr>
          <a:xfrm>
            <a:off x="1451579" y="2015732"/>
            <a:ext cx="10140653" cy="3450613"/>
          </a:xfrm>
        </p:spPr>
        <p:txBody>
          <a:bodyPr>
            <a:normAutofit lnSpcReduction="10000"/>
          </a:bodyPr>
          <a:lstStyle/>
          <a:p>
            <a:pPr>
              <a:lnSpc>
                <a:spcPct val="85000"/>
              </a:lnSpc>
              <a:buFontTx/>
              <a:buChar char="•"/>
            </a:pPr>
            <a:r>
              <a:rPr lang="en-US" altLang="en-US" sz="2400" dirty="0"/>
              <a:t>Likewise, the following statement causes the </a:t>
            </a:r>
            <a:r>
              <a:rPr lang="en-US" altLang="en-US" sz="2400" dirty="0">
                <a:latin typeface="Consolas" panose="020B0609020204030204" pitchFamily="49" charset="0"/>
              </a:rPr>
              <a:t>getStudentName</a:t>
            </a:r>
            <a:r>
              <a:rPr lang="en-US" altLang="en-US" sz="2400" dirty="0"/>
              <a:t> member function to operate on </a:t>
            </a:r>
            <a:r>
              <a:rPr lang="en-US" altLang="en-US" sz="2400" dirty="0">
                <a:latin typeface="Consolas" panose="020B0609020204030204" pitchFamily="49" charset="0"/>
              </a:rPr>
              <a:t>student2</a:t>
            </a:r>
            <a:r>
              <a:rPr lang="en-US" altLang="en-US" sz="2400" dirty="0"/>
              <a:t>:</a:t>
            </a:r>
            <a:br>
              <a:rPr lang="en-US" altLang="en-US" sz="2400" dirty="0"/>
            </a:br>
            <a:br>
              <a:rPr lang="en-US" altLang="en-US" sz="2400" dirty="0"/>
            </a:br>
            <a:r>
              <a:rPr lang="en-US" altLang="en-US" sz="2400" dirty="0">
                <a:solidFill>
                  <a:schemeClr val="accent1"/>
                </a:solidFill>
                <a:latin typeface="Consolas" panose="020B0609020204030204" pitchFamily="49" charset="0"/>
              </a:rPr>
              <a:t>cout &lt;&lt; student2.getStudentName() &lt;&lt; endl;</a:t>
            </a:r>
            <a:br>
              <a:rPr lang="en-US" altLang="en-US" sz="2400" dirty="0">
                <a:solidFill>
                  <a:schemeClr val="accent1"/>
                </a:solidFill>
                <a:latin typeface="Consolas" panose="020B0609020204030204" pitchFamily="49" charset="0"/>
              </a:rPr>
            </a:br>
            <a:endParaRPr lang="en-US" altLang="en-US" sz="2400" dirty="0">
              <a:solidFill>
                <a:schemeClr val="accent1"/>
              </a:solidFill>
              <a:latin typeface="Consolas" panose="020B0609020204030204" pitchFamily="49" charset="0"/>
            </a:endParaRPr>
          </a:p>
          <a:p>
            <a:pPr>
              <a:lnSpc>
                <a:spcPct val="85000"/>
              </a:lnSpc>
              <a:buFontTx/>
              <a:buChar char="•"/>
            </a:pPr>
            <a:r>
              <a:rPr lang="en-US" altLang="en-US" sz="2400" dirty="0"/>
              <a:t>When </a:t>
            </a:r>
            <a:r>
              <a:rPr lang="en-US" altLang="en-US" sz="2400" dirty="0">
                <a:latin typeface="Consolas" panose="020B0609020204030204" pitchFamily="49" charset="0"/>
              </a:rPr>
              <a:t>getStudentName</a:t>
            </a:r>
            <a:r>
              <a:rPr lang="en-US" altLang="en-US" sz="2400" dirty="0"/>
              <a:t> is operating on </a:t>
            </a:r>
            <a:r>
              <a:rPr lang="en-US" altLang="en-US" sz="2400" dirty="0">
                <a:latin typeface="Consolas" panose="020B0609020204030204" pitchFamily="49" charset="0"/>
              </a:rPr>
              <a:t>student2</a:t>
            </a:r>
            <a:r>
              <a:rPr lang="en-US" altLang="en-US" sz="2400" dirty="0"/>
              <a:t>, the </a:t>
            </a:r>
            <a:r>
              <a:rPr lang="en-US" altLang="en-US" sz="2400" dirty="0">
                <a:latin typeface="Consolas" panose="020B0609020204030204" pitchFamily="49" charset="0"/>
              </a:rPr>
              <a:t>this</a:t>
            </a:r>
            <a:r>
              <a:rPr lang="en-US" altLang="en-US" sz="2400" dirty="0"/>
              <a:t> pointer is pointing to </a:t>
            </a:r>
            <a:r>
              <a:rPr lang="en-US" altLang="en-US" sz="2400" dirty="0">
                <a:latin typeface="Consolas" panose="020B0609020204030204" pitchFamily="49" charset="0"/>
              </a:rPr>
              <a:t>student2</a:t>
            </a:r>
            <a:r>
              <a:rPr lang="en-US" altLang="en-US" sz="2400" dirty="0"/>
              <a:t>. </a:t>
            </a:r>
            <a:br>
              <a:rPr lang="en-US" altLang="en-US" sz="2400" dirty="0"/>
            </a:br>
            <a:endParaRPr lang="en-US" altLang="en-US" sz="2400" dirty="0"/>
          </a:p>
          <a:p>
            <a:pPr>
              <a:lnSpc>
                <a:spcPct val="85000"/>
              </a:lnSpc>
              <a:buFontTx/>
              <a:buChar char="•"/>
            </a:pPr>
            <a:r>
              <a:rPr lang="en-US" altLang="en-US" sz="2400" dirty="0"/>
              <a:t>The </a:t>
            </a:r>
            <a:r>
              <a:rPr lang="en-US" altLang="en-US" sz="2400" dirty="0">
                <a:latin typeface="Consolas" panose="020B0609020204030204" pitchFamily="49" charset="0"/>
              </a:rPr>
              <a:t>this</a:t>
            </a:r>
            <a:r>
              <a:rPr lang="en-US" altLang="en-US" sz="2400" dirty="0"/>
              <a:t> pointer always points to the object that is being used to call the member function.</a:t>
            </a:r>
          </a:p>
        </p:txBody>
      </p:sp>
      <p:sp>
        <p:nvSpPr>
          <p:cNvPr id="4" name="Rectangle 2">
            <a:extLst>
              <a:ext uri="{FF2B5EF4-FFF2-40B4-BE49-F238E27FC236}">
                <a16:creationId xmlns:a16="http://schemas.microsoft.com/office/drawing/2014/main" id="{77709484-4D9C-7069-1907-9C309A72AD11}"/>
              </a:ext>
            </a:extLst>
          </p:cNvPr>
          <p:cNvSpPr>
            <a:spLocks noGrp="1" noChangeArrowheads="1"/>
          </p:cNvSpPr>
          <p:nvPr>
            <p:ph type="title"/>
          </p:nvPr>
        </p:nvSpPr>
        <p:spPr>
          <a:xfrm>
            <a:off x="1451579" y="804519"/>
            <a:ext cx="9291215" cy="1049235"/>
          </a:xfrm>
        </p:spPr>
        <p:txBody>
          <a:bodyPr/>
          <a:lstStyle/>
          <a:p>
            <a:r>
              <a:rPr lang="en-US" altLang="en-US" cap="none" dirty="0"/>
              <a:t>The </a:t>
            </a:r>
            <a:r>
              <a:rPr lang="en-US" altLang="en-US" cap="none" dirty="0">
                <a:latin typeface="Courier New" panose="02070309020205020404" pitchFamily="49" charset="0"/>
              </a:rPr>
              <a:t>this</a:t>
            </a:r>
            <a:r>
              <a:rPr lang="en-US" altLang="en-US" cap="none" dirty="0"/>
              <a:t> Pointer</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469FA00-2171-5DEC-5BCA-15C15A064FBE}"/>
              </a:ext>
            </a:extLst>
          </p:cNvPr>
          <p:cNvSpPr>
            <a:spLocks noGrp="1" noChangeArrowheads="1"/>
          </p:cNvSpPr>
          <p:nvPr>
            <p:ph type="title"/>
          </p:nvPr>
        </p:nvSpPr>
        <p:spPr/>
        <p:txBody>
          <a:bodyPr/>
          <a:lstStyle/>
          <a:p>
            <a:r>
              <a:rPr lang="en-US" altLang="en-US" cap="none" dirty="0"/>
              <a:t>Operator Overloading</a:t>
            </a:r>
          </a:p>
        </p:txBody>
      </p:sp>
      <p:sp>
        <p:nvSpPr>
          <p:cNvPr id="54275" name="Rectangle 3">
            <a:extLst>
              <a:ext uri="{FF2B5EF4-FFF2-40B4-BE49-F238E27FC236}">
                <a16:creationId xmlns:a16="http://schemas.microsoft.com/office/drawing/2014/main" id="{9E50FD5C-C43F-5CBE-0977-89E2E59E8ED4}"/>
              </a:ext>
            </a:extLst>
          </p:cNvPr>
          <p:cNvSpPr>
            <a:spLocks noGrp="1" noChangeArrowheads="1"/>
          </p:cNvSpPr>
          <p:nvPr>
            <p:ph idx="1"/>
          </p:nvPr>
        </p:nvSpPr>
        <p:spPr>
          <a:xfrm>
            <a:off x="1981200" y="1874839"/>
            <a:ext cx="8305800" cy="4178642"/>
          </a:xfrm>
        </p:spPr>
        <p:txBody>
          <a:bodyPr>
            <a:normAutofit fontScale="92500" lnSpcReduction="10000"/>
          </a:bodyPr>
          <a:lstStyle/>
          <a:p>
            <a:pPr>
              <a:lnSpc>
                <a:spcPct val="90000"/>
              </a:lnSpc>
              <a:buFontTx/>
              <a:buChar char="•"/>
            </a:pPr>
            <a:r>
              <a:rPr lang="en-US" altLang="en-US" sz="2800" dirty="0"/>
              <a:t>Prototype:</a:t>
            </a:r>
          </a:p>
          <a:p>
            <a:pPr>
              <a:lnSpc>
                <a:spcPct val="90000"/>
              </a:lnSpc>
              <a:buFont typeface="Times" pitchFamily="2" charset="0"/>
              <a:buNone/>
            </a:pPr>
            <a:r>
              <a:rPr lang="en-US" altLang="en-US" sz="2400" dirty="0">
                <a:latin typeface="Courier New" panose="02070309020205020404" pitchFamily="49" charset="0"/>
              </a:rPr>
              <a:t>  </a:t>
            </a:r>
            <a:r>
              <a:rPr lang="en-US" altLang="en-US" sz="2600" dirty="0">
                <a:latin typeface="Courier New" panose="02070309020205020404" pitchFamily="49" charset="0"/>
              </a:rPr>
              <a:t>void operator=(const SomeClass &amp;rval)</a:t>
            </a:r>
          </a:p>
          <a:p>
            <a:pPr>
              <a:lnSpc>
                <a:spcPct val="90000"/>
              </a:lnSpc>
              <a:buFont typeface="Times" pitchFamily="2" charset="0"/>
              <a:buNone/>
            </a:pPr>
            <a:endParaRPr lang="en-US" altLang="en-US" sz="2400" dirty="0">
              <a:latin typeface="Courier New" panose="02070309020205020404" pitchFamily="49" charset="0"/>
            </a:endParaRPr>
          </a:p>
          <a:p>
            <a:pPr>
              <a:lnSpc>
                <a:spcPct val="90000"/>
              </a:lnSpc>
              <a:buFont typeface="Times" pitchFamily="2" charset="0"/>
              <a:buNone/>
            </a:pPr>
            <a:endParaRPr lang="en-US" altLang="en-US" sz="2400" dirty="0">
              <a:latin typeface="Courier New" panose="02070309020205020404" pitchFamily="49" charset="0"/>
            </a:endParaRPr>
          </a:p>
          <a:p>
            <a:pPr>
              <a:lnSpc>
                <a:spcPct val="90000"/>
              </a:lnSpc>
              <a:buFont typeface="Times" pitchFamily="2" charset="0"/>
              <a:buNone/>
            </a:pPr>
            <a:endParaRPr lang="en-US" altLang="en-US" sz="2400" dirty="0">
              <a:latin typeface="Courier New" panose="02070309020205020404" pitchFamily="49" charset="0"/>
            </a:endParaRPr>
          </a:p>
          <a:p>
            <a:pPr>
              <a:lnSpc>
                <a:spcPct val="90000"/>
              </a:lnSpc>
              <a:buFont typeface="Times" pitchFamily="2" charset="0"/>
              <a:buNone/>
            </a:pPr>
            <a:endParaRPr lang="en-US" altLang="en-US" sz="2400" dirty="0">
              <a:latin typeface="Courier New" panose="02070309020205020404" pitchFamily="49" charset="0"/>
            </a:endParaRPr>
          </a:p>
          <a:p>
            <a:pPr>
              <a:lnSpc>
                <a:spcPct val="90000"/>
              </a:lnSpc>
              <a:buFontTx/>
              <a:buChar char="•"/>
            </a:pPr>
            <a:endParaRPr lang="en-US" altLang="en-US" sz="2400" dirty="0"/>
          </a:p>
          <a:p>
            <a:pPr>
              <a:lnSpc>
                <a:spcPct val="90000"/>
              </a:lnSpc>
              <a:buFontTx/>
              <a:buChar char="•"/>
            </a:pPr>
            <a:endParaRPr lang="en-US" altLang="en-US" sz="2800" dirty="0"/>
          </a:p>
          <a:p>
            <a:pPr>
              <a:lnSpc>
                <a:spcPct val="90000"/>
              </a:lnSpc>
              <a:buFontTx/>
              <a:buChar char="•"/>
            </a:pPr>
            <a:endParaRPr lang="en-US" altLang="en-US" sz="2800" dirty="0"/>
          </a:p>
          <a:p>
            <a:pPr>
              <a:lnSpc>
                <a:spcPct val="90000"/>
              </a:lnSpc>
              <a:buFontTx/>
              <a:buChar char="•"/>
            </a:pPr>
            <a:r>
              <a:rPr lang="en-US" altLang="en-US" sz="2800" dirty="0"/>
              <a:t>Operator is called via object on left side</a:t>
            </a:r>
          </a:p>
        </p:txBody>
      </p:sp>
      <p:sp>
        <p:nvSpPr>
          <p:cNvPr id="54276" name="Text Box 4">
            <a:extLst>
              <a:ext uri="{FF2B5EF4-FFF2-40B4-BE49-F238E27FC236}">
                <a16:creationId xmlns:a16="http://schemas.microsoft.com/office/drawing/2014/main" id="{F1E4C88A-7961-0C7E-D9DC-DF08878F5F7D}"/>
              </a:ext>
            </a:extLst>
          </p:cNvPr>
          <p:cNvSpPr txBox="1">
            <a:spLocks noChangeArrowheads="1"/>
          </p:cNvSpPr>
          <p:nvPr/>
        </p:nvSpPr>
        <p:spPr bwMode="auto">
          <a:xfrm>
            <a:off x="2432051" y="4343401"/>
            <a:ext cx="847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solidFill>
                  <a:srgbClr val="FA8218"/>
                </a:solidFill>
              </a:rPr>
              <a:t>return</a:t>
            </a:r>
          </a:p>
          <a:p>
            <a:pPr algn="ctr" eaLnBrk="1" hangingPunct="1">
              <a:spcBef>
                <a:spcPct val="0"/>
              </a:spcBef>
              <a:buFontTx/>
              <a:buNone/>
            </a:pPr>
            <a:r>
              <a:rPr lang="en-US" altLang="en-US" sz="2000">
                <a:solidFill>
                  <a:srgbClr val="FA8218"/>
                </a:solidFill>
              </a:rPr>
              <a:t>type</a:t>
            </a:r>
          </a:p>
        </p:txBody>
      </p:sp>
      <p:sp>
        <p:nvSpPr>
          <p:cNvPr id="54277" name="AutoShape 5">
            <a:extLst>
              <a:ext uri="{FF2B5EF4-FFF2-40B4-BE49-F238E27FC236}">
                <a16:creationId xmlns:a16="http://schemas.microsoft.com/office/drawing/2014/main" id="{E0F340A0-E39B-1F7A-DBFA-AB3DD0A314D9}"/>
              </a:ext>
            </a:extLst>
          </p:cNvPr>
          <p:cNvSpPr>
            <a:spLocks/>
          </p:cNvSpPr>
          <p:nvPr/>
        </p:nvSpPr>
        <p:spPr bwMode="auto">
          <a:xfrm rot="5411607">
            <a:off x="4267994" y="2286794"/>
            <a:ext cx="230188" cy="1600200"/>
          </a:xfrm>
          <a:prstGeom prst="rightBrace">
            <a:avLst>
              <a:gd name="adj1" fmla="val 57931"/>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latin typeface="Times New Roman" panose="02020603050405020304" pitchFamily="18" charset="0"/>
            </a:endParaRPr>
          </a:p>
        </p:txBody>
      </p:sp>
      <p:sp>
        <p:nvSpPr>
          <p:cNvPr id="54278" name="Text Box 6">
            <a:extLst>
              <a:ext uri="{FF2B5EF4-FFF2-40B4-BE49-F238E27FC236}">
                <a16:creationId xmlns:a16="http://schemas.microsoft.com/office/drawing/2014/main" id="{E7EA658A-D614-F7E3-4E26-6B353F39117A}"/>
              </a:ext>
            </a:extLst>
          </p:cNvPr>
          <p:cNvSpPr txBox="1">
            <a:spLocks noChangeArrowheads="1"/>
          </p:cNvSpPr>
          <p:nvPr/>
        </p:nvSpPr>
        <p:spPr bwMode="auto">
          <a:xfrm>
            <a:off x="3811588" y="4343401"/>
            <a:ext cx="107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solidFill>
                  <a:srgbClr val="FA8218"/>
                </a:solidFill>
              </a:rPr>
              <a:t>function</a:t>
            </a:r>
          </a:p>
          <a:p>
            <a:pPr algn="ctr" eaLnBrk="1" hangingPunct="1">
              <a:spcBef>
                <a:spcPct val="0"/>
              </a:spcBef>
              <a:buFontTx/>
              <a:buNone/>
            </a:pPr>
            <a:r>
              <a:rPr lang="en-US" altLang="en-US" sz="2000">
                <a:solidFill>
                  <a:srgbClr val="FA8218"/>
                </a:solidFill>
              </a:rPr>
              <a:t>name</a:t>
            </a:r>
          </a:p>
        </p:txBody>
      </p:sp>
      <p:sp>
        <p:nvSpPr>
          <p:cNvPr id="54279" name="AutoShape 7">
            <a:extLst>
              <a:ext uri="{FF2B5EF4-FFF2-40B4-BE49-F238E27FC236}">
                <a16:creationId xmlns:a16="http://schemas.microsoft.com/office/drawing/2014/main" id="{651B60EE-E8FF-8047-3A00-2BD046F339DA}"/>
              </a:ext>
            </a:extLst>
          </p:cNvPr>
          <p:cNvSpPr>
            <a:spLocks/>
          </p:cNvSpPr>
          <p:nvPr/>
        </p:nvSpPr>
        <p:spPr bwMode="auto">
          <a:xfrm rot="5411607">
            <a:off x="7427120" y="915195"/>
            <a:ext cx="227013" cy="4340225"/>
          </a:xfrm>
          <a:prstGeom prst="rightBrace">
            <a:avLst>
              <a:gd name="adj1" fmla="val 159324"/>
              <a:gd name="adj2" fmla="val 50000"/>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latin typeface="Times New Roman" panose="02020603050405020304" pitchFamily="18" charset="0"/>
            </a:endParaRPr>
          </a:p>
        </p:txBody>
      </p:sp>
      <p:sp>
        <p:nvSpPr>
          <p:cNvPr id="54280" name="Text Box 8">
            <a:extLst>
              <a:ext uri="{FF2B5EF4-FFF2-40B4-BE49-F238E27FC236}">
                <a16:creationId xmlns:a16="http://schemas.microsoft.com/office/drawing/2014/main" id="{B6D1ADC6-BBFA-F79B-E546-81832B179B86}"/>
              </a:ext>
            </a:extLst>
          </p:cNvPr>
          <p:cNvSpPr txBox="1">
            <a:spLocks noChangeArrowheads="1"/>
          </p:cNvSpPr>
          <p:nvPr/>
        </p:nvSpPr>
        <p:spPr bwMode="auto">
          <a:xfrm>
            <a:off x="6588125" y="4114801"/>
            <a:ext cx="1949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solidFill>
                  <a:srgbClr val="FA8218"/>
                </a:solidFill>
              </a:rPr>
              <a:t>parameter for</a:t>
            </a:r>
          </a:p>
          <a:p>
            <a:pPr algn="ctr" eaLnBrk="1" hangingPunct="1">
              <a:spcBef>
                <a:spcPct val="0"/>
              </a:spcBef>
              <a:buFontTx/>
              <a:buNone/>
            </a:pPr>
            <a:r>
              <a:rPr lang="en-US" altLang="en-US" sz="2000">
                <a:solidFill>
                  <a:srgbClr val="FA8218"/>
                </a:solidFill>
              </a:rPr>
              <a:t>object on right</a:t>
            </a:r>
          </a:p>
          <a:p>
            <a:pPr algn="ctr" eaLnBrk="1" hangingPunct="1">
              <a:spcBef>
                <a:spcPct val="0"/>
              </a:spcBef>
              <a:buFontTx/>
              <a:buNone/>
            </a:pPr>
            <a:r>
              <a:rPr lang="en-US" altLang="en-US" sz="2000">
                <a:solidFill>
                  <a:srgbClr val="FA8218"/>
                </a:solidFill>
              </a:rPr>
              <a:t>side of operator</a:t>
            </a:r>
          </a:p>
        </p:txBody>
      </p:sp>
      <p:sp>
        <p:nvSpPr>
          <p:cNvPr id="54281" name="Line 9">
            <a:extLst>
              <a:ext uri="{FF2B5EF4-FFF2-40B4-BE49-F238E27FC236}">
                <a16:creationId xmlns:a16="http://schemas.microsoft.com/office/drawing/2014/main" id="{636EC832-FAA6-C0D7-ED5D-53AF052AC7DE}"/>
              </a:ext>
            </a:extLst>
          </p:cNvPr>
          <p:cNvSpPr>
            <a:spLocks noChangeShapeType="1"/>
          </p:cNvSpPr>
          <p:nvPr/>
        </p:nvSpPr>
        <p:spPr bwMode="auto">
          <a:xfrm flipV="1">
            <a:off x="2813050" y="2971800"/>
            <a:ext cx="0" cy="12192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2" name="Line 10">
            <a:extLst>
              <a:ext uri="{FF2B5EF4-FFF2-40B4-BE49-F238E27FC236}">
                <a16:creationId xmlns:a16="http://schemas.microsoft.com/office/drawing/2014/main" id="{3C4A48BD-637C-1883-FA00-F35235DE9876}"/>
              </a:ext>
            </a:extLst>
          </p:cNvPr>
          <p:cNvSpPr>
            <a:spLocks noChangeShapeType="1"/>
          </p:cNvSpPr>
          <p:nvPr/>
        </p:nvSpPr>
        <p:spPr bwMode="auto">
          <a:xfrm flipV="1">
            <a:off x="4344988" y="3352800"/>
            <a:ext cx="0" cy="9144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3" name="Line 11">
            <a:extLst>
              <a:ext uri="{FF2B5EF4-FFF2-40B4-BE49-F238E27FC236}">
                <a16:creationId xmlns:a16="http://schemas.microsoft.com/office/drawing/2014/main" id="{E6AC34CD-206C-9255-EFD2-A201EFC10428}"/>
              </a:ext>
            </a:extLst>
          </p:cNvPr>
          <p:cNvSpPr>
            <a:spLocks noChangeShapeType="1"/>
          </p:cNvSpPr>
          <p:nvPr/>
        </p:nvSpPr>
        <p:spPr bwMode="auto">
          <a:xfrm flipV="1">
            <a:off x="7580313" y="3276600"/>
            <a:ext cx="0" cy="7620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FFD8B14-134B-B501-CF85-9142E48789F3}"/>
              </a:ext>
            </a:extLst>
          </p:cNvPr>
          <p:cNvSpPr>
            <a:spLocks noGrp="1" noChangeArrowheads="1"/>
          </p:cNvSpPr>
          <p:nvPr>
            <p:ph type="title"/>
          </p:nvPr>
        </p:nvSpPr>
        <p:spPr/>
        <p:txBody>
          <a:bodyPr/>
          <a:lstStyle/>
          <a:p>
            <a:r>
              <a:rPr lang="en-US" altLang="en-US" cap="none" dirty="0"/>
              <a:t>Invoking An Overloaded Operator</a:t>
            </a:r>
          </a:p>
        </p:txBody>
      </p:sp>
      <p:sp>
        <p:nvSpPr>
          <p:cNvPr id="56323" name="Rectangle 3">
            <a:extLst>
              <a:ext uri="{FF2B5EF4-FFF2-40B4-BE49-F238E27FC236}">
                <a16:creationId xmlns:a16="http://schemas.microsoft.com/office/drawing/2014/main" id="{29F0B3D5-1F94-DCF0-C77E-FA6C0C298422}"/>
              </a:ext>
            </a:extLst>
          </p:cNvPr>
          <p:cNvSpPr>
            <a:spLocks noGrp="1" noChangeArrowheads="1"/>
          </p:cNvSpPr>
          <p:nvPr>
            <p:ph idx="1"/>
          </p:nvPr>
        </p:nvSpPr>
        <p:spPr>
          <a:xfrm>
            <a:off x="1981201" y="1943100"/>
            <a:ext cx="7999413" cy="3741738"/>
          </a:xfrm>
        </p:spPr>
        <p:txBody>
          <a:bodyPr/>
          <a:lstStyle/>
          <a:p>
            <a:pPr>
              <a:buFontTx/>
              <a:buChar char="•"/>
            </a:pPr>
            <a:r>
              <a:rPr lang="en-US" altLang="en-US" dirty="0"/>
              <a:t>Operator can be invoked as a member function:</a:t>
            </a:r>
          </a:p>
          <a:p>
            <a:pPr lvl="1">
              <a:buClr>
                <a:srgbClr val="3333CC"/>
              </a:buClr>
              <a:buFontTx/>
              <a:buNone/>
            </a:pPr>
            <a:r>
              <a:rPr lang="en-US" altLang="en-US" dirty="0"/>
              <a:t>	</a:t>
            </a:r>
            <a:r>
              <a:rPr lang="en-US" altLang="en-US" dirty="0">
                <a:solidFill>
                  <a:schemeClr val="accent1"/>
                </a:solidFill>
                <a:latin typeface="Courier New" panose="02070309020205020404" pitchFamily="49" charset="0"/>
              </a:rPr>
              <a:t>object1.operator=(object2);</a:t>
            </a:r>
          </a:p>
          <a:p>
            <a:pPr>
              <a:buFontTx/>
              <a:buChar char="•"/>
            </a:pPr>
            <a:r>
              <a:rPr lang="en-US" altLang="en-US" dirty="0"/>
              <a:t>It can also be used in more conventional manner:</a:t>
            </a:r>
          </a:p>
          <a:p>
            <a:pPr lvl="1">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object1 = object2;</a:t>
            </a:r>
            <a:endParaRPr lang="en-US" altLang="en-US" dirty="0">
              <a:solidFill>
                <a:schemeClr val="accent1"/>
              </a:solidFill>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28FD5C-C7BB-B284-0029-B8AB37CD794A}"/>
              </a:ext>
            </a:extLst>
          </p:cNvPr>
          <p:cNvSpPr/>
          <p:nvPr/>
        </p:nvSpPr>
        <p:spPr>
          <a:xfrm>
            <a:off x="1828800" y="2300748"/>
            <a:ext cx="8610600" cy="3795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370" name="Rectangle 2">
            <a:extLst>
              <a:ext uri="{FF2B5EF4-FFF2-40B4-BE49-F238E27FC236}">
                <a16:creationId xmlns:a16="http://schemas.microsoft.com/office/drawing/2014/main" id="{DAA98799-28FD-A20D-F705-7F829F1E5547}"/>
              </a:ext>
            </a:extLst>
          </p:cNvPr>
          <p:cNvSpPr>
            <a:spLocks noGrp="1" noChangeArrowheads="1"/>
          </p:cNvSpPr>
          <p:nvPr>
            <p:ph type="title"/>
          </p:nvPr>
        </p:nvSpPr>
        <p:spPr/>
        <p:txBody>
          <a:bodyPr/>
          <a:lstStyle/>
          <a:p>
            <a:r>
              <a:rPr lang="en-US" altLang="en-US" cap="none" dirty="0"/>
              <a:t>Returning A Value</a:t>
            </a:r>
          </a:p>
        </p:txBody>
      </p:sp>
      <p:sp>
        <p:nvSpPr>
          <p:cNvPr id="58371" name="Rectangle 3">
            <a:extLst>
              <a:ext uri="{FF2B5EF4-FFF2-40B4-BE49-F238E27FC236}">
                <a16:creationId xmlns:a16="http://schemas.microsoft.com/office/drawing/2014/main" id="{16830FBB-0E9E-1DF6-C5A0-445B89567B8B}"/>
              </a:ext>
            </a:extLst>
          </p:cNvPr>
          <p:cNvSpPr>
            <a:spLocks noGrp="1" noChangeArrowheads="1"/>
          </p:cNvSpPr>
          <p:nvPr>
            <p:ph idx="1"/>
          </p:nvPr>
        </p:nvSpPr>
        <p:spPr>
          <a:xfrm>
            <a:off x="1828800" y="1752600"/>
            <a:ext cx="8610600" cy="4343400"/>
          </a:xfrm>
        </p:spPr>
        <p:txBody>
          <a:bodyPr>
            <a:normAutofit fontScale="92500" lnSpcReduction="10000"/>
          </a:bodyPr>
          <a:lstStyle/>
          <a:p>
            <a:pPr>
              <a:lnSpc>
                <a:spcPct val="80000"/>
              </a:lnSpc>
              <a:buFontTx/>
              <a:buChar char="•"/>
            </a:pPr>
            <a:r>
              <a:rPr lang="en-US" altLang="en-US" sz="2600" dirty="0"/>
              <a:t>Overloaded operator can return a value</a:t>
            </a:r>
          </a:p>
          <a:p>
            <a:pPr>
              <a:lnSpc>
                <a:spcPct val="80000"/>
              </a:lnSpc>
              <a:buFontTx/>
              <a:buChar char="•"/>
            </a:pPr>
            <a:endParaRPr lang="en-US" altLang="en-US" sz="2800" dirty="0">
              <a:solidFill>
                <a:schemeClr val="bg1"/>
              </a:solidFill>
            </a:endParaRPr>
          </a:p>
          <a:p>
            <a:pPr lvl="1">
              <a:lnSpc>
                <a:spcPct val="80000"/>
              </a:lnSpc>
              <a:buFontTx/>
              <a:buNone/>
            </a:pPr>
            <a:r>
              <a:rPr lang="en-US" altLang="en-US" dirty="0">
                <a:solidFill>
                  <a:schemeClr val="bg1"/>
                </a:solidFill>
                <a:latin typeface="Courier New" panose="02070309020205020404" pitchFamily="49" charset="0"/>
              </a:rPr>
              <a:t>class Point2d</a:t>
            </a:r>
          </a:p>
          <a:p>
            <a:pPr lvl="1">
              <a:lnSpc>
                <a:spcPct val="80000"/>
              </a:lnSpc>
              <a:buFontTx/>
              <a:buNone/>
            </a:pPr>
            <a:r>
              <a:rPr lang="en-US" altLang="en-US" dirty="0">
                <a:solidFill>
                  <a:schemeClr val="bg1"/>
                </a:solidFill>
                <a:latin typeface="Courier New" panose="02070309020205020404" pitchFamily="49" charset="0"/>
              </a:rPr>
              <a:t>{</a:t>
            </a:r>
          </a:p>
          <a:p>
            <a:pPr lvl="1">
              <a:lnSpc>
                <a:spcPct val="80000"/>
              </a:lnSpc>
              <a:buFontTx/>
              <a:buNone/>
            </a:pPr>
            <a:r>
              <a:rPr lang="en-US" altLang="en-US" dirty="0">
                <a:solidFill>
                  <a:schemeClr val="bg1"/>
                </a:solidFill>
                <a:latin typeface="Courier New" panose="02070309020205020404" pitchFamily="49" charset="0"/>
              </a:rPr>
              <a:t>private:</a:t>
            </a:r>
          </a:p>
          <a:p>
            <a:pPr lvl="1">
              <a:lnSpc>
                <a:spcPct val="80000"/>
              </a:lnSpc>
              <a:buFontTx/>
              <a:buNone/>
            </a:pPr>
            <a:r>
              <a:rPr lang="en-US" altLang="en-US" dirty="0">
                <a:solidFill>
                  <a:schemeClr val="bg1"/>
                </a:solidFill>
                <a:latin typeface="Courier New" panose="02070309020205020404" pitchFamily="49" charset="0"/>
              </a:rPr>
              <a:t>	  int x, y;</a:t>
            </a:r>
          </a:p>
          <a:p>
            <a:pPr lvl="1">
              <a:lnSpc>
                <a:spcPct val="80000"/>
              </a:lnSpc>
              <a:buFontTx/>
              <a:buNone/>
            </a:pPr>
            <a:endParaRPr lang="en-US" altLang="en-US" dirty="0">
              <a:solidFill>
                <a:schemeClr val="bg1"/>
              </a:solidFill>
              <a:latin typeface="Courier New" panose="02070309020205020404" pitchFamily="49" charset="0"/>
            </a:endParaRPr>
          </a:p>
          <a:p>
            <a:pPr lvl="1">
              <a:lnSpc>
                <a:spcPct val="80000"/>
              </a:lnSpc>
              <a:buFontTx/>
              <a:buNone/>
            </a:pPr>
            <a:r>
              <a:rPr lang="en-US" altLang="en-US" dirty="0">
                <a:solidFill>
                  <a:schemeClr val="bg1"/>
                </a:solidFill>
                <a:latin typeface="Courier New" panose="02070309020205020404" pitchFamily="49" charset="0"/>
              </a:rPr>
              <a:t>...</a:t>
            </a:r>
          </a:p>
          <a:p>
            <a:pPr lvl="1">
              <a:lnSpc>
                <a:spcPct val="80000"/>
              </a:lnSpc>
              <a:buFontTx/>
              <a:buNone/>
            </a:pPr>
            <a:r>
              <a:rPr lang="en-US" altLang="en-US" dirty="0">
                <a:solidFill>
                  <a:schemeClr val="bg1"/>
                </a:solidFill>
                <a:latin typeface="Courier New" panose="02070309020205020404" pitchFamily="49" charset="0"/>
              </a:rPr>
              <a:t>public:</a:t>
            </a:r>
          </a:p>
          <a:p>
            <a:pPr lvl="1">
              <a:lnSpc>
                <a:spcPct val="80000"/>
              </a:lnSpc>
              <a:buFontTx/>
              <a:buNone/>
            </a:pPr>
            <a:r>
              <a:rPr lang="en-US" altLang="en-US" dirty="0">
                <a:solidFill>
                  <a:schemeClr val="bg1"/>
                </a:solidFill>
                <a:latin typeface="Courier New" panose="02070309020205020404" pitchFamily="49" charset="0"/>
              </a:rPr>
              <a:t>  double operator-(const point2d &amp;right)</a:t>
            </a:r>
          </a:p>
          <a:p>
            <a:pPr lvl="1">
              <a:lnSpc>
                <a:spcPct val="80000"/>
              </a:lnSpc>
              <a:buFontTx/>
              <a:buNone/>
            </a:pPr>
            <a:r>
              <a:rPr lang="en-US" altLang="en-US" dirty="0">
                <a:solidFill>
                  <a:schemeClr val="bg1"/>
                </a:solidFill>
                <a:latin typeface="Courier New" panose="02070309020205020404" pitchFamily="49" charset="0"/>
              </a:rPr>
              <a:t>  { return sqrt(pow((x-</a:t>
            </a:r>
            <a:r>
              <a:rPr lang="en-US" altLang="en-US" dirty="0" err="1">
                <a:solidFill>
                  <a:schemeClr val="bg1"/>
                </a:solidFill>
                <a:latin typeface="Courier New" panose="02070309020205020404" pitchFamily="49" charset="0"/>
              </a:rPr>
              <a:t>right.x</a:t>
            </a:r>
            <a:r>
              <a:rPr lang="en-US" altLang="en-US" dirty="0">
                <a:solidFill>
                  <a:schemeClr val="bg1"/>
                </a:solidFill>
                <a:latin typeface="Courier New" panose="02070309020205020404" pitchFamily="49" charset="0"/>
              </a:rPr>
              <a:t>),2)</a:t>
            </a:r>
          </a:p>
          <a:p>
            <a:pPr lvl="1">
              <a:lnSpc>
                <a:spcPct val="80000"/>
              </a:lnSpc>
              <a:buFontTx/>
              <a:buNone/>
            </a:pPr>
            <a:r>
              <a:rPr lang="en-US" altLang="en-US" dirty="0">
                <a:solidFill>
                  <a:schemeClr val="bg1"/>
                </a:solidFill>
                <a:latin typeface="Courier New" panose="02070309020205020404" pitchFamily="49" charset="0"/>
              </a:rPr>
              <a:t>			 + pow((y-</a:t>
            </a:r>
            <a:r>
              <a:rPr lang="en-US" altLang="en-US" dirty="0" err="1">
                <a:solidFill>
                  <a:schemeClr val="bg1"/>
                </a:solidFill>
                <a:latin typeface="Courier New" panose="02070309020205020404" pitchFamily="49" charset="0"/>
              </a:rPr>
              <a:t>right.y</a:t>
            </a:r>
            <a:r>
              <a:rPr lang="en-US" altLang="en-US" dirty="0">
                <a:solidFill>
                  <a:schemeClr val="bg1"/>
                </a:solidFill>
                <a:latin typeface="Courier New" panose="02070309020205020404" pitchFamily="49" charset="0"/>
              </a:rPr>
              <a:t>),2)); }</a:t>
            </a:r>
          </a:p>
          <a:p>
            <a:pPr lvl="1">
              <a:lnSpc>
                <a:spcPct val="80000"/>
              </a:lnSpc>
              <a:buFontTx/>
              <a:buNone/>
            </a:pPr>
            <a:r>
              <a:rPr lang="en-US" altLang="en-US" dirty="0">
                <a:solidFill>
                  <a:schemeClr val="bg1"/>
                </a:solidFill>
                <a:latin typeface="Courier New" panose="02070309020205020404" pitchFamily="49" charset="0"/>
              </a:rPr>
              <a:t>};</a:t>
            </a:r>
          </a:p>
          <a:p>
            <a:pPr lvl="1">
              <a:lnSpc>
                <a:spcPct val="80000"/>
              </a:lnSpc>
              <a:buFontTx/>
              <a:buNone/>
            </a:pPr>
            <a:r>
              <a:rPr lang="en-US" altLang="en-US" dirty="0">
                <a:solidFill>
                  <a:schemeClr val="bg1"/>
                </a:solidFill>
                <a:latin typeface="Courier New" panose="02070309020205020404" pitchFamily="49" charset="0"/>
              </a:rPr>
              <a:t>Point2d point1(2,2), point2(4,4);</a:t>
            </a:r>
          </a:p>
          <a:p>
            <a:pPr lvl="1">
              <a:lnSpc>
                <a:spcPct val="80000"/>
              </a:lnSpc>
              <a:buFontTx/>
              <a:buNone/>
            </a:pPr>
            <a:r>
              <a:rPr lang="en-US" altLang="en-US" dirty="0">
                <a:solidFill>
                  <a:schemeClr val="bg1"/>
                </a:solidFill>
                <a:latin typeface="Courier New" panose="02070309020205020404" pitchFamily="49" charset="0"/>
              </a:rPr>
              <a:t>// Compute and display distance between 2 points.</a:t>
            </a:r>
          </a:p>
          <a:p>
            <a:pPr lvl="1">
              <a:lnSpc>
                <a:spcPct val="80000"/>
              </a:lnSpc>
              <a:buFontTx/>
              <a:buNone/>
            </a:pPr>
            <a:r>
              <a:rPr lang="en-US" altLang="en-US" dirty="0">
                <a:solidFill>
                  <a:schemeClr val="bg1"/>
                </a:solidFill>
                <a:latin typeface="Courier New" panose="02070309020205020404" pitchFamily="49" charset="0"/>
              </a:rPr>
              <a:t>cout &lt;&lt; point2 </a:t>
            </a:r>
            <a:r>
              <a:rPr lang="en-US" altLang="en-US" dirty="0">
                <a:solidFill>
                  <a:schemeClr val="bg1"/>
                </a:solidFill>
              </a:rPr>
              <a:t>–</a:t>
            </a:r>
            <a:r>
              <a:rPr lang="en-US" altLang="en-US" dirty="0">
                <a:solidFill>
                  <a:schemeClr val="bg1"/>
                </a:solidFill>
                <a:latin typeface="Courier New" panose="02070309020205020404" pitchFamily="49" charset="0"/>
              </a:rPr>
              <a:t> point1 &lt;&lt; endl; // displays 2.82843</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87D0ADB-ED2A-FC62-F8E4-38963D81973D}"/>
              </a:ext>
            </a:extLst>
          </p:cNvPr>
          <p:cNvSpPr>
            <a:spLocks noGrp="1" noChangeArrowheads="1"/>
          </p:cNvSpPr>
          <p:nvPr>
            <p:ph type="title"/>
          </p:nvPr>
        </p:nvSpPr>
        <p:spPr/>
        <p:txBody>
          <a:bodyPr/>
          <a:lstStyle/>
          <a:p>
            <a:r>
              <a:rPr lang="en-US" altLang="en-US" cap="none" dirty="0"/>
              <a:t>Returning A Value</a:t>
            </a:r>
          </a:p>
        </p:txBody>
      </p:sp>
      <p:sp>
        <p:nvSpPr>
          <p:cNvPr id="60419" name="Rectangle 3">
            <a:extLst>
              <a:ext uri="{FF2B5EF4-FFF2-40B4-BE49-F238E27FC236}">
                <a16:creationId xmlns:a16="http://schemas.microsoft.com/office/drawing/2014/main" id="{91B07294-DFD6-268C-74FE-4661E347F524}"/>
              </a:ext>
            </a:extLst>
          </p:cNvPr>
          <p:cNvSpPr>
            <a:spLocks noGrp="1" noChangeArrowheads="1"/>
          </p:cNvSpPr>
          <p:nvPr>
            <p:ph idx="1"/>
          </p:nvPr>
        </p:nvSpPr>
        <p:spPr>
          <a:xfrm>
            <a:off x="1828800" y="1981200"/>
            <a:ext cx="8610600" cy="4114800"/>
          </a:xfrm>
        </p:spPr>
        <p:txBody>
          <a:bodyPr/>
          <a:lstStyle/>
          <a:p>
            <a:pPr>
              <a:buFontTx/>
              <a:buChar char="•"/>
            </a:pPr>
            <a:r>
              <a:rPr lang="en-US" altLang="en-US" dirty="0"/>
              <a:t>Return type the same as the left operand supports notation like:</a:t>
            </a:r>
          </a:p>
          <a:p>
            <a:pPr lvl="1">
              <a:buClr>
                <a:srgbClr val="3333CC"/>
              </a:buClr>
              <a:buFontTx/>
              <a:buNone/>
            </a:pPr>
            <a:r>
              <a:rPr lang="en-US" altLang="en-US" dirty="0">
                <a:solidFill>
                  <a:schemeClr val="accent1"/>
                </a:solidFill>
              </a:rPr>
              <a:t>	</a:t>
            </a:r>
            <a:r>
              <a:rPr lang="en-US" altLang="en-US" dirty="0">
                <a:solidFill>
                  <a:schemeClr val="accent1"/>
                </a:solidFill>
                <a:latin typeface="Courier New" panose="02070309020205020404" pitchFamily="49" charset="0"/>
              </a:rPr>
              <a:t>object1 = object2 = object3;</a:t>
            </a:r>
          </a:p>
          <a:p>
            <a:pPr>
              <a:buFontTx/>
              <a:buChar char="•"/>
            </a:pPr>
            <a:r>
              <a:rPr lang="en-US" altLang="en-US" dirty="0"/>
              <a:t>Function declared as follows:</a:t>
            </a:r>
          </a:p>
          <a:p>
            <a:pPr lvl="1">
              <a:buClr>
                <a:srgbClr val="3333CC"/>
              </a:buClr>
              <a:buFontTx/>
              <a:buNone/>
            </a:pPr>
            <a:r>
              <a:rPr lang="en-US" altLang="en-US" sz="2100" dirty="0">
                <a:solidFill>
                  <a:schemeClr val="accent1"/>
                </a:solidFill>
                <a:latin typeface="Courier New" panose="02070309020205020404" pitchFamily="49" charset="0"/>
              </a:rPr>
              <a:t>const SomeClass operator=(const someClass &amp;rval)</a:t>
            </a:r>
          </a:p>
          <a:p>
            <a:pPr>
              <a:buFontTx/>
              <a:buChar char="•"/>
            </a:pPr>
            <a:r>
              <a:rPr lang="en-US" altLang="en-US" dirty="0"/>
              <a:t>In function, include as last statement:</a:t>
            </a:r>
          </a:p>
          <a:p>
            <a:pPr lvl="1">
              <a:buClr>
                <a:srgbClr val="3333CC"/>
              </a:buClr>
              <a:buFontTx/>
              <a:buNone/>
            </a:pPr>
            <a:r>
              <a:rPr lang="en-US" altLang="en-US" dirty="0"/>
              <a:t>	 </a:t>
            </a:r>
            <a:r>
              <a:rPr lang="en-US" altLang="en-US" dirty="0">
                <a:solidFill>
                  <a:schemeClr val="accent1"/>
                </a:solidFill>
                <a:latin typeface="Courier New" panose="02070309020205020404" pitchFamily="49" charset="0"/>
              </a:rPr>
              <a:t>return *this;</a:t>
            </a:r>
            <a:endParaRPr lang="en-US" altLang="en-US" dirty="0">
              <a:solidFill>
                <a:schemeClr val="accent1"/>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16B5C4-CDEA-F1EA-3ED2-7A6F3C894DE6}"/>
              </a:ext>
            </a:extLst>
          </p:cNvPr>
          <p:cNvSpPr>
            <a:spLocks noGrp="1" noChangeArrowheads="1"/>
          </p:cNvSpPr>
          <p:nvPr>
            <p:ph type="title"/>
          </p:nvPr>
        </p:nvSpPr>
        <p:spPr/>
        <p:txBody>
          <a:bodyPr/>
          <a:lstStyle/>
          <a:p>
            <a:r>
              <a:rPr lang="en-US" altLang="en-US" cap="none" dirty="0"/>
              <a:t>Access Specifiers</a:t>
            </a:r>
          </a:p>
        </p:txBody>
      </p:sp>
      <p:sp>
        <p:nvSpPr>
          <p:cNvPr id="23555" name="Rectangle 3">
            <a:extLst>
              <a:ext uri="{FF2B5EF4-FFF2-40B4-BE49-F238E27FC236}">
                <a16:creationId xmlns:a16="http://schemas.microsoft.com/office/drawing/2014/main" id="{C0DBEBF7-499D-2252-F366-767C4E11EC58}"/>
              </a:ext>
            </a:extLst>
          </p:cNvPr>
          <p:cNvSpPr>
            <a:spLocks noGrp="1" noChangeArrowheads="1"/>
          </p:cNvSpPr>
          <p:nvPr>
            <p:ph idx="1"/>
          </p:nvPr>
        </p:nvSpPr>
        <p:spPr/>
        <p:txBody>
          <a:bodyPr>
            <a:normAutofit/>
          </a:bodyPr>
          <a:lstStyle/>
          <a:p>
            <a:pPr>
              <a:lnSpc>
                <a:spcPct val="90000"/>
              </a:lnSpc>
              <a:buFontTx/>
              <a:buChar char="•"/>
            </a:pPr>
            <a:r>
              <a:rPr lang="en-US" altLang="en-US" sz="2400" dirty="0"/>
              <a:t>Used to control access to members of the class</a:t>
            </a:r>
            <a:br>
              <a:rPr lang="en-US" altLang="en-US" sz="2400" dirty="0"/>
            </a:br>
            <a:endParaRPr lang="en-US" altLang="en-US" sz="2400" dirty="0"/>
          </a:p>
          <a:p>
            <a:pPr>
              <a:lnSpc>
                <a:spcPct val="90000"/>
              </a:lnSpc>
              <a:buFontTx/>
              <a:buChar char="•"/>
            </a:pPr>
            <a:r>
              <a:rPr lang="en-US" altLang="en-US" sz="2400" dirty="0">
                <a:solidFill>
                  <a:schemeClr val="accent1"/>
                </a:solidFill>
                <a:latin typeface="Courier New" panose="02070309020205020404" pitchFamily="49" charset="0"/>
              </a:rPr>
              <a:t>public</a:t>
            </a:r>
            <a:r>
              <a:rPr lang="en-US" altLang="en-US" sz="2400" dirty="0">
                <a:latin typeface="Courier New" panose="02070309020205020404" pitchFamily="49" charset="0"/>
              </a:rPr>
              <a:t>:</a:t>
            </a:r>
            <a:r>
              <a:rPr lang="en-US" altLang="en-US" sz="2400" dirty="0"/>
              <a:t>  can be accessed by functions outside of the class</a:t>
            </a:r>
            <a:br>
              <a:rPr lang="en-US" altLang="en-US" sz="2400" dirty="0"/>
            </a:br>
            <a:endParaRPr lang="en-US" altLang="en-US" sz="2400" dirty="0"/>
          </a:p>
          <a:p>
            <a:pPr>
              <a:lnSpc>
                <a:spcPct val="90000"/>
              </a:lnSpc>
              <a:buFontTx/>
              <a:buChar char="•"/>
            </a:pPr>
            <a:r>
              <a:rPr lang="en-US" altLang="en-US" sz="2400" dirty="0">
                <a:solidFill>
                  <a:schemeClr val="accent1"/>
                </a:solidFill>
                <a:latin typeface="Courier New" panose="02070309020205020404" pitchFamily="49" charset="0"/>
              </a:rPr>
              <a:t>private</a:t>
            </a:r>
            <a:r>
              <a:rPr lang="en-US" altLang="en-US" sz="2400" dirty="0">
                <a:latin typeface="Courier New" panose="02070309020205020404" pitchFamily="49" charset="0"/>
              </a:rPr>
              <a:t>:</a:t>
            </a:r>
            <a:r>
              <a:rPr lang="en-US" altLang="en-US" sz="2400" dirty="0"/>
              <a:t>  can only be called by or accessed by functions that are members of the class</a:t>
            </a:r>
            <a:endParaRPr lang="en-US" altLang="en-US" sz="2400" dirty="0">
              <a:latin typeface="Courier New" panose="02070309020205020404" pitchFamily="49" charset="0"/>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3EAA95A-31AD-CE5F-B85A-13A941B7F22D}"/>
              </a:ext>
            </a:extLst>
          </p:cNvPr>
          <p:cNvSpPr>
            <a:spLocks noGrp="1" noChangeArrowheads="1"/>
          </p:cNvSpPr>
          <p:nvPr>
            <p:ph type="title"/>
          </p:nvPr>
        </p:nvSpPr>
        <p:spPr/>
        <p:txBody>
          <a:bodyPr/>
          <a:lstStyle/>
          <a:p>
            <a:r>
              <a:rPr lang="en-US" altLang="en-US" cap="none" dirty="0"/>
              <a:t>Notes On Overloaded Operators</a:t>
            </a:r>
          </a:p>
        </p:txBody>
      </p:sp>
      <p:sp>
        <p:nvSpPr>
          <p:cNvPr id="62467" name="Rectangle 3">
            <a:extLst>
              <a:ext uri="{FF2B5EF4-FFF2-40B4-BE49-F238E27FC236}">
                <a16:creationId xmlns:a16="http://schemas.microsoft.com/office/drawing/2014/main" id="{854CFF2E-981B-A1D3-9A33-1AFD30381CEA}"/>
              </a:ext>
            </a:extLst>
          </p:cNvPr>
          <p:cNvSpPr>
            <a:spLocks noGrp="1" noChangeArrowheads="1"/>
          </p:cNvSpPr>
          <p:nvPr>
            <p:ph idx="1"/>
          </p:nvPr>
        </p:nvSpPr>
        <p:spPr>
          <a:xfrm>
            <a:off x="737419" y="2015732"/>
            <a:ext cx="11194026" cy="3450613"/>
          </a:xfrm>
        </p:spPr>
        <p:txBody>
          <a:bodyPr/>
          <a:lstStyle/>
          <a:p>
            <a:pPr>
              <a:buFontTx/>
              <a:buChar char="•"/>
            </a:pPr>
            <a:r>
              <a:rPr lang="en-US" altLang="en-US" dirty="0"/>
              <a:t>Can change meaning of an operator</a:t>
            </a:r>
          </a:p>
          <a:p>
            <a:pPr>
              <a:buFontTx/>
              <a:buChar char="•"/>
            </a:pPr>
            <a:r>
              <a:rPr lang="en-US" altLang="en-US" dirty="0"/>
              <a:t>Cannot change the number of operands of the operator</a:t>
            </a:r>
          </a:p>
          <a:p>
            <a:pPr>
              <a:buFontTx/>
              <a:buChar char="•"/>
            </a:pPr>
            <a:r>
              <a:rPr lang="en-US" altLang="en-US" dirty="0"/>
              <a:t>Only certain operators can be overloaded.  Cannot overload the following operators:</a:t>
            </a:r>
          </a:p>
          <a:p>
            <a:pPr lvl="1">
              <a:buFontTx/>
              <a:buNone/>
            </a:pPr>
            <a:endParaRPr lang="en-US" altLang="en-US" dirty="0"/>
          </a:p>
          <a:p>
            <a:pPr lvl="1">
              <a:buFontTx/>
              <a:buNone/>
            </a:pPr>
            <a:r>
              <a:rPr lang="en-US" altLang="en-US" dirty="0"/>
              <a:t>	</a:t>
            </a:r>
            <a:r>
              <a:rPr lang="en-US" altLang="en-US" dirty="0">
                <a:solidFill>
                  <a:schemeClr val="accent1"/>
                </a:solidFill>
                <a:latin typeface="Courier New" panose="02070309020205020404" pitchFamily="49" charset="0"/>
              </a:rPr>
              <a:t>?:  .  .*  :: sizeof</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72099CA-1BD3-DDAF-5B70-E1794026C6FB}"/>
              </a:ext>
            </a:extLst>
          </p:cNvPr>
          <p:cNvSpPr>
            <a:spLocks noGrp="1" noChangeArrowheads="1"/>
          </p:cNvSpPr>
          <p:nvPr>
            <p:ph type="title"/>
          </p:nvPr>
        </p:nvSpPr>
        <p:spPr>
          <a:xfrm>
            <a:off x="1828799" y="417871"/>
            <a:ext cx="8153400" cy="1143000"/>
          </a:xfrm>
        </p:spPr>
        <p:txBody>
          <a:bodyPr/>
          <a:lstStyle/>
          <a:p>
            <a:r>
              <a:rPr lang="en-US" altLang="en-US" cap="none" dirty="0"/>
              <a:t>Overloading Types Of Operators</a:t>
            </a:r>
          </a:p>
        </p:txBody>
      </p:sp>
      <p:sp>
        <p:nvSpPr>
          <p:cNvPr id="64515" name="Rectangle 3">
            <a:extLst>
              <a:ext uri="{FF2B5EF4-FFF2-40B4-BE49-F238E27FC236}">
                <a16:creationId xmlns:a16="http://schemas.microsoft.com/office/drawing/2014/main" id="{A93017F2-39D1-DC65-6924-DCA1E7DD7F4F}"/>
              </a:ext>
            </a:extLst>
          </p:cNvPr>
          <p:cNvSpPr>
            <a:spLocks noGrp="1" noChangeArrowheads="1"/>
          </p:cNvSpPr>
          <p:nvPr>
            <p:ph idx="1"/>
          </p:nvPr>
        </p:nvSpPr>
        <p:spPr>
          <a:xfrm>
            <a:off x="1270659" y="1810513"/>
            <a:ext cx="10046526" cy="3652136"/>
          </a:xfrm>
        </p:spPr>
        <p:txBody>
          <a:bodyPr>
            <a:normAutofit/>
          </a:bodyPr>
          <a:lstStyle/>
          <a:p>
            <a:pPr>
              <a:lnSpc>
                <a:spcPct val="150000"/>
              </a:lnSpc>
              <a:buFontTx/>
              <a:buChar char="•"/>
            </a:pPr>
            <a:r>
              <a:rPr lang="en-US" altLang="en-US" dirty="0">
                <a:solidFill>
                  <a:schemeClr val="accent1"/>
                </a:solidFill>
                <a:latin typeface="Courier New" panose="02070309020205020404" pitchFamily="49" charset="0"/>
              </a:rPr>
              <a:t>++</a:t>
            </a:r>
            <a:r>
              <a:rPr lang="en-US" altLang="en-US" dirty="0"/>
              <a:t>, </a:t>
            </a:r>
            <a:r>
              <a:rPr lang="en-US" altLang="en-US" dirty="0">
                <a:solidFill>
                  <a:schemeClr val="accent1"/>
                </a:solidFill>
                <a:latin typeface="Courier New" panose="02070309020205020404" pitchFamily="49" charset="0"/>
              </a:rPr>
              <a:t>--</a:t>
            </a:r>
            <a:r>
              <a:rPr lang="en-US" altLang="en-US" dirty="0"/>
              <a:t> operators overloaded differently for prefix vs. postfix notation</a:t>
            </a:r>
          </a:p>
          <a:p>
            <a:pPr>
              <a:lnSpc>
                <a:spcPct val="150000"/>
              </a:lnSpc>
              <a:buFontTx/>
              <a:buChar char="•"/>
            </a:pPr>
            <a:r>
              <a:rPr lang="en-US" altLang="en-US" dirty="0"/>
              <a:t>Overloaded relational operators should return a </a:t>
            </a:r>
            <a:r>
              <a:rPr lang="en-US" altLang="en-US" dirty="0">
                <a:latin typeface="Courier New" panose="02070309020205020404" pitchFamily="49" charset="0"/>
              </a:rPr>
              <a:t>bool</a:t>
            </a:r>
            <a:r>
              <a:rPr lang="en-US" altLang="en-US" dirty="0"/>
              <a:t> value</a:t>
            </a:r>
          </a:p>
          <a:p>
            <a:pPr>
              <a:lnSpc>
                <a:spcPct val="150000"/>
              </a:lnSpc>
              <a:buFontTx/>
              <a:buChar char="•"/>
            </a:pPr>
            <a:r>
              <a:rPr lang="en-US" altLang="en-US" dirty="0"/>
              <a:t>Overloaded stream operators </a:t>
            </a:r>
            <a:r>
              <a:rPr lang="en-US" altLang="en-US" dirty="0">
                <a:solidFill>
                  <a:schemeClr val="accent1"/>
                </a:solidFill>
                <a:latin typeface="Courier New" panose="02070309020205020404" pitchFamily="49" charset="0"/>
              </a:rPr>
              <a:t>&gt;&gt;</a:t>
            </a:r>
            <a:r>
              <a:rPr lang="en-US" altLang="en-US" dirty="0"/>
              <a:t>, </a:t>
            </a:r>
            <a:r>
              <a:rPr lang="en-US" altLang="en-US" dirty="0">
                <a:solidFill>
                  <a:schemeClr val="accent1"/>
                </a:solidFill>
                <a:latin typeface="Courier New" panose="02070309020205020404" pitchFamily="49" charset="0"/>
              </a:rPr>
              <a:t>&lt;&lt;</a:t>
            </a:r>
            <a:r>
              <a:rPr lang="en-US" altLang="en-US" dirty="0">
                <a:solidFill>
                  <a:schemeClr val="accent1"/>
                </a:solidFill>
              </a:rPr>
              <a:t> </a:t>
            </a:r>
            <a:r>
              <a:rPr lang="en-US" altLang="en-US" dirty="0"/>
              <a:t>must return reference to </a:t>
            </a:r>
            <a:r>
              <a:rPr lang="en-US" altLang="en-US" dirty="0">
                <a:latin typeface="Courier New" panose="02070309020205020404" pitchFamily="49" charset="0"/>
              </a:rPr>
              <a:t>istream</a:t>
            </a:r>
            <a:r>
              <a:rPr lang="en-US" altLang="en-US" dirty="0"/>
              <a:t>, </a:t>
            </a:r>
            <a:r>
              <a:rPr lang="en-US" altLang="en-US" dirty="0">
                <a:latin typeface="Courier New" panose="02070309020205020404" pitchFamily="49" charset="0"/>
              </a:rPr>
              <a:t>ostream</a:t>
            </a:r>
            <a:r>
              <a:rPr lang="en-US" altLang="en-US" dirty="0"/>
              <a:t> objects and take </a:t>
            </a:r>
            <a:r>
              <a:rPr lang="en-US" altLang="en-US" dirty="0">
                <a:solidFill>
                  <a:schemeClr val="accent1"/>
                </a:solidFill>
                <a:latin typeface="Courier New" panose="02070309020205020404" pitchFamily="49" charset="0"/>
              </a:rPr>
              <a:t>istream</a:t>
            </a:r>
            <a:r>
              <a:rPr lang="en-US" altLang="en-US" dirty="0"/>
              <a:t>, </a:t>
            </a:r>
            <a:r>
              <a:rPr lang="en-US" altLang="en-US" dirty="0">
                <a:solidFill>
                  <a:schemeClr val="accent1"/>
                </a:solidFill>
                <a:latin typeface="Courier New" panose="02070309020205020404" pitchFamily="49" charset="0"/>
              </a:rPr>
              <a:t>ostream</a:t>
            </a:r>
            <a:r>
              <a:rPr lang="en-US" altLang="en-US" dirty="0"/>
              <a:t> objects as parameters</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D030800-4163-64E9-A05A-2FB2048EA20F}"/>
              </a:ext>
            </a:extLst>
          </p:cNvPr>
          <p:cNvSpPr>
            <a:spLocks noGrp="1" noChangeArrowheads="1"/>
          </p:cNvSpPr>
          <p:nvPr>
            <p:ph type="title"/>
          </p:nvPr>
        </p:nvSpPr>
        <p:spPr/>
        <p:txBody>
          <a:bodyPr/>
          <a:lstStyle/>
          <a:p>
            <a:r>
              <a:rPr lang="en-US" altLang="en-US" cap="none" dirty="0"/>
              <a:t>Overloaded </a:t>
            </a:r>
            <a:r>
              <a:rPr lang="en-US" altLang="en-US" cap="none" dirty="0">
                <a:latin typeface="Courier New" panose="02070309020205020404" pitchFamily="49" charset="0"/>
              </a:rPr>
              <a:t>[]</a:t>
            </a:r>
            <a:r>
              <a:rPr lang="en-US" altLang="en-US" cap="none" dirty="0"/>
              <a:t> Operator</a:t>
            </a:r>
          </a:p>
        </p:txBody>
      </p:sp>
      <p:sp>
        <p:nvSpPr>
          <p:cNvPr id="66563" name="Rectangle 3">
            <a:extLst>
              <a:ext uri="{FF2B5EF4-FFF2-40B4-BE49-F238E27FC236}">
                <a16:creationId xmlns:a16="http://schemas.microsoft.com/office/drawing/2014/main" id="{7129FE89-ECC2-3214-F1EE-E8B0AC10BB2A}"/>
              </a:ext>
            </a:extLst>
          </p:cNvPr>
          <p:cNvSpPr>
            <a:spLocks noGrp="1" noChangeArrowheads="1"/>
          </p:cNvSpPr>
          <p:nvPr>
            <p:ph idx="1"/>
          </p:nvPr>
        </p:nvSpPr>
        <p:spPr>
          <a:xfrm>
            <a:off x="1379059" y="2062316"/>
            <a:ext cx="10363200" cy="3291349"/>
          </a:xfrm>
        </p:spPr>
        <p:txBody>
          <a:bodyPr>
            <a:normAutofit/>
          </a:bodyPr>
          <a:lstStyle/>
          <a:p>
            <a:pPr>
              <a:buFontTx/>
              <a:buChar char="•"/>
            </a:pPr>
            <a:r>
              <a:rPr lang="en-US" altLang="en-US" sz="2400" dirty="0"/>
              <a:t>Can create classes that behave like arrays, provide bounds-checking on subscripts</a:t>
            </a:r>
          </a:p>
          <a:p>
            <a:pPr>
              <a:buFontTx/>
              <a:buChar char="•"/>
            </a:pPr>
            <a:endParaRPr lang="en-US" altLang="en-US" sz="2400" dirty="0"/>
          </a:p>
          <a:p>
            <a:pPr>
              <a:buFontTx/>
              <a:buChar char="•"/>
            </a:pPr>
            <a:r>
              <a:rPr lang="en-US" altLang="en-US" sz="2400" dirty="0"/>
              <a:t>Must consider constructor, destructor</a:t>
            </a:r>
          </a:p>
          <a:p>
            <a:pPr>
              <a:buFontTx/>
              <a:buChar char="•"/>
            </a:pPr>
            <a:endParaRPr lang="en-US" altLang="en-US" sz="2400" dirty="0"/>
          </a:p>
          <a:p>
            <a:pPr>
              <a:buFontTx/>
              <a:buChar char="•"/>
            </a:pPr>
            <a:r>
              <a:rPr lang="en-US" altLang="en-US" sz="2400" dirty="0"/>
              <a:t>Overloaded </a:t>
            </a:r>
            <a:r>
              <a:rPr lang="en-US" altLang="en-US" sz="2400" dirty="0">
                <a:latin typeface="Courier New" panose="02070309020205020404" pitchFamily="49" charset="0"/>
              </a:rPr>
              <a:t>[]</a:t>
            </a:r>
            <a:r>
              <a:rPr lang="en-US" altLang="en-US" sz="2400" dirty="0"/>
              <a:t> returns a reference to object, not an object itself</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7A59FD6-2845-EE48-0496-0093D4127AA8}"/>
              </a:ext>
            </a:extLst>
          </p:cNvPr>
          <p:cNvSpPr>
            <a:spLocks noGrp="1" noChangeArrowheads="1"/>
          </p:cNvSpPr>
          <p:nvPr>
            <p:ph type="title"/>
          </p:nvPr>
        </p:nvSpPr>
        <p:spPr/>
        <p:txBody>
          <a:bodyPr/>
          <a:lstStyle/>
          <a:p>
            <a:r>
              <a:rPr lang="en-US" altLang="en-US" cap="none" dirty="0"/>
              <a:t>Object Conversion</a:t>
            </a:r>
          </a:p>
        </p:txBody>
      </p:sp>
      <p:sp>
        <p:nvSpPr>
          <p:cNvPr id="69635" name="Rectangle 3">
            <a:extLst>
              <a:ext uri="{FF2B5EF4-FFF2-40B4-BE49-F238E27FC236}">
                <a16:creationId xmlns:a16="http://schemas.microsoft.com/office/drawing/2014/main" id="{4BB743B3-D321-1551-3D4D-9798BD4E808B}"/>
              </a:ext>
            </a:extLst>
          </p:cNvPr>
          <p:cNvSpPr>
            <a:spLocks noGrp="1" noChangeArrowheads="1"/>
          </p:cNvSpPr>
          <p:nvPr>
            <p:ph idx="1"/>
          </p:nvPr>
        </p:nvSpPr>
        <p:spPr>
          <a:xfrm>
            <a:off x="1061885" y="2153265"/>
            <a:ext cx="10161638" cy="3395048"/>
          </a:xfrm>
        </p:spPr>
        <p:txBody>
          <a:bodyPr/>
          <a:lstStyle/>
          <a:p>
            <a:pPr>
              <a:lnSpc>
                <a:spcPct val="90000"/>
              </a:lnSpc>
              <a:buFontTx/>
              <a:buChar char="•"/>
            </a:pPr>
            <a:r>
              <a:rPr lang="en-US" altLang="en-US" sz="2400" dirty="0"/>
              <a:t>Type of an object can be converted to another type</a:t>
            </a:r>
          </a:p>
          <a:p>
            <a:pPr>
              <a:lnSpc>
                <a:spcPct val="90000"/>
              </a:lnSpc>
              <a:buFontTx/>
              <a:buChar char="•"/>
            </a:pPr>
            <a:r>
              <a:rPr lang="en-US" altLang="en-US" sz="2400" dirty="0"/>
              <a:t>Automatically done for built-in data types</a:t>
            </a:r>
          </a:p>
          <a:p>
            <a:pPr>
              <a:lnSpc>
                <a:spcPct val="90000"/>
              </a:lnSpc>
              <a:buFontTx/>
              <a:buChar char="•"/>
            </a:pPr>
            <a:r>
              <a:rPr lang="en-US" altLang="en-US" sz="2400" dirty="0"/>
              <a:t>Must write an operator function to perform conversion</a:t>
            </a:r>
          </a:p>
          <a:p>
            <a:pPr>
              <a:lnSpc>
                <a:spcPct val="90000"/>
              </a:lnSpc>
              <a:buFontTx/>
              <a:buChar char="•"/>
            </a:pPr>
            <a:r>
              <a:rPr lang="en-US" altLang="en-US" sz="2400" dirty="0"/>
              <a:t>To convert an </a:t>
            </a:r>
            <a:r>
              <a:rPr lang="en-US" altLang="en-US" sz="2400" dirty="0">
                <a:latin typeface="Courier New" panose="02070309020205020404" pitchFamily="49" charset="0"/>
              </a:rPr>
              <a:t>FeetInches</a:t>
            </a:r>
            <a:r>
              <a:rPr lang="en-US" altLang="en-US" sz="2400" dirty="0"/>
              <a:t> object to an </a:t>
            </a:r>
            <a:r>
              <a:rPr lang="en-US" altLang="en-US" sz="2400" dirty="0">
                <a:latin typeface="Courier New" panose="02070309020205020404" pitchFamily="49" charset="0"/>
              </a:rPr>
              <a:t>int</a:t>
            </a:r>
            <a:r>
              <a:rPr lang="en-US" altLang="en-US" sz="2400" dirty="0"/>
              <a:t>:</a:t>
            </a:r>
          </a:p>
          <a:p>
            <a:pPr lvl="1">
              <a:lnSpc>
                <a:spcPct val="90000"/>
              </a:lnSpc>
              <a:buClr>
                <a:srgbClr val="3333CC"/>
              </a:buClr>
              <a:buFontTx/>
              <a:buNone/>
            </a:pPr>
            <a:r>
              <a:rPr lang="en-US" altLang="en-US" sz="2000" dirty="0">
                <a:solidFill>
                  <a:schemeClr val="accent1"/>
                </a:solidFill>
              </a:rPr>
              <a:t>	</a:t>
            </a:r>
            <a:r>
              <a:rPr lang="en-US" altLang="en-US" sz="2000" dirty="0">
                <a:solidFill>
                  <a:schemeClr val="accent1"/>
                </a:solidFill>
                <a:latin typeface="Courier New" panose="02070309020205020404" pitchFamily="49" charset="0"/>
              </a:rPr>
              <a:t>FeetInches::operator int() </a:t>
            </a:r>
            <a:br>
              <a:rPr lang="en-US" altLang="en-US" sz="2000" dirty="0">
                <a:solidFill>
                  <a:schemeClr val="accent1"/>
                </a:solidFill>
                <a:latin typeface="Courier New" panose="02070309020205020404" pitchFamily="49" charset="0"/>
              </a:rPr>
            </a:br>
            <a:r>
              <a:rPr lang="en-US" altLang="en-US" sz="2000" dirty="0">
                <a:solidFill>
                  <a:schemeClr val="accent1"/>
                </a:solidFill>
                <a:latin typeface="Courier New" panose="02070309020205020404" pitchFamily="49" charset="0"/>
              </a:rPr>
              <a:t>{return feet;}</a:t>
            </a:r>
          </a:p>
          <a:p>
            <a:pPr>
              <a:lnSpc>
                <a:spcPct val="90000"/>
              </a:lnSpc>
              <a:buFontTx/>
              <a:buChar char="•"/>
            </a:pPr>
            <a:r>
              <a:rPr lang="en-US" altLang="en-US" sz="2400" dirty="0"/>
              <a:t>Assuming distance is a </a:t>
            </a:r>
            <a:r>
              <a:rPr lang="en-US" altLang="en-US" sz="2400" dirty="0">
                <a:latin typeface="Courier New" panose="02070309020205020404" pitchFamily="49" charset="0"/>
              </a:rPr>
              <a:t>FeetInches</a:t>
            </a:r>
            <a:r>
              <a:rPr lang="en-US" altLang="en-US" sz="2400" dirty="0"/>
              <a:t> object, allows statements like:</a:t>
            </a:r>
          </a:p>
          <a:p>
            <a:pPr lvl="1">
              <a:lnSpc>
                <a:spcPct val="90000"/>
              </a:lnSpc>
              <a:buClr>
                <a:srgbClr val="3333CC"/>
              </a:buClr>
              <a:buFontTx/>
              <a:buNone/>
            </a:pPr>
            <a:r>
              <a:rPr lang="en-US" altLang="en-US" sz="2000" dirty="0"/>
              <a:t>	</a:t>
            </a:r>
            <a:r>
              <a:rPr lang="en-US" altLang="en-US" sz="2000" dirty="0">
                <a:solidFill>
                  <a:schemeClr val="accent1"/>
                </a:solidFill>
                <a:latin typeface="Courier New" panose="02070309020205020404" pitchFamily="49" charset="0"/>
              </a:rPr>
              <a:t>int d = distance;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D52E285-5592-2136-DF2B-C64AA7AAC336}"/>
              </a:ext>
            </a:extLst>
          </p:cNvPr>
          <p:cNvSpPr>
            <a:spLocks noGrp="1" noChangeArrowheads="1"/>
          </p:cNvSpPr>
          <p:nvPr>
            <p:ph type="title"/>
          </p:nvPr>
        </p:nvSpPr>
        <p:spPr/>
        <p:txBody>
          <a:bodyPr/>
          <a:lstStyle/>
          <a:p>
            <a:r>
              <a:rPr lang="en-US" altLang="en-US" cap="none" dirty="0"/>
              <a:t>Aggregation</a:t>
            </a:r>
            <a:endParaRPr lang="en-US" altLang="en-US" dirty="0"/>
          </a:p>
        </p:txBody>
      </p:sp>
      <p:sp>
        <p:nvSpPr>
          <p:cNvPr id="72707" name="Rectangle 3">
            <a:extLst>
              <a:ext uri="{FF2B5EF4-FFF2-40B4-BE49-F238E27FC236}">
                <a16:creationId xmlns:a16="http://schemas.microsoft.com/office/drawing/2014/main" id="{FDF9FD90-C38B-887B-4E25-3228877CB2E4}"/>
              </a:ext>
            </a:extLst>
          </p:cNvPr>
          <p:cNvSpPr>
            <a:spLocks noGrp="1" noChangeArrowheads="1"/>
          </p:cNvSpPr>
          <p:nvPr>
            <p:ph idx="1"/>
          </p:nvPr>
        </p:nvSpPr>
        <p:spPr>
          <a:xfrm>
            <a:off x="1981201" y="1943100"/>
            <a:ext cx="9537289" cy="3741738"/>
          </a:xfrm>
        </p:spPr>
        <p:txBody>
          <a:bodyPr>
            <a:normAutofit/>
          </a:bodyPr>
          <a:lstStyle/>
          <a:p>
            <a:pPr>
              <a:buFontTx/>
              <a:buChar char="•"/>
            </a:pPr>
            <a:r>
              <a:rPr lang="en-US" altLang="en-US" sz="2400" u="sng" dirty="0">
                <a:solidFill>
                  <a:schemeClr val="accent1"/>
                </a:solidFill>
              </a:rPr>
              <a:t>Aggregation</a:t>
            </a:r>
            <a:r>
              <a:rPr lang="en-US" altLang="en-US" sz="2400" dirty="0"/>
              <a:t>: a class is a member of a class</a:t>
            </a:r>
          </a:p>
          <a:p>
            <a:pPr>
              <a:buFontTx/>
              <a:buChar char="•"/>
            </a:pPr>
            <a:endParaRPr lang="en-US" altLang="en-US" sz="2400" dirty="0"/>
          </a:p>
          <a:p>
            <a:pPr>
              <a:buFontTx/>
              <a:buChar char="•"/>
            </a:pPr>
            <a:r>
              <a:rPr lang="en-US" altLang="en-US" sz="2400" dirty="0"/>
              <a:t>Supports the modeling of ‘has a’ relationship between classes – enclosing class ‘has a’ enclosed class</a:t>
            </a:r>
          </a:p>
          <a:p>
            <a:pPr>
              <a:buFontTx/>
              <a:buChar char="•"/>
            </a:pPr>
            <a:endParaRPr lang="en-US" altLang="en-US" sz="2400" dirty="0"/>
          </a:p>
          <a:p>
            <a:pPr>
              <a:buFontTx/>
              <a:buChar char="•"/>
            </a:pPr>
            <a:r>
              <a:rPr lang="en-US" altLang="en-US" sz="2400" dirty="0"/>
              <a:t>Same notation as for structures within structures</a:t>
            </a:r>
            <a:endParaRPr lang="en-US" altLang="en-US" sz="2400" u="sng"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516A3B-5FE1-0A35-028A-B9137212C56C}"/>
              </a:ext>
            </a:extLst>
          </p:cNvPr>
          <p:cNvSpPr/>
          <p:nvPr/>
        </p:nvSpPr>
        <p:spPr>
          <a:xfrm>
            <a:off x="1451579" y="1853754"/>
            <a:ext cx="9182008" cy="4157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754" name="Rectangle 2">
            <a:extLst>
              <a:ext uri="{FF2B5EF4-FFF2-40B4-BE49-F238E27FC236}">
                <a16:creationId xmlns:a16="http://schemas.microsoft.com/office/drawing/2014/main" id="{F2A09F7E-8D65-6238-0EFA-8C481427BA94}"/>
              </a:ext>
            </a:extLst>
          </p:cNvPr>
          <p:cNvSpPr>
            <a:spLocks noGrp="1" noChangeArrowheads="1"/>
          </p:cNvSpPr>
          <p:nvPr>
            <p:ph type="title"/>
          </p:nvPr>
        </p:nvSpPr>
        <p:spPr/>
        <p:txBody>
          <a:bodyPr/>
          <a:lstStyle/>
          <a:p>
            <a:r>
              <a:rPr lang="en-US" altLang="en-US" cap="none" dirty="0"/>
              <a:t>Aggregation</a:t>
            </a:r>
          </a:p>
        </p:txBody>
      </p:sp>
      <p:sp>
        <p:nvSpPr>
          <p:cNvPr id="74755" name="Rectangle 3">
            <a:extLst>
              <a:ext uri="{FF2B5EF4-FFF2-40B4-BE49-F238E27FC236}">
                <a16:creationId xmlns:a16="http://schemas.microsoft.com/office/drawing/2014/main" id="{BF6D1DD2-463D-30A4-DFFF-6144F063F344}"/>
              </a:ext>
            </a:extLst>
          </p:cNvPr>
          <p:cNvSpPr>
            <a:spLocks noGrp="1" noChangeArrowheads="1"/>
          </p:cNvSpPr>
          <p:nvPr>
            <p:ph idx="1"/>
          </p:nvPr>
        </p:nvSpPr>
        <p:spPr>
          <a:xfrm>
            <a:off x="1752600" y="2138516"/>
            <a:ext cx="8218488" cy="3872901"/>
          </a:xfrm>
        </p:spPr>
        <p:txBody>
          <a:bodyPr>
            <a:normAutofit lnSpcReduction="10000"/>
          </a:bodyPr>
          <a:lstStyle/>
          <a:p>
            <a:pPr marL="457200" lvl="1" indent="-342900">
              <a:lnSpc>
                <a:spcPct val="85000"/>
              </a:lnSpc>
              <a:buNone/>
            </a:pPr>
            <a:r>
              <a:rPr lang="en-US" altLang="en-US" sz="2000" dirty="0">
                <a:solidFill>
                  <a:schemeClr val="bg1"/>
                </a:solidFill>
                <a:latin typeface="Courier New" panose="02070309020205020404" pitchFamily="49" charset="0"/>
              </a:rPr>
              <a:t>class StudentInfo </a:t>
            </a:r>
          </a:p>
          <a:p>
            <a:pPr marL="457200" lvl="1" indent="-342900">
              <a:lnSpc>
                <a:spcPct val="85000"/>
              </a:lnSpc>
              <a:buNone/>
            </a:pPr>
            <a:r>
              <a:rPr lang="en-US" altLang="en-US" sz="2000" dirty="0">
                <a:solidFill>
                  <a:schemeClr val="bg1"/>
                </a:solidFill>
                <a:latin typeface="Courier New" panose="02070309020205020404" pitchFamily="49" charset="0"/>
              </a:rPr>
              <a:t>{</a:t>
            </a:r>
          </a:p>
          <a:p>
            <a:pPr marL="457200" lvl="1" indent="-342900">
              <a:lnSpc>
                <a:spcPct val="85000"/>
              </a:lnSpc>
              <a:buNone/>
            </a:pPr>
            <a:r>
              <a:rPr lang="en-US" altLang="en-US" sz="2000" dirty="0">
                <a:solidFill>
                  <a:schemeClr val="bg1"/>
                </a:solidFill>
                <a:latin typeface="Courier New" panose="02070309020205020404" pitchFamily="49" charset="0"/>
              </a:rPr>
              <a:t>	 private:</a:t>
            </a:r>
          </a:p>
          <a:p>
            <a:pPr marL="457200" lvl="1" indent="-342900">
              <a:lnSpc>
                <a:spcPct val="85000"/>
              </a:lnSpc>
              <a:buNone/>
            </a:pPr>
            <a:r>
              <a:rPr lang="en-US" altLang="en-US" sz="2000" dirty="0">
                <a:solidFill>
                  <a:schemeClr val="bg1"/>
                </a:solidFill>
                <a:latin typeface="Courier New" panose="02070309020205020404" pitchFamily="49" charset="0"/>
              </a:rPr>
              <a:t>			string firstName, LastName;</a:t>
            </a:r>
          </a:p>
          <a:p>
            <a:pPr marL="457200" lvl="1" indent="-342900">
              <a:lnSpc>
                <a:spcPct val="85000"/>
              </a:lnSpc>
              <a:buNone/>
            </a:pPr>
            <a:r>
              <a:rPr lang="en-US" altLang="en-US" sz="2000" dirty="0">
                <a:solidFill>
                  <a:schemeClr val="bg1"/>
                </a:solidFill>
                <a:latin typeface="Courier New" panose="02070309020205020404" pitchFamily="49" charset="0"/>
              </a:rPr>
              <a:t>			string address, city, state, zip;</a:t>
            </a:r>
          </a:p>
          <a:p>
            <a:pPr marL="457200" lvl="1" indent="-342900">
              <a:lnSpc>
                <a:spcPct val="85000"/>
              </a:lnSpc>
              <a:buNone/>
            </a:pPr>
            <a:r>
              <a:rPr lang="en-US" altLang="en-US" sz="2000" dirty="0">
                <a:solidFill>
                  <a:schemeClr val="bg1"/>
                </a:solidFill>
                <a:latin typeface="Courier New" panose="02070309020205020404" pitchFamily="49" charset="0"/>
              </a:rPr>
              <a:t>	...</a:t>
            </a:r>
          </a:p>
          <a:p>
            <a:pPr marL="457200" lvl="1" indent="-342900">
              <a:lnSpc>
                <a:spcPct val="85000"/>
              </a:lnSpc>
              <a:buNone/>
            </a:pPr>
            <a:r>
              <a:rPr lang="en-US" altLang="en-US" sz="2000" dirty="0">
                <a:solidFill>
                  <a:schemeClr val="bg1"/>
                </a:solidFill>
                <a:latin typeface="Courier New" panose="02070309020205020404" pitchFamily="49" charset="0"/>
              </a:rPr>
              <a:t>};</a:t>
            </a:r>
          </a:p>
          <a:p>
            <a:pPr marL="457200" lvl="1" indent="-342900">
              <a:lnSpc>
                <a:spcPct val="85000"/>
              </a:lnSpc>
              <a:buNone/>
            </a:pPr>
            <a:r>
              <a:rPr lang="en-US" altLang="en-US" sz="2000" dirty="0">
                <a:solidFill>
                  <a:schemeClr val="bg1"/>
                </a:solidFill>
                <a:latin typeface="Courier New" panose="02070309020205020404" pitchFamily="49" charset="0"/>
              </a:rPr>
              <a:t>class Student</a:t>
            </a:r>
          </a:p>
          <a:p>
            <a:pPr marL="457200" lvl="1" indent="-342900">
              <a:lnSpc>
                <a:spcPct val="85000"/>
              </a:lnSpc>
              <a:buNone/>
            </a:pPr>
            <a:r>
              <a:rPr lang="en-US" altLang="en-US" sz="2000" dirty="0">
                <a:solidFill>
                  <a:schemeClr val="bg1"/>
                </a:solidFill>
                <a:latin typeface="Courier New" panose="02070309020205020404" pitchFamily="49" charset="0"/>
              </a:rPr>
              <a:t>{</a:t>
            </a:r>
          </a:p>
          <a:p>
            <a:pPr marL="457200" lvl="1" indent="-342900">
              <a:lnSpc>
                <a:spcPct val="85000"/>
              </a:lnSpc>
              <a:buNone/>
            </a:pPr>
            <a:r>
              <a:rPr lang="en-US" altLang="en-US" sz="2000" dirty="0">
                <a:solidFill>
                  <a:schemeClr val="bg1"/>
                </a:solidFill>
                <a:latin typeface="Courier New" panose="02070309020205020404" pitchFamily="49" charset="0"/>
              </a:rPr>
              <a:t>	 private:</a:t>
            </a:r>
          </a:p>
          <a:p>
            <a:pPr marL="457200" lvl="1" indent="-342900">
              <a:lnSpc>
                <a:spcPct val="85000"/>
              </a:lnSpc>
              <a:buNone/>
            </a:pPr>
            <a:r>
              <a:rPr lang="en-US" altLang="en-US" sz="2000" dirty="0">
                <a:solidFill>
                  <a:schemeClr val="bg1"/>
                </a:solidFill>
                <a:latin typeface="Courier New" panose="02070309020205020404" pitchFamily="49" charset="0"/>
              </a:rPr>
              <a:t>			StudentInfo personalData;</a:t>
            </a:r>
          </a:p>
          <a:p>
            <a:pPr marL="457200" lvl="1" indent="-342900">
              <a:lnSpc>
                <a:spcPct val="85000"/>
              </a:lnSpc>
              <a:buNone/>
            </a:pPr>
            <a:r>
              <a:rPr lang="en-US" altLang="en-US" sz="2000" dirty="0">
                <a:solidFill>
                  <a:schemeClr val="bg1"/>
                </a:solidFill>
                <a:latin typeface="Courier New" panose="02070309020205020404" pitchFamily="49" charset="0"/>
              </a:rPr>
              <a:t>	...</a:t>
            </a:r>
          </a:p>
          <a:p>
            <a:pPr marL="457200" lvl="1" indent="-342900">
              <a:lnSpc>
                <a:spcPct val="85000"/>
              </a:lnSpc>
              <a:buNone/>
            </a:pPr>
            <a:r>
              <a:rPr lang="en-US" altLang="en-US" sz="2000" dirty="0">
                <a:solidFill>
                  <a:schemeClr val="bg1"/>
                </a:solidFill>
                <a:latin typeface="Courier New" panose="02070309020205020404" pitchFamily="49" charset="0"/>
              </a:rPr>
              <a:t>};</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3" descr="1405sowc copy">
            <a:extLst>
              <a:ext uri="{FF2B5EF4-FFF2-40B4-BE49-F238E27FC236}">
                <a16:creationId xmlns:a16="http://schemas.microsoft.com/office/drawing/2014/main" id="{DB802838-B2FC-A771-213C-2C8B908AD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993" y="597951"/>
            <a:ext cx="7152968" cy="600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0436A92-1A25-C9F1-72DD-209200EA8FB9}"/>
              </a:ext>
            </a:extLst>
          </p:cNvPr>
          <p:cNvSpPr>
            <a:spLocks noGrp="1" noChangeArrowheads="1"/>
          </p:cNvSpPr>
          <p:nvPr>
            <p:ph type="title"/>
          </p:nvPr>
        </p:nvSpPr>
        <p:spPr/>
        <p:txBody>
          <a:bodyPr/>
          <a:lstStyle/>
          <a:p>
            <a:r>
              <a:rPr lang="en-US" altLang="en-US" cap="none" dirty="0"/>
              <a:t>Temporary Values</a:t>
            </a:r>
          </a:p>
        </p:txBody>
      </p:sp>
      <p:sp>
        <p:nvSpPr>
          <p:cNvPr id="3" name="Content Placeholder 2">
            <a:extLst>
              <a:ext uri="{FF2B5EF4-FFF2-40B4-BE49-F238E27FC236}">
                <a16:creationId xmlns:a16="http://schemas.microsoft.com/office/drawing/2014/main" id="{E0938774-652D-B85D-E3D5-6EF6A25A9412}"/>
              </a:ext>
            </a:extLst>
          </p:cNvPr>
          <p:cNvSpPr>
            <a:spLocks noGrp="1"/>
          </p:cNvSpPr>
          <p:nvPr>
            <p:ph idx="1"/>
          </p:nvPr>
        </p:nvSpPr>
        <p:spPr>
          <a:xfrm>
            <a:off x="1283110" y="1669026"/>
            <a:ext cx="10033819" cy="4678363"/>
          </a:xfrm>
        </p:spPr>
        <p:txBody>
          <a:bodyPr>
            <a:normAutofit/>
          </a:bodyPr>
          <a:lstStyle/>
          <a:p>
            <a:pPr>
              <a:lnSpc>
                <a:spcPct val="150000"/>
              </a:lnSpc>
              <a:defRPr/>
            </a:pPr>
            <a:r>
              <a:rPr lang="en-US" dirty="0"/>
              <a:t>Consider this code:</a:t>
            </a:r>
            <a:br>
              <a:rPr lang="en-US" dirty="0"/>
            </a:br>
            <a:r>
              <a:rPr lang="en-US" dirty="0"/>
              <a:t>	</a:t>
            </a:r>
            <a:r>
              <a:rPr lang="en-US" dirty="0">
                <a:solidFill>
                  <a:schemeClr val="accent1"/>
                </a:solidFill>
                <a:latin typeface="Courier New" panose="02070309020205020404" pitchFamily="49" charset="0"/>
                <a:cs typeface="Courier New" panose="02070309020205020404" pitchFamily="49" charset="0"/>
              </a:rPr>
              <a:t>int x;</a:t>
            </a:r>
            <a:br>
              <a:rPr lang="en-US" dirty="0">
                <a:solidFill>
                  <a:schemeClr val="accent1"/>
                </a:solidFill>
                <a:latin typeface="Courier New" panose="02070309020205020404" pitchFamily="49" charset="0"/>
                <a:cs typeface="Courier New" panose="02070309020205020404" pitchFamily="49" charset="0"/>
              </a:rPr>
            </a:br>
            <a:r>
              <a:rPr lang="en-US" dirty="0">
                <a:solidFill>
                  <a:schemeClr val="accent1"/>
                </a:solidFill>
                <a:latin typeface="Courier New" panose="02070309020205020404" pitchFamily="49" charset="0"/>
                <a:cs typeface="Courier New" panose="02070309020205020404" pitchFamily="49" charset="0"/>
              </a:rPr>
              <a:t>	x = 2 * 6;</a:t>
            </a:r>
            <a:endParaRPr lang="en-US" dirty="0">
              <a:latin typeface="Courier New" panose="02070309020205020404" pitchFamily="49" charset="0"/>
              <a:cs typeface="Courier New" panose="02070309020205020404" pitchFamily="49" charset="0"/>
            </a:endParaRPr>
          </a:p>
          <a:p>
            <a:pPr>
              <a:defRPr/>
            </a:pPr>
            <a:r>
              <a:rPr lang="en-US" dirty="0"/>
              <a:t>When the expression </a:t>
            </a:r>
            <a:r>
              <a:rPr lang="en-US" dirty="0">
                <a:latin typeface="Courier New" panose="02070309020205020404" pitchFamily="49" charset="0"/>
                <a:cs typeface="Courier New" panose="02070309020205020404" pitchFamily="49" charset="0"/>
              </a:rPr>
              <a:t>2 * 6</a:t>
            </a:r>
            <a:r>
              <a:rPr lang="en-US" dirty="0"/>
              <a:t> is evaluated, the value 12 is stored in memory as a temporary value.</a:t>
            </a:r>
            <a:br>
              <a:rPr lang="en-US" dirty="0"/>
            </a:br>
            <a:endParaRPr lang="en-US" dirty="0"/>
          </a:p>
          <a:p>
            <a:pPr>
              <a:defRPr/>
            </a:pPr>
            <a:r>
              <a:rPr lang="en-US" dirty="0"/>
              <a:t>The temporary value is then stored in the </a:t>
            </a:r>
            <a:r>
              <a:rPr lang="en-US" dirty="0">
                <a:latin typeface="Courier New" panose="02070309020205020404" pitchFamily="49" charset="0"/>
                <a:cs typeface="Courier New" panose="02070309020205020404" pitchFamily="49" charset="0"/>
              </a:rPr>
              <a:t>x</a:t>
            </a:r>
            <a:r>
              <a:rPr lang="en-US" dirty="0"/>
              <a:t> variable.</a:t>
            </a:r>
            <a:br>
              <a:rPr lang="en-US" dirty="0"/>
            </a:br>
            <a:endParaRPr lang="en-US" dirty="0"/>
          </a:p>
          <a:p>
            <a:pPr>
              <a:defRPr/>
            </a:pPr>
            <a:r>
              <a:rPr lang="en-US" dirty="0"/>
              <a:t>Then, the temporary value is discarded.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EFED2D8E-F999-AB47-737D-158E79BE439E}"/>
              </a:ext>
            </a:extLst>
          </p:cNvPr>
          <p:cNvSpPr>
            <a:spLocks noGrp="1" noChangeArrowheads="1"/>
          </p:cNvSpPr>
          <p:nvPr>
            <p:ph type="title"/>
          </p:nvPr>
        </p:nvSpPr>
        <p:spPr/>
        <p:txBody>
          <a:bodyPr/>
          <a:lstStyle/>
          <a:p>
            <a:r>
              <a:rPr lang="en-US" altLang="en-US" cap="none" dirty="0"/>
              <a:t>Temporary Values</a:t>
            </a:r>
          </a:p>
        </p:txBody>
      </p:sp>
      <p:sp>
        <p:nvSpPr>
          <p:cNvPr id="4" name="Content Placeholder 3">
            <a:extLst>
              <a:ext uri="{FF2B5EF4-FFF2-40B4-BE49-F238E27FC236}">
                <a16:creationId xmlns:a16="http://schemas.microsoft.com/office/drawing/2014/main" id="{B41F6ED8-D38E-D8B2-5306-A0F6B34C3E2A}"/>
              </a:ext>
            </a:extLst>
          </p:cNvPr>
          <p:cNvSpPr>
            <a:spLocks noGrp="1"/>
          </p:cNvSpPr>
          <p:nvPr>
            <p:ph sz="half" idx="1"/>
          </p:nvPr>
        </p:nvSpPr>
        <p:spPr/>
        <p:txBody>
          <a:bodyPr>
            <a:normAutofit fontScale="70000" lnSpcReduction="20000"/>
          </a:bodyPr>
          <a:lstStyle/>
          <a:p>
            <a:pPr>
              <a:defRPr/>
            </a:pPr>
            <a:r>
              <a:rPr lang="en-US" dirty="0"/>
              <a:t>Consider this:</a:t>
            </a:r>
            <a:br>
              <a:rPr lang="en-US" dirty="0"/>
            </a:br>
            <a:br>
              <a:rPr lang="en-US" sz="1900" dirty="0"/>
            </a:br>
            <a:r>
              <a:rPr lang="en-US" sz="1900" dirty="0">
                <a:latin typeface="Consolas" panose="020B0609020204030204" pitchFamily="49" charset="0"/>
              </a:rPr>
              <a:t> </a:t>
            </a:r>
            <a:r>
              <a:rPr lang="en-US" sz="1900" dirty="0">
                <a:solidFill>
                  <a:srgbClr val="00B0F0"/>
                </a:solidFill>
                <a:latin typeface="Consolas" panose="020B0609020204030204" pitchFamily="49" charset="0"/>
              </a:rPr>
              <a:t>1</a:t>
            </a:r>
            <a:r>
              <a:rPr lang="en-US" sz="1900" dirty="0">
                <a:latin typeface="Consolas" panose="020B0609020204030204" pitchFamily="49" charset="0"/>
              </a:rPr>
              <a:t> int square(int a)</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2</a:t>
            </a:r>
            <a:r>
              <a:rPr lang="en-US" sz="1900" dirty="0">
                <a:latin typeface="Consolas" panose="020B0609020204030204" pitchFamily="49" charset="0"/>
              </a:rPr>
              <a:t> {</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3</a:t>
            </a:r>
            <a:r>
              <a:rPr lang="en-US" sz="1900" dirty="0">
                <a:latin typeface="Consolas" panose="020B0609020204030204" pitchFamily="49" charset="0"/>
              </a:rPr>
              <a:t>   return a * a;</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4</a:t>
            </a:r>
            <a:r>
              <a:rPr lang="en-US" sz="1900" dirty="0">
                <a:latin typeface="Consolas" panose="020B0609020204030204" pitchFamily="49" charset="0"/>
              </a:rPr>
              <a:t> }</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5</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6</a:t>
            </a:r>
            <a:r>
              <a:rPr lang="en-US" sz="1900" dirty="0">
                <a:latin typeface="Consolas" panose="020B0609020204030204" pitchFamily="49" charset="0"/>
              </a:rPr>
              <a:t> int main()</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7</a:t>
            </a:r>
            <a:r>
              <a:rPr lang="en-US" sz="1900" dirty="0">
                <a:latin typeface="Consolas" panose="020B0609020204030204" pitchFamily="49" charset="0"/>
              </a:rPr>
              <a:t> {</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8</a:t>
            </a:r>
            <a:r>
              <a:rPr lang="en-US" sz="1900" dirty="0">
                <a:latin typeface="Consolas" panose="020B0609020204030204" pitchFamily="49" charset="0"/>
              </a:rPr>
              <a:t>   int x = 0;</a:t>
            </a:r>
            <a:br>
              <a:rPr lang="en-US" sz="1900" dirty="0">
                <a:latin typeface="Consolas" panose="020B0609020204030204" pitchFamily="49" charset="0"/>
              </a:rPr>
            </a:br>
            <a:r>
              <a:rPr lang="en-US" sz="1900" dirty="0">
                <a:latin typeface="Consolas" panose="020B0609020204030204" pitchFamily="49" charset="0"/>
              </a:rPr>
              <a:t> </a:t>
            </a:r>
            <a:r>
              <a:rPr lang="en-US" sz="1900" dirty="0">
                <a:solidFill>
                  <a:srgbClr val="00B0F0"/>
                </a:solidFill>
                <a:latin typeface="Consolas" panose="020B0609020204030204" pitchFamily="49" charset="0"/>
              </a:rPr>
              <a:t>9</a:t>
            </a:r>
            <a:br>
              <a:rPr lang="en-US" sz="1900" dirty="0">
                <a:latin typeface="Consolas" panose="020B0609020204030204" pitchFamily="49" charset="0"/>
              </a:rPr>
            </a:br>
            <a:r>
              <a:rPr lang="en-US" sz="1900" dirty="0">
                <a:solidFill>
                  <a:srgbClr val="00B0F0"/>
                </a:solidFill>
                <a:latin typeface="Consolas" panose="020B0609020204030204" pitchFamily="49" charset="0"/>
              </a:rPr>
              <a:t>10</a:t>
            </a:r>
            <a:r>
              <a:rPr lang="en-US" sz="1900" dirty="0">
                <a:latin typeface="Consolas" panose="020B0609020204030204" pitchFamily="49" charset="0"/>
              </a:rPr>
              <a:t>   x = square(5);</a:t>
            </a:r>
            <a:br>
              <a:rPr lang="en-US" sz="1900" dirty="0">
                <a:latin typeface="Consolas" panose="020B0609020204030204" pitchFamily="49" charset="0"/>
              </a:rPr>
            </a:br>
            <a:r>
              <a:rPr lang="en-US" sz="1900" dirty="0">
                <a:solidFill>
                  <a:srgbClr val="00B0F0"/>
                </a:solidFill>
                <a:latin typeface="Consolas" panose="020B0609020204030204" pitchFamily="49" charset="0"/>
              </a:rPr>
              <a:t>11</a:t>
            </a:r>
            <a:r>
              <a:rPr lang="en-US" sz="1900" dirty="0">
                <a:latin typeface="Consolas" panose="020B0609020204030204" pitchFamily="49" charset="0"/>
              </a:rPr>
              <a:t>   cout &lt;&lt; x &lt;&lt; endl;</a:t>
            </a:r>
            <a:br>
              <a:rPr lang="en-US" sz="1900" dirty="0">
                <a:latin typeface="Consolas" panose="020B0609020204030204" pitchFamily="49" charset="0"/>
              </a:rPr>
            </a:br>
            <a:r>
              <a:rPr lang="en-US" sz="1900" dirty="0">
                <a:solidFill>
                  <a:srgbClr val="00B0F0"/>
                </a:solidFill>
                <a:latin typeface="Consolas" panose="020B0609020204030204" pitchFamily="49" charset="0"/>
              </a:rPr>
              <a:t>12</a:t>
            </a:r>
            <a:r>
              <a:rPr lang="en-US" sz="1900" dirty="0">
                <a:latin typeface="Consolas" panose="020B0609020204030204" pitchFamily="49" charset="0"/>
              </a:rPr>
              <a:t>   return 0;</a:t>
            </a:r>
            <a:br>
              <a:rPr lang="en-US" sz="1900" dirty="0">
                <a:latin typeface="Consolas" panose="020B0609020204030204" pitchFamily="49" charset="0"/>
              </a:rPr>
            </a:br>
            <a:r>
              <a:rPr lang="en-US" sz="1900" dirty="0">
                <a:solidFill>
                  <a:srgbClr val="00B0F0"/>
                </a:solidFill>
                <a:latin typeface="Consolas" panose="020B0609020204030204" pitchFamily="49" charset="0"/>
              </a:rPr>
              <a:t>13</a:t>
            </a:r>
            <a:r>
              <a:rPr lang="en-US" sz="1900" dirty="0">
                <a:latin typeface="Consolas" panose="020B0609020204030204" pitchFamily="49" charset="0"/>
              </a:rPr>
              <a:t>  }</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AC3D01BA-1238-569E-4C21-D5D78574E842}"/>
              </a:ext>
            </a:extLst>
          </p:cNvPr>
          <p:cNvSpPr>
            <a:spLocks noGrp="1"/>
          </p:cNvSpPr>
          <p:nvPr>
            <p:ph sz="half" idx="2"/>
          </p:nvPr>
        </p:nvSpPr>
        <p:spPr>
          <a:xfrm>
            <a:off x="4262285" y="2017343"/>
            <a:ext cx="7551174" cy="3441520"/>
          </a:xfrm>
        </p:spPr>
        <p:txBody>
          <a:bodyPr>
            <a:noAutofit/>
          </a:bodyPr>
          <a:lstStyle/>
          <a:p>
            <a:pPr>
              <a:lnSpc>
                <a:spcPct val="150000"/>
              </a:lnSpc>
              <a:defRPr/>
            </a:pPr>
            <a:r>
              <a:rPr lang="en-US" dirty="0"/>
              <a:t>The </a:t>
            </a:r>
            <a:r>
              <a:rPr lang="en-US" dirty="0">
                <a:latin typeface="Consolas" panose="020B0609020204030204" pitchFamily="49" charset="0"/>
              </a:rPr>
              <a:t>square</a:t>
            </a:r>
            <a:r>
              <a:rPr lang="en-US" dirty="0"/>
              <a:t> function is called, and the value 5 is passed as an argument.</a:t>
            </a:r>
          </a:p>
          <a:p>
            <a:pPr>
              <a:lnSpc>
                <a:spcPct val="150000"/>
              </a:lnSpc>
              <a:defRPr/>
            </a:pPr>
            <a:r>
              <a:rPr lang="en-US" dirty="0"/>
              <a:t>The </a:t>
            </a:r>
            <a:r>
              <a:rPr lang="en-US" dirty="0">
                <a:latin typeface="Consolas" panose="020B0609020204030204" pitchFamily="49" charset="0"/>
              </a:rPr>
              <a:t>square</a:t>
            </a:r>
            <a:r>
              <a:rPr lang="en-US" dirty="0"/>
              <a:t> function calculates 5 * 5 and stores the result, 25, as a temporary value.</a:t>
            </a:r>
          </a:p>
          <a:p>
            <a:pPr>
              <a:lnSpc>
                <a:spcPct val="150000"/>
              </a:lnSpc>
              <a:defRPr/>
            </a:pPr>
            <a:r>
              <a:rPr lang="en-US" dirty="0"/>
              <a:t>The temporary value is copied (assigned) to the variable </a:t>
            </a:r>
            <a:r>
              <a:rPr lang="en-US" dirty="0">
                <a:latin typeface="Consolas" panose="020B0609020204030204" pitchFamily="49" charset="0"/>
              </a:rPr>
              <a:t>x</a:t>
            </a:r>
            <a:r>
              <a:rPr lang="en-US" dirty="0"/>
              <a:t>.</a:t>
            </a:r>
          </a:p>
          <a:p>
            <a:pPr>
              <a:lnSpc>
                <a:spcPct val="150000"/>
              </a:lnSpc>
              <a:defRPr/>
            </a:pPr>
            <a:r>
              <a:rPr lang="en-US" dirty="0"/>
              <a:t>The temporary value is no longer needed, so the system discards it.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4">
            <a:extLst>
              <a:ext uri="{FF2B5EF4-FFF2-40B4-BE49-F238E27FC236}">
                <a16:creationId xmlns:a16="http://schemas.microsoft.com/office/drawing/2014/main" id="{784F2EC7-9793-69DA-FBFF-70CCBEB27F3D}"/>
              </a:ext>
            </a:extLst>
          </p:cNvPr>
          <p:cNvSpPr>
            <a:spLocks noGrp="1" noChangeArrowheads="1"/>
          </p:cNvSpPr>
          <p:nvPr>
            <p:ph type="title"/>
          </p:nvPr>
        </p:nvSpPr>
        <p:spPr/>
        <p:txBody>
          <a:bodyPr/>
          <a:lstStyle/>
          <a:p>
            <a:r>
              <a:rPr lang="en-US" altLang="en-US" cap="none" dirty="0"/>
              <a:t>lvalues And rvalues</a:t>
            </a:r>
          </a:p>
        </p:txBody>
      </p:sp>
      <p:sp>
        <p:nvSpPr>
          <p:cNvPr id="6" name="Content Placeholder 5">
            <a:extLst>
              <a:ext uri="{FF2B5EF4-FFF2-40B4-BE49-F238E27FC236}">
                <a16:creationId xmlns:a16="http://schemas.microsoft.com/office/drawing/2014/main" id="{9C38EF67-56D6-C764-70CB-C6169FF7D315}"/>
              </a:ext>
            </a:extLst>
          </p:cNvPr>
          <p:cNvSpPr>
            <a:spLocks noGrp="1"/>
          </p:cNvSpPr>
          <p:nvPr>
            <p:ph idx="1"/>
          </p:nvPr>
        </p:nvSpPr>
        <p:spPr/>
        <p:txBody>
          <a:bodyPr>
            <a:normAutofit/>
          </a:bodyPr>
          <a:lstStyle/>
          <a:p>
            <a:pPr>
              <a:defRPr/>
            </a:pPr>
            <a:r>
              <a:rPr lang="en-US" dirty="0"/>
              <a:t>Two types of values stored in memory during the execution of a program:</a:t>
            </a:r>
            <a:br>
              <a:rPr lang="en-US" dirty="0"/>
            </a:br>
            <a:endParaRPr lang="en-US" dirty="0"/>
          </a:p>
          <a:p>
            <a:pPr lvl="1">
              <a:defRPr/>
            </a:pPr>
            <a:r>
              <a:rPr lang="en-US" dirty="0"/>
              <a:t>Values that persist beyond the statement that created them and have names that make them accessible to other statements in the program. In C++, these values are called </a:t>
            </a:r>
            <a:r>
              <a:rPr lang="en-US" i="1" dirty="0">
                <a:solidFill>
                  <a:schemeClr val="accent1"/>
                </a:solidFill>
              </a:rPr>
              <a:t>lvalues</a:t>
            </a:r>
            <a:r>
              <a:rPr lang="en-US" dirty="0"/>
              <a:t>.</a:t>
            </a:r>
            <a:br>
              <a:rPr lang="en-US" dirty="0"/>
            </a:br>
            <a:endParaRPr lang="en-US" dirty="0"/>
          </a:p>
          <a:p>
            <a:pPr lvl="1">
              <a:defRPr/>
            </a:pPr>
            <a:r>
              <a:rPr lang="en-US" dirty="0"/>
              <a:t>Values that are temporary and cannot be accessed beyond the statement that created them. In C++, these values are called </a:t>
            </a:r>
            <a:r>
              <a:rPr lang="en-US" i="1" dirty="0">
                <a:solidFill>
                  <a:schemeClr val="accent1"/>
                </a:solidFill>
              </a:rPr>
              <a:t>rvalues</a:t>
            </a:r>
            <a:r>
              <a:rPr lang="en-US" dirty="0"/>
              <a: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{88C869DC-62D0-5C4E-AC15-AB6C1560554F}tf10001119</Template>
  <TotalTime>1840</TotalTime>
  <Words>4758</Words>
  <Application>Microsoft Macintosh PowerPoint</Application>
  <PresentationFormat>Widescreen</PresentationFormat>
  <Paragraphs>577</Paragraphs>
  <Slides>109</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109</vt:i4>
      </vt:variant>
    </vt:vector>
  </HeadingPairs>
  <TitlesOfParts>
    <vt:vector size="118" baseType="lpstr">
      <vt:lpstr>Arial</vt:lpstr>
      <vt:lpstr>Calibri</vt:lpstr>
      <vt:lpstr>Consolas</vt:lpstr>
      <vt:lpstr>Courier New</vt:lpstr>
      <vt:lpstr>Lucida Console</vt:lpstr>
      <vt:lpstr>Rockwell</vt:lpstr>
      <vt:lpstr>Times</vt:lpstr>
      <vt:lpstr>Times New Roman</vt:lpstr>
      <vt:lpstr>Gallery</vt:lpstr>
      <vt:lpstr>COMP 4603</vt:lpstr>
      <vt:lpstr>PowerPoint Presentation</vt:lpstr>
      <vt:lpstr>Course Outline</vt:lpstr>
      <vt:lpstr>Procedural And Object-oriented Programming</vt:lpstr>
      <vt:lpstr>Limitations Of Procedural Programming</vt:lpstr>
      <vt:lpstr>Object-oriented Programming Terminology</vt:lpstr>
      <vt:lpstr>Object-oriented Programming Terminology</vt:lpstr>
      <vt:lpstr>Class Definition</vt:lpstr>
      <vt:lpstr>Access Specifiers</vt:lpstr>
      <vt:lpstr>Class Example</vt:lpstr>
      <vt:lpstr>More On Access Specifiers</vt:lpstr>
      <vt:lpstr>Using const With Member Functions</vt:lpstr>
      <vt:lpstr>Defining A Member Function</vt:lpstr>
      <vt:lpstr>Accessors And Mutators</vt:lpstr>
      <vt:lpstr>Defining An Instance Of A Class</vt:lpstr>
      <vt:lpstr>PowerPoint Presentation</vt:lpstr>
      <vt:lpstr>PowerPoint Presentation</vt:lpstr>
      <vt:lpstr>PowerPoint Presentation</vt:lpstr>
      <vt:lpstr>PowerPoint Presentation</vt:lpstr>
      <vt:lpstr>Avoiding Stale Data</vt:lpstr>
      <vt:lpstr>Pointer To An Object</vt:lpstr>
      <vt:lpstr>Dynamically Allocating An Object</vt:lpstr>
      <vt:lpstr>Why Have Private Members?</vt:lpstr>
      <vt:lpstr>Why Have Private Members?</vt:lpstr>
      <vt:lpstr>Separating Specification From Implementation</vt:lpstr>
      <vt:lpstr>Inline Member Functions</vt:lpstr>
      <vt:lpstr>Rectangle Class With Inline Member Functions</vt:lpstr>
      <vt:lpstr>Tradeoffs – Inline Vs. Regular Member Functions</vt:lpstr>
      <vt:lpstr>Constructors</vt:lpstr>
      <vt:lpstr>PowerPoint Presentation</vt:lpstr>
      <vt:lpstr>PowerPoint Presentation</vt:lpstr>
      <vt:lpstr>PowerPoint Presentation</vt:lpstr>
      <vt:lpstr>PowerPoint Presentation</vt:lpstr>
      <vt:lpstr>In-place Initialization</vt:lpstr>
      <vt:lpstr>Default Constructors</vt:lpstr>
      <vt:lpstr>Passing Arguments To Constructors</vt:lpstr>
      <vt:lpstr>More About Default Constructors</vt:lpstr>
      <vt:lpstr>Classes With No Default Constructor</vt:lpstr>
      <vt:lpstr>Destructors</vt:lpstr>
      <vt:lpstr>PowerPoint Presentation</vt:lpstr>
      <vt:lpstr>PowerPoint Presentation</vt:lpstr>
      <vt:lpstr>PowerPoint Presentation</vt:lpstr>
      <vt:lpstr>Constructors, Destructors, And Dynamically Allocated Objects</vt:lpstr>
      <vt:lpstr>Overloading Constructors</vt:lpstr>
      <vt:lpstr>PowerPoint Presentation</vt:lpstr>
      <vt:lpstr>PowerPoint Presentation</vt:lpstr>
      <vt:lpstr>Constructor Delegation</vt:lpstr>
      <vt:lpstr>Constructor Delegation</vt:lpstr>
      <vt:lpstr>Constructor Delegation</vt:lpstr>
      <vt:lpstr>Only One Default Constructor &amp; One Destructor</vt:lpstr>
      <vt:lpstr>Member Function Overloading</vt:lpstr>
      <vt:lpstr>Using Private Member Functions</vt:lpstr>
      <vt:lpstr>The Unified Modeling Language (UML)</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vt:lpstr>
      <vt:lpstr>Instance And Static Members</vt:lpstr>
      <vt:lpstr>static Member Variable</vt:lpstr>
      <vt:lpstr>PowerPoint Presentation</vt:lpstr>
      <vt:lpstr>Three Instances Of The Tree Class, But Only One Objectcount Variable</vt:lpstr>
      <vt:lpstr>static Member Function</vt:lpstr>
      <vt:lpstr>PowerPoint Presentation</vt:lpstr>
      <vt:lpstr>friends Of Classes</vt:lpstr>
      <vt:lpstr> friend Function Declarations</vt:lpstr>
      <vt:lpstr> friend Class Declarations</vt:lpstr>
      <vt:lpstr>Member-wise Assignment</vt:lpstr>
      <vt:lpstr>PowerPoint Presentation</vt:lpstr>
      <vt:lpstr>PowerPoint Presentation</vt:lpstr>
      <vt:lpstr>Copy Constructors</vt:lpstr>
      <vt:lpstr>Copy Constructors</vt:lpstr>
      <vt:lpstr>Copy Constructors</vt:lpstr>
      <vt:lpstr>Programmer-defined Copy Constructor</vt:lpstr>
      <vt:lpstr>Programmer-defined Copy Constructor</vt:lpstr>
      <vt:lpstr>Programmer-defined Copy Constructor</vt:lpstr>
      <vt:lpstr>PowerPoint Presentation</vt:lpstr>
      <vt:lpstr>PowerPoint Presentation</vt:lpstr>
      <vt:lpstr>PowerPoint Presentation</vt:lpstr>
      <vt:lpstr>Operator Overloading</vt:lpstr>
      <vt:lpstr>The this Pointer</vt:lpstr>
      <vt:lpstr>The this Pointer</vt:lpstr>
      <vt:lpstr>The this Pointer</vt:lpstr>
      <vt:lpstr>Operator Overloading</vt:lpstr>
      <vt:lpstr>Invoking An Overloaded Operator</vt:lpstr>
      <vt:lpstr>Returning A Value</vt:lpstr>
      <vt:lpstr>Returning A Value</vt:lpstr>
      <vt:lpstr>Notes On Overloaded Operators</vt:lpstr>
      <vt:lpstr>Overloading Types Of Operators</vt:lpstr>
      <vt:lpstr>Overloaded [] Operator</vt:lpstr>
      <vt:lpstr>Object Conversion</vt:lpstr>
      <vt:lpstr>Aggregation</vt:lpstr>
      <vt:lpstr>Aggregation</vt:lpstr>
      <vt:lpstr>PowerPoint Presentation</vt:lpstr>
      <vt:lpstr>Temporary Values</vt:lpstr>
      <vt:lpstr>Temporary Values</vt:lpstr>
      <vt:lpstr>lvalues And rvalues</vt:lpstr>
      <vt:lpstr>rvalue References</vt:lpstr>
      <vt:lpstr>move Assignment vs. copy Assignment</vt:lpstr>
      <vt:lpstr>Move Constructor Vs. Copy Constructor</vt:lpstr>
      <vt:lpstr>When To Implement Move Semantics</vt:lpstr>
      <vt:lpstr>Default Operations</vt:lpstr>
      <vt:lpstr>Default Operations</vt:lpstr>
      <vt:lpstr>The default Keyword</vt:lpstr>
      <vt:lpstr>The default Keyword</vt:lpstr>
      <vt:lpstr>The delete Keyword</vt:lpstr>
      <vt:lpstr>The delete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2511 </dc:title>
  <dc:creator>Frederic Guo</dc:creator>
  <cp:lastModifiedBy>Frederic Guo</cp:lastModifiedBy>
  <cp:revision>151</cp:revision>
  <dcterms:created xsi:type="dcterms:W3CDTF">2021-01-13T01:54:32Z</dcterms:created>
  <dcterms:modified xsi:type="dcterms:W3CDTF">2022-12-11T02:50:02Z</dcterms:modified>
</cp:coreProperties>
</file>