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8" r:id="rId3"/>
    <p:sldId id="306" r:id="rId4"/>
    <p:sldId id="309" r:id="rId5"/>
    <p:sldId id="294" r:id="rId6"/>
    <p:sldId id="310" r:id="rId7"/>
    <p:sldId id="287" r:id="rId8"/>
    <p:sldId id="311" r:id="rId9"/>
    <p:sldId id="284" r:id="rId10"/>
    <p:sldId id="285" r:id="rId11"/>
    <p:sldId id="295" r:id="rId12"/>
    <p:sldId id="286" r:id="rId13"/>
    <p:sldId id="280" r:id="rId14"/>
    <p:sldId id="282" r:id="rId15"/>
    <p:sldId id="26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4FC"/>
    <a:srgbClr val="83C2FD"/>
    <a:srgbClr val="0B3663"/>
    <a:srgbClr val="FF7C80"/>
    <a:srgbClr val="0E3A69"/>
    <a:srgbClr val="0365C0"/>
    <a:srgbClr val="08315B"/>
    <a:srgbClr val="3B174D"/>
    <a:srgbClr val="153A6D"/>
    <a:srgbClr val="197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78642" autoAdjust="0"/>
  </p:normalViewPr>
  <p:slideViewPr>
    <p:cSldViewPr snapToGrid="0">
      <p:cViewPr varScale="1">
        <p:scale>
          <a:sx n="35" d="100"/>
          <a:sy n="35" d="100"/>
        </p:scale>
        <p:origin x="1262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1485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2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这是我们组员：一次偶然的机会在牛客网上了解到了这次比赛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9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特征工程我们将会分为两部分为大家介绍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28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特征工程我们将会分为两部分为大家介绍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在具体的进行数据分析之前，要弄清楚我们现有数据的特点：如数据的训练集和测试集是不是同分布的，缺失的数据特征有什么规律，数据特征的具体分布等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注意：因为需要拟合测试集，一定要保证训练集和测试集是同分布的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5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特征工程我们将会分为两部分为大家介绍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10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数据建模关键在于数据：</a:t>
            </a:r>
            <a:endParaRPr lang="en-US" altLang="zh-CN" dirty="0" smtClean="0"/>
          </a:p>
          <a:p>
            <a:r>
              <a:rPr lang="zh-CN" altLang="en-US" dirty="0" smtClean="0"/>
              <a:t>找到有用的数据，剔除无效数据</a:t>
            </a:r>
            <a:endParaRPr lang="en-US" altLang="zh-CN" dirty="0" smtClean="0"/>
          </a:p>
          <a:p>
            <a:r>
              <a:rPr lang="zh-CN" altLang="en-US" dirty="0" smtClean="0"/>
              <a:t>人工特征工程找到数据最有效的表现形式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68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根据数据分布是否一致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45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根据数据分布是否一致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特征工程我们将会分为两部分为大家介绍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1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乐信LOGO-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8455" y="12143740"/>
            <a:ext cx="3387090" cy="1141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7826" y="5162724"/>
            <a:ext cx="14112816" cy="187230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1500" b="1" dirty="0" smtClean="0">
                <a:solidFill>
                  <a:schemeClr val="tx1"/>
                </a:solidFill>
              </a:rPr>
              <a:t>中诚信征信建模比赛</a:t>
            </a:r>
            <a:endParaRPr kumimoji="0" lang="zh-CN" altLang="en-US" sz="115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88062" y="9173975"/>
            <a:ext cx="9917723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——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蒋老师学生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 advTm="2076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1015" y="3995469"/>
            <a:ext cx="18997317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40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Helvetica Light"/>
              </a:rPr>
              <a:t>结合特征的分布、取值结果、说明和类型对每一维度的特征进行具体分析</a:t>
            </a:r>
            <a:endParaRPr kumimoji="0" lang="en-US" altLang="zh-CN" sz="40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40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Helvetica Light"/>
              </a:rPr>
              <a:t>由于特征匿名，对特征的类型和含义进行猜测</a:t>
            </a:r>
            <a:endParaRPr kumimoji="0" lang="en-US" altLang="zh-CN" sz="40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40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楷体" panose="02010609060101010101" pitchFamily="49" charset="-122"/>
                <a:sym typeface="Helvetica Light"/>
              </a:rPr>
              <a:t>剔除缺失太多的特征、方差太小（变化幅度不大的）的特征以及分布不一致的特征</a:t>
            </a:r>
            <a:endParaRPr kumimoji="0" lang="en-US" altLang="zh-CN" sz="40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9320" y="2621826"/>
            <a:ext cx="1808291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86591" y="1079616"/>
            <a:ext cx="7358561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特征工程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据预处理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3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4834" y="7386981"/>
            <a:ext cx="20197484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Ex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：特征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在训练集取值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，但在测试集只取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，此特征对模型影响较大，容易导致过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拟合</a:t>
            </a:r>
            <a:endParaRPr lang="zh-CN" altLang="en-US" sz="4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3228975" y="10208265"/>
            <a:ext cx="20019524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通过数据处理，找到有效的特征，保证特征空间是稳定的，训练集和测试集同分布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保证特征是有语义的，保证其有价值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458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898" y="2520997"/>
            <a:ext cx="9760011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提取特征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5930" y="3664916"/>
            <a:ext cx="176268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离散特征连续化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连续特征离散化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交叉特征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流程图: 手动输入 17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9" name="梯形 18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09321" y="1079616"/>
            <a:ext cx="8043423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特征工程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3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5930" y="6804237"/>
            <a:ext cx="1762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Eg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提取了地理位置特征（经纬度、城市分级）；结合可视化，提取了二元交叉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var19</a:t>
            </a:r>
            <a:r>
              <a:rPr lang="zh-CN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字段介绍了工作情况，从中抽取了收入特征（无收入，一般收入，中等收入，高收入）以及工作类型特征（私企员工，国企员工，创业人员，无业人员，自由职业）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994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1015" y="5438448"/>
            <a:ext cx="18997317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kumimoji="0" lang="zh-CN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5624" y="3664916"/>
            <a:ext cx="18082917" cy="5642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特征重要性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特征分裂次数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特征平均深度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Gini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增益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特征是否被使用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特征子节点样本数量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321" y="1079616"/>
            <a:ext cx="6830010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特征工程：特征选择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898" y="2520997"/>
            <a:ext cx="9760011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利用模型</a:t>
            </a:r>
            <a:r>
              <a:rPr lang="en-US" altLang="zh-CN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选择特征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3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74559"/>
              </p:ext>
            </p:extLst>
          </p:nvPr>
        </p:nvGraphicFramePr>
        <p:xfrm>
          <a:off x="11903672" y="5944462"/>
          <a:ext cx="10560051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0017">
                  <a:extLst>
                    <a:ext uri="{9D8B030D-6E8A-4147-A177-3AD203B41FA5}">
                      <a16:colId xmlns:a16="http://schemas.microsoft.com/office/drawing/2014/main" val="2948065298"/>
                    </a:ext>
                  </a:extLst>
                </a:gridCol>
                <a:gridCol w="3520017">
                  <a:extLst>
                    <a:ext uri="{9D8B030D-6E8A-4147-A177-3AD203B41FA5}">
                      <a16:colId xmlns:a16="http://schemas.microsoft.com/office/drawing/2014/main" val="793255158"/>
                    </a:ext>
                  </a:extLst>
                </a:gridCol>
                <a:gridCol w="3520017">
                  <a:extLst>
                    <a:ext uri="{9D8B030D-6E8A-4147-A177-3AD203B41FA5}">
                      <a16:colId xmlns:a16="http://schemas.microsoft.com/office/drawing/2014/main" val="1008827211"/>
                    </a:ext>
                  </a:extLst>
                </a:gridCol>
              </a:tblGrid>
              <a:tr h="560504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特征说明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特征个数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AUC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942122"/>
                  </a:ext>
                </a:extLst>
              </a:tr>
              <a:tr h="560504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原始特征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533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0.753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57553"/>
                  </a:ext>
                </a:extLst>
              </a:tr>
              <a:tr h="560504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剔除特征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345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0.847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6434"/>
                  </a:ext>
                </a:extLst>
              </a:tr>
              <a:tr h="560504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特征预处理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345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0.854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264"/>
                  </a:ext>
                </a:extLst>
              </a:tr>
              <a:tr h="560504"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9634"/>
                  </a:ext>
                </a:extLst>
              </a:tr>
              <a:tr h="186835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地理特征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350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0.857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93655"/>
                  </a:ext>
                </a:extLst>
              </a:tr>
              <a:tr h="270365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交叉特征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514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0.860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13352"/>
                  </a:ext>
                </a:extLst>
              </a:tr>
              <a:tr h="186835">
                <a:tc>
                  <a:txBody>
                    <a:bodyPr/>
                    <a:lstStyle/>
                    <a:p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分箱</a:t>
                      </a:r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排序特征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524</a:t>
                      </a:r>
                      <a:endParaRPr lang="zh-CN" altLang="en-US" sz="3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0.861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9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48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708471" y="4034841"/>
            <a:ext cx="11201400" cy="43729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4500"/>
              </a:spcBef>
              <a:defRPr sz="3600"/>
            </a:lvl1pPr>
          </a:lstStyle>
          <a:p>
            <a:pPr>
              <a:lnSpc>
                <a:spcPct val="150000"/>
              </a:lnSpc>
            </a:pPr>
            <a:endParaRPr lang="en-US" altLang="zh-CN" sz="8000" dirty="0" smtClean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0" dirty="0" smtClean="0">
                <a:solidFill>
                  <a:srgbClr val="02234E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sz="8000" dirty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-1" y="4226169"/>
            <a:ext cx="6347307" cy="5227200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048567" y="4034841"/>
            <a:ext cx="6344958" cy="5225263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4846532" y="4844731"/>
            <a:ext cx="840870" cy="842400"/>
            <a:chOff x="6084168" y="1274820"/>
            <a:chExt cx="432048" cy="432834"/>
          </a:xfrm>
        </p:grpSpPr>
        <p:sp>
          <p:nvSpPr>
            <p:cNvPr id="3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11547656" y="4855743"/>
            <a:ext cx="842400" cy="842400"/>
            <a:chOff x="4788024" y="1275213"/>
            <a:chExt cx="432048" cy="432048"/>
          </a:xfrm>
        </p:grpSpPr>
        <p:sp>
          <p:nvSpPr>
            <p:cNvPr id="3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3254692" y="4836949"/>
            <a:ext cx="842399" cy="842400"/>
            <a:chOff x="5436096" y="1274820"/>
            <a:chExt cx="432833" cy="432834"/>
          </a:xfrm>
        </p:grpSpPr>
        <p:sp>
          <p:nvSpPr>
            <p:cNvPr id="36" name="椭圆 3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8165363" y="4843226"/>
            <a:ext cx="843904" cy="843905"/>
            <a:chOff x="3491880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9919032" y="4843226"/>
            <a:ext cx="842399" cy="842400"/>
            <a:chOff x="4139952" y="1274820"/>
            <a:chExt cx="432833" cy="432834"/>
          </a:xfrm>
        </p:grpSpPr>
        <p:sp>
          <p:nvSpPr>
            <p:cNvPr id="4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581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4477" y="3283414"/>
            <a:ext cx="24035657" cy="75815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5400" dirty="0" smtClean="0">
                <a:latin typeface="楷体" pitchFamily="49" charset="-122"/>
                <a:ea typeface="楷体" pitchFamily="49" charset="-122"/>
              </a:rPr>
              <a:t>赛题难点主要集中在数据特征的匿名上，难以进行特征清洗与特征提取</a:t>
            </a:r>
            <a:endParaRPr lang="en-US" altLang="zh-CN" sz="5400" dirty="0" smtClean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5400" dirty="0" smtClean="0">
                <a:latin typeface="楷体" pitchFamily="49" charset="-122"/>
                <a:ea typeface="楷体" pitchFamily="49" charset="-122"/>
              </a:rPr>
              <a:t>若没有进行良好的特征清洗，如职业信息，模型会过拟合；</a:t>
            </a:r>
            <a:endParaRPr lang="en-US" altLang="zh-CN" sz="5400" dirty="0" smtClean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5400" dirty="0" smtClean="0">
                <a:latin typeface="楷体" pitchFamily="49" charset="-122"/>
                <a:ea typeface="楷体" pitchFamily="49" charset="-122"/>
              </a:rPr>
              <a:t>特征提取中，地理位置信息和二元交叉信息比较有价值，对精度帮组很大</a:t>
            </a:r>
            <a:endParaRPr lang="en-US" altLang="zh-CN" sz="5400" dirty="0" smtClean="0">
              <a:latin typeface="楷体" pitchFamily="49" charset="-122"/>
              <a:ea typeface="楷体" pitchFamily="49" charset="-122"/>
            </a:endParaRPr>
          </a:p>
          <a:p>
            <a:pPr marL="914400" indent="-914400" algn="l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5400" dirty="0">
                <a:latin typeface="楷体" pitchFamily="49" charset="-122"/>
                <a:ea typeface="楷体" pitchFamily="49" charset="-122"/>
              </a:rPr>
              <a:t>比赛过程中要做好文档记录</a:t>
            </a:r>
            <a:endParaRPr lang="en-US" altLang="zh-CN" sz="5400" dirty="0">
              <a:latin typeface="楷体" pitchFamily="49" charset="-122"/>
              <a:ea typeface="楷体" pitchFamily="49" charset="-122"/>
            </a:endParaRPr>
          </a:p>
          <a:p>
            <a:pPr marL="914400" indent="-914400" algn="l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5400" dirty="0">
                <a:latin typeface="楷体" pitchFamily="49" charset="-122"/>
                <a:ea typeface="楷体" pitchFamily="49" charset="-122"/>
              </a:rPr>
              <a:t>代码并行化，并且结果可复现</a:t>
            </a:r>
            <a:endParaRPr lang="en-US" altLang="zh-CN" sz="5400" dirty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5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梯形 21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24" name="梯形 23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09321" y="1079616"/>
            <a:ext cx="8043423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总结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6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2048438"/>
      </p:ext>
    </p:extLst>
  </p:cSld>
  <p:clrMapOvr>
    <a:masterClrMapping/>
  </p:clrMapOvr>
  <p:transition spd="slow" advClick="0" advTm="3000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0415" y="5728970"/>
            <a:ext cx="7538720" cy="1564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kzidenz-Grotesk BQ Extra" charset="0"/>
                <a:ea typeface="A-OTF Harucraft Std Heavy" panose="020B0900000000000000" charset="-128"/>
                <a:cs typeface="+mn-cs"/>
                <a:sym typeface="Helvetica Light"/>
              </a:rPr>
              <a:t>THANKS</a:t>
            </a:r>
          </a:p>
        </p:txBody>
      </p:sp>
      <p:pic>
        <p:nvPicPr>
          <p:cNvPr id="5" name="图片 4" descr="乐信LOGO-0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455" y="12143740"/>
            <a:ext cx="3387090" cy="1141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9321" y="1079616"/>
            <a:ext cx="470262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选手风采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0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9320" y="5019704"/>
            <a:ext cx="1201513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5400" dirty="0" smtClean="0">
                <a:latin typeface="楷体" pitchFamily="49" charset="-122"/>
                <a:ea typeface="楷体" pitchFamily="49" charset="-122"/>
              </a:rPr>
              <a:t>曹进</a:t>
            </a:r>
            <a:endParaRPr lang="en-US" altLang="zh-CN" sz="5400" dirty="0" smtClean="0"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北京航空航天大学计算机学院研二学生</a:t>
            </a:r>
            <a:endParaRPr lang="en-US" altLang="zh-CN" sz="4000" dirty="0" smtClean="0"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主要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研究方向是开源社区的文本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分类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08412" y="5019704"/>
            <a:ext cx="11164388" cy="2164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5400" dirty="0" smtClean="0">
                <a:latin typeface="楷体" pitchFamily="49" charset="-122"/>
                <a:ea typeface="楷体" pitchFamily="49" charset="-122"/>
              </a:rPr>
              <a:t>吴志新</a:t>
            </a:r>
            <a:endParaRPr lang="en-US" altLang="zh-CN" sz="5400" dirty="0" smtClean="0"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北京航空航天大学软件学院研二学生</a:t>
            </a:r>
            <a:endParaRPr lang="en-US" altLang="zh-CN" sz="4000" dirty="0" smtClean="0"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主要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研究方向是开源社区代码检测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7885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758" y="3211097"/>
            <a:ext cx="9930653" cy="891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56515" y="4873739"/>
            <a:ext cx="6938682" cy="31649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Helvetica Light"/>
              </a:rPr>
              <a:t>目录</a:t>
            </a:r>
            <a:endParaRPr kumimoji="0" lang="zh-CN" altLang="en-US" sz="19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9244" y="8417518"/>
            <a:ext cx="6508377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Helvetica Light"/>
              </a:rPr>
              <a:t>CONTENTS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Helvetica Light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16346163" y="3446698"/>
            <a:ext cx="11718758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项目背景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13559249" y="5777865"/>
            <a:ext cx="16189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tx1"/>
                </a:solidFill>
                <a:latin typeface="Impact" panose="020B0806030902050204" pitchFamily="34" charset="0"/>
              </a:rPr>
              <a:t>02</a:t>
            </a:r>
            <a:endParaRPr lang="zh-CN" altLang="en-US" sz="6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6346163" y="5875434"/>
            <a:ext cx="6982691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项目总体</a:t>
            </a:r>
            <a:r>
              <a:rPr lang="zh-CN" altLang="en-US" b="1" dirty="0" smtClean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25" name="文本框 9"/>
          <p:cNvSpPr txBox="1"/>
          <p:nvPr/>
        </p:nvSpPr>
        <p:spPr>
          <a:xfrm>
            <a:off x="13559249" y="3494343"/>
            <a:ext cx="16189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/>
                </a:solidFill>
                <a:latin typeface="Impact" panose="020B0806030902050204" pitchFamily="34" charset="0"/>
              </a:rPr>
              <a:t>01</a:t>
            </a:r>
            <a:endParaRPr lang="zh-CN" altLang="en-US" sz="6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13518351" y="8075527"/>
            <a:ext cx="16189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tx1"/>
                </a:solidFill>
                <a:latin typeface="Impact" panose="020B0806030902050204" pitchFamily="34" charset="0"/>
              </a:rPr>
              <a:t>03</a:t>
            </a:r>
            <a:endParaRPr lang="zh-CN" altLang="en-US" sz="6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13559249" y="10103134"/>
            <a:ext cx="16189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tx1"/>
                </a:solidFill>
                <a:latin typeface="Impact" panose="020B0806030902050204" pitchFamily="34" charset="0"/>
              </a:rPr>
              <a:t>04</a:t>
            </a:r>
            <a:endParaRPr lang="zh-CN" altLang="en-US" sz="6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16305265" y="8164035"/>
            <a:ext cx="286460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r>
              <a:rPr lang="zh-CN" altLang="en-US" b="1" dirty="0" smtClean="0">
                <a:solidFill>
                  <a:schemeClr val="tx1"/>
                </a:solidFill>
              </a:rPr>
              <a:t>工程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16346163" y="10217042"/>
            <a:ext cx="139140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总结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1112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708471" y="4034841"/>
            <a:ext cx="11201400" cy="43729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4500"/>
              </a:spcBef>
              <a:defRPr sz="3600"/>
            </a:lvl1pPr>
          </a:lstStyle>
          <a:p>
            <a:pPr>
              <a:lnSpc>
                <a:spcPct val="150000"/>
              </a:lnSpc>
            </a:pPr>
            <a:endParaRPr lang="en-US" altLang="zh-CN" sz="8000" dirty="0" smtClean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0" dirty="0" smtClean="0">
                <a:solidFill>
                  <a:srgbClr val="02234E"/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sz="8000" dirty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-1" y="4226169"/>
            <a:ext cx="6347307" cy="5227200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048567" y="4034841"/>
            <a:ext cx="6344958" cy="5225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4846532" y="4844731"/>
            <a:ext cx="840870" cy="842400"/>
            <a:chOff x="6084168" y="1274820"/>
            <a:chExt cx="432048" cy="432834"/>
          </a:xfrm>
        </p:grpSpPr>
        <p:sp>
          <p:nvSpPr>
            <p:cNvPr id="3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11547656" y="4855743"/>
            <a:ext cx="842400" cy="842400"/>
            <a:chOff x="4788024" y="1275213"/>
            <a:chExt cx="432048" cy="432048"/>
          </a:xfrm>
        </p:grpSpPr>
        <p:sp>
          <p:nvSpPr>
            <p:cNvPr id="3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3254692" y="4836949"/>
            <a:ext cx="842399" cy="842400"/>
            <a:chOff x="5436096" y="1274820"/>
            <a:chExt cx="432833" cy="432834"/>
          </a:xfrm>
        </p:grpSpPr>
        <p:sp>
          <p:nvSpPr>
            <p:cNvPr id="36" name="椭圆 3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8165363" y="4843226"/>
            <a:ext cx="843904" cy="843905"/>
            <a:chOff x="3491880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9919032" y="4843226"/>
            <a:ext cx="842399" cy="842400"/>
            <a:chOff x="4139952" y="1274820"/>
            <a:chExt cx="432833" cy="432834"/>
          </a:xfrm>
        </p:grpSpPr>
        <p:sp>
          <p:nvSpPr>
            <p:cNvPr id="4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314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9321" y="1079616"/>
            <a:ext cx="470262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项目背景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56856" y="3977385"/>
            <a:ext cx="19771586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比赛任务：分析和评估用户的信用状况，预测用户是否为违约用户</a:t>
            </a:r>
            <a:endParaRPr lang="en-US" altLang="zh-CN" sz="5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algn="l"/>
            <a:endParaRPr lang="en-US" altLang="zh-CN" sz="5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algn="l"/>
            <a:endParaRPr lang="zh-CN" altLang="en-US" sz="5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56856" y="6913352"/>
            <a:ext cx="19394906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赛题难点：</a:t>
            </a:r>
            <a:r>
              <a:rPr lang="en-US" altLang="zh-CN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	</a:t>
            </a:r>
          </a:p>
          <a:p>
            <a:pPr marL="914400" lvl="1" indent="-914400" algn="l">
              <a:buFont typeface="+mj-lt"/>
              <a:buAutoNum type="arabicPeriod"/>
            </a:pPr>
            <a:r>
              <a:rPr lang="zh-CN" altLang="en-US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数据维度高，数据稀疏且量纲不统一</a:t>
            </a:r>
            <a:endParaRPr lang="en-US" altLang="zh-CN" sz="5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marL="914400" lvl="1" indent="-914400" algn="l">
              <a:buFont typeface="+mj-lt"/>
              <a:buAutoNum type="arabicPeriod"/>
            </a:pPr>
            <a:r>
              <a:rPr lang="zh-CN" altLang="en-US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特征匿名，难以进行分析和提取新特征</a:t>
            </a:r>
            <a:endParaRPr lang="en-US" altLang="zh-CN" sz="5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marL="914400" lvl="1" indent="-914400" algn="l">
              <a:buFont typeface="+mj-lt"/>
              <a:buAutoNum type="arabicPeriod"/>
            </a:pPr>
            <a:r>
              <a:rPr lang="zh-CN" altLang="en-US" sz="5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数据特征难以验证是否有效</a:t>
            </a:r>
            <a:endParaRPr lang="en-US" altLang="zh-CN" sz="5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383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708471" y="4034841"/>
            <a:ext cx="11201400" cy="43729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4500"/>
              </a:spcBef>
              <a:defRPr sz="3600"/>
            </a:lvl1pPr>
          </a:lstStyle>
          <a:p>
            <a:pPr>
              <a:lnSpc>
                <a:spcPct val="150000"/>
              </a:lnSpc>
            </a:pPr>
            <a:endParaRPr lang="en-US" altLang="zh-CN" sz="8000" dirty="0" smtClean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0" dirty="0" smtClean="0">
                <a:solidFill>
                  <a:srgbClr val="02234E"/>
                </a:solidFill>
                <a:latin typeface="微软雅黑" panose="020B0503020204020204" charset="-122"/>
                <a:ea typeface="微软雅黑" panose="020B0503020204020204" charset="-122"/>
              </a:rPr>
              <a:t>项目总体流程</a:t>
            </a:r>
            <a:endParaRPr sz="8000" dirty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-1" y="4226169"/>
            <a:ext cx="6347307" cy="5227200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048567" y="4034841"/>
            <a:ext cx="6344958" cy="5225263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4846532" y="4844731"/>
            <a:ext cx="840870" cy="842400"/>
            <a:chOff x="6084168" y="1274820"/>
            <a:chExt cx="432048" cy="432834"/>
          </a:xfrm>
        </p:grpSpPr>
        <p:sp>
          <p:nvSpPr>
            <p:cNvPr id="3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11547656" y="4855743"/>
            <a:ext cx="842400" cy="842400"/>
            <a:chOff x="4788024" y="1275213"/>
            <a:chExt cx="432048" cy="432048"/>
          </a:xfrm>
        </p:grpSpPr>
        <p:sp>
          <p:nvSpPr>
            <p:cNvPr id="3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3254692" y="4836949"/>
            <a:ext cx="842399" cy="842400"/>
            <a:chOff x="5436096" y="1274820"/>
            <a:chExt cx="432833" cy="432834"/>
          </a:xfrm>
        </p:grpSpPr>
        <p:sp>
          <p:nvSpPr>
            <p:cNvPr id="36" name="椭圆 3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8165363" y="4843226"/>
            <a:ext cx="843904" cy="843905"/>
            <a:chOff x="3491880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9919032" y="4843226"/>
            <a:ext cx="842399" cy="842400"/>
            <a:chOff x="4139952" y="1274820"/>
            <a:chExt cx="432833" cy="432834"/>
          </a:xfrm>
        </p:grpSpPr>
        <p:sp>
          <p:nvSpPr>
            <p:cNvPr id="4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09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左箭头 25"/>
          <p:cNvSpPr/>
          <p:nvPr/>
        </p:nvSpPr>
        <p:spPr>
          <a:xfrm>
            <a:off x="8889826" y="8264073"/>
            <a:ext cx="3005501" cy="67444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1015" y="5438448"/>
            <a:ext cx="18997317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kumimoji="0" lang="zh-CN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321" y="1079616"/>
            <a:ext cx="470262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楷体" panose="02010609060101010101" pitchFamily="49" charset="-122"/>
                <a:ea typeface="楷体" panose="02010609060101010101" pitchFamily="49" charset="-122"/>
                <a:sym typeface="Helvetica Light"/>
              </a:rPr>
              <a:t>项目总体流程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511513" y="4448113"/>
            <a:ext cx="4253553" cy="1047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B3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数据分析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>
            <a:off x="8080248" y="4407724"/>
            <a:ext cx="4253544" cy="1047514"/>
          </a:xfrm>
          <a:prstGeom prst="roundRect">
            <a:avLst/>
          </a:prstGeom>
          <a:solidFill>
            <a:srgbClr val="83C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数据清洗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2370179" y="4562862"/>
            <a:ext cx="2315182" cy="67210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>
            <a:off x="4429975" y="11192554"/>
            <a:ext cx="4253538" cy="1117311"/>
          </a:xfrm>
          <a:prstGeom prst="roundRect">
            <a:avLst/>
          </a:prstGeom>
          <a:solidFill>
            <a:srgbClr val="83C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模型预测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14721748" y="4375158"/>
            <a:ext cx="4253557" cy="1047514"/>
          </a:xfrm>
          <a:prstGeom prst="roundRect">
            <a:avLst/>
          </a:prstGeom>
          <a:solidFill>
            <a:srgbClr val="83C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特征工程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765066" y="4592459"/>
            <a:ext cx="2315182" cy="67993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 rot="18722185">
            <a:off x="13603806" y="6416526"/>
            <a:ext cx="3005501" cy="65272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圆角矩形 23"/>
          <p:cNvSpPr>
            <a:spLocks noChangeAspect="1"/>
          </p:cNvSpPr>
          <p:nvPr/>
        </p:nvSpPr>
        <p:spPr>
          <a:xfrm>
            <a:off x="12101640" y="8171163"/>
            <a:ext cx="4253557" cy="1047514"/>
          </a:xfrm>
          <a:prstGeom prst="roundRect">
            <a:avLst/>
          </a:prstGeom>
          <a:solidFill>
            <a:srgbClr val="83C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模型训练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圆角矩形 24"/>
          <p:cNvSpPr>
            <a:spLocks noChangeAspect="1"/>
          </p:cNvSpPr>
          <p:nvPr/>
        </p:nvSpPr>
        <p:spPr>
          <a:xfrm>
            <a:off x="4429956" y="8077541"/>
            <a:ext cx="4253557" cy="1047514"/>
          </a:xfrm>
          <a:prstGeom prst="roundRect">
            <a:avLst/>
          </a:prstGeom>
          <a:solidFill>
            <a:srgbClr val="83C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模型验证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左箭头 26"/>
          <p:cNvSpPr/>
          <p:nvPr/>
        </p:nvSpPr>
        <p:spPr>
          <a:xfrm rot="2450949">
            <a:off x="4021863" y="6400110"/>
            <a:ext cx="3158912" cy="733710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717183" y="9873718"/>
            <a:ext cx="1973879" cy="66379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06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708471" y="4034841"/>
            <a:ext cx="11201400" cy="43729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4500"/>
              </a:spcBef>
              <a:defRPr sz="3600"/>
            </a:lvl1pPr>
          </a:lstStyle>
          <a:p>
            <a:pPr>
              <a:lnSpc>
                <a:spcPct val="150000"/>
              </a:lnSpc>
            </a:pPr>
            <a:endParaRPr lang="en-US" altLang="zh-CN" sz="8000" dirty="0" smtClean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0" dirty="0" smtClean="0">
                <a:solidFill>
                  <a:srgbClr val="02234E"/>
                </a:solidFill>
                <a:latin typeface="微软雅黑" panose="020B0503020204020204" charset="-122"/>
                <a:ea typeface="微软雅黑" panose="020B0503020204020204" charset="-122"/>
              </a:rPr>
              <a:t>特征工程</a:t>
            </a:r>
            <a:endParaRPr sz="8000" dirty="0">
              <a:solidFill>
                <a:srgbClr val="022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-1" y="4226169"/>
            <a:ext cx="6347307" cy="5227200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048567" y="4034841"/>
            <a:ext cx="6344958" cy="5225263"/>
          </a:xfrm>
          <a:prstGeom prst="rect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4846532" y="4844731"/>
            <a:ext cx="840870" cy="842400"/>
            <a:chOff x="6084168" y="1274820"/>
            <a:chExt cx="432048" cy="432834"/>
          </a:xfrm>
        </p:grpSpPr>
        <p:sp>
          <p:nvSpPr>
            <p:cNvPr id="3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11547656" y="4855743"/>
            <a:ext cx="842400" cy="842400"/>
            <a:chOff x="4788024" y="1275213"/>
            <a:chExt cx="432048" cy="432048"/>
          </a:xfrm>
        </p:grpSpPr>
        <p:sp>
          <p:nvSpPr>
            <p:cNvPr id="3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3254692" y="4836949"/>
            <a:ext cx="842399" cy="842400"/>
            <a:chOff x="5436096" y="1274820"/>
            <a:chExt cx="432833" cy="432834"/>
          </a:xfrm>
        </p:grpSpPr>
        <p:sp>
          <p:nvSpPr>
            <p:cNvPr id="36" name="椭圆 3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8165363" y="4843226"/>
            <a:ext cx="843904" cy="843905"/>
            <a:chOff x="3491880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9919032" y="4843226"/>
            <a:ext cx="842399" cy="842400"/>
            <a:chOff x="4139952" y="1274820"/>
            <a:chExt cx="432833" cy="432834"/>
          </a:xfrm>
        </p:grpSpPr>
        <p:sp>
          <p:nvSpPr>
            <p:cNvPr id="4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6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/>
          <p:cNvSpPr/>
          <p:nvPr/>
        </p:nvSpPr>
        <p:spPr>
          <a:xfrm>
            <a:off x="1477451" y="720106"/>
            <a:ext cx="3787934" cy="843584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 rot="10800000">
            <a:off x="1204477" y="1065149"/>
            <a:ext cx="10234854" cy="1183962"/>
          </a:xfrm>
          <a:prstGeom prst="flowChartManualInp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10800000">
            <a:off x="1679320" y="720105"/>
            <a:ext cx="2743390" cy="649919"/>
          </a:xfrm>
          <a:prstGeom prst="trapezoid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79320" y="3680472"/>
            <a:ext cx="17709502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分析数据中拥有用户的什么特征？</a:t>
            </a:r>
            <a:endParaRPr lang="en-US" altLang="zh-CN" sz="4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Helvetica Light"/>
              </a:rPr>
              <a:t>分析特征量纲和类型，以及特征之间的相互关系？</a:t>
            </a:r>
            <a:endParaRPr kumimoji="0" lang="en-US" altLang="zh-CN" sz="48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分析哪些特征是有效的，哪些是无效的？</a:t>
            </a:r>
            <a:endParaRPr kumimoji="0" lang="zh-CN" altLang="en-US" sz="4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9320" y="2621826"/>
            <a:ext cx="1808291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数据探索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9321" y="1079616"/>
            <a:ext cx="470262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特征工程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624" y="639748"/>
            <a:ext cx="88750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3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34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594</Words>
  <Application>Microsoft Office PowerPoint</Application>
  <PresentationFormat>自定义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Akzidenz-Grotesk BQ Extra</vt:lpstr>
      <vt:lpstr>A-OTF Harucraft Std Heavy</vt:lpstr>
      <vt:lpstr>Helvetica Light</vt:lpstr>
      <vt:lpstr>Helvetica Neue</vt:lpstr>
      <vt:lpstr>Roboto Light</vt:lpstr>
      <vt:lpstr>楷体</vt:lpstr>
      <vt:lpstr>宋体</vt:lpstr>
      <vt:lpstr>微软雅黑</vt:lpstr>
      <vt:lpstr>Calibri</vt:lpstr>
      <vt:lpstr>Helvetica</vt:lpstr>
      <vt:lpstr>Impact</vt:lpstr>
      <vt:lpstr>Times New Roman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mamile</dc:creator>
  <cp:lastModifiedBy>mamba smile</cp:lastModifiedBy>
  <cp:revision>132</cp:revision>
  <dcterms:created xsi:type="dcterms:W3CDTF">2016-10-25T11:08:00Z</dcterms:created>
  <dcterms:modified xsi:type="dcterms:W3CDTF">2018-02-27T06:14:03Z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