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724" y="2049602"/>
            <a:ext cx="10267950" cy="576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761"/>
            <a:ext cx="2850768" cy="68587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29" y="0"/>
                </a:moveTo>
                <a:lnTo>
                  <a:pt x="0" y="0"/>
                </a:lnTo>
                <a:lnTo>
                  <a:pt x="0" y="6858000"/>
                </a:lnTo>
                <a:lnTo>
                  <a:pt x="182829" y="6858000"/>
                </a:lnTo>
                <a:lnTo>
                  <a:pt x="182829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725"/>
            <a:ext cx="1591310" cy="507365"/>
          </a:xfrm>
          <a:custGeom>
            <a:avLst/>
            <a:gdLst/>
            <a:ahLst/>
            <a:cxnLst/>
            <a:rect l="l" t="t" r="r" b="b"/>
            <a:pathLst>
              <a:path w="1591310" h="507364">
                <a:moveTo>
                  <a:pt x="0" y="0"/>
                </a:moveTo>
                <a:lnTo>
                  <a:pt x="0" y="503820"/>
                </a:lnTo>
                <a:lnTo>
                  <a:pt x="1245108" y="507238"/>
                </a:lnTo>
                <a:lnTo>
                  <a:pt x="1345438" y="507238"/>
                </a:lnTo>
                <a:lnTo>
                  <a:pt x="1351534" y="500888"/>
                </a:lnTo>
                <a:lnTo>
                  <a:pt x="1353439" y="499363"/>
                </a:lnTo>
                <a:lnTo>
                  <a:pt x="1583944" y="268858"/>
                </a:lnTo>
                <a:lnTo>
                  <a:pt x="1589230" y="261695"/>
                </a:lnTo>
                <a:lnTo>
                  <a:pt x="1590992" y="254507"/>
                </a:lnTo>
                <a:lnTo>
                  <a:pt x="1589230" y="247320"/>
                </a:lnTo>
                <a:lnTo>
                  <a:pt x="1583944" y="240156"/>
                </a:lnTo>
                <a:lnTo>
                  <a:pt x="1354963" y="11302"/>
                </a:lnTo>
                <a:lnTo>
                  <a:pt x="1350010" y="11302"/>
                </a:lnTo>
                <a:lnTo>
                  <a:pt x="1350010" y="6476"/>
                </a:lnTo>
                <a:lnTo>
                  <a:pt x="1345438" y="6476"/>
                </a:lnTo>
                <a:lnTo>
                  <a:pt x="1340612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440"/>
            <a:ext cx="945070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761"/>
            <a:ext cx="12188825" cy="6859270"/>
            <a:chOff x="0" y="-761"/>
            <a:chExt cx="12188825" cy="6859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825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61"/>
              <a:ext cx="2850768" cy="6858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2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29" y="6858000"/>
                  </a:lnTo>
                  <a:lnTo>
                    <a:pt x="182829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692" y="0"/>
                </a:moveTo>
                <a:lnTo>
                  <a:pt x="0" y="0"/>
                </a:lnTo>
                <a:lnTo>
                  <a:pt x="0" y="778509"/>
                </a:lnTo>
                <a:lnTo>
                  <a:pt x="1345692" y="778509"/>
                </a:lnTo>
                <a:lnTo>
                  <a:pt x="1355310" y="777704"/>
                </a:lnTo>
                <a:lnTo>
                  <a:pt x="1363202" y="775588"/>
                </a:lnTo>
                <a:lnTo>
                  <a:pt x="1369355" y="772616"/>
                </a:lnTo>
                <a:lnTo>
                  <a:pt x="1373759" y="769238"/>
                </a:lnTo>
                <a:lnTo>
                  <a:pt x="1373759" y="764539"/>
                </a:lnTo>
                <a:lnTo>
                  <a:pt x="1378458" y="764539"/>
                </a:lnTo>
                <a:lnTo>
                  <a:pt x="1734820" y="408050"/>
                </a:lnTo>
                <a:lnTo>
                  <a:pt x="1740106" y="399460"/>
                </a:lnTo>
                <a:lnTo>
                  <a:pt x="1741868" y="388667"/>
                </a:lnTo>
                <a:lnTo>
                  <a:pt x="1740106" y="376993"/>
                </a:lnTo>
                <a:lnTo>
                  <a:pt x="1734820" y="365759"/>
                </a:lnTo>
                <a:lnTo>
                  <a:pt x="1378458" y="14096"/>
                </a:lnTo>
                <a:lnTo>
                  <a:pt x="1378458" y="9397"/>
                </a:lnTo>
                <a:lnTo>
                  <a:pt x="1373759" y="9397"/>
                </a:lnTo>
                <a:lnTo>
                  <a:pt x="1369355" y="5947"/>
                </a:lnTo>
                <a:lnTo>
                  <a:pt x="1363202" y="2936"/>
                </a:lnTo>
                <a:lnTo>
                  <a:pt x="1355310" y="807"/>
                </a:lnTo>
                <a:lnTo>
                  <a:pt x="1345692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12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1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952"/>
            <a:ext cx="5850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54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75">
                <a:solidFill>
                  <a:srgbClr val="FF0000"/>
                </a:solidFill>
              </a:rPr>
              <a:t> </a:t>
            </a:r>
            <a:r>
              <a:rPr dirty="0" sz="4000" spc="-70">
                <a:solidFill>
                  <a:srgbClr val="FF0000"/>
                </a:solidFill>
              </a:rPr>
              <a:t>Online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548" y="6162022"/>
            <a:ext cx="685800" cy="598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092"/>
            <a:ext cx="9144000" cy="32594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84985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Install</a:t>
            </a:r>
            <a:r>
              <a:rPr dirty="0" spc="-185"/>
              <a:t> </a:t>
            </a:r>
            <a:r>
              <a:rPr dirty="0" spc="50"/>
              <a:t>React</a:t>
            </a:r>
            <a:r>
              <a:rPr dirty="0" spc="-200"/>
              <a:t> </a:t>
            </a:r>
            <a:r>
              <a:rPr dirty="0"/>
              <a:t>Developer</a:t>
            </a:r>
            <a:r>
              <a:rPr dirty="0" spc="-175"/>
              <a:t> </a:t>
            </a:r>
            <a:r>
              <a:rPr dirty="0" spc="-20"/>
              <a:t>tool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9407525" cy="2327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1435" indent="-3435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Download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devtools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Chrome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Store,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Firefox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Add-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ons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Firefox,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Microsoft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Edge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Addons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Edge.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25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you’re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developing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highly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recommend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installing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devtools.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standalone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shell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(e.g.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Safari),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NPM: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npm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0" b="1">
                <a:solidFill>
                  <a:srgbClr val="585858"/>
                </a:solidFill>
                <a:latin typeface="Tahoma"/>
                <a:cs typeface="Tahoma"/>
              </a:rPr>
              <a:t>install</a:t>
            </a:r>
            <a:r>
              <a:rPr dirty="0" sz="18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g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react-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devtools@^4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1539" rIns="0" bIns="0" rtlCol="0" vert="horz">
            <a:spAutoFit/>
          </a:bodyPr>
          <a:lstStyle/>
          <a:p>
            <a:pPr marL="1484630">
              <a:lnSpc>
                <a:spcPct val="100000"/>
              </a:lnSpc>
              <a:spcBef>
                <a:spcPts val="105"/>
              </a:spcBef>
            </a:pPr>
            <a:r>
              <a:rPr dirty="0" sz="2900" spc="-20"/>
              <a:t>How</a:t>
            </a:r>
            <a:r>
              <a:rPr dirty="0" sz="2900" spc="-210"/>
              <a:t> </a:t>
            </a:r>
            <a:r>
              <a:rPr dirty="0" sz="2900"/>
              <a:t>to</a:t>
            </a:r>
            <a:r>
              <a:rPr dirty="0" sz="2900" spc="-204"/>
              <a:t> </a:t>
            </a:r>
            <a:r>
              <a:rPr dirty="0" sz="2900" spc="-114"/>
              <a:t>Setup</a:t>
            </a:r>
            <a:r>
              <a:rPr dirty="0" sz="2900" spc="-204"/>
              <a:t> </a:t>
            </a:r>
            <a:r>
              <a:rPr dirty="0" sz="2900" spc="55"/>
              <a:t>React</a:t>
            </a:r>
            <a:r>
              <a:rPr dirty="0" sz="2900" spc="-210"/>
              <a:t> </a:t>
            </a:r>
            <a:r>
              <a:rPr dirty="0" sz="2900" spc="-240"/>
              <a:t>JS</a:t>
            </a:r>
            <a:r>
              <a:rPr dirty="0" sz="2900" spc="-195"/>
              <a:t> </a:t>
            </a:r>
            <a:r>
              <a:rPr dirty="0" sz="2900" spc="-55"/>
              <a:t>Project</a:t>
            </a:r>
            <a:r>
              <a:rPr dirty="0" sz="2900" spc="-240"/>
              <a:t> </a:t>
            </a:r>
            <a:r>
              <a:rPr dirty="0" sz="2900" spc="-135"/>
              <a:t>using</a:t>
            </a:r>
            <a:r>
              <a:rPr dirty="0" sz="2900" spc="-245"/>
              <a:t> </a:t>
            </a:r>
            <a:r>
              <a:rPr dirty="0" sz="2900" spc="-25"/>
              <a:t>NPM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9902190" cy="190373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Ways </a:t>
            </a: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to</a:t>
            </a:r>
            <a:r>
              <a:rPr dirty="0" u="sng" sz="1800" spc="-1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setup</a:t>
            </a:r>
            <a:r>
              <a:rPr dirty="0" u="sng" sz="1800" spc="-1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ReactJS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ways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set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environment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successful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application.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are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given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create-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react-</a:t>
            </a:r>
            <a:r>
              <a:rPr dirty="0" sz="1800" spc="60" b="1">
                <a:solidFill>
                  <a:srgbClr val="585858"/>
                </a:solidFill>
                <a:latin typeface="Tahoma"/>
                <a:cs typeface="Tahoma"/>
              </a:rPr>
              <a:t>app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npm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(Using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webpack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babel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49032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dirty="0" u="sng" sz="18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800" spc="-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create-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react-</a:t>
            </a:r>
            <a:r>
              <a:rPr dirty="0" u="sng" sz="1800" spc="1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app</a:t>
            </a:r>
            <a:r>
              <a:rPr dirty="0" u="sng" sz="18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NodeJS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NodeJS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platforms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application.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NodeJS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here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(NPM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package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manager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automatically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whenever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Nodejs installed).</a:t>
            </a:r>
            <a:endParaRPr sz="1800">
              <a:latin typeface="Verdana"/>
              <a:cs typeface="Verdana"/>
            </a:endParaRPr>
          </a:p>
          <a:p>
            <a:pPr marL="1727200" marR="482600" indent="-343535">
              <a:lnSpc>
                <a:spcPct val="100000"/>
              </a:lnSpc>
              <a:spcBef>
                <a:spcPts val="1000"/>
              </a:spcBef>
            </a:pP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sure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nodejs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installed.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installed.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verify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NodeJS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NPM,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shown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10"/>
              </a:spcBef>
            </a:pP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C:\Users\username&gt;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dirty="0" sz="1800" spc="6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994"/>
              </a:spcBef>
            </a:pP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v12.13.0</a:t>
            </a:r>
            <a:endParaRPr sz="1800">
              <a:latin typeface="Verdana"/>
              <a:cs typeface="Verdana"/>
            </a:endParaRPr>
          </a:p>
          <a:p>
            <a:pPr marL="1447800">
              <a:lnSpc>
                <a:spcPct val="100000"/>
              </a:lnSpc>
              <a:spcBef>
                <a:spcPts val="994"/>
              </a:spcBef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C:\Users\username&gt;</a:t>
            </a:r>
            <a:r>
              <a:rPr dirty="0" sz="1800" spc="-55" b="1">
                <a:solidFill>
                  <a:srgbClr val="585858"/>
                </a:solidFill>
                <a:latin typeface="Tahoma"/>
                <a:cs typeface="Tahoma"/>
              </a:rPr>
              <a:t>npm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dirty="0" sz="1800" spc="-50" b="1">
                <a:solidFill>
                  <a:srgbClr val="585858"/>
                </a:solidFill>
                <a:latin typeface="Tahoma"/>
                <a:cs typeface="Tahoma"/>
              </a:rPr>
              <a:t>v</a:t>
            </a:r>
            <a:endParaRPr sz="18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100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6.13.6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1286"/>
            <a:ext cx="11603990" cy="448119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10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create-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react-</a:t>
            </a:r>
            <a:r>
              <a:rPr dirty="0" u="sng" sz="1800" spc="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1727200" marR="138430" indent="-343535">
              <a:lnSpc>
                <a:spcPts val="2150"/>
              </a:lnSpc>
              <a:spcBef>
                <a:spcPts val="1090"/>
              </a:spcBef>
            </a:pPr>
            <a:r>
              <a:rPr dirty="0" sz="1800" spc="-60" b="1">
                <a:solidFill>
                  <a:srgbClr val="585858"/>
                </a:solidFill>
                <a:latin typeface="Tahoma"/>
                <a:cs typeface="Tahoma"/>
              </a:rPr>
              <a:t>You’ll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need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90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have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25" b="1">
                <a:solidFill>
                  <a:srgbClr val="585858"/>
                </a:solidFill>
                <a:latin typeface="Tahoma"/>
                <a:cs typeface="Tahoma"/>
              </a:rPr>
              <a:t>8.16.0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Node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40" b="1">
                <a:solidFill>
                  <a:srgbClr val="585858"/>
                </a:solidFill>
                <a:latin typeface="Tahoma"/>
                <a:cs typeface="Tahoma"/>
              </a:rPr>
              <a:t>10.16.0</a:t>
            </a:r>
            <a:r>
              <a:rPr dirty="0" sz="1800" spc="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later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version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on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60" b="1">
                <a:solidFill>
                  <a:srgbClr val="585858"/>
                </a:solidFill>
                <a:latin typeface="Tahoma"/>
                <a:cs typeface="Tahoma"/>
              </a:rPr>
              <a:t>your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local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development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machine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(but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it’s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server).</a:t>
            </a:r>
            <a:endParaRPr sz="1800">
              <a:latin typeface="Verdana"/>
              <a:cs typeface="Verdana"/>
            </a:endParaRPr>
          </a:p>
          <a:p>
            <a:pPr marL="1384300" marR="184150">
              <a:lnSpc>
                <a:spcPts val="3160"/>
              </a:lnSpc>
              <a:spcBef>
                <a:spcPts val="195"/>
              </a:spcBef>
            </a:pPr>
            <a:r>
              <a:rPr dirty="0" sz="1800" spc="-19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order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test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set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Environment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computer.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create-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officially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supported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way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99800"/>
              </a:lnSpc>
              <a:spcBef>
                <a:spcPts val="74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tool,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built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gives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massive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head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start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apps.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time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consuming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setup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configuration.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simply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run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sets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tools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start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project.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1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Syntax: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994"/>
              </a:spcBef>
            </a:pP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npx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create-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react-</a:t>
            </a:r>
            <a:r>
              <a:rPr dirty="0" sz="1800" spc="60" b="1">
                <a:solidFill>
                  <a:srgbClr val="585858"/>
                </a:solidFill>
                <a:latin typeface="Tahoma"/>
                <a:cs typeface="Tahoma"/>
              </a:rPr>
              <a:t>app</a:t>
            </a:r>
            <a:r>
              <a:rPr dirty="0" sz="1800" spc="-6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my-</a:t>
            </a:r>
            <a:r>
              <a:rPr dirty="0" sz="1800" spc="35" b="1">
                <a:solidFill>
                  <a:srgbClr val="585858"/>
                </a:solidFill>
                <a:latin typeface="Tahoma"/>
                <a:cs typeface="Tahoma"/>
              </a:rPr>
              <a:t>app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8466455" cy="478028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create-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react-</a:t>
            </a:r>
            <a:r>
              <a:rPr dirty="0" u="sng" sz="1800" spc="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Installs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latest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scripts.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ES6,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TypeScript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Flow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syntax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support.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Autoprefixed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CSS,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don't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webkit-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prefixes.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Installs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dependencies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needed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project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Zero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Setup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Configuration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Webpack —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configuring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Webpack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bundle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assets.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Babel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—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6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transpile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50">
                <a:solidFill>
                  <a:srgbClr val="404040"/>
                </a:solidFill>
                <a:latin typeface="Verdana"/>
                <a:cs typeface="Verdana"/>
              </a:rPr>
              <a:t>JSX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browser-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ready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Creates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initial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project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structure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Built-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Testing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Jest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testing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helpful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runtime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error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messages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browser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909637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create-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react-</a:t>
            </a:r>
            <a:r>
              <a:rPr dirty="0" u="sng" sz="1800" spc="8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994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app,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may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choose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following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methods: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npx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00"/>
              </a:spcBef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npx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create-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my-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1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Note: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994"/>
              </a:spcBef>
            </a:pP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(npx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package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runner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tool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585858"/>
                </a:solidFill>
                <a:latin typeface="Verdana"/>
                <a:cs typeface="Verdana"/>
              </a:rPr>
              <a:t>5.2+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higher)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0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init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my-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05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Note: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init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&lt;initializer&gt;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available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10">
                <a:solidFill>
                  <a:srgbClr val="585858"/>
                </a:solidFill>
                <a:latin typeface="Verdana"/>
                <a:cs typeface="Verdana"/>
              </a:rPr>
              <a:t>6+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6885305" cy="56438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8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 </a:t>
            </a:r>
            <a:r>
              <a:rPr dirty="0" u="sng" sz="18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800" spc="-10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npm</a:t>
            </a:r>
            <a:r>
              <a:rPr dirty="0" u="sng" sz="1800" spc="-1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203200" indent="-200025">
              <a:lnSpc>
                <a:spcPct val="100000"/>
              </a:lnSpc>
              <a:spcBef>
                <a:spcPts val="1010"/>
              </a:spcBef>
              <a:buSzPct val="86111"/>
              <a:buAutoNum type="arabicPeriod"/>
              <a:tabLst>
                <a:tab pos="203200" algn="l"/>
              </a:tabLst>
            </a:pPr>
            <a:r>
              <a:rPr dirty="0" sz="1800" spc="-35" b="1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need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create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105" b="1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sz="18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package.json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file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init</a:t>
            </a:r>
            <a:endParaRPr sz="1800">
              <a:latin typeface="Verdana"/>
              <a:cs typeface="Verdana"/>
            </a:endParaRPr>
          </a:p>
          <a:p>
            <a:pPr marL="203200" indent="-200025">
              <a:lnSpc>
                <a:spcPct val="100000"/>
              </a:lnSpc>
              <a:spcBef>
                <a:spcPts val="1010"/>
              </a:spcBef>
              <a:buSzPct val="86111"/>
              <a:buAutoNum type="arabicPeriod" startAt="2"/>
              <a:tabLst>
                <a:tab pos="203200" algn="l"/>
              </a:tabLst>
            </a:pPr>
            <a:r>
              <a:rPr dirty="0" sz="1800" spc="-40" b="1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need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95" b="1">
                <a:solidFill>
                  <a:srgbClr val="585858"/>
                </a:solidFill>
                <a:latin typeface="Tahoma"/>
                <a:cs typeface="Tahoma"/>
              </a:rPr>
              <a:t>install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react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60" b="1">
                <a:solidFill>
                  <a:srgbClr val="585858"/>
                </a:solidFill>
                <a:latin typeface="Tahoma"/>
                <a:cs typeface="Tahoma"/>
              </a:rPr>
              <a:t>its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DOM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packages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190" b="1" i="1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 b="1" i="1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 b="1" i="1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 b="1" i="1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 b="1" i="1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 b="1" i="1">
                <a:solidFill>
                  <a:srgbClr val="585858"/>
                </a:solidFill>
                <a:latin typeface="Verdana"/>
                <a:cs typeface="Verdana"/>
              </a:rPr>
              <a:t>above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 b="1" i="1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114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 b="1" i="1">
                <a:solidFill>
                  <a:srgbClr val="585858"/>
                </a:solidFill>
                <a:latin typeface="Verdana"/>
                <a:cs typeface="Verdana"/>
              </a:rPr>
              <a:t>separately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</a:t>
            </a:r>
            <a:endParaRPr sz="1800">
              <a:latin typeface="Verdana"/>
              <a:cs typeface="Verdana"/>
            </a:endParaRPr>
          </a:p>
          <a:p>
            <a:pPr marL="203200" indent="-200025">
              <a:lnSpc>
                <a:spcPct val="100000"/>
              </a:lnSpc>
              <a:spcBef>
                <a:spcPts val="1010"/>
              </a:spcBef>
              <a:buSzPct val="86111"/>
              <a:buAutoNum type="arabicPeriod" startAt="3"/>
              <a:tabLst>
                <a:tab pos="203200" algn="l"/>
              </a:tabLst>
            </a:pPr>
            <a:r>
              <a:rPr dirty="0" sz="1800" spc="-35" b="1">
                <a:solidFill>
                  <a:srgbClr val="585858"/>
                </a:solidFill>
                <a:latin typeface="Tahoma"/>
                <a:cs typeface="Tahoma"/>
              </a:rPr>
              <a:t>You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need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40" b="1">
                <a:solidFill>
                  <a:srgbClr val="585858"/>
                </a:solidFill>
                <a:latin typeface="Tahoma"/>
                <a:cs typeface="Tahoma"/>
              </a:rPr>
              <a:t>Install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Webpack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46100"/>
              </a:lnSpc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webpack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webpack-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dev-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webpack-cli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above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separately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webpack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</a:t>
            </a:r>
            <a:endParaRPr sz="1800">
              <a:latin typeface="Verdana"/>
              <a:cs typeface="Verdana"/>
            </a:endParaRPr>
          </a:p>
          <a:p>
            <a:pPr marL="12700" marR="2583815">
              <a:lnSpc>
                <a:spcPct val="146100"/>
              </a:lnSpc>
              <a:spcBef>
                <a:spcPts val="1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webpack-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dev-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webpack-cli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22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1286"/>
            <a:ext cx="11502390" cy="448119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384300">
              <a:lnSpc>
                <a:spcPct val="100000"/>
              </a:lnSpc>
              <a:spcBef>
                <a:spcPts val="1105"/>
              </a:spcBef>
            </a:pPr>
            <a:r>
              <a:rPr dirty="0" u="sng" sz="18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 </a:t>
            </a:r>
            <a:r>
              <a:rPr dirty="0" u="sng" sz="18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800" spc="-10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npm</a:t>
            </a:r>
            <a:r>
              <a:rPr dirty="0" u="sng" sz="1800" spc="-1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10"/>
              </a:spcBef>
            </a:pPr>
            <a:r>
              <a:rPr dirty="0" sz="1800" spc="-70" b="1">
                <a:solidFill>
                  <a:srgbClr val="585858"/>
                </a:solidFill>
                <a:latin typeface="Tahoma"/>
                <a:cs typeface="Tahoma"/>
              </a:rPr>
              <a:t>4.You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need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40" b="1">
                <a:solidFill>
                  <a:srgbClr val="585858"/>
                </a:solidFill>
                <a:latin typeface="Tahoma"/>
                <a:cs typeface="Tahoma"/>
              </a:rPr>
              <a:t>Install</a:t>
            </a:r>
            <a:r>
              <a:rPr dirty="0" sz="18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Babel</a:t>
            </a:r>
            <a:endParaRPr sz="18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babel-core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babel-loader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preset-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env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preset-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webpack-</a:t>
            </a:r>
            <a:endParaRPr sz="1800">
              <a:latin typeface="Verdana"/>
              <a:cs typeface="Verdana"/>
            </a:endParaRPr>
          </a:p>
          <a:p>
            <a:pPr marL="1727200">
              <a:lnSpc>
                <a:spcPct val="100000"/>
              </a:lnSpc>
            </a:pP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plugin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</a:t>
            </a:r>
            <a:endParaRPr sz="1800">
              <a:latin typeface="Verdana"/>
              <a:cs typeface="Verdana"/>
            </a:endParaRPr>
          </a:p>
          <a:p>
            <a:pPr marL="1384300" marR="4538345">
              <a:lnSpc>
                <a:spcPts val="3170"/>
              </a:lnSpc>
              <a:spcBef>
                <a:spcPts val="26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above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separately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babel-core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72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babel-loader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22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</a:t>
            </a:r>
            <a:endParaRPr sz="1800">
              <a:latin typeface="Verdana"/>
              <a:cs typeface="Verdana"/>
            </a:endParaRPr>
          </a:p>
          <a:p>
            <a:pPr marL="1384300" marR="5526405">
              <a:lnSpc>
                <a:spcPct val="146100"/>
              </a:lnSpc>
              <a:spcBef>
                <a:spcPts val="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preset-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env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preset-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babel-webpack-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plugin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--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save-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dev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1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95"/>
              <a:t> </a:t>
            </a:r>
            <a:r>
              <a:rPr dirty="0"/>
              <a:t>to</a:t>
            </a:r>
            <a:r>
              <a:rPr dirty="0" spc="-200"/>
              <a:t> </a:t>
            </a:r>
            <a:r>
              <a:rPr dirty="0" spc="-110"/>
              <a:t>Setup</a:t>
            </a:r>
            <a:r>
              <a:rPr dirty="0" spc="-18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250"/>
              <a:t>JS</a:t>
            </a:r>
            <a:r>
              <a:rPr dirty="0" spc="-195"/>
              <a:t> </a:t>
            </a:r>
            <a:r>
              <a:rPr dirty="0" spc="-50"/>
              <a:t>Project</a:t>
            </a:r>
            <a:r>
              <a:rPr dirty="0" spc="-200"/>
              <a:t> </a:t>
            </a:r>
            <a:r>
              <a:rPr dirty="0" spc="-130"/>
              <a:t>using</a:t>
            </a:r>
            <a:r>
              <a:rPr dirty="0" spc="-200"/>
              <a:t> </a:t>
            </a:r>
            <a:r>
              <a:rPr dirty="0" spc="-25"/>
              <a:t>NPM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1286"/>
            <a:ext cx="9612630" cy="431355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8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 </a:t>
            </a:r>
            <a:r>
              <a:rPr dirty="0" u="sng" sz="18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800" spc="-10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npm</a:t>
            </a:r>
            <a:r>
              <a:rPr dirty="0" u="sng" sz="1800" spc="-1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70" b="1">
                <a:solidFill>
                  <a:srgbClr val="585858"/>
                </a:solidFill>
                <a:latin typeface="Tahoma"/>
                <a:cs typeface="Tahoma"/>
              </a:rPr>
              <a:t>5.You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need </a:t>
            </a:r>
            <a:r>
              <a:rPr dirty="0" sz="1800" spc="-105" b="1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 Create</a:t>
            </a:r>
            <a:r>
              <a:rPr dirty="0" sz="18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Files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complete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installation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process,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add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following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files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project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folder.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files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index.html,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App.js,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main.js,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webpack.config.js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and,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.babelrc.</a:t>
            </a:r>
            <a:endParaRPr sz="1800">
              <a:latin typeface="Verdana"/>
              <a:cs typeface="Verdana"/>
            </a:endParaRPr>
          </a:p>
          <a:p>
            <a:pPr marL="12700" marR="1362710">
              <a:lnSpc>
                <a:spcPct val="146100"/>
              </a:lnSpc>
              <a:spcBef>
                <a:spcPts val="15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files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manually,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prompt.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index.html</a:t>
            </a:r>
            <a:endParaRPr sz="1800">
              <a:latin typeface="Verdana"/>
              <a:cs typeface="Verdana"/>
            </a:endParaRPr>
          </a:p>
          <a:p>
            <a:pPr marL="12700" marR="8171180">
              <a:lnSpc>
                <a:spcPct val="146100"/>
              </a:lnSpc>
            </a:pP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App.js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main.js</a:t>
            </a:r>
            <a:endParaRPr sz="1800">
              <a:latin typeface="Verdana"/>
              <a:cs typeface="Verdana"/>
            </a:endParaRPr>
          </a:p>
          <a:p>
            <a:pPr marL="12700" marR="6892290">
              <a:lnSpc>
                <a:spcPct val="146100"/>
              </a:lnSpc>
              <a:spcBef>
                <a:spcPts val="15"/>
              </a:spcBef>
            </a:pP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webpack.config.js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.babelrc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How</a:t>
            </a:r>
            <a:r>
              <a:rPr dirty="0" sz="3600" spc="-260"/>
              <a:t> </a:t>
            </a:r>
            <a:r>
              <a:rPr dirty="0" sz="3600"/>
              <a:t>to</a:t>
            </a:r>
            <a:r>
              <a:rPr dirty="0" sz="3600" spc="-260"/>
              <a:t> </a:t>
            </a:r>
            <a:r>
              <a:rPr dirty="0" sz="3600" spc="-140"/>
              <a:t>Setup</a:t>
            </a:r>
            <a:r>
              <a:rPr dirty="0" sz="3600" spc="-260"/>
              <a:t> </a:t>
            </a:r>
            <a:r>
              <a:rPr dirty="0" sz="3600" spc="75"/>
              <a:t>React</a:t>
            </a:r>
            <a:r>
              <a:rPr dirty="0" sz="3600" spc="-260"/>
              <a:t> </a:t>
            </a:r>
            <a:r>
              <a:rPr dirty="0" sz="3600" spc="-290"/>
              <a:t>JS</a:t>
            </a:r>
            <a:r>
              <a:rPr dirty="0" sz="3600" spc="-260"/>
              <a:t> </a:t>
            </a:r>
            <a:r>
              <a:rPr dirty="0" sz="3600" spc="-60"/>
              <a:t>Project</a:t>
            </a:r>
            <a:r>
              <a:rPr dirty="0" sz="3600" spc="-260"/>
              <a:t> </a:t>
            </a:r>
            <a:r>
              <a:rPr dirty="0" sz="3600" spc="-160"/>
              <a:t>using</a:t>
            </a:r>
            <a:r>
              <a:rPr dirty="0" sz="3600" spc="-245"/>
              <a:t> </a:t>
            </a:r>
            <a:r>
              <a:rPr dirty="0" sz="3600" spc="75"/>
              <a:t>CDN</a:t>
            </a:r>
            <a:r>
              <a:rPr dirty="0" sz="3600" spc="-260"/>
              <a:t> </a:t>
            </a:r>
            <a:r>
              <a:rPr dirty="0" sz="3600" spc="-315"/>
              <a:t>Links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1539" rIns="0" bIns="0" rtlCol="0" vert="horz">
            <a:spAutoFit/>
          </a:bodyPr>
          <a:lstStyle/>
          <a:p>
            <a:pPr marL="2399030">
              <a:lnSpc>
                <a:spcPct val="100000"/>
              </a:lnSpc>
              <a:spcBef>
                <a:spcPts val="105"/>
              </a:spcBef>
            </a:pPr>
            <a:r>
              <a:rPr dirty="0" sz="2900" spc="55"/>
              <a:t>React</a:t>
            </a:r>
            <a:r>
              <a:rPr dirty="0" sz="2900" spc="-200"/>
              <a:t> </a:t>
            </a:r>
            <a:r>
              <a:rPr dirty="0" sz="2900" spc="-240"/>
              <a:t>JS</a:t>
            </a:r>
            <a:r>
              <a:rPr dirty="0" sz="2900" spc="-185"/>
              <a:t> </a:t>
            </a:r>
            <a:r>
              <a:rPr dirty="0" sz="2900" spc="-85"/>
              <a:t>Folder</a:t>
            </a:r>
            <a:r>
              <a:rPr dirty="0" sz="2900" spc="-185"/>
              <a:t> </a:t>
            </a:r>
            <a:r>
              <a:rPr dirty="0" sz="2900" spc="-114"/>
              <a:t>Structure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90"/>
              <a:t> </a:t>
            </a:r>
            <a:r>
              <a:rPr dirty="0" spc="-250"/>
              <a:t>JS</a:t>
            </a:r>
            <a:r>
              <a:rPr dirty="0" spc="-190"/>
              <a:t> </a:t>
            </a:r>
            <a:r>
              <a:rPr dirty="0" spc="-70"/>
              <a:t>Folder</a:t>
            </a:r>
            <a:r>
              <a:rPr dirty="0" spc="-190"/>
              <a:t> </a:t>
            </a:r>
            <a:r>
              <a:rPr dirty="0" spc="-120"/>
              <a:t>Structure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10090785" cy="11017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Whenever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 an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create-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react-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automatically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creates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folders.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several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files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folders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root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directory.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shown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3348" y="2061972"/>
            <a:ext cx="5562600" cy="4567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282956"/>
            <a:ext cx="91293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"/>
              <a:t>How</a:t>
            </a:r>
            <a:r>
              <a:rPr dirty="0" sz="3200" spc="-240"/>
              <a:t> </a:t>
            </a:r>
            <a:r>
              <a:rPr dirty="0" sz="3200"/>
              <a:t>to</a:t>
            </a:r>
            <a:r>
              <a:rPr dirty="0" sz="3200" spc="-235"/>
              <a:t> </a:t>
            </a:r>
            <a:r>
              <a:rPr dirty="0" sz="3200" spc="-114"/>
              <a:t>Setup</a:t>
            </a:r>
            <a:r>
              <a:rPr dirty="0" sz="3200" spc="-235"/>
              <a:t> </a:t>
            </a:r>
            <a:r>
              <a:rPr dirty="0" sz="3200" spc="70"/>
              <a:t>React</a:t>
            </a:r>
            <a:r>
              <a:rPr dirty="0" sz="3200" spc="-235"/>
              <a:t> </a:t>
            </a:r>
            <a:r>
              <a:rPr dirty="0" sz="3200" spc="-260"/>
              <a:t>JS</a:t>
            </a:r>
            <a:r>
              <a:rPr dirty="0" sz="3200" spc="-250"/>
              <a:t> </a:t>
            </a:r>
            <a:r>
              <a:rPr dirty="0" sz="3200" spc="-50"/>
              <a:t>Project</a:t>
            </a:r>
            <a:r>
              <a:rPr dirty="0" sz="3200" spc="-235"/>
              <a:t> </a:t>
            </a:r>
            <a:r>
              <a:rPr dirty="0" sz="3200" spc="-140"/>
              <a:t>using</a:t>
            </a:r>
            <a:r>
              <a:rPr dirty="0" sz="3200" spc="-260"/>
              <a:t> </a:t>
            </a:r>
            <a:r>
              <a:rPr dirty="0" sz="3200" spc="70"/>
              <a:t>CDN</a:t>
            </a:r>
            <a:r>
              <a:rPr dirty="0" sz="3200" spc="-235"/>
              <a:t> </a:t>
            </a:r>
            <a:r>
              <a:rPr dirty="0" sz="3200" spc="-290"/>
              <a:t>Links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9843135" cy="1777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dirty="0" u="sng" sz="180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</a:t>
            </a:r>
            <a:r>
              <a:rPr dirty="0" u="sng" sz="1800" spc="-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JS</a:t>
            </a:r>
            <a:r>
              <a:rPr dirty="0" u="sng" sz="1800" spc="-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8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from</a:t>
            </a:r>
            <a:r>
              <a:rPr dirty="0" u="sng" sz="18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CDN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start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working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install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reactjs.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easily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started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CDN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files,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shown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below.</a:t>
            </a:r>
            <a:endParaRPr sz="1800">
              <a:latin typeface="Verdana"/>
              <a:cs typeface="Verdana"/>
            </a:endParaRPr>
          </a:p>
          <a:p>
            <a:pPr marL="355600" marR="4953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120">
                <a:solidFill>
                  <a:srgbClr val="585858"/>
                </a:solidFill>
                <a:latin typeface="Verdana"/>
                <a:cs typeface="Verdana"/>
              </a:rPr>
              <a:t>Go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official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site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CDN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links,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i.e.,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https://reactjs.org/docs/cdn-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links.html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files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explain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following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image.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1563370"/>
            <a:ext cx="107988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85">
                <a:solidFill>
                  <a:srgbClr val="252525"/>
                </a:solidFill>
                <a:latin typeface="Verdana"/>
                <a:cs typeface="Verdana"/>
              </a:rPr>
              <a:t>Basic</a:t>
            </a:r>
            <a:r>
              <a:rPr dirty="0" sz="3200" spc="-1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200" spc="-85">
                <a:solidFill>
                  <a:srgbClr val="252525"/>
                </a:solidFill>
                <a:latin typeface="Verdana"/>
                <a:cs typeface="Verdana"/>
              </a:rPr>
              <a:t>Requirement</a:t>
            </a:r>
            <a:r>
              <a:rPr dirty="0" sz="3200" spc="-20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3200" spc="-17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252525"/>
                </a:solidFill>
                <a:latin typeface="Verdana"/>
                <a:cs typeface="Verdana"/>
              </a:rPr>
              <a:t>setup</a:t>
            </a:r>
            <a:r>
              <a:rPr dirty="0" sz="3200" spc="-18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252525"/>
                </a:solidFill>
                <a:latin typeface="Verdana"/>
                <a:cs typeface="Verdana"/>
              </a:rPr>
              <a:t>development</a:t>
            </a:r>
            <a:r>
              <a:rPr dirty="0" sz="32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252525"/>
                </a:solidFill>
                <a:latin typeface="Verdana"/>
                <a:cs typeface="Verdana"/>
              </a:rPr>
              <a:t>environment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Basic</a:t>
            </a:r>
            <a:r>
              <a:rPr dirty="0" spc="-160"/>
              <a:t> </a:t>
            </a:r>
            <a:r>
              <a:rPr dirty="0" spc="-65"/>
              <a:t>Requirement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80"/>
              <a:t>setup</a:t>
            </a:r>
            <a:r>
              <a:rPr dirty="0" spc="-150"/>
              <a:t> </a:t>
            </a:r>
            <a:r>
              <a:rPr dirty="0"/>
              <a:t>development</a:t>
            </a:r>
            <a:r>
              <a:rPr dirty="0" spc="-130"/>
              <a:t> </a:t>
            </a:r>
            <a:r>
              <a:rPr dirty="0" spc="-40"/>
              <a:t>environment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38766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9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setup </a:t>
            </a:r>
            <a:r>
              <a:rPr dirty="0" u="sng" sz="19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development</a:t>
            </a:r>
            <a:r>
              <a:rPr dirty="0" u="sng" sz="190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9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environment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1290974"/>
            <a:ext cx="10204450" cy="482917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Text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Editor/Source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Editor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Visual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Studio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Atom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Notepad++</a:t>
            </a:r>
            <a:endParaRPr sz="1600">
              <a:latin typeface="Verdana"/>
              <a:cs typeface="Verdana"/>
            </a:endParaRPr>
          </a:p>
          <a:p>
            <a:pPr lvl="1" marL="810895" indent="-34099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810895" algn="l"/>
              </a:tabLst>
            </a:pP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subline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Verdana"/>
                <a:cs typeface="Verdana"/>
              </a:rPr>
              <a:t>etc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Brower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Google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chrome</a:t>
            </a:r>
            <a:endParaRPr sz="1600">
              <a:latin typeface="Verdana"/>
              <a:cs typeface="Verdana"/>
            </a:endParaRPr>
          </a:p>
          <a:p>
            <a:pPr lvl="1" marL="810895" indent="-34099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810895" algn="l"/>
              </a:tabLst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Firefox</a:t>
            </a:r>
            <a:endParaRPr sz="1600">
              <a:latin typeface="Verdana"/>
              <a:cs typeface="Verdana"/>
            </a:endParaRPr>
          </a:p>
          <a:p>
            <a:pPr lvl="1" marL="810895" indent="-34099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810895" algn="l"/>
              </a:tabLst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safari</a:t>
            </a:r>
            <a:endParaRPr sz="1600">
              <a:latin typeface="Verdana"/>
              <a:cs typeface="Verdana"/>
            </a:endParaRPr>
          </a:p>
          <a:p>
            <a:pPr lvl="1" marL="810895" indent="-34099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810895" algn="l"/>
              </a:tabLst>
            </a:pP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internet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explorer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0">
                <a:solidFill>
                  <a:srgbClr val="404040"/>
                </a:solidFill>
                <a:latin typeface="Verdana"/>
                <a:cs typeface="Verdana"/>
              </a:rPr>
              <a:t>etc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tool</a:t>
            </a:r>
            <a:endParaRPr sz="1800">
              <a:latin typeface="Verdana"/>
              <a:cs typeface="Verdan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Developer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Tools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75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Chrome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DevTools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extension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open-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JavaScript 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library.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inspect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component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hierarchies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Chrome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Developer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Tools.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Basic</a:t>
            </a:r>
            <a:r>
              <a:rPr dirty="0" spc="-160"/>
              <a:t> </a:t>
            </a:r>
            <a:r>
              <a:rPr dirty="0" spc="-65"/>
              <a:t>Requirement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80"/>
              <a:t>setup</a:t>
            </a:r>
            <a:r>
              <a:rPr dirty="0" spc="-150"/>
              <a:t> </a:t>
            </a:r>
            <a:r>
              <a:rPr dirty="0"/>
              <a:t>development</a:t>
            </a:r>
            <a:r>
              <a:rPr dirty="0" spc="-130"/>
              <a:t> </a:t>
            </a:r>
            <a:r>
              <a:rPr dirty="0" spc="-40"/>
              <a:t>environment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85421"/>
            <a:ext cx="10233025" cy="447230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u="sng" sz="19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setup </a:t>
            </a:r>
            <a:r>
              <a:rPr dirty="0" u="sng" sz="19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development</a:t>
            </a:r>
            <a:r>
              <a:rPr dirty="0" u="sng" sz="190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9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environment</a:t>
            </a:r>
            <a:endParaRPr sz="19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endParaRPr sz="1800">
              <a:latin typeface="Verdana"/>
              <a:cs typeface="Verdana"/>
            </a:endParaRPr>
          </a:p>
          <a:p>
            <a:pPr lvl="1" marL="756285" marR="471805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npm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(originally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short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60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Manager)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r>
              <a:rPr dirty="0" sz="16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manager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JavaScript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programming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language.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75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default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package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manager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for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runtime 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Node.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Webpack</a:t>
            </a:r>
            <a:endParaRPr sz="1800">
              <a:latin typeface="Verdana"/>
              <a:cs typeface="Verdan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 spc="50">
                <a:solidFill>
                  <a:srgbClr val="404040"/>
                </a:solidFill>
                <a:latin typeface="Verdana"/>
                <a:cs typeface="Verdana"/>
              </a:rPr>
              <a:t>webpack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module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bundler.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15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main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purpose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bundle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files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usage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75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browser,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 yet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also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404040"/>
                </a:solidFill>
                <a:latin typeface="Verdana"/>
                <a:cs typeface="Verdana"/>
              </a:rPr>
              <a:t>capable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transforming,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bundling,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packaging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55">
                <a:solidFill>
                  <a:srgbClr val="404040"/>
                </a:solidFill>
                <a:latin typeface="Verdana"/>
                <a:cs typeface="Verdana"/>
              </a:rPr>
              <a:t>just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resource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asset.</a:t>
            </a:r>
            <a:endParaRPr sz="1600">
              <a:latin typeface="Verdana"/>
              <a:cs typeface="Verdana"/>
            </a:endParaRPr>
          </a:p>
          <a:p>
            <a:pPr marL="419734" indent="-407034">
              <a:lnSpc>
                <a:spcPct val="100000"/>
              </a:lnSpc>
              <a:spcBef>
                <a:spcPts val="990"/>
              </a:spcBef>
              <a:buClr>
                <a:srgbClr val="A42F0F"/>
              </a:buClr>
              <a:buFont typeface="Wingdings"/>
              <a:buChar char=""/>
              <a:tabLst>
                <a:tab pos="419734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Babel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756285" algn="l"/>
              </a:tabLst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Babel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free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open-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transcompiler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mainly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756285" marR="109220">
              <a:lnSpc>
                <a:spcPct val="100000"/>
              </a:lnSpc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convert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ECMAScript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2015+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20">
                <a:solidFill>
                  <a:srgbClr val="404040"/>
                </a:solidFill>
                <a:latin typeface="Verdana"/>
                <a:cs typeface="Verdana"/>
              </a:rPr>
              <a:t>(ES6+)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0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backwards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compatible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version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that </a:t>
            </a:r>
            <a:r>
              <a:rPr dirty="0" sz="1600" spc="9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8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dirty="0" sz="16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run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older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engines.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Babel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75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popular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tool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newest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programming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09742" y="1670050"/>
            <a:ext cx="855980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5">
                <a:solidFill>
                  <a:srgbClr val="252525"/>
                </a:solidFill>
                <a:latin typeface="Verdana"/>
                <a:cs typeface="Verdana"/>
              </a:rPr>
              <a:t>NPM</a:t>
            </a:r>
            <a:endParaRPr sz="29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70346" y="345440"/>
            <a:ext cx="824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252525"/>
                </a:solidFill>
                <a:latin typeface="Verdana"/>
                <a:cs typeface="Verdana"/>
              </a:rPr>
              <a:t>NPM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3565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NPM</a:t>
            </a:r>
            <a:r>
              <a:rPr dirty="0" u="sng" sz="1800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(Node</a:t>
            </a:r>
            <a:r>
              <a:rPr dirty="0" u="sng" sz="1800" spc="-4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Package</a:t>
            </a:r>
            <a:r>
              <a:rPr dirty="0" u="sng" sz="1800" spc="-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Manager)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1420114"/>
            <a:ext cx="10166350" cy="5135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330" marR="663575" indent="-34226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dirty="0" sz="1800" spc="-13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Package</a:t>
            </a:r>
            <a:r>
              <a:rPr dirty="0" sz="1800" spc="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Tahoma"/>
                <a:cs typeface="Tahoma"/>
              </a:rPr>
              <a:t>Manager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)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6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20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default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package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manager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Node.js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entirely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4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Isaac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Z.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Schlueter.</a:t>
            </a:r>
            <a:endParaRPr sz="1800">
              <a:latin typeface="Verdana"/>
              <a:cs typeface="Verdana"/>
            </a:endParaRPr>
          </a:p>
          <a:p>
            <a:pPr algn="just" marL="354330" marR="5080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44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2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initially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released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January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12,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2010.</a:t>
            </a:r>
            <a:r>
              <a:rPr dirty="0" sz="1800" spc="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585858"/>
                </a:solidFill>
                <a:latin typeface="Tahoma"/>
                <a:cs typeface="Tahoma"/>
              </a:rPr>
              <a:t>NPM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manages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the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packages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modules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Node.js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consists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command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line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client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npm.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3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2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gets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installed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into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system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installation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Node.js.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npm</a:t>
            </a:r>
            <a:r>
              <a:rPr dirty="0" sz="1800" spc="-4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free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use.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download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public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software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packages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without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registration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logon.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packages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defined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files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package.json.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content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package.json</a:t>
            </a:r>
            <a:r>
              <a:rPr dirty="0" sz="1800" spc="-3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JSON.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least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fields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present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definition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file: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name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version.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world's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largest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Software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Registry.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1015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registry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contains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over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800,000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0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packages.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Open-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share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software.</a:t>
            </a:r>
            <a:endParaRPr sz="1800">
              <a:latin typeface="Verdana"/>
              <a:cs typeface="Verdana"/>
            </a:endParaRPr>
          </a:p>
          <a:p>
            <a:pPr algn="just" marL="35496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4965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organizations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npm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manage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private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1539" rIns="0" bIns="0" rtlCol="0" vert="horz">
            <a:spAutoFit/>
          </a:bodyPr>
          <a:lstStyle/>
          <a:p>
            <a:pPr marL="2399030">
              <a:lnSpc>
                <a:spcPct val="100000"/>
              </a:lnSpc>
              <a:spcBef>
                <a:spcPts val="105"/>
              </a:spcBef>
            </a:pPr>
            <a:r>
              <a:rPr dirty="0" sz="2900" spc="-215"/>
              <a:t>Install</a:t>
            </a:r>
            <a:r>
              <a:rPr dirty="0" sz="2900" spc="-240"/>
              <a:t> </a:t>
            </a:r>
            <a:r>
              <a:rPr dirty="0" sz="2900" spc="55"/>
              <a:t>React</a:t>
            </a:r>
            <a:r>
              <a:rPr dirty="0" sz="2900" spc="-229"/>
              <a:t> </a:t>
            </a:r>
            <a:r>
              <a:rPr dirty="0" sz="2900" spc="-10"/>
              <a:t>Developer</a:t>
            </a:r>
            <a:r>
              <a:rPr dirty="0" sz="2900" spc="-204"/>
              <a:t> </a:t>
            </a:r>
            <a:r>
              <a:rPr dirty="0" sz="2900" spc="-20"/>
              <a:t>tool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2025-06-14T06:36:04Z</dcterms:created>
  <dcterms:modified xsi:type="dcterms:W3CDTF">2025-06-14T06:36:04Z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2010</vt:lpwstr>
  </property>
</Properties>
</file>