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761"/>
            <a:ext cx="2850768" cy="685876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29" y="0"/>
                </a:moveTo>
                <a:lnTo>
                  <a:pt x="0" y="0"/>
                </a:lnTo>
                <a:lnTo>
                  <a:pt x="0" y="6858000"/>
                </a:lnTo>
                <a:lnTo>
                  <a:pt x="182829" y="6858000"/>
                </a:lnTo>
                <a:lnTo>
                  <a:pt x="182829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725"/>
            <a:ext cx="1591310" cy="507365"/>
          </a:xfrm>
          <a:custGeom>
            <a:avLst/>
            <a:gdLst/>
            <a:ahLst/>
            <a:cxnLst/>
            <a:rect l="l" t="t" r="r" b="b"/>
            <a:pathLst>
              <a:path w="1591310" h="507364">
                <a:moveTo>
                  <a:pt x="0" y="0"/>
                </a:moveTo>
                <a:lnTo>
                  <a:pt x="0" y="503820"/>
                </a:lnTo>
                <a:lnTo>
                  <a:pt x="1245108" y="507238"/>
                </a:lnTo>
                <a:lnTo>
                  <a:pt x="1345438" y="507238"/>
                </a:lnTo>
                <a:lnTo>
                  <a:pt x="1351534" y="500888"/>
                </a:lnTo>
                <a:lnTo>
                  <a:pt x="1353439" y="499363"/>
                </a:lnTo>
                <a:lnTo>
                  <a:pt x="1583944" y="268858"/>
                </a:lnTo>
                <a:lnTo>
                  <a:pt x="1589230" y="261695"/>
                </a:lnTo>
                <a:lnTo>
                  <a:pt x="1590992" y="254507"/>
                </a:lnTo>
                <a:lnTo>
                  <a:pt x="1589230" y="247320"/>
                </a:lnTo>
                <a:lnTo>
                  <a:pt x="1583944" y="240156"/>
                </a:lnTo>
                <a:lnTo>
                  <a:pt x="1354963" y="11302"/>
                </a:lnTo>
                <a:lnTo>
                  <a:pt x="1350010" y="11302"/>
                </a:lnTo>
                <a:lnTo>
                  <a:pt x="1350010" y="6476"/>
                </a:lnTo>
                <a:lnTo>
                  <a:pt x="1345438" y="6476"/>
                </a:lnTo>
                <a:lnTo>
                  <a:pt x="1340612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1248" y="113792"/>
            <a:ext cx="10509503" cy="680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4870" y="1756423"/>
            <a:ext cx="6710680" cy="3880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channel/UCcsUx7ZOL1Sa3oylC29VseA/videos" TargetMode="External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761"/>
            <a:ext cx="12188825" cy="6859270"/>
            <a:chOff x="0" y="-761"/>
            <a:chExt cx="12188825" cy="68592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825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761"/>
              <a:ext cx="2850768" cy="685876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29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29" y="6858000"/>
                  </a:lnTo>
                  <a:lnTo>
                    <a:pt x="182829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841"/>
            <a:ext cx="1742439" cy="778510"/>
          </a:xfrm>
          <a:custGeom>
            <a:avLst/>
            <a:gdLst/>
            <a:ahLst/>
            <a:cxnLst/>
            <a:rect l="l" t="t" r="r" b="b"/>
            <a:pathLst>
              <a:path w="1742439" h="778510">
                <a:moveTo>
                  <a:pt x="1345692" y="0"/>
                </a:moveTo>
                <a:lnTo>
                  <a:pt x="0" y="0"/>
                </a:lnTo>
                <a:lnTo>
                  <a:pt x="0" y="778509"/>
                </a:lnTo>
                <a:lnTo>
                  <a:pt x="1345692" y="778509"/>
                </a:lnTo>
                <a:lnTo>
                  <a:pt x="1355310" y="777704"/>
                </a:lnTo>
                <a:lnTo>
                  <a:pt x="1363202" y="775588"/>
                </a:lnTo>
                <a:lnTo>
                  <a:pt x="1369355" y="772616"/>
                </a:lnTo>
                <a:lnTo>
                  <a:pt x="1373759" y="769238"/>
                </a:lnTo>
                <a:lnTo>
                  <a:pt x="1373759" y="764539"/>
                </a:lnTo>
                <a:lnTo>
                  <a:pt x="1378458" y="764539"/>
                </a:lnTo>
                <a:lnTo>
                  <a:pt x="1734820" y="408050"/>
                </a:lnTo>
                <a:lnTo>
                  <a:pt x="1740106" y="399460"/>
                </a:lnTo>
                <a:lnTo>
                  <a:pt x="1741868" y="388667"/>
                </a:lnTo>
                <a:lnTo>
                  <a:pt x="1740106" y="376993"/>
                </a:lnTo>
                <a:lnTo>
                  <a:pt x="1734820" y="365759"/>
                </a:lnTo>
                <a:lnTo>
                  <a:pt x="1378458" y="14096"/>
                </a:lnTo>
                <a:lnTo>
                  <a:pt x="1378458" y="9397"/>
                </a:lnTo>
                <a:lnTo>
                  <a:pt x="1373759" y="9397"/>
                </a:lnTo>
                <a:lnTo>
                  <a:pt x="1369355" y="5947"/>
                </a:lnTo>
                <a:lnTo>
                  <a:pt x="1363202" y="2936"/>
                </a:lnTo>
                <a:lnTo>
                  <a:pt x="1355310" y="807"/>
                </a:lnTo>
                <a:lnTo>
                  <a:pt x="1345692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1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12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12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952"/>
            <a:ext cx="58508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54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75">
                <a:solidFill>
                  <a:srgbClr val="FF0000"/>
                </a:solidFill>
              </a:rPr>
              <a:t> </a:t>
            </a:r>
            <a:r>
              <a:rPr dirty="0" sz="4000" spc="-70">
                <a:solidFill>
                  <a:srgbClr val="FF0000"/>
                </a:solidFill>
              </a:rPr>
              <a:t>Online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548" y="6162022"/>
            <a:ext cx="685800" cy="59891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092"/>
            <a:ext cx="9144000" cy="325945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React</a:t>
            </a:r>
            <a:r>
              <a:rPr dirty="0" spc="-300"/>
              <a:t> </a:t>
            </a:r>
            <a:r>
              <a:rPr dirty="0" spc="-345"/>
              <a:t>JS</a:t>
            </a:r>
            <a:r>
              <a:rPr dirty="0" spc="-320"/>
              <a:t> </a:t>
            </a:r>
            <a:r>
              <a:rPr dirty="0" spc="-11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19302"/>
            <a:ext cx="11482705" cy="4352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27200" marR="35560" indent="-343535">
              <a:lnSpc>
                <a:spcPct val="99800"/>
              </a:lnSpc>
              <a:spcBef>
                <a:spcPts val="10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core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objective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providing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best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possible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rendering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performance.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Its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strength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focus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individual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components.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working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entire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allows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developer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break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down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complex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70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into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simpler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  <a:p>
            <a:pPr algn="just" marL="1725930" marR="5080" indent="-34226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single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page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applications.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complex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applications,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additional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state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management,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routing,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interaction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API.</a:t>
            </a:r>
            <a:endParaRPr sz="1800">
              <a:latin typeface="Verdana"/>
              <a:cs typeface="Verdana"/>
            </a:endParaRPr>
          </a:p>
          <a:p>
            <a:pPr algn="just" marL="1725930" marR="263525" indent="-34226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95">
                <a:solidFill>
                  <a:srgbClr val="585858"/>
                </a:solidFill>
                <a:latin typeface="Verdana"/>
                <a:cs typeface="Verdana"/>
              </a:rPr>
              <a:t>us</a:t>
            </a:r>
            <a:r>
              <a:rPr dirty="0" sz="1800" spc="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compose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complex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65">
                <a:solidFill>
                  <a:srgbClr val="585858"/>
                </a:solidFill>
                <a:latin typeface="Verdana"/>
                <a:cs typeface="Verdana"/>
              </a:rPr>
              <a:t>UIs</a:t>
            </a:r>
            <a:r>
              <a:rPr dirty="0" sz="1800" spc="20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writing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small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piece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code.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isolated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piece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called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Component.</a:t>
            </a:r>
            <a:endParaRPr sz="1800">
              <a:latin typeface="Verdana"/>
              <a:cs typeface="Verdana"/>
            </a:endParaRPr>
          </a:p>
          <a:p>
            <a:pPr marL="1727200" marR="6350" indent="-343535">
              <a:lnSpc>
                <a:spcPct val="100000"/>
              </a:lnSpc>
              <a:spcBef>
                <a:spcPts val="98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React</a:t>
            </a:r>
            <a:r>
              <a:rPr dirty="0" sz="18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handles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5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View</a:t>
            </a:r>
            <a:r>
              <a:rPr dirty="0" sz="18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layer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8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any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application.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Currently,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MVC</a:t>
            </a:r>
            <a:r>
              <a:rPr dirty="0" sz="1800" spc="-6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(Model,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View,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Controller)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800" spc="-4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the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most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popular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pattern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create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applications</a:t>
            </a:r>
            <a:r>
              <a:rPr dirty="0" sz="1800" spc="-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React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deals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with the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View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section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of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an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application.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React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mostly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used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large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applications</a:t>
            </a:r>
            <a:r>
              <a:rPr dirty="0" sz="1800" spc="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where</a:t>
            </a:r>
            <a:r>
              <a:rPr dirty="0" sz="1800" spc="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frequently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changed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user- interactions.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React</a:t>
            </a:r>
            <a:r>
              <a:rPr dirty="0" spc="-300"/>
              <a:t> </a:t>
            </a:r>
            <a:r>
              <a:rPr dirty="0" spc="-345"/>
              <a:t>JS</a:t>
            </a:r>
            <a:r>
              <a:rPr dirty="0" spc="-320"/>
              <a:t> </a:t>
            </a:r>
            <a:r>
              <a:rPr dirty="0" spc="-11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0548" y="1447800"/>
            <a:ext cx="9306687" cy="46062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761" y="1635378"/>
            <a:ext cx="76415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5"/>
              <a:t>Popular</a:t>
            </a:r>
            <a:r>
              <a:rPr dirty="0" sz="4800" spc="-380"/>
              <a:t> </a:t>
            </a:r>
            <a:r>
              <a:rPr dirty="0" sz="4800" spc="-385"/>
              <a:t>Sites</a:t>
            </a:r>
            <a:r>
              <a:rPr dirty="0" sz="4800" spc="-345"/>
              <a:t> </a:t>
            </a:r>
            <a:r>
              <a:rPr dirty="0" sz="4800" spc="-270"/>
              <a:t>Use</a:t>
            </a:r>
            <a:r>
              <a:rPr dirty="0" sz="4800" spc="-345"/>
              <a:t> </a:t>
            </a:r>
            <a:r>
              <a:rPr dirty="0" sz="4800" spc="105"/>
              <a:t>React</a:t>
            </a:r>
            <a:r>
              <a:rPr dirty="0" sz="4800" spc="-370"/>
              <a:t> </a:t>
            </a:r>
            <a:r>
              <a:rPr dirty="0" sz="4800" spc="-445"/>
              <a:t>JS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-350"/>
              <a:t>ASP.NET</a:t>
            </a:r>
            <a:r>
              <a:rPr dirty="0" spc="-320"/>
              <a:t> </a:t>
            </a:r>
            <a:r>
              <a:rPr dirty="0" spc="75"/>
              <a:t>Core</a:t>
            </a:r>
            <a:r>
              <a:rPr dirty="0" spc="-295"/>
              <a:t> </a:t>
            </a:r>
            <a:r>
              <a:rPr dirty="0" spc="-170"/>
              <a:t>Version</a:t>
            </a:r>
            <a:r>
              <a:rPr dirty="0" spc="-280"/>
              <a:t> </a:t>
            </a:r>
            <a:r>
              <a:rPr dirty="0" spc="-325"/>
              <a:t>History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10218420" cy="137604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0">
                <a:solidFill>
                  <a:srgbClr val="ED6D4A"/>
                </a:solidFill>
                <a:latin typeface="Verdana"/>
                <a:cs typeface="Verdana"/>
              </a:rPr>
              <a:t>Facebook: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  <a:tabLst>
                <a:tab pos="5510530" algn="l"/>
              </a:tabLst>
            </a:pP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webpage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designed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React.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	React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version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React.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is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responsible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displaying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Android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iOS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components.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mobile </a:t>
            </a:r>
            <a:r>
              <a:rPr dirty="0" sz="1800" spc="110">
                <a:solidFill>
                  <a:srgbClr val="585858"/>
                </a:solidFill>
                <a:latin typeface="Verdana"/>
                <a:cs typeface="Verdana"/>
              </a:rPr>
              <a:t>app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native.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Thus,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partially,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ReactJS.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3447160"/>
            <a:ext cx="10878185" cy="19253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7272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10">
                <a:solidFill>
                  <a:srgbClr val="ED6D4A"/>
                </a:solidFill>
                <a:latin typeface="Verdana"/>
                <a:cs typeface="Verdana"/>
              </a:rPr>
              <a:t>Instagram:</a:t>
            </a:r>
            <a:endParaRPr sz="1800">
              <a:latin typeface="Verdana"/>
              <a:cs typeface="Verdana"/>
            </a:endParaRPr>
          </a:p>
          <a:p>
            <a:pPr marL="1727200" marR="5080" indent="-343535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extensively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within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Instagram.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numerous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features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such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Google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Maps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APIs,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geo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locations,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hashtags.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Instagram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API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really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impressive.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0948" y="2438400"/>
            <a:ext cx="7391400" cy="6096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3348" y="4703597"/>
            <a:ext cx="7391400" cy="7110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-350"/>
              <a:t>ASP.NET</a:t>
            </a:r>
            <a:r>
              <a:rPr dirty="0" spc="-320"/>
              <a:t> </a:t>
            </a:r>
            <a:r>
              <a:rPr dirty="0" spc="75"/>
              <a:t>Core</a:t>
            </a:r>
            <a:r>
              <a:rPr dirty="0" spc="-295"/>
              <a:t> </a:t>
            </a:r>
            <a:r>
              <a:rPr dirty="0" spc="-170"/>
              <a:t>Version</a:t>
            </a:r>
            <a:r>
              <a:rPr dirty="0" spc="-280"/>
              <a:t> </a:t>
            </a:r>
            <a:r>
              <a:rPr dirty="0" spc="-325"/>
              <a:t>History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9172575" cy="110172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0">
                <a:solidFill>
                  <a:srgbClr val="ED6D4A"/>
                </a:solidFill>
                <a:latin typeface="Verdana"/>
                <a:cs typeface="Verdana"/>
              </a:rPr>
              <a:t>WhatsApp: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WhatsApp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for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user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interfaces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newly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launched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WhatsApp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other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frameworks.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3574160"/>
            <a:ext cx="11319510" cy="17983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7272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solidFill>
                  <a:srgbClr val="ED6D4A"/>
                </a:solidFill>
                <a:latin typeface="Verdana"/>
                <a:cs typeface="Verdana"/>
              </a:rPr>
              <a:t>Yahoo!</a:t>
            </a:r>
            <a:r>
              <a:rPr dirty="0" sz="1800" spc="-125">
                <a:solidFill>
                  <a:srgbClr val="ED6D4A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ED6D4A"/>
                </a:solidFill>
                <a:latin typeface="Verdana"/>
                <a:cs typeface="Verdana"/>
              </a:rPr>
              <a:t>Mail:</a:t>
            </a:r>
            <a:endParaRPr sz="1800">
              <a:latin typeface="Verdana"/>
              <a:cs typeface="Verdana"/>
            </a:endParaRPr>
          </a:p>
          <a:p>
            <a:pPr marL="1384300" marR="5080">
              <a:lnSpc>
                <a:spcPct val="100000"/>
              </a:lnSpc>
              <a:spcBef>
                <a:spcPts val="994"/>
              </a:spcBef>
            </a:pP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Undoubtedly,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Yahoo!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Mail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React.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products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owned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wholly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or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partially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ReactJS.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0948" y="2057400"/>
            <a:ext cx="8489188" cy="1431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3348" y="4867528"/>
            <a:ext cx="8374888" cy="14570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-350"/>
              <a:t>ASP.NET</a:t>
            </a:r>
            <a:r>
              <a:rPr dirty="0" spc="-320"/>
              <a:t> </a:t>
            </a:r>
            <a:r>
              <a:rPr dirty="0" spc="75"/>
              <a:t>Core</a:t>
            </a:r>
            <a:r>
              <a:rPr dirty="0" spc="-295"/>
              <a:t> </a:t>
            </a:r>
            <a:r>
              <a:rPr dirty="0" spc="-170"/>
              <a:t>Version</a:t>
            </a:r>
            <a:r>
              <a:rPr dirty="0" spc="-280"/>
              <a:t> </a:t>
            </a:r>
            <a:r>
              <a:rPr dirty="0" spc="-325"/>
              <a:t>History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9953625" cy="137604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10">
                <a:solidFill>
                  <a:srgbClr val="ED6D4A"/>
                </a:solidFill>
                <a:latin typeface="Verdana"/>
                <a:cs typeface="Verdana"/>
              </a:rPr>
              <a:t>Dropbox: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Dropbox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started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ReactJS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year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now.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effectively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resources.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effective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cloud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storage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services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backup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solutions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been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designed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help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ReactJS.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374260"/>
            <a:ext cx="10198735" cy="1249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Mostly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application you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800" spc="-3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your daily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life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uses ReactJS.</a:t>
            </a:r>
            <a:r>
              <a:rPr dirty="0" sz="1800" spc="-1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Also,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popular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sites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such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as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New</a:t>
            </a:r>
            <a:r>
              <a:rPr dirty="0" sz="1800" spc="-6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Arial"/>
                <a:cs typeface="Arial"/>
              </a:rPr>
              <a:t>York</a:t>
            </a:r>
            <a:r>
              <a:rPr dirty="0" sz="1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Times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,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Codecademy</a:t>
            </a:r>
            <a:r>
              <a:rPr dirty="0" sz="1800" spc="-3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also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dirty="0" sz="1800" spc="-4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ReactJS.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ts val="2155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That</a:t>
            </a:r>
            <a:r>
              <a:rPr dirty="0" sz="1800" spc="-2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means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you’ll</a:t>
            </a:r>
            <a:r>
              <a:rPr dirty="0" sz="1800" spc="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dirty="0" sz="1800" spc="-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new</a:t>
            </a:r>
            <a:r>
              <a:rPr dirty="0" sz="18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innovative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technology that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dirty="0" sz="1800" spc="-2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85858"/>
                </a:solidFill>
                <a:latin typeface="Arial MT"/>
                <a:cs typeface="Arial MT"/>
              </a:rPr>
              <a:t>being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used</a:t>
            </a: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dirty="0" sz="1800" spc="-3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some</a:t>
            </a:r>
            <a:r>
              <a:rPr dirty="0" sz="1800" spc="-1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800" spc="-25" b="1">
                <a:solidFill>
                  <a:srgbClr val="585858"/>
                </a:solidFill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155"/>
              </a:lnSpc>
            </a:pP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biggest</a:t>
            </a: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brands</a:t>
            </a:r>
            <a:r>
              <a:rPr dirty="0" sz="1800" spc="-15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dirty="0" sz="1800" spc="-2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Arial"/>
                <a:cs typeface="Arial"/>
              </a:rPr>
              <a:t>internet</a:t>
            </a:r>
            <a:r>
              <a:rPr dirty="0" sz="1800" spc="-10">
                <a:solidFill>
                  <a:srgbClr val="585858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7148" y="2514600"/>
            <a:ext cx="8443849" cy="1219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761" y="1714245"/>
            <a:ext cx="8682990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JavaScript</a:t>
            </a:r>
            <a:r>
              <a:rPr dirty="0" spc="-300"/>
              <a:t> </a:t>
            </a:r>
            <a:r>
              <a:rPr dirty="0" spc="155"/>
              <a:t>and</a:t>
            </a:r>
            <a:r>
              <a:rPr dirty="0" spc="-320"/>
              <a:t> </a:t>
            </a:r>
            <a:r>
              <a:rPr dirty="0" spc="-55"/>
              <a:t>JavaScript</a:t>
            </a:r>
            <a:r>
              <a:rPr dirty="0" spc="-310"/>
              <a:t> </a:t>
            </a:r>
            <a:r>
              <a:rPr dirty="0" spc="-160"/>
              <a:t>library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6948" y="3276600"/>
            <a:ext cx="3952875" cy="29241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JavaScript</a:t>
            </a:r>
            <a:r>
              <a:rPr dirty="0" spc="-300"/>
              <a:t> </a:t>
            </a:r>
            <a:r>
              <a:rPr dirty="0" spc="155"/>
              <a:t>and</a:t>
            </a:r>
            <a:r>
              <a:rPr dirty="0" spc="-320"/>
              <a:t> </a:t>
            </a:r>
            <a:r>
              <a:rPr dirty="0" spc="-55"/>
              <a:t>JavaScript</a:t>
            </a:r>
            <a:r>
              <a:rPr dirty="0" spc="-310"/>
              <a:t> </a:t>
            </a:r>
            <a:r>
              <a:rPr dirty="0" spc="-160"/>
              <a:t>library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2810"/>
            <a:ext cx="10140315" cy="245237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(or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JS)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control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dynamic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content.</a:t>
            </a:r>
            <a:endParaRPr sz="1800">
              <a:latin typeface="Verdana"/>
              <a:cs typeface="Verdana"/>
            </a:endParaRPr>
          </a:p>
          <a:p>
            <a:pPr marL="355600" marR="75565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Dynamic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content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includes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animated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graphics,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photo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slideshows,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interactive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forms.</a:t>
            </a:r>
            <a:endParaRPr sz="1800">
              <a:latin typeface="Verdana"/>
              <a:cs typeface="Verdana"/>
            </a:endParaRPr>
          </a:p>
          <a:p>
            <a:pPr marL="355600" marR="37465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Programming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Web.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update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change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both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CSS.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calculate,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manipulate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validate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  <a:p>
            <a:pPr marL="355600" marR="142240" indent="-343535">
              <a:lnSpc>
                <a:spcPct val="100000"/>
              </a:lnSpc>
              <a:spcBef>
                <a:spcPts val="1000"/>
              </a:spcBef>
            </a:pP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lightweight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commonly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part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pages,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whose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implementations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allow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client-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script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interact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user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make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dynamic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pages.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489" y="1863978"/>
            <a:ext cx="87858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/>
              <a:t>What</a:t>
            </a:r>
            <a:r>
              <a:rPr dirty="0" sz="4800" spc="-370"/>
              <a:t> </a:t>
            </a:r>
            <a:r>
              <a:rPr dirty="0" sz="4800" spc="-500"/>
              <a:t>is</a:t>
            </a:r>
            <a:r>
              <a:rPr dirty="0" sz="4800" spc="-350"/>
              <a:t> </a:t>
            </a:r>
            <a:r>
              <a:rPr dirty="0" sz="4800" spc="375"/>
              <a:t>a</a:t>
            </a:r>
            <a:r>
              <a:rPr dirty="0" sz="4800" spc="-350"/>
              <a:t> </a:t>
            </a:r>
            <a:r>
              <a:rPr dirty="0" sz="4800" spc="-160"/>
              <a:t>scripting</a:t>
            </a:r>
            <a:r>
              <a:rPr dirty="0" sz="4800" spc="-365"/>
              <a:t> </a:t>
            </a:r>
            <a:r>
              <a:rPr dirty="0" sz="4800" spc="105"/>
              <a:t>language?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1394">
              <a:lnSpc>
                <a:spcPct val="100000"/>
              </a:lnSpc>
              <a:spcBef>
                <a:spcPts val="95"/>
              </a:spcBef>
            </a:pPr>
            <a:r>
              <a:rPr dirty="0" spc="-55"/>
              <a:t>JavaScript</a:t>
            </a:r>
            <a:r>
              <a:rPr dirty="0" spc="-300"/>
              <a:t> </a:t>
            </a:r>
            <a:r>
              <a:rPr dirty="0" spc="155"/>
              <a:t>and</a:t>
            </a:r>
            <a:r>
              <a:rPr dirty="0" spc="-320"/>
              <a:t> </a:t>
            </a:r>
            <a:r>
              <a:rPr dirty="0" spc="-55"/>
              <a:t>JavaScript</a:t>
            </a:r>
            <a:r>
              <a:rPr dirty="0" spc="-310"/>
              <a:t> </a:t>
            </a:r>
            <a:r>
              <a:rPr dirty="0" spc="-160"/>
              <a:t>library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2"/>
            <a:ext cx="9878060" cy="2453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programming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languages.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require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compilation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step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rather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interpreted.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1800">
              <a:latin typeface="Verdana"/>
              <a:cs typeface="Verdana"/>
            </a:endParaRPr>
          </a:p>
          <a:p>
            <a:pPr marL="355600" marR="1149350" indent="-343535">
              <a:lnSpc>
                <a:spcPct val="100000"/>
              </a:lnSpc>
              <a:spcBef>
                <a:spcPts val="5"/>
              </a:spcBef>
            </a:pP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programming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designed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integrating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communicating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programming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languages.</a:t>
            </a:r>
            <a:endParaRPr sz="1800">
              <a:latin typeface="Verdana"/>
              <a:cs typeface="Verdana"/>
            </a:endParaRPr>
          </a:p>
          <a:p>
            <a:pPr marL="12700" marR="3107690">
              <a:lnSpc>
                <a:spcPts val="3170"/>
              </a:lnSpc>
              <a:spcBef>
                <a:spcPts val="85"/>
              </a:spcBef>
              <a:tabLst>
                <a:tab pos="2592705" algn="l"/>
              </a:tabLst>
            </a:pP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them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below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jquery,php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...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0">
                <a:solidFill>
                  <a:srgbClr val="585858"/>
                </a:solidFill>
                <a:latin typeface="Verdana"/>
                <a:cs typeface="Verdana"/>
              </a:rPr>
              <a:t>etc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About</a:t>
            </a:r>
            <a:r>
              <a:rPr dirty="0" spc="-320"/>
              <a:t> </a:t>
            </a:r>
            <a:r>
              <a:rPr dirty="0" spc="-135"/>
              <a:t>Sahosoft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2"/>
            <a:ext cx="10177780" cy="192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73430" indent="-343535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Sahosoft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best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resource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Technologies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Quickly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&amp;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Easily.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Sahosoft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website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about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creativity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innovative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work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field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Technology.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0"/>
              </a:spcBef>
            </a:pP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provide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Online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Classes,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Online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Live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Project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Training,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Corporate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Training,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Membership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Plan,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course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videos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articles.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Sahosoft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Online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Classes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amazing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easy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basic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advanced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level.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3445891"/>
            <a:ext cx="10241915" cy="179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tabLst>
                <a:tab pos="9845040" algn="l"/>
              </a:tabLst>
            </a:pP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Sahosoft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tutorials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programming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Computer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subjects.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main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purpose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Course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provide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quality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learning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content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students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professionals.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understand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attachment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content,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so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committed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delivering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best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possible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material.</a:t>
            </a:r>
            <a:endParaRPr sz="1800">
              <a:latin typeface="Verdana"/>
              <a:cs typeface="Verdana"/>
            </a:endParaRPr>
          </a:p>
          <a:p>
            <a:pPr marL="355600" marR="18669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Sahosoft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provide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free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videos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my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YouTube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channel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source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are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free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make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changes.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77416" y="5621223"/>
            <a:ext cx="8122284" cy="827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6100"/>
              </a:lnSpc>
              <a:spcBef>
                <a:spcPts val="100"/>
              </a:spcBef>
            </a:pP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Here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my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YouTube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channel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link: </a:t>
            </a:r>
            <a:r>
              <a:rPr dirty="0" u="sng" sz="1800" spc="-4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Verdana"/>
                <a:cs typeface="Verdana"/>
              </a:rPr>
              <a:t>https://</a:t>
            </a:r>
            <a:r>
              <a:rPr dirty="0" u="sng" sz="1800" spc="-45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Verdana"/>
                <a:cs typeface="Verdana"/>
                <a:hlinkClick r:id="rId2"/>
              </a:rPr>
              <a:t>www.youtube.com/channel/UCcsUx7ZOL1Sa3oylC29VseA/videos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216" y="1863978"/>
            <a:ext cx="1039050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0"/>
              <a:t>Advantages</a:t>
            </a:r>
            <a:r>
              <a:rPr dirty="0" sz="4800" spc="-340"/>
              <a:t> </a:t>
            </a:r>
            <a:r>
              <a:rPr dirty="0" sz="4800"/>
              <a:t>of</a:t>
            </a:r>
            <a:r>
              <a:rPr dirty="0" sz="4800" spc="-330"/>
              <a:t> </a:t>
            </a:r>
            <a:r>
              <a:rPr dirty="0" sz="4800" spc="-140"/>
              <a:t>scripting</a:t>
            </a:r>
            <a:r>
              <a:rPr dirty="0" sz="4800" spc="-365"/>
              <a:t> </a:t>
            </a:r>
            <a:r>
              <a:rPr dirty="0" sz="4800" spc="-10"/>
              <a:t>languages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1394">
              <a:lnSpc>
                <a:spcPct val="100000"/>
              </a:lnSpc>
              <a:spcBef>
                <a:spcPts val="95"/>
              </a:spcBef>
            </a:pPr>
            <a:r>
              <a:rPr dirty="0"/>
              <a:t>Advantages</a:t>
            </a:r>
            <a:r>
              <a:rPr dirty="0" spc="-114"/>
              <a:t> </a:t>
            </a:r>
            <a:r>
              <a:rPr dirty="0"/>
              <a:t>of</a:t>
            </a:r>
            <a:r>
              <a:rPr dirty="0" spc="-155"/>
              <a:t> </a:t>
            </a:r>
            <a:r>
              <a:rPr dirty="0" spc="-130"/>
              <a:t>scripting</a:t>
            </a:r>
            <a:r>
              <a:rPr dirty="0" spc="-125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19302"/>
            <a:ext cx="11438255" cy="435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0" marR="614680" indent="-34353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50" b="1">
                <a:solidFill>
                  <a:srgbClr val="ED6D4A"/>
                </a:solidFill>
                <a:latin typeface="Tahoma"/>
                <a:cs typeface="Tahoma"/>
              </a:rPr>
              <a:t>Easy</a:t>
            </a:r>
            <a:r>
              <a:rPr dirty="0" sz="1800" spc="-35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800" spc="-50" b="1">
                <a:solidFill>
                  <a:srgbClr val="ED6D4A"/>
                </a:solidFill>
                <a:latin typeface="Tahoma"/>
                <a:cs typeface="Tahoma"/>
              </a:rPr>
              <a:t>learning:</a:t>
            </a:r>
            <a:r>
              <a:rPr dirty="0" sz="1800" spc="-30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user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quickly,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much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knowledge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technology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required.</a:t>
            </a:r>
            <a:endParaRPr sz="1800">
              <a:latin typeface="Verdana"/>
              <a:cs typeface="Verdana"/>
            </a:endParaRPr>
          </a:p>
          <a:p>
            <a:pPr marL="1727200" marR="69215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110" b="1">
                <a:solidFill>
                  <a:srgbClr val="ED6D4A"/>
                </a:solidFill>
                <a:latin typeface="Tahoma"/>
                <a:cs typeface="Tahoma"/>
              </a:rPr>
              <a:t>Fast</a:t>
            </a:r>
            <a:r>
              <a:rPr dirty="0" sz="1800" spc="-20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800" spc="-65" b="1">
                <a:solidFill>
                  <a:srgbClr val="ED6D4A"/>
                </a:solidFill>
                <a:latin typeface="Tahoma"/>
                <a:cs typeface="Tahoma"/>
              </a:rPr>
              <a:t>editing:</a:t>
            </a:r>
            <a:r>
              <a:rPr dirty="0" sz="1800" spc="-15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highly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efficient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limited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number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585858"/>
                </a:solidFill>
                <a:latin typeface="Verdana"/>
                <a:cs typeface="Verdana"/>
              </a:rPr>
              <a:t>data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structures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variables to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use.</a:t>
            </a:r>
            <a:endParaRPr sz="1800">
              <a:latin typeface="Verdana"/>
              <a:cs typeface="Verdana"/>
            </a:endParaRPr>
          </a:p>
          <a:p>
            <a:pPr algn="just" marL="1725930" marR="47625" indent="-34226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110" b="1">
                <a:solidFill>
                  <a:srgbClr val="ED6D4A"/>
                </a:solidFill>
                <a:latin typeface="Tahoma"/>
                <a:cs typeface="Tahoma"/>
              </a:rPr>
              <a:t>Interactivity:</a:t>
            </a:r>
            <a:r>
              <a:rPr dirty="0" sz="1800" spc="-25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800" spc="-44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2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helps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adding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visualization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interfaces</a:t>
            </a:r>
            <a:r>
              <a:rPr dirty="0" sz="1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combinations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pages.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Modern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pages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demand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languages.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enhanced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25">
                <a:solidFill>
                  <a:srgbClr val="585858"/>
                </a:solidFill>
                <a:latin typeface="Verdana"/>
                <a:cs typeface="Verdana"/>
              </a:rPr>
              <a:t>web </a:t>
            </a:r>
            <a:r>
              <a:rPr dirty="0" sz="1800" spc="25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pages,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fascinated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visual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description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includes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background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foreground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colors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	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so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  <a:p>
            <a:pPr marL="1727200" marR="5080" indent="-34353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75" b="1">
                <a:solidFill>
                  <a:srgbClr val="ED6D4A"/>
                </a:solidFill>
                <a:latin typeface="Tahoma"/>
                <a:cs typeface="Tahoma"/>
              </a:rPr>
              <a:t>Functionality:</a:t>
            </a:r>
            <a:r>
              <a:rPr dirty="0" sz="1800" spc="-25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libraries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part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languages.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help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browsers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normal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programming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languages.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216" y="1863978"/>
            <a:ext cx="1039431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Application</a:t>
            </a:r>
            <a:r>
              <a:rPr dirty="0" sz="4800" spc="-155"/>
              <a:t> </a:t>
            </a:r>
            <a:r>
              <a:rPr dirty="0" sz="4800"/>
              <a:t>of</a:t>
            </a:r>
            <a:r>
              <a:rPr dirty="0" sz="4800" spc="-175"/>
              <a:t> </a:t>
            </a:r>
            <a:r>
              <a:rPr dirty="0" sz="4800" spc="-170"/>
              <a:t>Scripting</a:t>
            </a:r>
            <a:r>
              <a:rPr dirty="0" sz="4800" spc="-195"/>
              <a:t> </a:t>
            </a:r>
            <a:r>
              <a:rPr dirty="0" sz="4800" spc="-10"/>
              <a:t>Languages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1394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</a:t>
            </a:r>
            <a:r>
              <a:rPr dirty="0" spc="-160"/>
              <a:t> </a:t>
            </a:r>
            <a:r>
              <a:rPr dirty="0"/>
              <a:t>of</a:t>
            </a:r>
            <a:r>
              <a:rPr dirty="0" spc="-185"/>
              <a:t> </a:t>
            </a:r>
            <a:r>
              <a:rPr dirty="0" spc="-150"/>
              <a:t>Scripting</a:t>
            </a:r>
            <a:r>
              <a:rPr dirty="0" spc="-180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3419"/>
            <a:ext cx="9777095" cy="234124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many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areas: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48800"/>
              </a:lnSpc>
            </a:pP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1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well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client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side.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r>
              <a:rPr dirty="0" sz="1700" spc="-1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7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are:</a:t>
            </a:r>
            <a:r>
              <a:rPr dirty="0" sz="1700" spc="3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PHP,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Perl</a:t>
            </a:r>
            <a:r>
              <a:rPr dirty="0" sz="17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3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endParaRPr sz="1700">
              <a:latin typeface="Verdana"/>
              <a:cs typeface="Verdana"/>
            </a:endParaRPr>
          </a:p>
          <a:p>
            <a:pPr marL="12700" marR="2981960">
              <a:lnSpc>
                <a:spcPct val="148800"/>
              </a:lnSpc>
              <a:spcBef>
                <a:spcPts val="15"/>
              </a:spcBef>
            </a:pP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Client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are: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JavaScript,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AJAX,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jQuery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etc. </a:t>
            </a:r>
            <a:r>
              <a:rPr dirty="0" sz="1700" spc="-20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Games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Multimedia.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700" spc="-20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plugins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extensions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existing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3596106"/>
            <a:ext cx="10171430" cy="299148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700" spc="-20" b="1">
                <a:solidFill>
                  <a:srgbClr val="585858"/>
                </a:solidFill>
                <a:latin typeface="Tahoma"/>
                <a:cs typeface="Tahoma"/>
              </a:rPr>
              <a:t>Divided</a:t>
            </a:r>
            <a:r>
              <a:rPr dirty="0" sz="1700" spc="-6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 spc="-95" b="1">
                <a:solidFill>
                  <a:srgbClr val="585858"/>
                </a:solidFill>
                <a:latin typeface="Tahoma"/>
                <a:cs typeface="Tahoma"/>
              </a:rPr>
              <a:t>into</a:t>
            </a:r>
            <a:r>
              <a:rPr dirty="0" sz="17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 spc="-105" b="1">
                <a:solidFill>
                  <a:srgbClr val="585858"/>
                </a:solidFill>
                <a:latin typeface="Tahoma"/>
                <a:cs typeface="Tahoma"/>
              </a:rPr>
              <a:t>two</a:t>
            </a:r>
            <a:r>
              <a:rPr dirty="0" sz="17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 spc="-10" b="1">
                <a:solidFill>
                  <a:srgbClr val="585858"/>
                </a:solidFill>
                <a:latin typeface="Tahoma"/>
                <a:cs typeface="Tahoma"/>
              </a:rPr>
              <a:t>categories</a:t>
            </a:r>
            <a:endParaRPr sz="17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Client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endParaRPr sz="17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994"/>
              </a:spcBef>
            </a:pPr>
            <a:r>
              <a:rPr dirty="0" sz="1700" spc="-125">
                <a:solidFill>
                  <a:srgbClr val="ED6D4A"/>
                </a:solidFill>
                <a:latin typeface="Verdana"/>
                <a:cs typeface="Verdana"/>
              </a:rPr>
              <a:t>Server-</a:t>
            </a:r>
            <a:r>
              <a:rPr dirty="0" sz="1700" spc="-50">
                <a:solidFill>
                  <a:srgbClr val="ED6D4A"/>
                </a:solidFill>
                <a:latin typeface="Verdana"/>
                <a:cs typeface="Verdana"/>
              </a:rPr>
              <a:t>side</a:t>
            </a:r>
            <a:r>
              <a:rPr dirty="0" sz="1700" spc="-105">
                <a:solidFill>
                  <a:srgbClr val="ED6D4A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ED6D4A"/>
                </a:solidFill>
                <a:latin typeface="Verdana"/>
                <a:cs typeface="Verdana"/>
              </a:rPr>
              <a:t>scripting</a:t>
            </a:r>
            <a:r>
              <a:rPr dirty="0" sz="1700" spc="-105">
                <a:solidFill>
                  <a:srgbClr val="ED6D4A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ED6D4A"/>
                </a:solidFill>
                <a:latin typeface="Verdana"/>
                <a:cs typeface="Verdana"/>
              </a:rPr>
              <a:t>languages</a:t>
            </a:r>
            <a:r>
              <a:rPr dirty="0" sz="1700" spc="-114">
                <a:solidFill>
                  <a:srgbClr val="ED6D4A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scripts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run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hence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minimize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workload</a:t>
            </a:r>
            <a:r>
              <a:rPr dirty="0" sz="17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browser.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functionality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website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written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those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languages.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commonly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server-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585858"/>
                </a:solidFill>
                <a:latin typeface="Verdana"/>
                <a:cs typeface="Verdana"/>
              </a:rPr>
              <a:t>Node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15">
                <a:solidFill>
                  <a:srgbClr val="585858"/>
                </a:solidFill>
                <a:latin typeface="Verdana"/>
                <a:cs typeface="Verdana"/>
              </a:rPr>
              <a:t>js,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Ruby,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Python,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PHP,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700" spc="-55">
                <a:solidFill>
                  <a:srgbClr val="ED6D4A"/>
                </a:solidFill>
                <a:latin typeface="Verdana"/>
                <a:cs typeface="Verdana"/>
              </a:rPr>
              <a:t>Client-</a:t>
            </a:r>
            <a:r>
              <a:rPr dirty="0" sz="1700" spc="-50">
                <a:solidFill>
                  <a:srgbClr val="ED6D4A"/>
                </a:solidFill>
                <a:latin typeface="Verdana"/>
                <a:cs typeface="Verdana"/>
              </a:rPr>
              <a:t>side</a:t>
            </a:r>
            <a:r>
              <a:rPr dirty="0" sz="1700" spc="-135">
                <a:solidFill>
                  <a:srgbClr val="ED6D4A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ED6D4A"/>
                </a:solidFill>
                <a:latin typeface="Verdana"/>
                <a:cs typeface="Verdana"/>
              </a:rPr>
              <a:t>scripting</a:t>
            </a:r>
            <a:r>
              <a:rPr dirty="0" sz="1700" spc="-90">
                <a:solidFill>
                  <a:srgbClr val="ED6D4A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ED6D4A"/>
                </a:solidFill>
                <a:latin typeface="Verdana"/>
                <a:cs typeface="Verdana"/>
              </a:rPr>
              <a:t>languages</a:t>
            </a:r>
            <a:r>
              <a:rPr dirty="0" sz="1700" spc="-100">
                <a:solidFill>
                  <a:srgbClr val="ED6D4A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scripts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run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client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(i.e.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browser).</a:t>
            </a:r>
            <a:endParaRPr sz="1700">
              <a:latin typeface="Verdana"/>
              <a:cs typeface="Verdana"/>
            </a:endParaRPr>
          </a:p>
          <a:p>
            <a:pPr marL="355600" marR="2099310">
              <a:lnSpc>
                <a:spcPct val="100000"/>
              </a:lnSpc>
            </a:pP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sent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server-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scripts.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Some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75">
                <a:solidFill>
                  <a:srgbClr val="585858"/>
                </a:solidFill>
                <a:latin typeface="Verdana"/>
                <a:cs typeface="Verdana"/>
              </a:rPr>
              <a:t>good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examples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JavaScript,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jQuery,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65">
                <a:solidFill>
                  <a:srgbClr val="585858"/>
                </a:solidFill>
                <a:latin typeface="Verdana"/>
                <a:cs typeface="Verdana"/>
              </a:rPr>
              <a:t>CSS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etc.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489" y="1863978"/>
            <a:ext cx="75533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70"/>
              <a:t>Scripting</a:t>
            </a:r>
            <a:r>
              <a:rPr dirty="0" sz="4800" spc="-375"/>
              <a:t> </a:t>
            </a:r>
            <a:r>
              <a:rPr dirty="0" sz="4800" spc="-295"/>
              <a:t>Vs</a:t>
            </a:r>
            <a:r>
              <a:rPr dirty="0" sz="4800" spc="-340"/>
              <a:t> </a:t>
            </a:r>
            <a:r>
              <a:rPr dirty="0" sz="4800" spc="-85"/>
              <a:t>Programming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1394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Scripting</a:t>
            </a:r>
            <a:r>
              <a:rPr dirty="0" spc="-310"/>
              <a:t> </a:t>
            </a:r>
            <a:r>
              <a:rPr dirty="0" spc="-265"/>
              <a:t>Vs</a:t>
            </a:r>
            <a:r>
              <a:rPr dirty="0" spc="-300"/>
              <a:t> </a:t>
            </a:r>
            <a:r>
              <a:rPr dirty="0" spc="-75"/>
              <a:t>Programming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19302"/>
            <a:ext cx="11523345" cy="4352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0" marR="8255" indent="-343535">
              <a:lnSpc>
                <a:spcPct val="100000"/>
              </a:lnSpc>
              <a:spcBef>
                <a:spcPts val="100"/>
              </a:spcBef>
            </a:pP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Basically,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585858"/>
                </a:solidFill>
                <a:latin typeface="Tahoma"/>
                <a:cs typeface="Tahoma"/>
              </a:rPr>
              <a:t>scripting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languages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 b="1">
                <a:solidFill>
                  <a:srgbClr val="585858"/>
                </a:solidFill>
                <a:latin typeface="Tahoma"/>
                <a:cs typeface="Tahoma"/>
              </a:rPr>
              <a:t>programming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languages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theoretical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difference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between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two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 b="1">
                <a:solidFill>
                  <a:srgbClr val="585858"/>
                </a:solidFill>
                <a:latin typeface="Tahoma"/>
                <a:cs typeface="Tahoma"/>
              </a:rPr>
              <a:t>scripting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languages</a:t>
            </a:r>
            <a:r>
              <a:rPr dirty="0" sz="1800" spc="-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require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compilation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step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(it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Interpreter).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 b="1">
                <a:solidFill>
                  <a:srgbClr val="585858"/>
                </a:solidFill>
                <a:latin typeface="Tahoma"/>
                <a:cs typeface="Tahoma"/>
              </a:rPr>
              <a:t>Programming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languages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those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compiler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 b="1">
                <a:solidFill>
                  <a:srgbClr val="585858"/>
                </a:solidFill>
                <a:latin typeface="Tahoma"/>
                <a:cs typeface="Tahoma"/>
              </a:rPr>
              <a:t>Scripting</a:t>
            </a:r>
            <a:r>
              <a:rPr dirty="0" sz="1800" spc="-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b="1">
                <a:solidFill>
                  <a:srgbClr val="585858"/>
                </a:solidFill>
                <a:latin typeface="Tahoma"/>
                <a:cs typeface="Tahoma"/>
              </a:rPr>
              <a:t>languages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algn="ctr" marL="384175">
              <a:lnSpc>
                <a:spcPct val="100000"/>
              </a:lnSpc>
            </a:pP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those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Interpreter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(scripting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interpreted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browser).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endParaRPr sz="1800">
              <a:latin typeface="Verdana"/>
              <a:cs typeface="Verdana"/>
            </a:endParaRPr>
          </a:p>
          <a:p>
            <a:pPr marL="1727200" marR="903605" indent="-343535">
              <a:lnSpc>
                <a:spcPct val="100000"/>
              </a:lnSpc>
            </a:pP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example,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normally,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85">
                <a:solidFill>
                  <a:srgbClr val="585858"/>
                </a:solidFill>
                <a:latin typeface="Verdana"/>
                <a:cs typeface="Verdana"/>
              </a:rPr>
              <a:t>C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program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needs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compiled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before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running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whereas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normally,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scripting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language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like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not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compiled.</a:t>
            </a:r>
            <a:endParaRPr sz="1800">
              <a:latin typeface="Verdana"/>
              <a:cs typeface="Verdana"/>
            </a:endParaRPr>
          </a:p>
          <a:p>
            <a:pPr marL="1727200" marR="5080" indent="-343535">
              <a:lnSpc>
                <a:spcPct val="100000"/>
              </a:lnSpc>
              <a:spcBef>
                <a:spcPts val="1000"/>
              </a:spcBef>
            </a:pP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Generally,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compiled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programs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run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faster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than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interpreted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programs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because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they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first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converted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native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machine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code.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Also,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compilers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analyze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once,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report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errors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collectively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might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have,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interpreter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read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analyze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statements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each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1394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Scripting</a:t>
            </a:r>
            <a:r>
              <a:rPr dirty="0" spc="-310"/>
              <a:t> </a:t>
            </a:r>
            <a:r>
              <a:rPr dirty="0" spc="-265"/>
              <a:t>Vs</a:t>
            </a:r>
            <a:r>
              <a:rPr dirty="0" spc="-300"/>
              <a:t> </a:t>
            </a:r>
            <a:r>
              <a:rPr dirty="0" spc="-75"/>
              <a:t>Programming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592325" y="984250"/>
          <a:ext cx="10673080" cy="555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0275"/>
                <a:gridCol w="4996815"/>
                <a:gridCol w="3392170"/>
              </a:tblGrid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Factor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dirty="0" sz="1100" spc="-45">
                          <a:latin typeface="Verdana"/>
                          <a:cs typeface="Verdana"/>
                        </a:rPr>
                        <a:t>Scripting</a:t>
                      </a:r>
                      <a:r>
                        <a:rPr dirty="0" sz="11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Language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dirty="0" sz="1100" spc="-35">
                          <a:latin typeface="Verdana"/>
                          <a:cs typeface="Verdana"/>
                        </a:rPr>
                        <a:t>Programming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Language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</a:pPr>
                      <a:r>
                        <a:rPr dirty="0" sz="1100" spc="-45">
                          <a:latin typeface="Verdana"/>
                          <a:cs typeface="Verdana"/>
                        </a:rPr>
                        <a:t>Type</a:t>
                      </a:r>
                      <a:r>
                        <a:rPr dirty="0" sz="11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language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</a:pPr>
                      <a:r>
                        <a:rPr dirty="0" sz="1100" spc="-60">
                          <a:latin typeface="Verdana"/>
                          <a:cs typeface="Verdana"/>
                        </a:rPr>
                        <a:t>Interpreter</a:t>
                      </a:r>
                      <a:r>
                        <a:rPr dirty="0" sz="11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based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Compiler</a:t>
                      </a:r>
                      <a:r>
                        <a:rPr dirty="0" sz="11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based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Usage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</a:pPr>
                      <a:r>
                        <a:rPr dirty="0" sz="1100" spc="-8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combine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existing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components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60"/>
                        </a:lnSpc>
                      </a:pPr>
                      <a:r>
                        <a:rPr dirty="0" sz="1100" spc="-8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develop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scratch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Running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</a:pPr>
                      <a:r>
                        <a:rPr dirty="0" sz="1100" spc="-65">
                          <a:latin typeface="Verdana"/>
                          <a:cs typeface="Verdana"/>
                        </a:rPr>
                        <a:t>Inside</a:t>
                      </a:r>
                      <a:r>
                        <a:rPr dirty="0" sz="11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35">
                          <a:latin typeface="Verdana"/>
                          <a:cs typeface="Verdana"/>
                        </a:rPr>
                        <a:t>other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program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(dependent)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60"/>
                        </a:lnSpc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Independent</a:t>
                      </a:r>
                      <a:r>
                        <a:rPr dirty="0" sz="11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8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parent</a:t>
                      </a:r>
                      <a:r>
                        <a:rPr dirty="0" sz="11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program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Conversion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  <a:spcBef>
                          <a:spcPts val="5"/>
                        </a:spcBef>
                      </a:pPr>
                      <a:r>
                        <a:rPr dirty="0" sz="1100" spc="-40">
                          <a:latin typeface="Verdana"/>
                          <a:cs typeface="Verdana"/>
                        </a:rPr>
                        <a:t>High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level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instructions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converted</a:t>
                      </a:r>
                      <a:r>
                        <a:rPr dirty="0" sz="11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machine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language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 marR="108585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dirty="0" sz="1100" spc="-80">
                          <a:latin typeface="Verdana"/>
                          <a:cs typeface="Verdana"/>
                        </a:rPr>
                        <a:t>Full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program</a:t>
                      </a:r>
                      <a:r>
                        <a:rPr dirty="0" sz="11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converted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machine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language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in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one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time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Compilation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60"/>
                        </a:lnSpc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No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need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compile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60"/>
                        </a:lnSpc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Needs</a:t>
                      </a:r>
                      <a:r>
                        <a:rPr dirty="0" sz="11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compile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first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Coding</a:t>
                      </a:r>
                      <a:r>
                        <a:rPr dirty="0" sz="1100" spc="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type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 spc="-135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1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20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8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small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piece</a:t>
                      </a:r>
                      <a:r>
                        <a:rPr dirty="0" sz="11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55">
                          <a:latin typeface="Verdana"/>
                          <a:cs typeface="Verdana"/>
                        </a:rPr>
                        <a:t>code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55"/>
                        </a:lnSpc>
                      </a:pPr>
                      <a:r>
                        <a:rPr dirty="0" sz="1100" spc="-135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1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20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1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8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full</a:t>
                      </a:r>
                      <a:r>
                        <a:rPr dirty="0" sz="11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75">
                          <a:latin typeface="Verdana"/>
                          <a:cs typeface="Verdana"/>
                        </a:rPr>
                        <a:t>code</a:t>
                      </a:r>
                      <a:r>
                        <a:rPr dirty="0" sz="11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8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program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  <a:spcBef>
                          <a:spcPts val="5"/>
                        </a:spcBef>
                      </a:pPr>
                      <a:r>
                        <a:rPr dirty="0" sz="1100" spc="-80">
                          <a:latin typeface="Verdana"/>
                          <a:cs typeface="Verdana"/>
                        </a:rPr>
                        <a:t>Time</a:t>
                      </a:r>
                      <a:r>
                        <a:rPr dirty="0" sz="11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develop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  <a:spcBef>
                          <a:spcPts val="5"/>
                        </a:spcBef>
                      </a:pPr>
                      <a:r>
                        <a:rPr dirty="0" sz="1100" spc="-95">
                          <a:latin typeface="Verdana"/>
                          <a:cs typeface="Verdana"/>
                        </a:rPr>
                        <a:t>Less</a:t>
                      </a:r>
                      <a:r>
                        <a:rPr dirty="0" sz="11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time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as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30">
                          <a:latin typeface="Verdana"/>
                          <a:cs typeface="Verdana"/>
                        </a:rPr>
                        <a:t>required</a:t>
                      </a:r>
                      <a:r>
                        <a:rPr dirty="0" sz="11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85">
                          <a:latin typeface="Verdana"/>
                          <a:cs typeface="Verdana"/>
                        </a:rPr>
                        <a:t>less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55">
                          <a:latin typeface="Verdana"/>
                          <a:cs typeface="Verdana"/>
                        </a:rPr>
                        <a:t>code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55"/>
                        </a:lnSpc>
                        <a:spcBef>
                          <a:spcPts val="5"/>
                        </a:spcBef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More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time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as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you</a:t>
                      </a:r>
                      <a:r>
                        <a:rPr dirty="0" sz="11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need</a:t>
                      </a:r>
                      <a:r>
                        <a:rPr dirty="0" sz="11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write</a:t>
                      </a:r>
                      <a:r>
                        <a:rPr dirty="0" sz="11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full</a:t>
                      </a:r>
                      <a:r>
                        <a:rPr dirty="0" sz="11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55">
                          <a:latin typeface="Verdana"/>
                          <a:cs typeface="Verdana"/>
                        </a:rPr>
                        <a:t>code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Complexity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  <a:spcBef>
                          <a:spcPts val="5"/>
                        </a:spcBef>
                      </a:pPr>
                      <a:r>
                        <a:rPr dirty="0" sz="1100" spc="-70">
                          <a:latin typeface="Verdana"/>
                          <a:cs typeface="Verdana"/>
                        </a:rPr>
                        <a:t>Easy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write</a:t>
                      </a:r>
                      <a:r>
                        <a:rPr dirty="0" sz="11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use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55"/>
                        </a:lnSpc>
                        <a:spcBef>
                          <a:spcPts val="5"/>
                        </a:spcBef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Difficult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Interpretation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 spc="-135">
                          <a:latin typeface="Verdana"/>
                          <a:cs typeface="Verdana"/>
                        </a:rPr>
                        <a:t>It</a:t>
                      </a:r>
                      <a:r>
                        <a:rPr dirty="0" sz="11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20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1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interpreted</a:t>
                      </a:r>
                      <a:r>
                        <a:rPr dirty="0" sz="11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5">
                          <a:latin typeface="Verdana"/>
                          <a:cs typeface="Verdana"/>
                        </a:rPr>
                        <a:t>in</a:t>
                      </a:r>
                      <a:r>
                        <a:rPr dirty="0" sz="11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another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program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 marR="509905">
                        <a:lnSpc>
                          <a:spcPts val="1300"/>
                        </a:lnSpc>
                        <a:spcBef>
                          <a:spcPts val="5"/>
                        </a:spcBef>
                      </a:pPr>
                      <a:r>
                        <a:rPr dirty="0" sz="1100" spc="-60">
                          <a:latin typeface="Verdana"/>
                          <a:cs typeface="Verdana"/>
                        </a:rPr>
                        <a:t>Stand-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alone</a:t>
                      </a:r>
                      <a:r>
                        <a:rPr dirty="0" sz="11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compile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80">
                          <a:latin typeface="Verdana"/>
                          <a:cs typeface="Verdana"/>
                        </a:rPr>
                        <a:t>result,</a:t>
                      </a:r>
                      <a:r>
                        <a:rPr dirty="0" sz="11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no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need</a:t>
                      </a:r>
                      <a:r>
                        <a:rPr dirty="0" sz="11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1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35">
                          <a:latin typeface="Verdana"/>
                          <a:cs typeface="Verdana"/>
                        </a:rPr>
                        <a:t>be 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interpreted</a:t>
                      </a:r>
                      <a:r>
                        <a:rPr dirty="0" sz="11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another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program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76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Length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Verdana"/>
                          <a:cs typeface="Verdana"/>
                        </a:rPr>
                        <a:t>Only</a:t>
                      </a:r>
                      <a:r>
                        <a:rPr dirty="0" sz="11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85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few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short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lines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of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coding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55"/>
                        </a:lnSpc>
                      </a:pPr>
                      <a:r>
                        <a:rPr dirty="0" sz="1100" spc="-45">
                          <a:latin typeface="Verdana"/>
                          <a:cs typeface="Verdana"/>
                        </a:rPr>
                        <a:t>Numerous</a:t>
                      </a:r>
                      <a:r>
                        <a:rPr dirty="0" sz="11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lines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50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30">
                          <a:latin typeface="Verdana"/>
                          <a:cs typeface="Verdana"/>
                        </a:rPr>
                        <a:t>every</a:t>
                      </a:r>
                      <a:r>
                        <a:rPr dirty="0" sz="11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function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 spc="-20">
                          <a:latin typeface="Verdana"/>
                          <a:cs typeface="Verdana"/>
                        </a:rPr>
                        <a:t>Cost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 spc="-25">
                          <a:latin typeface="Verdana"/>
                          <a:cs typeface="Verdana"/>
                        </a:rPr>
                        <a:t>Low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maintenance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55"/>
                        </a:lnSpc>
                      </a:pPr>
                      <a:r>
                        <a:rPr dirty="0" sz="1100" spc="-40">
                          <a:latin typeface="Verdana"/>
                          <a:cs typeface="Verdana"/>
                        </a:rPr>
                        <a:t>High</a:t>
                      </a:r>
                      <a:r>
                        <a:rPr dirty="0" sz="11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maintenance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88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668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 spc="-10">
                          <a:latin typeface="Verdana"/>
                          <a:cs typeface="Verdana"/>
                        </a:rPr>
                        <a:t>Example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7620">
                        <a:lnSpc>
                          <a:spcPts val="1255"/>
                        </a:lnSpc>
                      </a:pPr>
                      <a:r>
                        <a:rPr dirty="0" sz="1100" spc="-30">
                          <a:latin typeface="Verdana"/>
                          <a:cs typeface="Verdana"/>
                        </a:rPr>
                        <a:t>JavaScript,</a:t>
                      </a:r>
                      <a:r>
                        <a:rPr dirty="0" sz="11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PHP, </a:t>
                      </a:r>
                      <a:r>
                        <a:rPr dirty="0" sz="1100" spc="-55">
                          <a:latin typeface="Verdana"/>
                          <a:cs typeface="Verdana"/>
                        </a:rPr>
                        <a:t>Ruby,</a:t>
                      </a:r>
                      <a:r>
                        <a:rPr dirty="0" sz="11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60">
                          <a:latin typeface="Verdana"/>
                          <a:cs typeface="Verdana"/>
                        </a:rPr>
                        <a:t>Perl, 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VB</a:t>
                      </a:r>
                      <a:r>
                        <a:rPr dirty="0" sz="11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65">
                          <a:latin typeface="Verdana"/>
                          <a:cs typeface="Verdana"/>
                        </a:rPr>
                        <a:t>Script,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etc.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8255">
                        <a:lnSpc>
                          <a:spcPts val="1255"/>
                        </a:lnSpc>
                      </a:pPr>
                      <a:r>
                        <a:rPr dirty="0" sz="1100">
                          <a:latin typeface="Verdana"/>
                          <a:cs typeface="Verdana"/>
                        </a:rPr>
                        <a:t>C,</a:t>
                      </a:r>
                      <a:r>
                        <a:rPr dirty="0" sz="11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14">
                          <a:latin typeface="Verdana"/>
                          <a:cs typeface="Verdana"/>
                        </a:rPr>
                        <a:t>C++,</a:t>
                      </a:r>
                      <a:r>
                        <a:rPr dirty="0" sz="11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>
                          <a:latin typeface="Verdana"/>
                          <a:cs typeface="Verdana"/>
                        </a:rPr>
                        <a:t>Java,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Pascal,</a:t>
                      </a:r>
                      <a:r>
                        <a:rPr dirty="0" sz="11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35">
                          <a:latin typeface="Verdana"/>
                          <a:cs typeface="Verdana"/>
                        </a:rPr>
                        <a:t>C#,</a:t>
                      </a:r>
                      <a:r>
                        <a:rPr dirty="0" sz="11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75">
                          <a:latin typeface="Verdana"/>
                          <a:cs typeface="Verdana"/>
                        </a:rPr>
                        <a:t>VB,</a:t>
                      </a:r>
                      <a:r>
                        <a:rPr dirty="0" sz="11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45">
                          <a:latin typeface="Verdana"/>
                          <a:cs typeface="Verdana"/>
                        </a:rPr>
                        <a:t>Basic,</a:t>
                      </a:r>
                      <a:r>
                        <a:rPr dirty="0" sz="11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10">
                          <a:latin typeface="Verdana"/>
                          <a:cs typeface="Verdana"/>
                        </a:rPr>
                        <a:t>COBOL,</a:t>
                      </a:r>
                      <a:r>
                        <a:rPr dirty="0" sz="11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100" spc="-20">
                          <a:latin typeface="Verdana"/>
                          <a:cs typeface="Verdana"/>
                        </a:rPr>
                        <a:t>etc.</a:t>
                      </a:r>
                      <a:endParaRPr sz="11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489" y="1863978"/>
            <a:ext cx="8280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0"/>
              <a:t>What</a:t>
            </a:r>
            <a:r>
              <a:rPr dirty="0" sz="4800" spc="-365"/>
              <a:t> </a:t>
            </a:r>
            <a:r>
              <a:rPr dirty="0" sz="4800" spc="-500"/>
              <a:t>is</a:t>
            </a:r>
            <a:r>
              <a:rPr dirty="0" sz="4800" spc="-345"/>
              <a:t> </a:t>
            </a:r>
            <a:r>
              <a:rPr dirty="0" sz="4800" spc="-55"/>
              <a:t>JavaScript</a:t>
            </a:r>
            <a:r>
              <a:rPr dirty="0" sz="4800" spc="-370"/>
              <a:t> </a:t>
            </a:r>
            <a:r>
              <a:rPr dirty="0" sz="4800" spc="-65"/>
              <a:t>used</a:t>
            </a:r>
            <a:r>
              <a:rPr dirty="0" sz="4800" spc="-345"/>
              <a:t> </a:t>
            </a:r>
            <a:r>
              <a:rPr dirty="0" sz="4800" spc="-55"/>
              <a:t>for?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1394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What</a:t>
            </a:r>
            <a:r>
              <a:rPr dirty="0" spc="-320"/>
              <a:t> </a:t>
            </a:r>
            <a:r>
              <a:rPr dirty="0" spc="-445"/>
              <a:t>is</a:t>
            </a:r>
            <a:r>
              <a:rPr dirty="0" spc="-315"/>
              <a:t> </a:t>
            </a:r>
            <a:r>
              <a:rPr dirty="0" spc="-55"/>
              <a:t>JavaScript</a:t>
            </a:r>
            <a:r>
              <a:rPr dirty="0" spc="-315"/>
              <a:t> </a:t>
            </a:r>
            <a:r>
              <a:rPr dirty="0" spc="-55"/>
              <a:t>used</a:t>
            </a:r>
            <a:r>
              <a:rPr dirty="0" spc="-290"/>
              <a:t> </a:t>
            </a:r>
            <a:r>
              <a:rPr dirty="0" spc="-20"/>
              <a:t>for?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2"/>
            <a:ext cx="9733915" cy="1650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mainly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web-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based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browsers.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Here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some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basic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for: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Adding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interactive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behaviour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pages</a:t>
            </a:r>
            <a:endParaRPr sz="1800">
              <a:latin typeface="Verdana"/>
              <a:cs typeface="Verdana"/>
            </a:endParaRPr>
          </a:p>
          <a:p>
            <a:pPr marL="355600" marR="140970" indent="-343535">
              <a:lnSpc>
                <a:spcPct val="100000"/>
              </a:lnSpc>
              <a:spcBef>
                <a:spcPts val="994"/>
              </a:spcBef>
              <a:buChar char="•"/>
              <a:tabLst>
                <a:tab pos="355600" algn="l"/>
                <a:tab pos="419734" algn="l"/>
              </a:tabLst>
            </a:pPr>
            <a:r>
              <a:rPr dirty="0" sz="1800">
                <a:solidFill>
                  <a:srgbClr val="A42F0F"/>
                </a:solidFill>
                <a:latin typeface="Arial MT"/>
                <a:cs typeface="Arial MT"/>
              </a:rPr>
              <a:t>	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users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interact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pages.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almost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limits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page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4">
                <a:solidFill>
                  <a:srgbClr val="585858"/>
                </a:solidFill>
                <a:latin typeface="Verdana"/>
                <a:cs typeface="Verdana"/>
              </a:rPr>
              <a:t>–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few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examples: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34870" y="2645181"/>
            <a:ext cx="6279515" cy="299212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Show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hide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more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click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button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60">
                <a:solidFill>
                  <a:srgbClr val="404040"/>
                </a:solidFill>
                <a:latin typeface="Verdana"/>
                <a:cs typeface="Verdana"/>
              </a:rPr>
              <a:t>Change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color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button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mouse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hovers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over</a:t>
            </a:r>
            <a:r>
              <a:rPr dirty="0" sz="16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it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Slide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through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carousel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images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40">
                <a:solidFill>
                  <a:srgbClr val="404040"/>
                </a:solidFill>
                <a:latin typeface="Verdana"/>
                <a:cs typeface="Verdana"/>
              </a:rPr>
              <a:t>homepage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Zooming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zooming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out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image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Displaying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timer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count-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down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website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Playing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audio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video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65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Displaying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animations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Using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drop-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down</a:t>
            </a:r>
            <a:r>
              <a:rPr dirty="0" sz="1600" spc="-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menu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1394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What</a:t>
            </a:r>
            <a:r>
              <a:rPr dirty="0" spc="-320"/>
              <a:t> </a:t>
            </a:r>
            <a:r>
              <a:rPr dirty="0" spc="-445"/>
              <a:t>is</a:t>
            </a:r>
            <a:r>
              <a:rPr dirty="0" spc="-315"/>
              <a:t> </a:t>
            </a:r>
            <a:r>
              <a:rPr dirty="0" spc="-55"/>
              <a:t>JavaScript</a:t>
            </a:r>
            <a:r>
              <a:rPr dirty="0" spc="-315"/>
              <a:t> </a:t>
            </a:r>
            <a:r>
              <a:rPr dirty="0" spc="-55"/>
              <a:t>used</a:t>
            </a:r>
            <a:r>
              <a:rPr dirty="0" spc="-290"/>
              <a:t> </a:t>
            </a:r>
            <a:r>
              <a:rPr dirty="0" spc="-20"/>
              <a:t>for?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11499215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7272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Creating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1727200" marR="294640" indent="-343535">
              <a:lnSpc>
                <a:spcPct val="100000"/>
              </a:lnSpc>
              <a:spcBef>
                <a:spcPts val="994"/>
              </a:spcBef>
            </a:pP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various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frameworks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developing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servers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server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endParaRPr sz="1800">
              <a:latin typeface="Verdana"/>
              <a:cs typeface="Verdana"/>
            </a:endParaRPr>
          </a:p>
          <a:p>
            <a:pPr marL="1727200" marR="56515" indent="-343535">
              <a:lnSpc>
                <a:spcPct val="100000"/>
              </a:lnSpc>
              <a:spcBef>
                <a:spcPts val="1005"/>
              </a:spcBef>
            </a:pP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Beyond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websites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apps,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build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simple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servers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back-end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infrastructure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Node.js.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Game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endParaRPr sz="1800">
              <a:latin typeface="Verdana"/>
              <a:cs typeface="Verdana"/>
            </a:endParaRPr>
          </a:p>
          <a:p>
            <a:pPr marL="1727200" marR="5080" indent="-343535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course,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browser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games.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These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great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way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beginning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practice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their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skills.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691" y="1638045"/>
            <a:ext cx="1029398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0"/>
              <a:t>Where</a:t>
            </a:r>
            <a:r>
              <a:rPr dirty="0" spc="-320"/>
              <a:t> </a:t>
            </a:r>
            <a:r>
              <a:rPr dirty="0" spc="-20"/>
              <a:t>to</a:t>
            </a:r>
            <a:r>
              <a:rPr dirty="0" spc="-305"/>
              <a:t> </a:t>
            </a:r>
            <a:r>
              <a:rPr dirty="0" spc="-90"/>
              <a:t>find</a:t>
            </a:r>
            <a:r>
              <a:rPr dirty="0" spc="-310"/>
              <a:t> </a:t>
            </a:r>
            <a:r>
              <a:rPr dirty="0" spc="-45"/>
              <a:t>the</a:t>
            </a:r>
            <a:r>
              <a:rPr dirty="0" spc="-320"/>
              <a:t> </a:t>
            </a:r>
            <a:r>
              <a:rPr dirty="0" spc="-80"/>
              <a:t>Course</a:t>
            </a:r>
            <a:r>
              <a:rPr dirty="0" spc="-295"/>
              <a:t> </a:t>
            </a:r>
            <a:r>
              <a:rPr dirty="0" spc="-100"/>
              <a:t>Source</a:t>
            </a:r>
            <a:r>
              <a:rPr dirty="0" spc="-320"/>
              <a:t> </a:t>
            </a:r>
            <a:r>
              <a:rPr dirty="0" spc="250"/>
              <a:t>Code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90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20670" y="2543683"/>
            <a:ext cx="452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110">
                <a:latin typeface="Verdana"/>
                <a:cs typeface="Verdana"/>
              </a:rPr>
              <a:t>will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provide</a:t>
            </a:r>
            <a:r>
              <a:rPr dirty="0" sz="1800" spc="-1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source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130">
                <a:latin typeface="Verdana"/>
                <a:cs typeface="Verdana"/>
              </a:rPr>
              <a:t> </a:t>
            </a:r>
            <a:r>
              <a:rPr dirty="0" sz="1800" spc="60">
                <a:latin typeface="Verdana"/>
                <a:cs typeface="Verdana"/>
              </a:rPr>
              <a:t>Google</a:t>
            </a:r>
            <a:r>
              <a:rPr dirty="0" sz="1800" spc="-125">
                <a:latin typeface="Verdana"/>
                <a:cs typeface="Verdana"/>
              </a:rPr>
              <a:t> </a:t>
            </a:r>
            <a:r>
              <a:rPr dirty="0" sz="1800" spc="-75">
                <a:latin typeface="Verdana"/>
                <a:cs typeface="Verdana"/>
              </a:rPr>
              <a:t>Drive..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Course</a:t>
            </a:r>
            <a:r>
              <a:rPr dirty="0" spc="-280"/>
              <a:t> </a:t>
            </a:r>
            <a:r>
              <a:rPr dirty="0" spc="-10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2"/>
            <a:ext cx="9978390" cy="2473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68275" indent="-343535">
              <a:lnSpc>
                <a:spcPct val="99800"/>
              </a:lnSpc>
              <a:spcBef>
                <a:spcPts val="105"/>
              </a:spcBef>
            </a:pPr>
            <a:r>
              <a:rPr dirty="0" sz="1800" spc="-19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course,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simple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maintainable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testable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single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page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to: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bootstrap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React application;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services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custom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services;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turn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into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SPA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routing.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</a:pPr>
            <a:r>
              <a:rPr dirty="0" sz="1800" spc="-19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course,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build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enterprise-strength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run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smoothly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devices..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components,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elements,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modularizing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applications,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App.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3994784"/>
            <a:ext cx="1013142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learn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how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address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challenges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encounter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single-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page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help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online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class.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make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work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easier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great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help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advancement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your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career.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Prior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taking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course,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experience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in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well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coding</a:t>
            </a:r>
            <a:r>
              <a:rPr dirty="0" sz="18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JavaScript.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Course</a:t>
            </a:r>
            <a:r>
              <a:rPr dirty="0" spc="-280"/>
              <a:t> </a:t>
            </a:r>
            <a:r>
              <a:rPr dirty="0" spc="-10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34870" y="893724"/>
            <a:ext cx="5793740" cy="1878964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600" spc="-90" b="1">
                <a:solidFill>
                  <a:srgbClr val="ED6D4A"/>
                </a:solidFill>
                <a:latin typeface="Tahoma"/>
                <a:cs typeface="Tahoma"/>
              </a:rPr>
              <a:t>By</a:t>
            </a:r>
            <a:r>
              <a:rPr dirty="0" sz="1600" spc="-30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600" spc="-60" b="1">
                <a:solidFill>
                  <a:srgbClr val="ED6D4A"/>
                </a:solidFill>
                <a:latin typeface="Tahoma"/>
                <a:cs typeface="Tahoma"/>
              </a:rPr>
              <a:t>the</a:t>
            </a:r>
            <a:r>
              <a:rPr dirty="0" sz="1600" spc="-40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ED6D4A"/>
                </a:solidFill>
                <a:latin typeface="Tahoma"/>
                <a:cs typeface="Tahoma"/>
              </a:rPr>
              <a:t>end</a:t>
            </a:r>
            <a:r>
              <a:rPr dirty="0" sz="1600" spc="-5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600" spc="-50" b="1">
                <a:solidFill>
                  <a:srgbClr val="ED6D4A"/>
                </a:solidFill>
                <a:latin typeface="Tahoma"/>
                <a:cs typeface="Tahoma"/>
              </a:rPr>
              <a:t>of</a:t>
            </a:r>
            <a:r>
              <a:rPr dirty="0" sz="1600" spc="-30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600" spc="-40" b="1">
                <a:solidFill>
                  <a:srgbClr val="ED6D4A"/>
                </a:solidFill>
                <a:latin typeface="Tahoma"/>
                <a:cs typeface="Tahoma"/>
              </a:rPr>
              <a:t>attending</a:t>
            </a:r>
            <a:r>
              <a:rPr dirty="0" sz="1600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600" spc="-125" b="1">
                <a:solidFill>
                  <a:srgbClr val="ED6D4A"/>
                </a:solidFill>
                <a:latin typeface="Tahoma"/>
                <a:cs typeface="Tahoma"/>
              </a:rPr>
              <a:t>this</a:t>
            </a:r>
            <a:r>
              <a:rPr dirty="0" sz="1600" spc="-15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600" spc="-35" b="1">
                <a:solidFill>
                  <a:srgbClr val="ED6D4A"/>
                </a:solidFill>
                <a:latin typeface="Tahoma"/>
                <a:cs typeface="Tahoma"/>
              </a:rPr>
              <a:t>online</a:t>
            </a:r>
            <a:r>
              <a:rPr dirty="0" sz="1600" spc="-10" b="1">
                <a:solidFill>
                  <a:srgbClr val="ED6D4A"/>
                </a:solidFill>
                <a:latin typeface="Tahoma"/>
                <a:cs typeface="Tahoma"/>
              </a:rPr>
              <a:t> class,</a:t>
            </a:r>
            <a:r>
              <a:rPr dirty="0" sz="1600" spc="-30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600" spc="-55" b="1">
                <a:solidFill>
                  <a:srgbClr val="ED6D4A"/>
                </a:solidFill>
                <a:latin typeface="Tahoma"/>
                <a:cs typeface="Tahoma"/>
              </a:rPr>
              <a:t>you'll</a:t>
            </a:r>
            <a:r>
              <a:rPr dirty="0" sz="1600" spc="-10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ED6D4A"/>
                </a:solidFill>
                <a:latin typeface="Tahoma"/>
                <a:cs typeface="Tahoma"/>
              </a:rPr>
              <a:t>be</a:t>
            </a:r>
            <a:r>
              <a:rPr dirty="0" sz="1600" spc="-25" b="1">
                <a:solidFill>
                  <a:srgbClr val="ED6D4A"/>
                </a:solidFill>
                <a:latin typeface="Tahoma"/>
                <a:cs typeface="Tahoma"/>
              </a:rPr>
              <a:t> </a:t>
            </a:r>
            <a:r>
              <a:rPr dirty="0" sz="1600" b="1">
                <a:solidFill>
                  <a:srgbClr val="ED6D4A"/>
                </a:solidFill>
                <a:latin typeface="Tahoma"/>
                <a:cs typeface="Tahoma"/>
              </a:rPr>
              <a:t>able </a:t>
            </a:r>
            <a:r>
              <a:rPr dirty="0" sz="1600" spc="-25" b="1">
                <a:solidFill>
                  <a:srgbClr val="ED6D4A"/>
                </a:solidFill>
                <a:latin typeface="Tahoma"/>
                <a:cs typeface="Tahoma"/>
              </a:rPr>
              <a:t>to: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 spc="318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dirty="0" sz="1600" spc="465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Build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real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client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apps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45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own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 spc="318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dirty="0" sz="1600" spc="484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Troubleshoot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common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compile-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30">
                <a:solidFill>
                  <a:srgbClr val="404040"/>
                </a:solidFill>
                <a:latin typeface="Verdana"/>
                <a:cs typeface="Verdana"/>
              </a:rPr>
              <a:t>run-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time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665">
                <a:solidFill>
                  <a:srgbClr val="404040"/>
                </a:solidFill>
                <a:latin typeface="Verdana"/>
                <a:cs typeface="Verdana"/>
              </a:rPr>
              <a:t>errors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 spc="318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dirty="0" sz="1600" spc="47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Write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clean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maintainable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00">
                <a:solidFill>
                  <a:srgbClr val="404040"/>
                </a:solidFill>
                <a:latin typeface="Verdana"/>
                <a:cs typeface="Verdana"/>
              </a:rPr>
              <a:t>code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like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0">
                <a:solidFill>
                  <a:srgbClr val="404040"/>
                </a:solidFill>
                <a:latin typeface="Verdana"/>
                <a:cs typeface="Verdana"/>
              </a:rPr>
              <a:t>professional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3180">
                <a:solidFill>
                  <a:srgbClr val="A42F0F"/>
                </a:solidFill>
                <a:latin typeface="Microsoft Sans Serif"/>
                <a:cs typeface="Microsoft Sans Serif"/>
              </a:rPr>
              <a:t>🠶</a:t>
            </a:r>
            <a:r>
              <a:rPr dirty="0" sz="1600" spc="470">
                <a:solidFill>
                  <a:srgbClr val="A42F0F"/>
                </a:solidFill>
                <a:latin typeface="Microsoft Sans Serif"/>
                <a:cs typeface="Microsoft Sans Serif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Apply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best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practices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when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building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apps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Course</a:t>
            </a:r>
            <a:r>
              <a:rPr dirty="0" spc="-280"/>
              <a:t> </a:t>
            </a:r>
            <a:r>
              <a:rPr dirty="0" spc="-10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34870" y="822981"/>
            <a:ext cx="4491990" cy="958850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2400" spc="-20" b="1">
                <a:solidFill>
                  <a:srgbClr val="404040"/>
                </a:solidFill>
                <a:latin typeface="Tahoma"/>
                <a:cs typeface="Tahoma"/>
              </a:rPr>
              <a:t>Basic</a:t>
            </a:r>
            <a:r>
              <a:rPr dirty="0" sz="2400" spc="-140" b="1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404040"/>
                </a:solidFill>
                <a:latin typeface="Tahoma"/>
                <a:cs typeface="Tahoma"/>
              </a:rPr>
              <a:t>Concepts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Now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45">
                <a:solidFill>
                  <a:srgbClr val="404040"/>
                </a:solidFill>
                <a:latin typeface="Verdana"/>
                <a:cs typeface="Verdana"/>
              </a:rPr>
              <a:t>first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we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know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these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4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34870" y="1756423"/>
            <a:ext cx="6710680" cy="373443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dirty="0" sz="1600" spc="-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45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40">
                <a:solidFill>
                  <a:srgbClr val="404040"/>
                </a:solidFill>
                <a:latin typeface="Verdana"/>
                <a:cs typeface="Verdana"/>
              </a:rPr>
              <a:t>|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Introduction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dirty="0" sz="1600" spc="-1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JavaScript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library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difference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between</a:t>
            </a:r>
            <a:r>
              <a:rPr dirty="0" sz="1600" spc="-30">
                <a:solidFill>
                  <a:srgbClr val="404040"/>
                </a:solidFill>
                <a:latin typeface="Verdana"/>
                <a:cs typeface="Verdana"/>
              </a:rPr>
              <a:t> JavaScript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library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5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framework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Why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React?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Advantages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45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40">
                <a:solidFill>
                  <a:srgbClr val="404040"/>
                </a:solidFill>
                <a:latin typeface="Verdana"/>
                <a:cs typeface="Verdana"/>
              </a:rPr>
              <a:t>|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Disadvantages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45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r>
              <a:rPr dirty="0" sz="1600" spc="-7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340">
                <a:solidFill>
                  <a:srgbClr val="404040"/>
                </a:solidFill>
                <a:latin typeface="Verdana"/>
                <a:cs typeface="Verdana"/>
              </a:rPr>
              <a:t>|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Limitations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Where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404040"/>
                </a:solidFill>
                <a:latin typeface="Verdana"/>
                <a:cs typeface="Verdana"/>
              </a:rPr>
              <a:t>use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9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2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404040"/>
                </a:solidFill>
                <a:latin typeface="Verdana"/>
                <a:cs typeface="Verdana"/>
              </a:rPr>
              <a:t>single</a:t>
            </a:r>
            <a:r>
              <a:rPr dirty="0" sz="1600" spc="-11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85">
                <a:solidFill>
                  <a:srgbClr val="404040"/>
                </a:solidFill>
                <a:latin typeface="Verdana"/>
                <a:cs typeface="Verdana"/>
              </a:rPr>
              <a:t>page</a:t>
            </a:r>
            <a:r>
              <a:rPr dirty="0" sz="1600" spc="-1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r>
              <a:rPr dirty="0" sz="1600" spc="-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45">
                <a:solidFill>
                  <a:srgbClr val="404040"/>
                </a:solidFill>
                <a:latin typeface="Verdana"/>
                <a:cs typeface="Verdana"/>
              </a:rPr>
              <a:t>JS</a:t>
            </a:r>
            <a:r>
              <a:rPr dirty="0" sz="1600" spc="-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40">
                <a:solidFill>
                  <a:srgbClr val="404040"/>
                </a:solidFill>
                <a:latin typeface="Verdana"/>
                <a:cs typeface="Verdana"/>
              </a:rPr>
              <a:t>vs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Angular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dirty="0" sz="1600" spc="-9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404040"/>
                </a:solidFill>
                <a:latin typeface="Verdana"/>
                <a:cs typeface="Verdana"/>
              </a:rPr>
              <a:t>should</a:t>
            </a:r>
            <a:r>
              <a:rPr dirty="0" sz="1600" spc="-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have</a:t>
            </a:r>
            <a:r>
              <a:rPr dirty="0" sz="1600" spc="-1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12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1600" spc="-10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404040"/>
                </a:solidFill>
                <a:latin typeface="Verdana"/>
                <a:cs typeface="Verdana"/>
              </a:rPr>
              <a:t>basic</a:t>
            </a:r>
            <a:r>
              <a:rPr dirty="0" sz="1600" spc="-1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understanding</a:t>
            </a:r>
            <a:r>
              <a:rPr dirty="0" sz="1600" spc="-5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1600" spc="-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35">
                <a:solidFill>
                  <a:srgbClr val="404040"/>
                </a:solidFill>
                <a:latin typeface="Verdana"/>
                <a:cs typeface="Verdana"/>
              </a:rPr>
              <a:t>learn</a:t>
            </a:r>
            <a:r>
              <a:rPr dirty="0" sz="1600" spc="-10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404040"/>
                </a:solidFill>
                <a:latin typeface="Verdana"/>
                <a:cs typeface="Verdana"/>
              </a:rPr>
              <a:t>React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1370" y="1558874"/>
            <a:ext cx="63233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5"/>
              <a:t>React</a:t>
            </a:r>
            <a:r>
              <a:rPr dirty="0" sz="4800" spc="-380"/>
              <a:t> </a:t>
            </a:r>
            <a:r>
              <a:rPr dirty="0" sz="4800" spc="-415"/>
              <a:t>JS</a:t>
            </a:r>
            <a:r>
              <a:rPr dirty="0" sz="4800" spc="-360"/>
              <a:t> </a:t>
            </a:r>
            <a:r>
              <a:rPr dirty="0" sz="4800" spc="-110"/>
              <a:t>Introduction</a:t>
            </a:r>
            <a:endParaRPr sz="4800"/>
          </a:p>
        </p:txBody>
      </p:sp>
      <p:grpSp>
        <p:nvGrpSpPr>
          <p:cNvPr id="3" name="object 3" descr=""/>
          <p:cNvGrpSpPr/>
          <p:nvPr/>
        </p:nvGrpSpPr>
        <p:grpSpPr>
          <a:xfrm>
            <a:off x="2436748" y="2230869"/>
            <a:ext cx="9636760" cy="4420235"/>
            <a:chOff x="2436748" y="2230869"/>
            <a:chExt cx="9636760" cy="442023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58908" y="6019800"/>
              <a:ext cx="2514600" cy="63093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6748" y="2230869"/>
              <a:ext cx="8210550" cy="394335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React</a:t>
            </a:r>
            <a:r>
              <a:rPr dirty="0" spc="-300"/>
              <a:t> </a:t>
            </a:r>
            <a:r>
              <a:rPr dirty="0" spc="-345"/>
              <a:t>JS</a:t>
            </a:r>
            <a:r>
              <a:rPr dirty="0" spc="-320"/>
              <a:t> </a:t>
            </a:r>
            <a:r>
              <a:rPr dirty="0" spc="-11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991870"/>
            <a:ext cx="10176510" cy="215328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5600" marR="5080" indent="-343535">
              <a:lnSpc>
                <a:spcPct val="89900"/>
              </a:lnSpc>
              <a:spcBef>
                <a:spcPts val="31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popular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front-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end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websites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applications 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developed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maintained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help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designers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interactive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user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interfaces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very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quickly.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Currently,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great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demand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0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industry.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called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simply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or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React.js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Facebook React.js.</a:t>
            </a:r>
            <a:endParaRPr sz="1800">
              <a:latin typeface="Verdana"/>
              <a:cs typeface="Verdana"/>
            </a:endParaRPr>
          </a:p>
          <a:p>
            <a:pPr marL="355600" marR="457200" indent="-343535">
              <a:lnSpc>
                <a:spcPct val="89700"/>
              </a:lnSpc>
              <a:spcBef>
                <a:spcPts val="1019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  <a:tab pos="7425690" algn="l"/>
              </a:tabLst>
            </a:pP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Angular,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jQuery.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	Many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people</a:t>
            </a:r>
            <a:r>
              <a:rPr dirty="0" sz="1800" spc="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get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confused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part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consider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framework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library;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is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wrong.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5089016"/>
            <a:ext cx="10180955" cy="1040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055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build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creating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rich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engaging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ts val="1945"/>
              </a:lnSpc>
            </a:pP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fast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efficiently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minimal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coding.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powers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popular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social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media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sites</a:t>
            </a:r>
            <a:endParaRPr sz="1800">
              <a:latin typeface="Verdana"/>
              <a:cs typeface="Verdana"/>
            </a:endParaRPr>
          </a:p>
          <a:p>
            <a:pPr marL="355600" marR="8255">
              <a:lnSpc>
                <a:spcPts val="1939"/>
              </a:lnSpc>
              <a:spcBef>
                <a:spcPts val="140"/>
              </a:spcBef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such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Instagram.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Currently,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popular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developer’s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0">
                <a:solidFill>
                  <a:srgbClr val="585858"/>
                </a:solidFill>
                <a:latin typeface="Verdana"/>
                <a:cs typeface="Verdana"/>
              </a:rPr>
              <a:t>choice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creating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Websites,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Applications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7719" y="3429000"/>
            <a:ext cx="7484364" cy="13766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3896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React</a:t>
            </a:r>
            <a:r>
              <a:rPr dirty="0" spc="-300"/>
              <a:t> </a:t>
            </a:r>
            <a:r>
              <a:rPr dirty="0" spc="-345"/>
              <a:t>JS</a:t>
            </a:r>
            <a:r>
              <a:rPr dirty="0" spc="-320"/>
              <a:t> </a:t>
            </a:r>
            <a:r>
              <a:rPr dirty="0" spc="-110"/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9302"/>
            <a:ext cx="10242550" cy="5067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6990" indent="-343535">
              <a:lnSpc>
                <a:spcPct val="99800"/>
              </a:lnSpc>
              <a:spcBef>
                <a:spcPts val="10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0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open-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source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for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building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user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interfaces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specifically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single-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page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It’s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handling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view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layer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mobile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apps.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us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reusable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70">
                <a:solidFill>
                  <a:srgbClr val="585858"/>
                </a:solidFill>
                <a:latin typeface="Verdana"/>
                <a:cs typeface="Verdana"/>
              </a:rPr>
              <a:t>UI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components.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was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first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created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Jordan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Walke,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software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engineer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working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Facebook.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first</a:t>
            </a:r>
            <a:endParaRPr sz="18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deployed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Facebook’s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newsfeed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2011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Instagram.com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2012.</a:t>
            </a:r>
            <a:endParaRPr sz="1800">
              <a:latin typeface="Verdana"/>
              <a:cs typeface="Verdana"/>
            </a:endParaRPr>
          </a:p>
          <a:p>
            <a:pPr marL="355600" marR="220979" indent="-343535">
              <a:lnSpc>
                <a:spcPct val="999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developers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large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applications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change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data,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without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reloading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page.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main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purpose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fast,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scalable,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simple.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5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works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user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interfaces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application.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corresponds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view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in 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14">
                <a:solidFill>
                  <a:srgbClr val="585858"/>
                </a:solidFill>
                <a:latin typeface="Verdana"/>
                <a:cs typeface="Verdana"/>
              </a:rPr>
              <a:t>MVC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template.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combination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libraries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or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frameworks.</a:t>
            </a:r>
            <a:endParaRPr sz="1800">
              <a:latin typeface="Verdana"/>
              <a:cs typeface="Verdana"/>
            </a:endParaRPr>
          </a:p>
          <a:p>
            <a:pPr marL="355600" marR="326390" indent="-343535">
              <a:lnSpc>
                <a:spcPct val="99800"/>
              </a:lnSpc>
              <a:spcBef>
                <a:spcPts val="101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encourages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creating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reusable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components.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offers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simple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model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35">
                <a:solidFill>
                  <a:srgbClr val="585858"/>
                </a:solidFill>
                <a:latin typeface="Verdana"/>
                <a:cs typeface="Verdana"/>
              </a:rPr>
              <a:t>and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better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performance.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has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strong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client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base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large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community.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has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very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proper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documentation.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render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server-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side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25">
                <a:solidFill>
                  <a:srgbClr val="585858"/>
                </a:solidFill>
                <a:latin typeface="Verdana"/>
                <a:cs typeface="Verdana"/>
              </a:rPr>
              <a:t>code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Node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any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platform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API.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99700"/>
              </a:lnSpc>
              <a:spcBef>
                <a:spcPts val="102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library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used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web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development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build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interactive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elements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on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websites.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if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you’re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familiar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libraries,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that’s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helpful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definition.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01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549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F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2025-06-14T06:35:13Z</dcterms:created>
  <dcterms:modified xsi:type="dcterms:W3CDTF">2025-06-14T06:35:13Z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2010</vt:lpwstr>
  </property>
</Properties>
</file>