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x="12192000" cy="6858000"/>
  <p:notesSz cx="12192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75761" y="3116402"/>
            <a:ext cx="6785609" cy="574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252525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252525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252525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252525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-1523"/>
            <a:ext cx="2851404" cy="6859524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0" y="0"/>
            <a:ext cx="182880" cy="6858000"/>
          </a:xfrm>
          <a:custGeom>
            <a:avLst/>
            <a:gdLst/>
            <a:ahLst/>
            <a:cxnLst/>
            <a:rect l="l" t="t" r="r" b="b"/>
            <a:pathLst>
              <a:path w="182880" h="6858000">
                <a:moveTo>
                  <a:pt x="182880" y="0"/>
                </a:moveTo>
                <a:lnTo>
                  <a:pt x="0" y="0"/>
                </a:lnTo>
                <a:lnTo>
                  <a:pt x="0" y="6858000"/>
                </a:lnTo>
                <a:lnTo>
                  <a:pt x="182880" y="6858000"/>
                </a:lnTo>
                <a:lnTo>
                  <a:pt x="182880" y="0"/>
                </a:lnTo>
                <a:close/>
              </a:path>
            </a:pathLst>
          </a:custGeom>
          <a:solidFill>
            <a:srgbClr val="766E5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0" y="4911852"/>
            <a:ext cx="1590675" cy="508000"/>
          </a:xfrm>
          <a:custGeom>
            <a:avLst/>
            <a:gdLst/>
            <a:ahLst/>
            <a:cxnLst/>
            <a:rect l="l" t="t" r="r" b="b"/>
            <a:pathLst>
              <a:path w="1590675" h="508000">
                <a:moveTo>
                  <a:pt x="0" y="0"/>
                </a:moveTo>
                <a:lnTo>
                  <a:pt x="0" y="503948"/>
                </a:lnTo>
                <a:lnTo>
                  <a:pt x="1244650" y="507491"/>
                </a:lnTo>
                <a:lnTo>
                  <a:pt x="1344930" y="507491"/>
                </a:lnTo>
                <a:lnTo>
                  <a:pt x="1349502" y="502665"/>
                </a:lnTo>
                <a:lnTo>
                  <a:pt x="1353058" y="499617"/>
                </a:lnTo>
                <a:lnTo>
                  <a:pt x="1583436" y="268858"/>
                </a:lnTo>
                <a:lnTo>
                  <a:pt x="1588722" y="261714"/>
                </a:lnTo>
                <a:lnTo>
                  <a:pt x="1590484" y="254571"/>
                </a:lnTo>
                <a:lnTo>
                  <a:pt x="1588722" y="247427"/>
                </a:lnTo>
                <a:lnTo>
                  <a:pt x="1583436" y="240283"/>
                </a:lnTo>
                <a:lnTo>
                  <a:pt x="1354582" y="11302"/>
                </a:lnTo>
                <a:lnTo>
                  <a:pt x="1349502" y="11302"/>
                </a:lnTo>
                <a:lnTo>
                  <a:pt x="1349502" y="6476"/>
                </a:lnTo>
                <a:lnTo>
                  <a:pt x="1344930" y="6476"/>
                </a:lnTo>
                <a:lnTo>
                  <a:pt x="1340104" y="1777"/>
                </a:lnTo>
                <a:lnTo>
                  <a:pt x="0" y="0"/>
                </a:lnTo>
                <a:close/>
              </a:path>
            </a:pathLst>
          </a:custGeom>
          <a:solidFill>
            <a:srgbClr val="A42F0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30070" y="345135"/>
            <a:ext cx="3708400" cy="452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252525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jpg"/><Relationship Id="rId6" Type="http://schemas.openxmlformats.org/officeDocument/2006/relationships/image" Target="../media/image5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5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5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5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5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-1523"/>
            <a:ext cx="12189460" cy="6859905"/>
            <a:chOff x="0" y="-1523"/>
            <a:chExt cx="12189460" cy="6859905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88952" cy="6858000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-1523"/>
              <a:ext cx="2851404" cy="6859524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0" y="0"/>
              <a:ext cx="182880" cy="6858000"/>
            </a:xfrm>
            <a:custGeom>
              <a:avLst/>
              <a:gdLst/>
              <a:ahLst/>
              <a:cxnLst/>
              <a:rect l="l" t="t" r="r" b="b"/>
              <a:pathLst>
                <a:path w="182880" h="6858000">
                  <a:moveTo>
                    <a:pt x="182880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182880" y="6858000"/>
                  </a:lnTo>
                  <a:lnTo>
                    <a:pt x="182880" y="0"/>
                  </a:lnTo>
                  <a:close/>
                </a:path>
              </a:pathLst>
            </a:custGeom>
            <a:solidFill>
              <a:srgbClr val="766E5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/>
          <p:nvPr/>
        </p:nvSpPr>
        <p:spPr>
          <a:xfrm>
            <a:off x="0" y="4323588"/>
            <a:ext cx="1741170" cy="779145"/>
          </a:xfrm>
          <a:custGeom>
            <a:avLst/>
            <a:gdLst/>
            <a:ahLst/>
            <a:cxnLst/>
            <a:rect l="l" t="t" r="r" b="b"/>
            <a:pathLst>
              <a:path w="1741170" h="779145">
                <a:moveTo>
                  <a:pt x="1345057" y="0"/>
                </a:moveTo>
                <a:lnTo>
                  <a:pt x="0" y="0"/>
                </a:lnTo>
                <a:lnTo>
                  <a:pt x="0" y="778763"/>
                </a:lnTo>
                <a:lnTo>
                  <a:pt x="1345057" y="778763"/>
                </a:lnTo>
                <a:lnTo>
                  <a:pt x="1354748" y="777956"/>
                </a:lnTo>
                <a:lnTo>
                  <a:pt x="1362678" y="775827"/>
                </a:lnTo>
                <a:lnTo>
                  <a:pt x="1368845" y="772816"/>
                </a:lnTo>
                <a:lnTo>
                  <a:pt x="1373251" y="769366"/>
                </a:lnTo>
                <a:lnTo>
                  <a:pt x="1373251" y="764667"/>
                </a:lnTo>
                <a:lnTo>
                  <a:pt x="1377950" y="764667"/>
                </a:lnTo>
                <a:lnTo>
                  <a:pt x="1734058" y="408178"/>
                </a:lnTo>
                <a:lnTo>
                  <a:pt x="1739344" y="399587"/>
                </a:lnTo>
                <a:lnTo>
                  <a:pt x="1741106" y="388794"/>
                </a:lnTo>
                <a:lnTo>
                  <a:pt x="1739344" y="377120"/>
                </a:lnTo>
                <a:lnTo>
                  <a:pt x="1734058" y="365887"/>
                </a:lnTo>
                <a:lnTo>
                  <a:pt x="1377950" y="14097"/>
                </a:lnTo>
                <a:lnTo>
                  <a:pt x="1377950" y="9398"/>
                </a:lnTo>
                <a:lnTo>
                  <a:pt x="1373251" y="9398"/>
                </a:lnTo>
                <a:lnTo>
                  <a:pt x="1368845" y="5947"/>
                </a:lnTo>
                <a:lnTo>
                  <a:pt x="1362678" y="2936"/>
                </a:lnTo>
                <a:lnTo>
                  <a:pt x="1354748" y="807"/>
                </a:lnTo>
                <a:lnTo>
                  <a:pt x="1345057" y="0"/>
                </a:lnTo>
                <a:close/>
              </a:path>
            </a:pathLst>
          </a:custGeom>
          <a:solidFill>
            <a:srgbClr val="A42F0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/>
          <p:nvPr/>
        </p:nvSpPr>
        <p:spPr>
          <a:xfrm>
            <a:off x="1296416" y="5663894"/>
            <a:ext cx="277876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b="1">
                <a:solidFill>
                  <a:srgbClr val="3A372A"/>
                </a:solidFill>
                <a:latin typeface="Arial"/>
                <a:cs typeface="Arial"/>
              </a:rPr>
              <a:t>By:</a:t>
            </a:r>
            <a:r>
              <a:rPr dirty="0" sz="2800" spc="-125" b="1">
                <a:solidFill>
                  <a:srgbClr val="3A372A"/>
                </a:solidFill>
                <a:latin typeface="Arial"/>
                <a:cs typeface="Arial"/>
              </a:rPr>
              <a:t> </a:t>
            </a:r>
            <a:r>
              <a:rPr dirty="0" sz="2800" b="1">
                <a:solidFill>
                  <a:srgbClr val="3A372A"/>
                </a:solidFill>
                <a:latin typeface="Arial"/>
                <a:cs typeface="Arial"/>
              </a:rPr>
              <a:t>Ajeet</a:t>
            </a:r>
            <a:r>
              <a:rPr dirty="0" sz="2800" spc="-80" b="1">
                <a:solidFill>
                  <a:srgbClr val="3A372A"/>
                </a:solidFill>
                <a:latin typeface="Arial"/>
                <a:cs typeface="Arial"/>
              </a:rPr>
              <a:t> </a:t>
            </a:r>
            <a:r>
              <a:rPr dirty="0" sz="2800" spc="-10" b="1">
                <a:solidFill>
                  <a:srgbClr val="3A372A"/>
                </a:solidFill>
                <a:latin typeface="Arial"/>
                <a:cs typeface="Arial"/>
              </a:rPr>
              <a:t>Kumar</a:t>
            </a:r>
            <a:endParaRPr sz="2800">
              <a:latin typeface="Arial"/>
              <a:cs typeface="Arial"/>
            </a:endParaRPr>
          </a:p>
        </p:txBody>
      </p:sp>
      <p:sp>
        <p:nvSpPr>
          <p:cNvPr id="8" name="object 8" descr=""/>
          <p:cNvSpPr/>
          <p:nvPr/>
        </p:nvSpPr>
        <p:spPr>
          <a:xfrm>
            <a:off x="1217675" y="5638800"/>
            <a:ext cx="10971530" cy="0"/>
          </a:xfrm>
          <a:custGeom>
            <a:avLst/>
            <a:gdLst/>
            <a:ahLst/>
            <a:cxnLst/>
            <a:rect l="l" t="t" r="r" b="b"/>
            <a:pathLst>
              <a:path w="10971530" h="0">
                <a:moveTo>
                  <a:pt x="0" y="0"/>
                </a:moveTo>
                <a:lnTo>
                  <a:pt x="10971276" y="0"/>
                </a:lnTo>
              </a:path>
            </a:pathLst>
          </a:custGeom>
          <a:ln w="9144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9" name="object 9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558528" y="6019800"/>
            <a:ext cx="2514600" cy="630936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3123945" y="250647"/>
            <a:ext cx="585152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75">
                <a:solidFill>
                  <a:srgbClr val="FF0000"/>
                </a:solidFill>
              </a:rPr>
              <a:t>React</a:t>
            </a:r>
            <a:r>
              <a:rPr dirty="0" sz="4000" spc="-270">
                <a:solidFill>
                  <a:srgbClr val="FF0000"/>
                </a:solidFill>
              </a:rPr>
              <a:t> </a:t>
            </a:r>
            <a:r>
              <a:rPr dirty="0" sz="4000" spc="-225">
                <a:solidFill>
                  <a:srgbClr val="FF0000"/>
                </a:solidFill>
              </a:rPr>
              <a:t>Js</a:t>
            </a:r>
            <a:r>
              <a:rPr dirty="0" sz="4000" spc="-290">
                <a:solidFill>
                  <a:srgbClr val="FF0000"/>
                </a:solidFill>
              </a:rPr>
              <a:t> </a:t>
            </a:r>
            <a:r>
              <a:rPr dirty="0" sz="4000" spc="-65">
                <a:solidFill>
                  <a:srgbClr val="FF0000"/>
                </a:solidFill>
              </a:rPr>
              <a:t>Online</a:t>
            </a:r>
            <a:r>
              <a:rPr dirty="0" sz="4000" spc="-295">
                <a:solidFill>
                  <a:srgbClr val="FF0000"/>
                </a:solidFill>
              </a:rPr>
              <a:t> </a:t>
            </a:r>
            <a:r>
              <a:rPr dirty="0" sz="4000" spc="-170">
                <a:solidFill>
                  <a:srgbClr val="FF0000"/>
                </a:solidFill>
              </a:rPr>
              <a:t>Training</a:t>
            </a:r>
            <a:endParaRPr sz="4000"/>
          </a:p>
        </p:txBody>
      </p:sp>
      <p:pic>
        <p:nvPicPr>
          <p:cNvPr id="11" name="object 11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979676" y="6161530"/>
            <a:ext cx="685800" cy="598932"/>
          </a:xfrm>
          <a:prstGeom prst="rect">
            <a:avLst/>
          </a:prstGeom>
        </p:spPr>
      </p:pic>
      <p:sp>
        <p:nvSpPr>
          <p:cNvPr id="12" name="object 12" descr=""/>
          <p:cNvSpPr txBox="1"/>
          <p:nvPr/>
        </p:nvSpPr>
        <p:spPr>
          <a:xfrm>
            <a:off x="382015" y="4599813"/>
            <a:ext cx="36703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solidFill>
                  <a:srgbClr val="FFFFFF"/>
                </a:solidFill>
                <a:latin typeface="Arial"/>
                <a:cs typeface="Arial"/>
              </a:rPr>
              <a:t>10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13" name="object 13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208276" y="1752600"/>
            <a:ext cx="9144000" cy="3258312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0" y="0"/>
            <a:ext cx="1979676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05"/>
              <a:t>PropTypes</a:t>
            </a:r>
            <a:r>
              <a:rPr dirty="0" spc="-175"/>
              <a:t> </a:t>
            </a:r>
            <a:r>
              <a:rPr dirty="0" spc="-140"/>
              <a:t>in</a:t>
            </a:r>
            <a:r>
              <a:rPr dirty="0" spc="-195"/>
              <a:t> </a:t>
            </a:r>
            <a:r>
              <a:rPr dirty="0" spc="50"/>
              <a:t>React</a:t>
            </a:r>
            <a:r>
              <a:rPr dirty="0" spc="-165"/>
              <a:t> </a:t>
            </a:r>
            <a:r>
              <a:rPr dirty="0" spc="-80"/>
              <a:t>Js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05815" y="1014729"/>
            <a:ext cx="6809105" cy="43573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670685" indent="-286385">
              <a:lnSpc>
                <a:spcPct val="100000"/>
              </a:lnSpc>
              <a:spcBef>
                <a:spcPts val="100"/>
              </a:spcBef>
              <a:buClr>
                <a:srgbClr val="A42F0F"/>
              </a:buClr>
              <a:buSzPct val="55555"/>
              <a:buFont typeface="Wingdings"/>
              <a:buChar char=""/>
              <a:tabLst>
                <a:tab pos="1670685" algn="l"/>
              </a:tabLst>
            </a:pPr>
            <a:r>
              <a:rPr dirty="0" sz="1800">
                <a:solidFill>
                  <a:srgbClr val="BC4146"/>
                </a:solidFill>
                <a:latin typeface="Consolas"/>
                <a:cs typeface="Consolas"/>
              </a:rPr>
              <a:t>PropTypes.any</a:t>
            </a:r>
            <a:r>
              <a:rPr dirty="0" sz="1800">
                <a:solidFill>
                  <a:srgbClr val="212121"/>
                </a:solidFill>
                <a:latin typeface="Arial MT"/>
                <a:cs typeface="Arial MT"/>
              </a:rPr>
              <a:t>:</a:t>
            </a:r>
            <a:r>
              <a:rPr dirty="0" sz="1800" spc="-25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212121"/>
                </a:solidFill>
                <a:latin typeface="Arial MT"/>
                <a:cs typeface="Arial MT"/>
              </a:rPr>
              <a:t>The</a:t>
            </a:r>
            <a:r>
              <a:rPr dirty="0" sz="1800" spc="-45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212121"/>
                </a:solidFill>
                <a:latin typeface="Arial MT"/>
                <a:cs typeface="Arial MT"/>
              </a:rPr>
              <a:t>prop</a:t>
            </a:r>
            <a:r>
              <a:rPr dirty="0" sz="1800" spc="-2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212121"/>
                </a:solidFill>
                <a:latin typeface="Arial MT"/>
                <a:cs typeface="Arial MT"/>
              </a:rPr>
              <a:t>can</a:t>
            </a:r>
            <a:r>
              <a:rPr dirty="0" sz="1800" spc="-35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212121"/>
                </a:solidFill>
                <a:latin typeface="Arial MT"/>
                <a:cs typeface="Arial MT"/>
              </a:rPr>
              <a:t>be</a:t>
            </a:r>
            <a:r>
              <a:rPr dirty="0" sz="1800" spc="-2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212121"/>
                </a:solidFill>
                <a:latin typeface="Arial MT"/>
                <a:cs typeface="Arial MT"/>
              </a:rPr>
              <a:t>of</a:t>
            </a:r>
            <a:r>
              <a:rPr dirty="0" sz="1800" spc="-35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212121"/>
                </a:solidFill>
                <a:latin typeface="Arial MT"/>
                <a:cs typeface="Arial MT"/>
              </a:rPr>
              <a:t>any</a:t>
            </a:r>
            <a:r>
              <a:rPr dirty="0" sz="1800" spc="-2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212121"/>
                </a:solidFill>
                <a:latin typeface="Arial MT"/>
                <a:cs typeface="Arial MT"/>
              </a:rPr>
              <a:t>data</a:t>
            </a:r>
            <a:r>
              <a:rPr dirty="0" sz="1800" spc="-25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1800" spc="-20">
                <a:solidFill>
                  <a:srgbClr val="212121"/>
                </a:solidFill>
                <a:latin typeface="Arial MT"/>
                <a:cs typeface="Arial MT"/>
              </a:rPr>
              <a:t>type</a:t>
            </a:r>
            <a:endParaRPr sz="1800">
              <a:latin typeface="Arial MT"/>
              <a:cs typeface="Arial MT"/>
            </a:endParaRPr>
          </a:p>
          <a:p>
            <a:pPr marL="1670685" indent="-286385">
              <a:lnSpc>
                <a:spcPct val="100000"/>
              </a:lnSpc>
              <a:spcBef>
                <a:spcPts val="1955"/>
              </a:spcBef>
              <a:buClr>
                <a:srgbClr val="A42F0F"/>
              </a:buClr>
              <a:buSzPct val="55555"/>
              <a:buFont typeface="Wingdings"/>
              <a:buChar char=""/>
              <a:tabLst>
                <a:tab pos="1670685" algn="l"/>
              </a:tabLst>
            </a:pPr>
            <a:r>
              <a:rPr dirty="0" sz="1800">
                <a:solidFill>
                  <a:srgbClr val="BC4146"/>
                </a:solidFill>
                <a:latin typeface="Consolas"/>
                <a:cs typeface="Consolas"/>
              </a:rPr>
              <a:t>PropTypes.bool</a:t>
            </a:r>
            <a:r>
              <a:rPr dirty="0" sz="1800">
                <a:solidFill>
                  <a:srgbClr val="212121"/>
                </a:solidFill>
                <a:latin typeface="Arial MT"/>
                <a:cs typeface="Arial MT"/>
              </a:rPr>
              <a:t>:</a:t>
            </a:r>
            <a:r>
              <a:rPr dirty="0" sz="1800" spc="-25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212121"/>
                </a:solidFill>
                <a:latin typeface="Arial MT"/>
                <a:cs typeface="Arial MT"/>
              </a:rPr>
              <a:t>The</a:t>
            </a:r>
            <a:r>
              <a:rPr dirty="0" sz="1800" spc="-5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212121"/>
                </a:solidFill>
                <a:latin typeface="Arial MT"/>
                <a:cs typeface="Arial MT"/>
              </a:rPr>
              <a:t>prop</a:t>
            </a:r>
            <a:r>
              <a:rPr dirty="0" sz="1800" spc="-35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212121"/>
                </a:solidFill>
                <a:latin typeface="Arial MT"/>
                <a:cs typeface="Arial MT"/>
              </a:rPr>
              <a:t>should</a:t>
            </a:r>
            <a:r>
              <a:rPr dirty="0" sz="1800" spc="-2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212121"/>
                </a:solidFill>
                <a:latin typeface="Arial MT"/>
                <a:cs typeface="Arial MT"/>
              </a:rPr>
              <a:t>be</a:t>
            </a:r>
            <a:r>
              <a:rPr dirty="0" sz="1800" spc="-45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212121"/>
                </a:solidFill>
                <a:latin typeface="Arial MT"/>
                <a:cs typeface="Arial MT"/>
              </a:rPr>
              <a:t>a</a:t>
            </a:r>
            <a:r>
              <a:rPr dirty="0" sz="1800" spc="-35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1800" spc="-10">
                <a:solidFill>
                  <a:srgbClr val="212121"/>
                </a:solidFill>
                <a:latin typeface="Arial MT"/>
                <a:cs typeface="Arial MT"/>
              </a:rPr>
              <a:t>Boolean</a:t>
            </a:r>
            <a:endParaRPr sz="1800">
              <a:latin typeface="Arial MT"/>
              <a:cs typeface="Arial MT"/>
            </a:endParaRPr>
          </a:p>
          <a:p>
            <a:pPr marL="1670685" indent="-286385">
              <a:lnSpc>
                <a:spcPct val="100000"/>
              </a:lnSpc>
              <a:spcBef>
                <a:spcPts val="1960"/>
              </a:spcBef>
              <a:buClr>
                <a:srgbClr val="A42F0F"/>
              </a:buClr>
              <a:buSzPct val="55555"/>
              <a:buFont typeface="Wingdings"/>
              <a:buChar char=""/>
              <a:tabLst>
                <a:tab pos="1670685" algn="l"/>
              </a:tabLst>
            </a:pPr>
            <a:r>
              <a:rPr dirty="0" sz="1800" spc="-10">
                <a:solidFill>
                  <a:srgbClr val="BC4146"/>
                </a:solidFill>
                <a:latin typeface="Consolas"/>
                <a:cs typeface="Consolas"/>
              </a:rPr>
              <a:t>PropTypes.number</a:t>
            </a:r>
            <a:r>
              <a:rPr dirty="0" sz="1800" spc="-10">
                <a:solidFill>
                  <a:srgbClr val="212121"/>
                </a:solidFill>
                <a:latin typeface="Arial MT"/>
                <a:cs typeface="Arial MT"/>
              </a:rPr>
              <a:t>:</a:t>
            </a:r>
            <a:r>
              <a:rPr dirty="0" sz="1800" spc="5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212121"/>
                </a:solidFill>
                <a:latin typeface="Arial MT"/>
                <a:cs typeface="Arial MT"/>
              </a:rPr>
              <a:t>The</a:t>
            </a:r>
            <a:r>
              <a:rPr dirty="0" sz="1800" spc="-3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212121"/>
                </a:solidFill>
                <a:latin typeface="Arial MT"/>
                <a:cs typeface="Arial MT"/>
              </a:rPr>
              <a:t>prop</a:t>
            </a:r>
            <a:r>
              <a:rPr dirty="0" sz="1800" spc="-5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212121"/>
                </a:solidFill>
                <a:latin typeface="Arial MT"/>
                <a:cs typeface="Arial MT"/>
              </a:rPr>
              <a:t>should</a:t>
            </a:r>
            <a:r>
              <a:rPr dirty="0" sz="1800" spc="-5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212121"/>
                </a:solidFill>
                <a:latin typeface="Arial MT"/>
                <a:cs typeface="Arial MT"/>
              </a:rPr>
              <a:t>be</a:t>
            </a:r>
            <a:r>
              <a:rPr dirty="0" sz="1800" spc="-5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212121"/>
                </a:solidFill>
                <a:latin typeface="Arial MT"/>
                <a:cs typeface="Arial MT"/>
              </a:rPr>
              <a:t>a</a:t>
            </a:r>
            <a:r>
              <a:rPr dirty="0" sz="1800" spc="-10">
                <a:solidFill>
                  <a:srgbClr val="212121"/>
                </a:solidFill>
                <a:latin typeface="Arial MT"/>
                <a:cs typeface="Arial MT"/>
              </a:rPr>
              <a:t> number</a:t>
            </a:r>
            <a:endParaRPr sz="1800">
              <a:latin typeface="Arial MT"/>
              <a:cs typeface="Arial MT"/>
            </a:endParaRPr>
          </a:p>
          <a:p>
            <a:pPr marL="1670685" indent="-286385">
              <a:lnSpc>
                <a:spcPct val="100000"/>
              </a:lnSpc>
              <a:spcBef>
                <a:spcPts val="1945"/>
              </a:spcBef>
              <a:buClr>
                <a:srgbClr val="A42F0F"/>
              </a:buClr>
              <a:buSzPct val="55555"/>
              <a:buFont typeface="Wingdings"/>
              <a:buChar char=""/>
              <a:tabLst>
                <a:tab pos="1670685" algn="l"/>
              </a:tabLst>
            </a:pPr>
            <a:r>
              <a:rPr dirty="0" sz="1800" spc="-10">
                <a:solidFill>
                  <a:srgbClr val="BC4146"/>
                </a:solidFill>
                <a:latin typeface="Consolas"/>
                <a:cs typeface="Consolas"/>
              </a:rPr>
              <a:t>PropTypes.string</a:t>
            </a:r>
            <a:r>
              <a:rPr dirty="0" sz="1800" spc="-10">
                <a:solidFill>
                  <a:srgbClr val="212121"/>
                </a:solidFill>
                <a:latin typeface="Arial MT"/>
                <a:cs typeface="Arial MT"/>
              </a:rPr>
              <a:t>:</a:t>
            </a:r>
            <a:r>
              <a:rPr dirty="0" sz="1800" spc="5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212121"/>
                </a:solidFill>
                <a:latin typeface="Arial MT"/>
                <a:cs typeface="Arial MT"/>
              </a:rPr>
              <a:t>The</a:t>
            </a:r>
            <a:r>
              <a:rPr dirty="0" sz="1800" spc="-3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212121"/>
                </a:solidFill>
                <a:latin typeface="Arial MT"/>
                <a:cs typeface="Arial MT"/>
              </a:rPr>
              <a:t>prop</a:t>
            </a:r>
            <a:r>
              <a:rPr dirty="0" sz="1800" spc="-5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212121"/>
                </a:solidFill>
                <a:latin typeface="Arial MT"/>
                <a:cs typeface="Arial MT"/>
              </a:rPr>
              <a:t>should</a:t>
            </a:r>
            <a:r>
              <a:rPr dirty="0" sz="1800" spc="-5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212121"/>
                </a:solidFill>
                <a:latin typeface="Arial MT"/>
                <a:cs typeface="Arial MT"/>
              </a:rPr>
              <a:t>be</a:t>
            </a:r>
            <a:r>
              <a:rPr dirty="0" sz="1800" spc="-5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212121"/>
                </a:solidFill>
                <a:latin typeface="Arial MT"/>
                <a:cs typeface="Arial MT"/>
              </a:rPr>
              <a:t>a</a:t>
            </a:r>
            <a:r>
              <a:rPr dirty="0" sz="1800" spc="-10">
                <a:solidFill>
                  <a:srgbClr val="212121"/>
                </a:solidFill>
                <a:latin typeface="Arial MT"/>
                <a:cs typeface="Arial MT"/>
              </a:rPr>
              <a:t> string</a:t>
            </a:r>
            <a:endParaRPr sz="1800">
              <a:latin typeface="Arial MT"/>
              <a:cs typeface="Arial MT"/>
            </a:endParaRPr>
          </a:p>
          <a:p>
            <a:pPr marL="1670685" indent="-286385">
              <a:lnSpc>
                <a:spcPct val="100000"/>
              </a:lnSpc>
              <a:spcBef>
                <a:spcPts val="1955"/>
              </a:spcBef>
              <a:buClr>
                <a:srgbClr val="A42F0F"/>
              </a:buClr>
              <a:buSzPct val="55555"/>
              <a:buFont typeface="Wingdings"/>
              <a:buChar char=""/>
              <a:tabLst>
                <a:tab pos="1670685" algn="l"/>
              </a:tabLst>
            </a:pPr>
            <a:r>
              <a:rPr dirty="0" sz="1800">
                <a:solidFill>
                  <a:srgbClr val="BC4146"/>
                </a:solidFill>
                <a:latin typeface="Consolas"/>
                <a:cs typeface="Consolas"/>
              </a:rPr>
              <a:t>PropTypes.func</a:t>
            </a:r>
            <a:r>
              <a:rPr dirty="0" sz="1800">
                <a:solidFill>
                  <a:srgbClr val="212121"/>
                </a:solidFill>
                <a:latin typeface="Arial MT"/>
                <a:cs typeface="Arial MT"/>
              </a:rPr>
              <a:t>:</a:t>
            </a:r>
            <a:r>
              <a:rPr dirty="0" sz="1800" spc="-25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212121"/>
                </a:solidFill>
                <a:latin typeface="Arial MT"/>
                <a:cs typeface="Arial MT"/>
              </a:rPr>
              <a:t>The</a:t>
            </a:r>
            <a:r>
              <a:rPr dirty="0" sz="1800" spc="-5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212121"/>
                </a:solidFill>
                <a:latin typeface="Arial MT"/>
                <a:cs typeface="Arial MT"/>
              </a:rPr>
              <a:t>prop</a:t>
            </a:r>
            <a:r>
              <a:rPr dirty="0" sz="1800" spc="-35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212121"/>
                </a:solidFill>
                <a:latin typeface="Arial MT"/>
                <a:cs typeface="Arial MT"/>
              </a:rPr>
              <a:t>should</a:t>
            </a:r>
            <a:r>
              <a:rPr dirty="0" sz="1800" spc="-2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212121"/>
                </a:solidFill>
                <a:latin typeface="Arial MT"/>
                <a:cs typeface="Arial MT"/>
              </a:rPr>
              <a:t>be</a:t>
            </a:r>
            <a:r>
              <a:rPr dirty="0" sz="1800" spc="-45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212121"/>
                </a:solidFill>
                <a:latin typeface="Arial MT"/>
                <a:cs typeface="Arial MT"/>
              </a:rPr>
              <a:t>a</a:t>
            </a:r>
            <a:r>
              <a:rPr dirty="0" sz="1800" spc="-35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1800" spc="-10">
                <a:solidFill>
                  <a:srgbClr val="212121"/>
                </a:solidFill>
                <a:latin typeface="Arial MT"/>
                <a:cs typeface="Arial MT"/>
              </a:rPr>
              <a:t>function</a:t>
            </a:r>
            <a:endParaRPr sz="1800">
              <a:latin typeface="Arial MT"/>
              <a:cs typeface="Arial MT"/>
            </a:endParaRPr>
          </a:p>
          <a:p>
            <a:pPr marL="1670685" indent="-286385">
              <a:lnSpc>
                <a:spcPct val="100000"/>
              </a:lnSpc>
              <a:spcBef>
                <a:spcPts val="1945"/>
              </a:spcBef>
              <a:buClr>
                <a:srgbClr val="A42F0F"/>
              </a:buClr>
              <a:buSzPct val="55555"/>
              <a:buFont typeface="Wingdings"/>
              <a:buChar char=""/>
              <a:tabLst>
                <a:tab pos="1670685" algn="l"/>
              </a:tabLst>
            </a:pPr>
            <a:r>
              <a:rPr dirty="0" sz="1800" spc="-10">
                <a:solidFill>
                  <a:srgbClr val="BC4146"/>
                </a:solidFill>
                <a:latin typeface="Consolas"/>
                <a:cs typeface="Consolas"/>
              </a:rPr>
              <a:t>PropTypes.array</a:t>
            </a:r>
            <a:r>
              <a:rPr dirty="0" sz="1800" spc="-10">
                <a:solidFill>
                  <a:srgbClr val="212121"/>
                </a:solidFill>
                <a:latin typeface="Arial MT"/>
                <a:cs typeface="Arial MT"/>
              </a:rPr>
              <a:t>:</a:t>
            </a:r>
            <a:r>
              <a:rPr dirty="0" sz="1800">
                <a:solidFill>
                  <a:srgbClr val="212121"/>
                </a:solidFill>
                <a:latin typeface="Arial MT"/>
                <a:cs typeface="Arial MT"/>
              </a:rPr>
              <a:t> The</a:t>
            </a:r>
            <a:r>
              <a:rPr dirty="0" sz="1800" spc="-3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212121"/>
                </a:solidFill>
                <a:latin typeface="Arial MT"/>
                <a:cs typeface="Arial MT"/>
              </a:rPr>
              <a:t>prop</a:t>
            </a:r>
            <a:r>
              <a:rPr dirty="0" sz="1800" spc="-5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212121"/>
                </a:solidFill>
                <a:latin typeface="Arial MT"/>
                <a:cs typeface="Arial MT"/>
              </a:rPr>
              <a:t>should</a:t>
            </a:r>
            <a:r>
              <a:rPr dirty="0" sz="1800" spc="-5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212121"/>
                </a:solidFill>
                <a:latin typeface="Arial MT"/>
                <a:cs typeface="Arial MT"/>
              </a:rPr>
              <a:t>be</a:t>
            </a:r>
            <a:r>
              <a:rPr dirty="0" sz="1800" spc="-2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212121"/>
                </a:solidFill>
                <a:latin typeface="Arial MT"/>
                <a:cs typeface="Arial MT"/>
              </a:rPr>
              <a:t>an</a:t>
            </a:r>
            <a:r>
              <a:rPr dirty="0" sz="1800" spc="-5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1800" spc="-10">
                <a:solidFill>
                  <a:srgbClr val="212121"/>
                </a:solidFill>
                <a:latin typeface="Arial MT"/>
                <a:cs typeface="Arial MT"/>
              </a:rPr>
              <a:t>array</a:t>
            </a:r>
            <a:endParaRPr sz="1800">
              <a:latin typeface="Arial MT"/>
              <a:cs typeface="Arial MT"/>
            </a:endParaRPr>
          </a:p>
          <a:p>
            <a:pPr marL="1670685" indent="-286385">
              <a:lnSpc>
                <a:spcPct val="100000"/>
              </a:lnSpc>
              <a:spcBef>
                <a:spcPts val="1955"/>
              </a:spcBef>
              <a:buClr>
                <a:srgbClr val="A42F0F"/>
              </a:buClr>
              <a:buSzPct val="55555"/>
              <a:buFont typeface="Wingdings"/>
              <a:buChar char=""/>
              <a:tabLst>
                <a:tab pos="1670685" algn="l"/>
              </a:tabLst>
            </a:pPr>
            <a:r>
              <a:rPr dirty="0" sz="1800" spc="-10">
                <a:solidFill>
                  <a:srgbClr val="BC4146"/>
                </a:solidFill>
                <a:latin typeface="Consolas"/>
                <a:cs typeface="Consolas"/>
              </a:rPr>
              <a:t>PropTypes.object</a:t>
            </a:r>
            <a:r>
              <a:rPr dirty="0" sz="1800" spc="-10">
                <a:solidFill>
                  <a:srgbClr val="212121"/>
                </a:solidFill>
                <a:latin typeface="Arial MT"/>
                <a:cs typeface="Arial MT"/>
              </a:rPr>
              <a:t>:</a:t>
            </a:r>
            <a:r>
              <a:rPr dirty="0" sz="1800">
                <a:solidFill>
                  <a:srgbClr val="212121"/>
                </a:solidFill>
                <a:latin typeface="Arial MT"/>
                <a:cs typeface="Arial MT"/>
              </a:rPr>
              <a:t> The</a:t>
            </a:r>
            <a:r>
              <a:rPr dirty="0" sz="1800" spc="-3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212121"/>
                </a:solidFill>
                <a:latin typeface="Arial MT"/>
                <a:cs typeface="Arial MT"/>
              </a:rPr>
              <a:t>prop</a:t>
            </a:r>
            <a:r>
              <a:rPr dirty="0" sz="1800" spc="-5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212121"/>
                </a:solidFill>
                <a:latin typeface="Arial MT"/>
                <a:cs typeface="Arial MT"/>
              </a:rPr>
              <a:t>should</a:t>
            </a:r>
            <a:r>
              <a:rPr dirty="0" sz="1800" spc="-5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212121"/>
                </a:solidFill>
                <a:latin typeface="Arial MT"/>
                <a:cs typeface="Arial MT"/>
              </a:rPr>
              <a:t>be</a:t>
            </a:r>
            <a:r>
              <a:rPr dirty="0" sz="1800" spc="-5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212121"/>
                </a:solidFill>
                <a:latin typeface="Arial MT"/>
                <a:cs typeface="Arial MT"/>
              </a:rPr>
              <a:t>an</a:t>
            </a:r>
            <a:r>
              <a:rPr dirty="0" sz="1800" spc="-2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1800" spc="-10">
                <a:solidFill>
                  <a:srgbClr val="212121"/>
                </a:solidFill>
                <a:latin typeface="Arial MT"/>
                <a:cs typeface="Arial MT"/>
              </a:rPr>
              <a:t>object</a:t>
            </a:r>
            <a:endParaRPr sz="1800">
              <a:latin typeface="Arial MT"/>
              <a:cs typeface="Arial MT"/>
            </a:endParaRPr>
          </a:p>
          <a:p>
            <a:pPr marL="1670685" indent="-286385">
              <a:lnSpc>
                <a:spcPct val="100000"/>
              </a:lnSpc>
              <a:spcBef>
                <a:spcPts val="1955"/>
              </a:spcBef>
              <a:buClr>
                <a:srgbClr val="A42F0F"/>
              </a:buClr>
              <a:buSzPct val="55555"/>
              <a:buFont typeface="Wingdings"/>
              <a:buChar char=""/>
              <a:tabLst>
                <a:tab pos="1670685" algn="l"/>
              </a:tabLst>
            </a:pPr>
            <a:r>
              <a:rPr dirty="0" sz="1800" spc="-10">
                <a:solidFill>
                  <a:srgbClr val="BC4146"/>
                </a:solidFill>
                <a:latin typeface="Consolas"/>
                <a:cs typeface="Consolas"/>
              </a:rPr>
              <a:t>PropTypes.symbol</a:t>
            </a:r>
            <a:r>
              <a:rPr dirty="0" sz="1800" spc="-10">
                <a:solidFill>
                  <a:srgbClr val="212121"/>
                </a:solidFill>
                <a:latin typeface="Arial MT"/>
                <a:cs typeface="Arial MT"/>
              </a:rPr>
              <a:t>:</a:t>
            </a:r>
            <a:r>
              <a:rPr dirty="0" sz="1800" spc="5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212121"/>
                </a:solidFill>
                <a:latin typeface="Arial MT"/>
                <a:cs typeface="Arial MT"/>
              </a:rPr>
              <a:t>The</a:t>
            </a:r>
            <a:r>
              <a:rPr dirty="0" sz="1800" spc="-30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212121"/>
                </a:solidFill>
                <a:latin typeface="Arial MT"/>
                <a:cs typeface="Arial MT"/>
              </a:rPr>
              <a:t>prop</a:t>
            </a:r>
            <a:r>
              <a:rPr dirty="0" sz="1800" spc="-5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212121"/>
                </a:solidFill>
                <a:latin typeface="Arial MT"/>
                <a:cs typeface="Arial MT"/>
              </a:rPr>
              <a:t>should</a:t>
            </a:r>
            <a:r>
              <a:rPr dirty="0" sz="1800" spc="-5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212121"/>
                </a:solidFill>
                <a:latin typeface="Arial MT"/>
                <a:cs typeface="Arial MT"/>
              </a:rPr>
              <a:t>be</a:t>
            </a:r>
            <a:r>
              <a:rPr dirty="0" sz="1800" spc="-5">
                <a:solidFill>
                  <a:srgbClr val="212121"/>
                </a:solidFill>
                <a:latin typeface="Arial MT"/>
                <a:cs typeface="Arial MT"/>
              </a:rPr>
              <a:t> </a:t>
            </a:r>
            <a:r>
              <a:rPr dirty="0" sz="1800">
                <a:solidFill>
                  <a:srgbClr val="212121"/>
                </a:solidFill>
                <a:latin typeface="Arial MT"/>
                <a:cs typeface="Arial MT"/>
              </a:rPr>
              <a:t>a</a:t>
            </a:r>
            <a:r>
              <a:rPr dirty="0" sz="1800" spc="-10">
                <a:solidFill>
                  <a:srgbClr val="212121"/>
                </a:solidFill>
                <a:latin typeface="Arial MT"/>
                <a:cs typeface="Arial MT"/>
              </a:rPr>
              <a:t> symbol</a:t>
            </a: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dirty="0" sz="2400" spc="-25" b="1">
                <a:solidFill>
                  <a:srgbClr val="FFFFFF"/>
                </a:solidFill>
                <a:latin typeface="Arial"/>
                <a:cs typeface="Arial"/>
              </a:rPr>
              <a:t>10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979676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05"/>
              <a:t>PropTypes</a:t>
            </a:r>
            <a:r>
              <a:rPr dirty="0" spc="-175"/>
              <a:t> </a:t>
            </a:r>
            <a:r>
              <a:rPr dirty="0" spc="-140"/>
              <a:t>in</a:t>
            </a:r>
            <a:r>
              <a:rPr dirty="0" spc="-195"/>
              <a:t> </a:t>
            </a:r>
            <a:r>
              <a:rPr dirty="0" spc="50"/>
              <a:t>React</a:t>
            </a:r>
            <a:r>
              <a:rPr dirty="0" spc="-165"/>
              <a:t> </a:t>
            </a:r>
            <a:r>
              <a:rPr dirty="0" spc="-80"/>
              <a:t>Js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723135" y="1022350"/>
            <a:ext cx="9956165" cy="269748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 marR="5080">
              <a:lnSpc>
                <a:spcPct val="99200"/>
              </a:lnSpc>
              <a:spcBef>
                <a:spcPts val="114"/>
              </a:spcBef>
            </a:pPr>
            <a:r>
              <a:rPr dirty="0" sz="1800">
                <a:latin typeface="Verdana"/>
                <a:cs typeface="Verdana"/>
              </a:rPr>
              <a:t>We</a:t>
            </a:r>
            <a:r>
              <a:rPr dirty="0" sz="1800" spc="-4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can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use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the</a:t>
            </a:r>
            <a:r>
              <a:rPr dirty="0" sz="1800" spc="-55">
                <a:latin typeface="Verdana"/>
                <a:cs typeface="Verdana"/>
              </a:rPr>
              <a:t> </a:t>
            </a:r>
            <a:r>
              <a:rPr dirty="0" sz="1800" b="1" i="1">
                <a:latin typeface="Verdana"/>
                <a:cs typeface="Verdana"/>
              </a:rPr>
              <a:t>propType</a:t>
            </a:r>
            <a:r>
              <a:rPr dirty="0" sz="1800" spc="5" b="1" i="1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for</a:t>
            </a:r>
            <a:r>
              <a:rPr dirty="0" sz="1800" spc="-4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validating</a:t>
            </a:r>
            <a:r>
              <a:rPr dirty="0" sz="1800" spc="-5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any</a:t>
            </a:r>
            <a:r>
              <a:rPr dirty="0" sz="1800" spc="-5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data</a:t>
            </a:r>
            <a:r>
              <a:rPr dirty="0" sz="1800" spc="-4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we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are</a:t>
            </a:r>
            <a:r>
              <a:rPr dirty="0" sz="1800" spc="-5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receiving</a:t>
            </a:r>
            <a:r>
              <a:rPr dirty="0" sz="1800" spc="-4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from</a:t>
            </a:r>
            <a:r>
              <a:rPr dirty="0" sz="1800" spc="-5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props.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 spc="-25">
                <a:latin typeface="Verdana"/>
                <a:cs typeface="Verdana"/>
              </a:rPr>
              <a:t>But </a:t>
            </a:r>
            <a:r>
              <a:rPr dirty="0" sz="1800">
                <a:latin typeface="Verdana"/>
                <a:cs typeface="Verdana"/>
              </a:rPr>
              <a:t>before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using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it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we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will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have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to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import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it.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Add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the</a:t>
            </a:r>
            <a:r>
              <a:rPr dirty="0" sz="1800" spc="-1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below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line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at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the</a:t>
            </a:r>
            <a:r>
              <a:rPr dirty="0" sz="1800" spc="-1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top</a:t>
            </a:r>
            <a:r>
              <a:rPr dirty="0" sz="1800" spc="-1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of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your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index.js file: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964"/>
              </a:spcBef>
            </a:pP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800" b="1" i="1">
                <a:latin typeface="Verdana"/>
                <a:cs typeface="Verdana"/>
              </a:rPr>
              <a:t>import</a:t>
            </a:r>
            <a:r>
              <a:rPr dirty="0" sz="1800" spc="-80" b="1" i="1">
                <a:latin typeface="Verdana"/>
                <a:cs typeface="Verdana"/>
              </a:rPr>
              <a:t> </a:t>
            </a:r>
            <a:r>
              <a:rPr dirty="0" sz="1800" b="1" i="1">
                <a:latin typeface="Verdana"/>
                <a:cs typeface="Verdana"/>
              </a:rPr>
              <a:t>PropTypes</a:t>
            </a:r>
            <a:r>
              <a:rPr dirty="0" sz="1800" spc="-50" b="1" i="1">
                <a:latin typeface="Verdana"/>
                <a:cs typeface="Verdana"/>
              </a:rPr>
              <a:t> </a:t>
            </a:r>
            <a:r>
              <a:rPr dirty="0" sz="1800" b="1" i="1">
                <a:latin typeface="Verdana"/>
                <a:cs typeface="Verdana"/>
              </a:rPr>
              <a:t>from</a:t>
            </a:r>
            <a:r>
              <a:rPr dirty="0" sz="1800" spc="-65" b="1" i="1">
                <a:latin typeface="Verdana"/>
                <a:cs typeface="Verdana"/>
              </a:rPr>
              <a:t> </a:t>
            </a:r>
            <a:r>
              <a:rPr dirty="0" sz="1800" spc="-10" b="1" i="1">
                <a:latin typeface="Verdana"/>
                <a:cs typeface="Verdana"/>
              </a:rPr>
              <a:t>'prop-types';</a:t>
            </a:r>
            <a:endParaRPr sz="1800">
              <a:latin typeface="Verdana"/>
              <a:cs typeface="Verdana"/>
            </a:endParaRPr>
          </a:p>
          <a:p>
            <a:pPr marL="12700" marR="429895">
              <a:lnSpc>
                <a:spcPct val="98900"/>
              </a:lnSpc>
              <a:spcBef>
                <a:spcPts val="1870"/>
              </a:spcBef>
            </a:pPr>
            <a:r>
              <a:rPr dirty="0" sz="1800">
                <a:latin typeface="Verdana"/>
                <a:cs typeface="Verdana"/>
              </a:rPr>
              <a:t>Once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we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have</a:t>
            </a:r>
            <a:r>
              <a:rPr dirty="0" sz="1800" spc="-4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imported</a:t>
            </a:r>
            <a:r>
              <a:rPr dirty="0" sz="1800" spc="-45">
                <a:latin typeface="Verdana"/>
                <a:cs typeface="Verdana"/>
              </a:rPr>
              <a:t> </a:t>
            </a:r>
            <a:r>
              <a:rPr dirty="0" sz="1800" b="1">
                <a:latin typeface="Verdana"/>
                <a:cs typeface="Verdana"/>
              </a:rPr>
              <a:t>propTypes</a:t>
            </a:r>
            <a:r>
              <a:rPr dirty="0" sz="1800" spc="5" b="1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we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are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ready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to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work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with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it.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Just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 spc="-20">
                <a:latin typeface="Verdana"/>
                <a:cs typeface="Verdana"/>
              </a:rPr>
              <a:t>like </a:t>
            </a:r>
            <a:r>
              <a:rPr dirty="0" sz="1800" b="1">
                <a:latin typeface="Verdana"/>
                <a:cs typeface="Verdana"/>
              </a:rPr>
              <a:t>defaultProps</a:t>
            </a:r>
            <a:r>
              <a:rPr dirty="0" sz="1800">
                <a:latin typeface="Verdana"/>
                <a:cs typeface="Verdana"/>
              </a:rPr>
              <a:t>,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 b="1">
                <a:latin typeface="Verdana"/>
                <a:cs typeface="Verdana"/>
              </a:rPr>
              <a:t>propTypes</a:t>
            </a:r>
            <a:r>
              <a:rPr dirty="0" sz="1800" spc="-10" b="1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are</a:t>
            </a:r>
            <a:r>
              <a:rPr dirty="0" sz="1800" spc="-6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also</a:t>
            </a:r>
            <a:r>
              <a:rPr dirty="0" sz="1800" spc="-6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objects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where</a:t>
            </a:r>
            <a:r>
              <a:rPr dirty="0" sz="1800" spc="-45">
                <a:latin typeface="Verdana"/>
                <a:cs typeface="Verdana"/>
              </a:rPr>
              <a:t> </a:t>
            </a:r>
            <a:r>
              <a:rPr dirty="0" sz="1800" b="1">
                <a:latin typeface="Verdana"/>
                <a:cs typeface="Verdana"/>
              </a:rPr>
              <a:t>keys</a:t>
            </a:r>
            <a:r>
              <a:rPr dirty="0" sz="1800" spc="-30" b="1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are</a:t>
            </a:r>
            <a:r>
              <a:rPr dirty="0" sz="1800" spc="-5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the</a:t>
            </a:r>
            <a:r>
              <a:rPr dirty="0" sz="1800" spc="-50">
                <a:latin typeface="Verdana"/>
                <a:cs typeface="Verdana"/>
              </a:rPr>
              <a:t> </a:t>
            </a:r>
            <a:r>
              <a:rPr dirty="0" sz="1800" b="1">
                <a:latin typeface="Verdana"/>
                <a:cs typeface="Verdana"/>
              </a:rPr>
              <a:t>prop</a:t>
            </a:r>
            <a:r>
              <a:rPr dirty="0" sz="1800" spc="-40" b="1">
                <a:latin typeface="Verdana"/>
                <a:cs typeface="Verdana"/>
              </a:rPr>
              <a:t> </a:t>
            </a:r>
            <a:r>
              <a:rPr dirty="0" sz="1800" b="1">
                <a:latin typeface="Verdana"/>
                <a:cs typeface="Verdana"/>
              </a:rPr>
              <a:t>names</a:t>
            </a:r>
            <a:r>
              <a:rPr dirty="0" sz="1800" spc="-35" b="1">
                <a:latin typeface="Verdana"/>
                <a:cs typeface="Verdana"/>
              </a:rPr>
              <a:t> </a:t>
            </a:r>
            <a:r>
              <a:rPr dirty="0" sz="1800" spc="-25">
                <a:latin typeface="Verdana"/>
                <a:cs typeface="Verdana"/>
              </a:rPr>
              <a:t>and </a:t>
            </a:r>
            <a:r>
              <a:rPr dirty="0" sz="1800" b="1">
                <a:latin typeface="Verdana"/>
                <a:cs typeface="Verdana"/>
              </a:rPr>
              <a:t>values</a:t>
            </a:r>
            <a:r>
              <a:rPr dirty="0" sz="1800" spc="-10" b="1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are</a:t>
            </a:r>
            <a:r>
              <a:rPr dirty="0" sz="1800" spc="-40">
                <a:latin typeface="Verdana"/>
                <a:cs typeface="Verdana"/>
              </a:rPr>
              <a:t> </a:t>
            </a:r>
            <a:r>
              <a:rPr dirty="0" sz="1800" b="1">
                <a:latin typeface="Verdana"/>
                <a:cs typeface="Verdana"/>
              </a:rPr>
              <a:t>their</a:t>
            </a:r>
            <a:r>
              <a:rPr dirty="0" sz="1800" spc="-20" b="1">
                <a:latin typeface="Verdana"/>
                <a:cs typeface="Verdana"/>
              </a:rPr>
              <a:t> </a:t>
            </a:r>
            <a:r>
              <a:rPr dirty="0" sz="1800" spc="-10" b="1">
                <a:latin typeface="Verdana"/>
                <a:cs typeface="Verdana"/>
              </a:rPr>
              <a:t>types</a:t>
            </a:r>
            <a:r>
              <a:rPr dirty="0" sz="1800" spc="-10">
                <a:latin typeface="Verdana"/>
                <a:cs typeface="Verdana"/>
              </a:rPr>
              <a:t>.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05815" y="4980508"/>
            <a:ext cx="36703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solidFill>
                  <a:srgbClr val="FFFFFF"/>
                </a:solidFill>
                <a:latin typeface="Arial"/>
                <a:cs typeface="Arial"/>
              </a:rPr>
              <a:t>10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979676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05"/>
              <a:t>PropTypes</a:t>
            </a:r>
            <a:r>
              <a:rPr dirty="0" spc="-175"/>
              <a:t> </a:t>
            </a:r>
            <a:r>
              <a:rPr dirty="0" spc="-140"/>
              <a:t>in</a:t>
            </a:r>
            <a:r>
              <a:rPr dirty="0" spc="-195"/>
              <a:t> </a:t>
            </a:r>
            <a:r>
              <a:rPr dirty="0" spc="50"/>
              <a:t>React</a:t>
            </a:r>
            <a:r>
              <a:rPr dirty="0" spc="-165"/>
              <a:t> </a:t>
            </a:r>
            <a:r>
              <a:rPr dirty="0" spc="-80"/>
              <a:t>Js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723135" y="1017778"/>
            <a:ext cx="520954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Verdana"/>
                <a:cs typeface="Verdana"/>
              </a:rPr>
              <a:t>Below</a:t>
            </a:r>
            <a:r>
              <a:rPr dirty="0" sz="1800" spc="-1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syntax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shows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how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to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use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 spc="-10" b="1">
                <a:latin typeface="Verdana"/>
                <a:cs typeface="Verdana"/>
              </a:rPr>
              <a:t>propTypes</a:t>
            </a:r>
            <a:r>
              <a:rPr dirty="0" sz="1800" spc="-10">
                <a:latin typeface="Verdana"/>
                <a:cs typeface="Verdana"/>
              </a:rPr>
              <a:t>: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723135" y="1384012"/>
            <a:ext cx="3790315" cy="40398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221615" marR="508634" indent="-209550">
              <a:lnSpc>
                <a:spcPct val="146300"/>
              </a:lnSpc>
              <a:spcBef>
                <a:spcPts val="105"/>
              </a:spcBef>
            </a:pPr>
            <a:r>
              <a:rPr dirty="0" sz="1800" spc="-10">
                <a:latin typeface="Calibri"/>
                <a:cs typeface="Calibri"/>
              </a:rPr>
              <a:t>ComponentClassName.propTypes</a:t>
            </a:r>
            <a:r>
              <a:rPr dirty="0" sz="1800" spc="-55">
                <a:latin typeface="Calibri"/>
                <a:cs typeface="Calibri"/>
              </a:rPr>
              <a:t> </a:t>
            </a:r>
            <a:r>
              <a:rPr dirty="0" sz="1800" spc="-50">
                <a:latin typeface="Calibri"/>
                <a:cs typeface="Calibri"/>
              </a:rPr>
              <a:t>{ </a:t>
            </a:r>
            <a:r>
              <a:rPr dirty="0" sz="1800">
                <a:latin typeface="Calibri"/>
                <a:cs typeface="Calibri"/>
              </a:rPr>
              <a:t>propName1:</a:t>
            </a:r>
            <a:r>
              <a:rPr dirty="0" sz="1800" spc="-10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PropTypes.string, </a:t>
            </a:r>
            <a:r>
              <a:rPr dirty="0" sz="1800">
                <a:latin typeface="Calibri"/>
                <a:cs typeface="Calibri"/>
              </a:rPr>
              <a:t>propName2:</a:t>
            </a:r>
            <a:r>
              <a:rPr dirty="0" sz="1800" spc="-10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PropTypes.bool, </a:t>
            </a:r>
            <a:r>
              <a:rPr dirty="0" sz="1800">
                <a:latin typeface="Calibri"/>
                <a:cs typeface="Calibri"/>
              </a:rPr>
              <a:t>propName3:</a:t>
            </a:r>
            <a:r>
              <a:rPr dirty="0" sz="1800" spc="-105">
                <a:latin typeface="Calibri"/>
                <a:cs typeface="Calibri"/>
              </a:rPr>
              <a:t> </a:t>
            </a:r>
            <a:r>
              <a:rPr dirty="0" sz="1800" spc="-10">
                <a:latin typeface="Calibri"/>
                <a:cs typeface="Calibri"/>
              </a:rPr>
              <a:t>PropTypes.array,</a:t>
            </a:r>
            <a:endParaRPr sz="1800">
              <a:latin typeface="Calibri"/>
              <a:cs typeface="Calibri"/>
            </a:endParaRPr>
          </a:p>
          <a:p>
            <a:pPr marL="221615">
              <a:lnSpc>
                <a:spcPct val="100000"/>
              </a:lnSpc>
              <a:spcBef>
                <a:spcPts val="1005"/>
              </a:spcBef>
            </a:pPr>
            <a:r>
              <a:rPr dirty="0" sz="1800" spc="-50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  <a:p>
            <a:pPr marL="221615">
              <a:lnSpc>
                <a:spcPct val="100000"/>
              </a:lnSpc>
              <a:spcBef>
                <a:spcPts val="994"/>
              </a:spcBef>
            </a:pPr>
            <a:r>
              <a:rPr dirty="0" sz="1800" spc="-50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  <a:p>
            <a:pPr marL="221615">
              <a:lnSpc>
                <a:spcPct val="100000"/>
              </a:lnSpc>
              <a:spcBef>
                <a:spcPts val="1000"/>
              </a:spcBef>
            </a:pPr>
            <a:r>
              <a:rPr dirty="0" sz="1800" spc="-50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  <a:p>
            <a:pPr marL="221615">
              <a:lnSpc>
                <a:spcPct val="100000"/>
              </a:lnSpc>
              <a:spcBef>
                <a:spcPts val="1010"/>
              </a:spcBef>
            </a:pPr>
            <a:r>
              <a:rPr dirty="0" sz="1800" spc="-50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  <a:p>
            <a:pPr marL="221615">
              <a:lnSpc>
                <a:spcPct val="100000"/>
              </a:lnSpc>
              <a:spcBef>
                <a:spcPts val="994"/>
              </a:spcBef>
            </a:pPr>
            <a:r>
              <a:rPr dirty="0" sz="1800" spc="-10">
                <a:latin typeface="Calibri"/>
                <a:cs typeface="Calibri"/>
              </a:rPr>
              <a:t>propNamen: PropTypes.anyOtherType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dirty="0" sz="1800" spc="-50">
                <a:latin typeface="Calibri"/>
                <a:cs typeface="Calibri"/>
              </a:rPr>
              <a:t>}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1677416" y="5488635"/>
            <a:ext cx="10251440" cy="563880"/>
          </a:xfrm>
          <a:prstGeom prst="rect">
            <a:avLst/>
          </a:prstGeom>
        </p:spPr>
        <p:txBody>
          <a:bodyPr wrap="square" lIns="0" tIns="29845" rIns="0" bIns="0" rtlCol="0" vert="horz">
            <a:spAutoFit/>
          </a:bodyPr>
          <a:lstStyle/>
          <a:p>
            <a:pPr marL="12700" marR="5080">
              <a:lnSpc>
                <a:spcPts val="2080"/>
              </a:lnSpc>
              <a:spcBef>
                <a:spcPts val="235"/>
              </a:spcBef>
              <a:tabLst>
                <a:tab pos="440690" algn="l"/>
                <a:tab pos="998855" algn="l"/>
                <a:tab pos="1871980" algn="l"/>
                <a:tab pos="2937510" algn="l"/>
                <a:tab pos="3495040" algn="l"/>
                <a:tab pos="6555740" algn="l"/>
                <a:tab pos="6925945" algn="l"/>
                <a:tab pos="7484109" algn="l"/>
                <a:tab pos="8311515" algn="l"/>
                <a:tab pos="8718550" algn="l"/>
                <a:tab pos="9276715" algn="l"/>
                <a:tab pos="10021570" algn="l"/>
              </a:tabLst>
            </a:pPr>
            <a:r>
              <a:rPr dirty="0" sz="1800" spc="-25">
                <a:latin typeface="Verdana"/>
                <a:cs typeface="Verdana"/>
              </a:rPr>
              <a:t>In</a:t>
            </a:r>
            <a:r>
              <a:rPr dirty="0" sz="1800">
                <a:latin typeface="Verdana"/>
                <a:cs typeface="Verdana"/>
              </a:rPr>
              <a:t>	</a:t>
            </a:r>
            <a:r>
              <a:rPr dirty="0" sz="1800" spc="-25">
                <a:latin typeface="Verdana"/>
                <a:cs typeface="Verdana"/>
              </a:rPr>
              <a:t>the</a:t>
            </a:r>
            <a:r>
              <a:rPr dirty="0" sz="1800">
                <a:latin typeface="Verdana"/>
                <a:cs typeface="Verdana"/>
              </a:rPr>
              <a:t>	</a:t>
            </a:r>
            <a:r>
              <a:rPr dirty="0" sz="1800" spc="-20">
                <a:latin typeface="Verdana"/>
                <a:cs typeface="Verdana"/>
              </a:rPr>
              <a:t>above</a:t>
            </a:r>
            <a:r>
              <a:rPr dirty="0" sz="1800">
                <a:latin typeface="Verdana"/>
                <a:cs typeface="Verdana"/>
              </a:rPr>
              <a:t>	</a:t>
            </a:r>
            <a:r>
              <a:rPr dirty="0" sz="1800" spc="-10">
                <a:latin typeface="Verdana"/>
                <a:cs typeface="Verdana"/>
              </a:rPr>
              <a:t>Syntax,</a:t>
            </a:r>
            <a:r>
              <a:rPr dirty="0" sz="1800">
                <a:latin typeface="Verdana"/>
                <a:cs typeface="Verdana"/>
              </a:rPr>
              <a:t>	</a:t>
            </a:r>
            <a:r>
              <a:rPr dirty="0" sz="1800" spc="-25">
                <a:latin typeface="Verdana"/>
                <a:cs typeface="Verdana"/>
              </a:rPr>
              <a:t>the</a:t>
            </a:r>
            <a:r>
              <a:rPr dirty="0" sz="1800">
                <a:latin typeface="Verdana"/>
                <a:cs typeface="Verdana"/>
              </a:rPr>
              <a:t>	</a:t>
            </a:r>
            <a:r>
              <a:rPr dirty="0" sz="1800" spc="-10" b="1" i="1">
                <a:latin typeface="Verdana"/>
                <a:cs typeface="Verdana"/>
              </a:rPr>
              <a:t>ComponentClassName</a:t>
            </a:r>
            <a:r>
              <a:rPr dirty="0" sz="1800" b="1" i="1">
                <a:latin typeface="Verdana"/>
                <a:cs typeface="Verdana"/>
              </a:rPr>
              <a:t>	</a:t>
            </a:r>
            <a:r>
              <a:rPr dirty="0" sz="1800" spc="-25">
                <a:latin typeface="Verdana"/>
                <a:cs typeface="Verdana"/>
              </a:rPr>
              <a:t>is</a:t>
            </a:r>
            <a:r>
              <a:rPr dirty="0" sz="1800">
                <a:latin typeface="Verdana"/>
                <a:cs typeface="Verdana"/>
              </a:rPr>
              <a:t>	</a:t>
            </a:r>
            <a:r>
              <a:rPr dirty="0" sz="1800" spc="-25">
                <a:latin typeface="Verdana"/>
                <a:cs typeface="Verdana"/>
              </a:rPr>
              <a:t>the</a:t>
            </a:r>
            <a:r>
              <a:rPr dirty="0" sz="1800">
                <a:latin typeface="Verdana"/>
                <a:cs typeface="Verdana"/>
              </a:rPr>
              <a:t>	</a:t>
            </a:r>
            <a:r>
              <a:rPr dirty="0" sz="1800" spc="-20">
                <a:latin typeface="Verdana"/>
                <a:cs typeface="Verdana"/>
              </a:rPr>
              <a:t>name</a:t>
            </a:r>
            <a:r>
              <a:rPr dirty="0" sz="1800">
                <a:latin typeface="Verdana"/>
                <a:cs typeface="Verdana"/>
              </a:rPr>
              <a:t>	</a:t>
            </a:r>
            <a:r>
              <a:rPr dirty="0" sz="1800" spc="-25">
                <a:latin typeface="Verdana"/>
                <a:cs typeface="Verdana"/>
              </a:rPr>
              <a:t>of</a:t>
            </a:r>
            <a:r>
              <a:rPr dirty="0" sz="1800">
                <a:latin typeface="Verdana"/>
                <a:cs typeface="Verdana"/>
              </a:rPr>
              <a:t>	</a:t>
            </a:r>
            <a:r>
              <a:rPr dirty="0" sz="1800" spc="-25">
                <a:latin typeface="Verdana"/>
                <a:cs typeface="Verdana"/>
              </a:rPr>
              <a:t>the</a:t>
            </a:r>
            <a:r>
              <a:rPr dirty="0" sz="1800">
                <a:latin typeface="Verdana"/>
                <a:cs typeface="Verdana"/>
              </a:rPr>
              <a:t>	</a:t>
            </a:r>
            <a:r>
              <a:rPr dirty="0" sz="1800" spc="-10">
                <a:latin typeface="Verdana"/>
                <a:cs typeface="Verdana"/>
              </a:rPr>
              <a:t>class</a:t>
            </a:r>
            <a:r>
              <a:rPr dirty="0" sz="1800">
                <a:latin typeface="Verdana"/>
                <a:cs typeface="Verdana"/>
              </a:rPr>
              <a:t>	</a:t>
            </a:r>
            <a:r>
              <a:rPr dirty="0" sz="1800" spc="-35">
                <a:latin typeface="Verdana"/>
                <a:cs typeface="Verdana"/>
              </a:rPr>
              <a:t>of </a:t>
            </a:r>
            <a:r>
              <a:rPr dirty="0" sz="1800">
                <a:latin typeface="Verdana"/>
                <a:cs typeface="Verdana"/>
              </a:rPr>
              <a:t>Component,</a:t>
            </a:r>
            <a:r>
              <a:rPr dirty="0" sz="1800" spc="-45">
                <a:latin typeface="Verdana"/>
                <a:cs typeface="Verdana"/>
              </a:rPr>
              <a:t> </a:t>
            </a:r>
            <a:r>
              <a:rPr dirty="0" sz="1800" b="1" i="1">
                <a:latin typeface="Verdana"/>
                <a:cs typeface="Verdana"/>
              </a:rPr>
              <a:t>anyOtherType</a:t>
            </a:r>
            <a:r>
              <a:rPr dirty="0" sz="1800" spc="10" b="1" i="1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can</a:t>
            </a:r>
            <a:r>
              <a:rPr dirty="0" sz="1800" spc="-4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be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any</a:t>
            </a:r>
            <a:r>
              <a:rPr dirty="0" sz="1800" spc="-5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type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which</a:t>
            </a:r>
            <a:r>
              <a:rPr dirty="0" sz="1800" spc="-4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we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are</a:t>
            </a:r>
            <a:r>
              <a:rPr dirty="0" sz="1800" spc="-4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allowed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to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pass</a:t>
            </a:r>
            <a:r>
              <a:rPr dirty="0" sz="1800" spc="-4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as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props.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305815" y="4980508"/>
            <a:ext cx="36703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solidFill>
                  <a:srgbClr val="FFFFFF"/>
                </a:solidFill>
                <a:latin typeface="Arial"/>
                <a:cs typeface="Arial"/>
              </a:rPr>
              <a:t>10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979676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05"/>
              <a:t>PropTypes</a:t>
            </a:r>
            <a:r>
              <a:rPr dirty="0" spc="-175"/>
              <a:t> </a:t>
            </a:r>
            <a:r>
              <a:rPr dirty="0" spc="-140"/>
              <a:t>in</a:t>
            </a:r>
            <a:r>
              <a:rPr dirty="0" spc="-195"/>
              <a:t> </a:t>
            </a:r>
            <a:r>
              <a:rPr dirty="0" spc="50"/>
              <a:t>React</a:t>
            </a:r>
            <a:r>
              <a:rPr dirty="0" spc="-165"/>
              <a:t> </a:t>
            </a:r>
            <a:r>
              <a:rPr dirty="0" spc="-80"/>
              <a:t>Js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723135" y="994917"/>
            <a:ext cx="10236200" cy="24371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275590">
              <a:lnSpc>
                <a:spcPct val="107200"/>
              </a:lnSpc>
              <a:spcBef>
                <a:spcPts val="100"/>
              </a:spcBef>
            </a:pPr>
            <a:r>
              <a:rPr dirty="0" sz="1800">
                <a:latin typeface="Verdana"/>
                <a:cs typeface="Verdana"/>
              </a:rPr>
              <a:t>For</a:t>
            </a:r>
            <a:r>
              <a:rPr dirty="0" sz="1800" spc="-4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the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 b="1">
                <a:latin typeface="Verdana"/>
                <a:cs typeface="Verdana"/>
              </a:rPr>
              <a:t>props</a:t>
            </a:r>
            <a:r>
              <a:rPr dirty="0" sz="1800" spc="-30" b="1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which</a:t>
            </a:r>
            <a:r>
              <a:rPr dirty="0" sz="1800" spc="-4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does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not</a:t>
            </a:r>
            <a:r>
              <a:rPr dirty="0" sz="1800" spc="-4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validates</a:t>
            </a:r>
            <a:r>
              <a:rPr dirty="0" sz="1800" spc="-4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to</a:t>
            </a:r>
            <a:r>
              <a:rPr dirty="0" sz="1800" spc="-4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the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type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of</a:t>
            </a:r>
            <a:r>
              <a:rPr dirty="0" sz="1800" spc="-4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data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specified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by</a:t>
            </a:r>
            <a:r>
              <a:rPr dirty="0" sz="1800" spc="-5">
                <a:latin typeface="Verdana"/>
                <a:cs typeface="Verdana"/>
              </a:rPr>
              <a:t> </a:t>
            </a:r>
            <a:r>
              <a:rPr dirty="0" sz="1800" b="1">
                <a:latin typeface="Verdana"/>
                <a:cs typeface="Verdana"/>
              </a:rPr>
              <a:t>propTypes</a:t>
            </a:r>
            <a:r>
              <a:rPr dirty="0" sz="1800">
                <a:latin typeface="Verdana"/>
                <a:cs typeface="Verdana"/>
              </a:rPr>
              <a:t>,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 spc="-50">
                <a:latin typeface="Verdana"/>
                <a:cs typeface="Verdana"/>
              </a:rPr>
              <a:t>a </a:t>
            </a:r>
            <a:r>
              <a:rPr dirty="0" sz="1800">
                <a:latin typeface="Verdana"/>
                <a:cs typeface="Verdana"/>
              </a:rPr>
              <a:t>warning</a:t>
            </a:r>
            <a:r>
              <a:rPr dirty="0" sz="1800" spc="-5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on</a:t>
            </a:r>
            <a:r>
              <a:rPr dirty="0" sz="1800" spc="-4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the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console</a:t>
            </a:r>
            <a:r>
              <a:rPr dirty="0" sz="1800" spc="-4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will</a:t>
            </a:r>
            <a:r>
              <a:rPr dirty="0" sz="1800" spc="-40">
                <a:latin typeface="Verdana"/>
                <a:cs typeface="Verdana"/>
              </a:rPr>
              <a:t> </a:t>
            </a:r>
            <a:r>
              <a:rPr dirty="0" sz="1800" spc="-25">
                <a:latin typeface="Verdana"/>
                <a:cs typeface="Verdana"/>
              </a:rPr>
              <a:t>occur.</a:t>
            </a:r>
            <a:r>
              <a:rPr dirty="0" sz="1800" spc="-55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Means</a:t>
            </a:r>
            <a:endParaRPr sz="1800">
              <a:latin typeface="Verdana"/>
              <a:cs typeface="Verdana"/>
            </a:endParaRPr>
          </a:p>
          <a:p>
            <a:pPr marL="12700" marR="5080">
              <a:lnSpc>
                <a:spcPct val="107400"/>
              </a:lnSpc>
              <a:spcBef>
                <a:spcPts val="1385"/>
              </a:spcBef>
            </a:pPr>
            <a:r>
              <a:rPr dirty="0" sz="1800">
                <a:latin typeface="Verdana"/>
                <a:cs typeface="Verdana"/>
              </a:rPr>
              <a:t>Showing</a:t>
            </a:r>
            <a:r>
              <a:rPr dirty="0" sz="1800" spc="6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</a:t>
            </a:r>
            <a:r>
              <a:rPr dirty="0" sz="1800" spc="5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warning</a:t>
            </a:r>
            <a:r>
              <a:rPr dirty="0" sz="1800" spc="6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message</a:t>
            </a:r>
            <a:r>
              <a:rPr dirty="0" sz="1800" spc="6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in</a:t>
            </a:r>
            <a:r>
              <a:rPr dirty="0" sz="1800" spc="6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browser</a:t>
            </a:r>
            <a:r>
              <a:rPr dirty="0" sz="1800" spc="7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console</a:t>
            </a:r>
            <a:r>
              <a:rPr dirty="0" sz="1800" spc="6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if</a:t>
            </a:r>
            <a:r>
              <a:rPr dirty="0" sz="1800" spc="6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there</a:t>
            </a:r>
            <a:r>
              <a:rPr dirty="0" sz="1800" spc="6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is</a:t>
            </a:r>
            <a:r>
              <a:rPr dirty="0" sz="1800" spc="6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</a:t>
            </a:r>
            <a:r>
              <a:rPr dirty="0" sz="1800" spc="6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mismatch</a:t>
            </a:r>
            <a:r>
              <a:rPr dirty="0" sz="1800" spc="7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in</a:t>
            </a:r>
            <a:r>
              <a:rPr dirty="0" sz="1800" spc="7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prop</a:t>
            </a:r>
            <a:r>
              <a:rPr dirty="0" sz="1800" spc="6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type</a:t>
            </a:r>
            <a:r>
              <a:rPr dirty="0" sz="1800" spc="65">
                <a:latin typeface="Verdana"/>
                <a:cs typeface="Verdana"/>
              </a:rPr>
              <a:t> </a:t>
            </a:r>
            <a:r>
              <a:rPr dirty="0" sz="1800" spc="-20">
                <a:latin typeface="Verdana"/>
                <a:cs typeface="Verdana"/>
              </a:rPr>
              <a:t>will </a:t>
            </a:r>
            <a:r>
              <a:rPr dirty="0" sz="1800">
                <a:latin typeface="Verdana"/>
                <a:cs typeface="Verdana"/>
              </a:rPr>
              <a:t>help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the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developer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correct</a:t>
            </a:r>
            <a:r>
              <a:rPr dirty="0" sz="1800" spc="-4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its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mistake.</a:t>
            </a:r>
            <a:endParaRPr sz="1800">
              <a:latin typeface="Verdana"/>
              <a:cs typeface="Verdana"/>
            </a:endParaRPr>
          </a:p>
          <a:p>
            <a:pPr algn="just" marL="12700" marR="5080">
              <a:lnSpc>
                <a:spcPct val="106900"/>
              </a:lnSpc>
              <a:spcBef>
                <a:spcPts val="1400"/>
              </a:spcBef>
            </a:pPr>
            <a:r>
              <a:rPr dirty="0" sz="1800">
                <a:latin typeface="Verdana"/>
                <a:cs typeface="Verdana"/>
              </a:rPr>
              <a:t>Though</a:t>
            </a:r>
            <a:r>
              <a:rPr dirty="0" sz="1800" spc="49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we</a:t>
            </a:r>
            <a:r>
              <a:rPr dirty="0" sz="1800" spc="-60">
                <a:latin typeface="Verdana"/>
                <a:cs typeface="Verdana"/>
              </a:rPr>
              <a:t>  </a:t>
            </a:r>
            <a:r>
              <a:rPr dirty="0" sz="1800">
                <a:latin typeface="Verdana"/>
                <a:cs typeface="Verdana"/>
              </a:rPr>
              <a:t>can</a:t>
            </a:r>
            <a:r>
              <a:rPr dirty="0" sz="1800" spc="-60">
                <a:latin typeface="Verdana"/>
                <a:cs typeface="Verdana"/>
              </a:rPr>
              <a:t>  </a:t>
            </a:r>
            <a:r>
              <a:rPr dirty="0" sz="1800">
                <a:latin typeface="Verdana"/>
                <a:cs typeface="Verdana"/>
              </a:rPr>
              <a:t>use</a:t>
            </a:r>
            <a:r>
              <a:rPr dirty="0" sz="1800" spc="-70">
                <a:latin typeface="Verdana"/>
                <a:cs typeface="Verdana"/>
              </a:rPr>
              <a:t>  </a:t>
            </a:r>
            <a:r>
              <a:rPr dirty="0" sz="1800">
                <a:latin typeface="Verdana"/>
                <a:cs typeface="Verdana"/>
              </a:rPr>
              <a:t>the</a:t>
            </a:r>
            <a:r>
              <a:rPr dirty="0" sz="1800" spc="-60">
                <a:latin typeface="Verdana"/>
                <a:cs typeface="Verdana"/>
              </a:rPr>
              <a:t>  </a:t>
            </a:r>
            <a:r>
              <a:rPr dirty="0" sz="1800">
                <a:latin typeface="Verdana"/>
                <a:cs typeface="Verdana"/>
              </a:rPr>
              <a:t>proptype</a:t>
            </a:r>
            <a:r>
              <a:rPr dirty="0" sz="1800" spc="-65">
                <a:latin typeface="Verdana"/>
                <a:cs typeface="Verdana"/>
              </a:rPr>
              <a:t>  </a:t>
            </a:r>
            <a:r>
              <a:rPr dirty="0" sz="1800">
                <a:latin typeface="Verdana"/>
                <a:cs typeface="Verdana"/>
              </a:rPr>
              <a:t>on</a:t>
            </a:r>
            <a:r>
              <a:rPr dirty="0" sz="1800" spc="-65">
                <a:latin typeface="Verdana"/>
                <a:cs typeface="Verdana"/>
              </a:rPr>
              <a:t>  </a:t>
            </a:r>
            <a:r>
              <a:rPr dirty="0" sz="1800">
                <a:latin typeface="Verdana"/>
                <a:cs typeface="Verdana"/>
              </a:rPr>
              <a:t>every</a:t>
            </a:r>
            <a:r>
              <a:rPr dirty="0" sz="1800" spc="-55">
                <a:latin typeface="Verdana"/>
                <a:cs typeface="Verdana"/>
              </a:rPr>
              <a:t>  </a:t>
            </a:r>
            <a:r>
              <a:rPr dirty="0" sz="1800">
                <a:latin typeface="Verdana"/>
                <a:cs typeface="Verdana"/>
              </a:rPr>
              <a:t>component,</a:t>
            </a:r>
            <a:r>
              <a:rPr dirty="0" sz="1800" spc="-65">
                <a:latin typeface="Verdana"/>
                <a:cs typeface="Verdana"/>
              </a:rPr>
              <a:t>  </a:t>
            </a:r>
            <a:r>
              <a:rPr dirty="0" sz="1800">
                <a:latin typeface="Verdana"/>
                <a:cs typeface="Verdana"/>
              </a:rPr>
              <a:t>but</a:t>
            </a:r>
            <a:r>
              <a:rPr dirty="0" sz="1800" spc="-60">
                <a:latin typeface="Verdana"/>
                <a:cs typeface="Verdana"/>
              </a:rPr>
              <a:t>  </a:t>
            </a:r>
            <a:r>
              <a:rPr dirty="0" sz="1800">
                <a:latin typeface="Verdana"/>
                <a:cs typeface="Verdana"/>
              </a:rPr>
              <a:t>should</a:t>
            </a:r>
            <a:r>
              <a:rPr dirty="0" sz="1800" spc="-55">
                <a:latin typeface="Verdana"/>
                <a:cs typeface="Verdana"/>
              </a:rPr>
              <a:t>  </a:t>
            </a:r>
            <a:r>
              <a:rPr dirty="0" sz="1800">
                <a:latin typeface="Verdana"/>
                <a:cs typeface="Verdana"/>
              </a:rPr>
              <a:t>be</a:t>
            </a:r>
            <a:r>
              <a:rPr dirty="0" sz="1800" spc="-60">
                <a:latin typeface="Verdana"/>
                <a:cs typeface="Verdana"/>
              </a:rPr>
              <a:t>  </a:t>
            </a:r>
            <a:r>
              <a:rPr dirty="0" sz="1800">
                <a:latin typeface="Verdana"/>
                <a:cs typeface="Verdana"/>
              </a:rPr>
              <a:t>used</a:t>
            </a:r>
            <a:r>
              <a:rPr dirty="0" sz="1800" spc="-70">
                <a:latin typeface="Verdana"/>
                <a:cs typeface="Verdana"/>
              </a:rPr>
              <a:t>  </a:t>
            </a:r>
            <a:r>
              <a:rPr dirty="0" sz="1800">
                <a:latin typeface="Verdana"/>
                <a:cs typeface="Verdana"/>
              </a:rPr>
              <a:t>if</a:t>
            </a:r>
            <a:r>
              <a:rPr dirty="0" sz="1800" spc="-65">
                <a:latin typeface="Verdana"/>
                <a:cs typeface="Verdana"/>
              </a:rPr>
              <a:t>  </a:t>
            </a:r>
            <a:r>
              <a:rPr dirty="0" sz="1800" spc="-25">
                <a:latin typeface="Verdana"/>
                <a:cs typeface="Verdana"/>
              </a:rPr>
              <a:t>the </a:t>
            </a:r>
            <a:r>
              <a:rPr dirty="0" sz="1800">
                <a:latin typeface="Verdana"/>
                <a:cs typeface="Verdana"/>
              </a:rPr>
              <a:t>component</a:t>
            </a:r>
            <a:r>
              <a:rPr dirty="0" sz="1800" spc="25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is</a:t>
            </a:r>
            <a:r>
              <a:rPr dirty="0" sz="1800" spc="26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going</a:t>
            </a:r>
            <a:r>
              <a:rPr dirty="0" sz="1800" spc="28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to</a:t>
            </a:r>
            <a:r>
              <a:rPr dirty="0" sz="1800" spc="28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be</a:t>
            </a:r>
            <a:r>
              <a:rPr dirty="0" sz="1800" spc="26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used</a:t>
            </a:r>
            <a:r>
              <a:rPr dirty="0" sz="1800" spc="28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by</a:t>
            </a:r>
            <a:r>
              <a:rPr dirty="0" sz="1800" spc="27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other</a:t>
            </a:r>
            <a:r>
              <a:rPr dirty="0" sz="1800" spc="27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developers</a:t>
            </a:r>
            <a:r>
              <a:rPr dirty="0" sz="1800" spc="28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and</a:t>
            </a:r>
            <a:r>
              <a:rPr dirty="0" sz="1800" spc="26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there</a:t>
            </a:r>
            <a:r>
              <a:rPr dirty="0" sz="1800" spc="27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is</a:t>
            </a:r>
            <a:r>
              <a:rPr dirty="0" sz="1800" spc="26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considerable</a:t>
            </a:r>
            <a:r>
              <a:rPr dirty="0" sz="1800" spc="26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use</a:t>
            </a:r>
            <a:r>
              <a:rPr dirty="0" sz="1800" spc="270">
                <a:latin typeface="Verdana"/>
                <a:cs typeface="Verdana"/>
              </a:rPr>
              <a:t> </a:t>
            </a:r>
            <a:r>
              <a:rPr dirty="0" sz="1800" spc="-25">
                <a:latin typeface="Verdana"/>
                <a:cs typeface="Verdana"/>
              </a:rPr>
              <a:t>of </a:t>
            </a:r>
            <a:r>
              <a:rPr dirty="0" sz="1800">
                <a:latin typeface="Verdana"/>
                <a:cs typeface="Verdana"/>
              </a:rPr>
              <a:t>data</a:t>
            </a:r>
            <a:r>
              <a:rPr dirty="0" sz="1800" spc="-10">
                <a:latin typeface="Verdana"/>
                <a:cs typeface="Verdana"/>
              </a:rPr>
              <a:t> types.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05815" y="4980508"/>
            <a:ext cx="36703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solidFill>
                  <a:srgbClr val="FFFFFF"/>
                </a:solidFill>
                <a:latin typeface="Arial"/>
                <a:cs typeface="Arial"/>
              </a:rPr>
              <a:t>10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979676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334135">
              <a:lnSpc>
                <a:spcPct val="100000"/>
              </a:lnSpc>
              <a:spcBef>
                <a:spcPts val="100"/>
              </a:spcBef>
            </a:pPr>
            <a:r>
              <a:rPr dirty="0" sz="3600" spc="-130"/>
              <a:t>Props</a:t>
            </a:r>
            <a:r>
              <a:rPr dirty="0" sz="3600" spc="-240"/>
              <a:t> </a:t>
            </a:r>
            <a:r>
              <a:rPr dirty="0" sz="3600" spc="-10"/>
              <a:t>Validation</a:t>
            </a:r>
            <a:endParaRPr sz="3600"/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58528" y="6019800"/>
            <a:ext cx="2514600" cy="630936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305815" y="4980508"/>
            <a:ext cx="36703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solidFill>
                  <a:srgbClr val="FFFFFF"/>
                </a:solidFill>
                <a:latin typeface="Arial"/>
                <a:cs typeface="Arial"/>
              </a:rPr>
              <a:t>10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979676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20"/>
              <a:t>Props</a:t>
            </a:r>
            <a:r>
              <a:rPr dirty="0" spc="-175"/>
              <a:t> </a:t>
            </a:r>
            <a:r>
              <a:rPr dirty="0" spc="-10"/>
              <a:t>Validation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723135" y="1022350"/>
            <a:ext cx="10026015" cy="289115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 marR="43180">
              <a:lnSpc>
                <a:spcPct val="99400"/>
              </a:lnSpc>
              <a:spcBef>
                <a:spcPts val="110"/>
              </a:spcBef>
            </a:pPr>
            <a:r>
              <a:rPr dirty="0" sz="1800">
                <a:latin typeface="Verdana"/>
                <a:cs typeface="Verdana"/>
              </a:rPr>
              <a:t>Props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are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an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important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mechanism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for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passing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the</a:t>
            </a:r>
            <a:r>
              <a:rPr dirty="0" sz="1800" spc="-45">
                <a:latin typeface="Verdana"/>
                <a:cs typeface="Verdana"/>
              </a:rPr>
              <a:t> </a:t>
            </a:r>
            <a:r>
              <a:rPr dirty="0" sz="1800" spc="-20" b="1">
                <a:latin typeface="Verdana"/>
                <a:cs typeface="Verdana"/>
              </a:rPr>
              <a:t>read-</a:t>
            </a:r>
            <a:r>
              <a:rPr dirty="0" sz="1800" b="1">
                <a:latin typeface="Verdana"/>
                <a:cs typeface="Verdana"/>
              </a:rPr>
              <a:t>only</a:t>
            </a:r>
            <a:r>
              <a:rPr dirty="0" sz="1800" spc="15" b="1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attributes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to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React </a:t>
            </a:r>
            <a:r>
              <a:rPr dirty="0" sz="1800">
                <a:latin typeface="Verdana"/>
                <a:cs typeface="Verdana"/>
              </a:rPr>
              <a:t>components.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The</a:t>
            </a:r>
            <a:r>
              <a:rPr dirty="0" sz="1800" spc="-1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props</a:t>
            </a:r>
            <a:r>
              <a:rPr dirty="0" sz="1800" spc="-1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are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usually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required</a:t>
            </a:r>
            <a:r>
              <a:rPr dirty="0" sz="1800" spc="-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to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use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correctly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in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the</a:t>
            </a:r>
            <a:r>
              <a:rPr dirty="0" sz="1800" spc="-1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component.</a:t>
            </a:r>
            <a:r>
              <a:rPr dirty="0" sz="1800" spc="-1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If</a:t>
            </a:r>
            <a:r>
              <a:rPr dirty="0" sz="1800" spc="-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it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 spc="-25">
                <a:latin typeface="Verdana"/>
                <a:cs typeface="Verdana"/>
              </a:rPr>
              <a:t>is </a:t>
            </a:r>
            <a:r>
              <a:rPr dirty="0" sz="1800">
                <a:latin typeface="Verdana"/>
                <a:cs typeface="Verdana"/>
              </a:rPr>
              <a:t>not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used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correctly,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the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components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may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not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behave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as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expected. Hence,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it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is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required </a:t>
            </a:r>
            <a:r>
              <a:rPr dirty="0" sz="1800">
                <a:latin typeface="Verdana"/>
                <a:cs typeface="Verdana"/>
              </a:rPr>
              <a:t>to</a:t>
            </a:r>
            <a:r>
              <a:rPr dirty="0" sz="1800" spc="-4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use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 b="1">
                <a:latin typeface="Verdana"/>
                <a:cs typeface="Verdana"/>
              </a:rPr>
              <a:t>props</a:t>
            </a:r>
            <a:r>
              <a:rPr dirty="0" sz="1800" spc="-55" b="1">
                <a:latin typeface="Verdana"/>
                <a:cs typeface="Verdana"/>
              </a:rPr>
              <a:t> </a:t>
            </a:r>
            <a:r>
              <a:rPr dirty="0" sz="1800" b="1">
                <a:latin typeface="Verdana"/>
                <a:cs typeface="Verdana"/>
              </a:rPr>
              <a:t>validation </a:t>
            </a:r>
            <a:r>
              <a:rPr dirty="0" sz="1800">
                <a:latin typeface="Verdana"/>
                <a:cs typeface="Verdana"/>
              </a:rPr>
              <a:t>in</a:t>
            </a:r>
            <a:r>
              <a:rPr dirty="0" sz="1800" spc="-4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improving</a:t>
            </a:r>
            <a:r>
              <a:rPr dirty="0" sz="1800" spc="-5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react</a:t>
            </a:r>
            <a:r>
              <a:rPr dirty="0" sz="1800" spc="-40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components.</a:t>
            </a:r>
            <a:endParaRPr sz="1800">
              <a:latin typeface="Verdana"/>
              <a:cs typeface="Verdana"/>
            </a:endParaRPr>
          </a:p>
          <a:p>
            <a:pPr marL="12700" marR="5080">
              <a:lnSpc>
                <a:spcPct val="99700"/>
              </a:lnSpc>
              <a:spcBef>
                <a:spcPts val="1045"/>
              </a:spcBef>
            </a:pPr>
            <a:r>
              <a:rPr dirty="0" sz="1800">
                <a:latin typeface="Verdana"/>
                <a:cs typeface="Verdana"/>
              </a:rPr>
              <a:t>Props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validation</a:t>
            </a:r>
            <a:r>
              <a:rPr dirty="0" sz="1800" spc="-5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is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tool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that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will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help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the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developers</a:t>
            </a:r>
            <a:r>
              <a:rPr dirty="0" sz="1800" spc="-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to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avoid</a:t>
            </a:r>
            <a:r>
              <a:rPr dirty="0" sz="1800" spc="-4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future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bugs</a:t>
            </a:r>
            <a:r>
              <a:rPr dirty="0" sz="1800" spc="-5">
                <a:latin typeface="Verdana"/>
                <a:cs typeface="Verdana"/>
              </a:rPr>
              <a:t> </a:t>
            </a:r>
            <a:r>
              <a:rPr dirty="0" sz="1800" spc="-25">
                <a:latin typeface="Verdana"/>
                <a:cs typeface="Verdana"/>
              </a:rPr>
              <a:t>and </a:t>
            </a:r>
            <a:r>
              <a:rPr dirty="0" sz="1800">
                <a:latin typeface="Verdana"/>
                <a:cs typeface="Verdana"/>
              </a:rPr>
              <a:t>problems.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It</a:t>
            </a:r>
            <a:r>
              <a:rPr dirty="0" sz="1800" spc="-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is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useful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way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to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force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the</a:t>
            </a:r>
            <a:r>
              <a:rPr dirty="0" sz="1800" spc="-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correct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usage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of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your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components.</a:t>
            </a:r>
            <a:r>
              <a:rPr dirty="0" sz="1800" spc="-1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It</a:t>
            </a:r>
            <a:r>
              <a:rPr dirty="0" sz="1800" spc="-5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makes </a:t>
            </a:r>
            <a:r>
              <a:rPr dirty="0" sz="1800">
                <a:latin typeface="Verdana"/>
                <a:cs typeface="Verdana"/>
              </a:rPr>
              <a:t>your</a:t>
            </a:r>
            <a:r>
              <a:rPr dirty="0" sz="1800" spc="-7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code</a:t>
            </a:r>
            <a:r>
              <a:rPr dirty="0" sz="1800" spc="-4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more</a:t>
            </a:r>
            <a:r>
              <a:rPr dirty="0" sz="1800" spc="-5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readable.</a:t>
            </a:r>
            <a:r>
              <a:rPr dirty="0" sz="1800" spc="-4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React</a:t>
            </a:r>
            <a:r>
              <a:rPr dirty="0" sz="1800" spc="-4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components</a:t>
            </a:r>
            <a:r>
              <a:rPr dirty="0" sz="1800" spc="-4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used</a:t>
            </a:r>
            <a:r>
              <a:rPr dirty="0" sz="1800" spc="-4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special</a:t>
            </a:r>
            <a:r>
              <a:rPr dirty="0" sz="1800" spc="-4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property</a:t>
            </a:r>
            <a:r>
              <a:rPr dirty="0" sz="1800" spc="-75">
                <a:latin typeface="Verdana"/>
                <a:cs typeface="Verdana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PropTypes</a:t>
            </a:r>
            <a:r>
              <a:rPr dirty="0" sz="1800" spc="120" b="1">
                <a:latin typeface="Times New Roman"/>
                <a:cs typeface="Times New Roman"/>
              </a:rPr>
              <a:t> </a:t>
            </a:r>
            <a:r>
              <a:rPr dirty="0" sz="1800">
                <a:latin typeface="Verdana"/>
                <a:cs typeface="Verdana"/>
              </a:rPr>
              <a:t>that</a:t>
            </a:r>
            <a:r>
              <a:rPr dirty="0" sz="1800" spc="-55">
                <a:latin typeface="Verdana"/>
                <a:cs typeface="Verdana"/>
              </a:rPr>
              <a:t> </a:t>
            </a:r>
            <a:r>
              <a:rPr dirty="0" sz="1800" spc="-20">
                <a:latin typeface="Verdana"/>
                <a:cs typeface="Verdana"/>
              </a:rPr>
              <a:t>help </a:t>
            </a:r>
            <a:r>
              <a:rPr dirty="0" sz="1800">
                <a:latin typeface="Verdana"/>
                <a:cs typeface="Verdana"/>
              </a:rPr>
              <a:t>you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to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catch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bugs</a:t>
            </a:r>
            <a:r>
              <a:rPr dirty="0" sz="1800" spc="-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by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validating</a:t>
            </a:r>
            <a:r>
              <a:rPr dirty="0" sz="1800" spc="-4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data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types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of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values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passed</a:t>
            </a:r>
            <a:r>
              <a:rPr dirty="0" sz="1800" spc="-1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through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props,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although</a:t>
            </a:r>
            <a:r>
              <a:rPr dirty="0" sz="1800" spc="-40">
                <a:latin typeface="Verdana"/>
                <a:cs typeface="Verdana"/>
              </a:rPr>
              <a:t> </a:t>
            </a:r>
            <a:r>
              <a:rPr dirty="0" sz="1800" spc="-25">
                <a:latin typeface="Verdana"/>
                <a:cs typeface="Verdana"/>
              </a:rPr>
              <a:t>it </a:t>
            </a:r>
            <a:r>
              <a:rPr dirty="0" sz="1800">
                <a:latin typeface="Verdana"/>
                <a:cs typeface="Verdana"/>
              </a:rPr>
              <a:t>is</a:t>
            </a:r>
            <a:r>
              <a:rPr dirty="0" sz="1800" spc="-4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not</a:t>
            </a:r>
            <a:r>
              <a:rPr dirty="0" sz="1800" spc="-4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necessary</a:t>
            </a:r>
            <a:r>
              <a:rPr dirty="0" sz="1800" spc="-4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to</a:t>
            </a:r>
            <a:r>
              <a:rPr dirty="0" sz="1800" spc="-4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define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components</a:t>
            </a:r>
            <a:r>
              <a:rPr dirty="0" sz="1800" spc="-4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with</a:t>
            </a:r>
            <a:r>
              <a:rPr dirty="0" sz="1800" spc="-75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propTypes.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 spc="-25">
                <a:latin typeface="Verdana"/>
                <a:cs typeface="Verdana"/>
              </a:rPr>
              <a:t>However,</a:t>
            </a:r>
            <a:r>
              <a:rPr dirty="0" sz="1800" spc="-5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if</a:t>
            </a:r>
            <a:r>
              <a:rPr dirty="0" sz="1800" spc="-4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you</a:t>
            </a:r>
            <a:r>
              <a:rPr dirty="0" sz="1800" spc="-5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use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propTypes </a:t>
            </a:r>
            <a:r>
              <a:rPr dirty="0" sz="1800">
                <a:latin typeface="Verdana"/>
                <a:cs typeface="Verdana"/>
              </a:rPr>
              <a:t>with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your</a:t>
            </a:r>
            <a:r>
              <a:rPr dirty="0" sz="1800" spc="-4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components,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it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helps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you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to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avoid</a:t>
            </a:r>
            <a:r>
              <a:rPr dirty="0" sz="1800" spc="-4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unexpected </a:t>
            </a:r>
            <a:r>
              <a:rPr dirty="0" sz="1800" spc="-10">
                <a:latin typeface="Verdana"/>
                <a:cs typeface="Verdana"/>
              </a:rPr>
              <a:t>bugs.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05815" y="4980508"/>
            <a:ext cx="36703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solidFill>
                  <a:srgbClr val="FFFFFF"/>
                </a:solidFill>
                <a:latin typeface="Arial"/>
                <a:cs typeface="Arial"/>
              </a:rPr>
              <a:t>10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979676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20"/>
              <a:t>Props</a:t>
            </a:r>
            <a:r>
              <a:rPr dirty="0" spc="-175"/>
              <a:t> </a:t>
            </a:r>
            <a:r>
              <a:rPr dirty="0" spc="-10"/>
              <a:t>Validation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723135" y="1081785"/>
            <a:ext cx="10069830" cy="51841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sng" sz="180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Flagging</a:t>
            </a:r>
            <a:r>
              <a:rPr dirty="0" u="sng" sz="1800" spc="-5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 </a:t>
            </a:r>
            <a:r>
              <a:rPr dirty="0" u="sng" sz="180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Props</a:t>
            </a:r>
            <a:r>
              <a:rPr dirty="0" u="sng" sz="1800" spc="-5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 </a:t>
            </a:r>
            <a:r>
              <a:rPr dirty="0" u="sng" sz="180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as</a:t>
            </a:r>
            <a:r>
              <a:rPr dirty="0" u="sng" sz="1800" spc="-6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 </a:t>
            </a:r>
            <a:r>
              <a:rPr dirty="0" u="sng" sz="1800" spc="-1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Mandatory</a:t>
            </a:r>
            <a:endParaRPr sz="1800">
              <a:latin typeface="Verdana"/>
              <a:cs typeface="Verdana"/>
            </a:endParaRPr>
          </a:p>
          <a:p>
            <a:pPr marL="12700" marR="1156970">
              <a:lnSpc>
                <a:spcPct val="100000"/>
              </a:lnSpc>
              <a:spcBef>
                <a:spcPts val="1365"/>
              </a:spcBef>
            </a:pPr>
            <a:r>
              <a:rPr dirty="0" sz="1800">
                <a:latin typeface="Verdana"/>
                <a:cs typeface="Verdana"/>
              </a:rPr>
              <a:t>This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is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another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important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topic.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If</a:t>
            </a:r>
            <a:r>
              <a:rPr dirty="0" sz="1800" spc="-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you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want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to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require</a:t>
            </a:r>
            <a:r>
              <a:rPr dirty="0" sz="1800" spc="-1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anyone</a:t>
            </a:r>
            <a:r>
              <a:rPr dirty="0" sz="1800" spc="-4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who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uses</a:t>
            </a:r>
            <a:r>
              <a:rPr dirty="0" sz="1800" spc="-20">
                <a:latin typeface="Verdana"/>
                <a:cs typeface="Verdana"/>
              </a:rPr>
              <a:t> your </a:t>
            </a:r>
            <a:r>
              <a:rPr dirty="0" sz="1800">
                <a:latin typeface="Verdana"/>
                <a:cs typeface="Verdana"/>
              </a:rPr>
              <a:t>component</a:t>
            </a:r>
            <a:r>
              <a:rPr dirty="0" sz="1800" spc="-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to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always</a:t>
            </a:r>
            <a:r>
              <a:rPr dirty="0" sz="1800" spc="-4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pass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certain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prop,</a:t>
            </a:r>
            <a:r>
              <a:rPr dirty="0" sz="1800" spc="-1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you</a:t>
            </a:r>
            <a:r>
              <a:rPr dirty="0" sz="1800" spc="-4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can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flag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it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as</a:t>
            </a:r>
            <a:r>
              <a:rPr dirty="0" sz="1800" spc="-75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mandatory.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dirty="0" u="sng" sz="180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Specifying</a:t>
            </a:r>
            <a:r>
              <a:rPr dirty="0" u="sng" sz="1800" spc="-5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 </a:t>
            </a:r>
            <a:r>
              <a:rPr dirty="0" u="sng" sz="180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a</a:t>
            </a:r>
            <a:r>
              <a:rPr dirty="0" u="sng" sz="1800" spc="-5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 </a:t>
            </a:r>
            <a:r>
              <a:rPr dirty="0" u="sng" sz="180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Range</a:t>
            </a:r>
            <a:r>
              <a:rPr dirty="0" u="sng" sz="1800" spc="-4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 </a:t>
            </a:r>
            <a:r>
              <a:rPr dirty="0" u="sng" sz="180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of</a:t>
            </a:r>
            <a:r>
              <a:rPr dirty="0" u="sng" sz="1800" spc="-5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 </a:t>
            </a:r>
            <a:r>
              <a:rPr dirty="0" u="sng" sz="180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Valid</a:t>
            </a:r>
            <a:r>
              <a:rPr dirty="0" u="sng" sz="1800" spc="-6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 </a:t>
            </a:r>
            <a:r>
              <a:rPr dirty="0" u="sng" sz="180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Prop</a:t>
            </a:r>
            <a:r>
              <a:rPr dirty="0" u="sng" sz="1800" spc="-4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 </a:t>
            </a:r>
            <a:r>
              <a:rPr dirty="0" u="sng" sz="1800" spc="-1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Values</a:t>
            </a:r>
            <a:endParaRPr sz="1800">
              <a:latin typeface="Verdana"/>
              <a:cs typeface="Verdana"/>
            </a:endParaRPr>
          </a:p>
          <a:p>
            <a:pPr marL="12700" marR="5080">
              <a:lnSpc>
                <a:spcPct val="100000"/>
              </a:lnSpc>
              <a:spcBef>
                <a:spcPts val="1000"/>
              </a:spcBef>
            </a:pPr>
            <a:r>
              <a:rPr dirty="0" sz="1800">
                <a:latin typeface="Verdana"/>
                <a:cs typeface="Verdana"/>
              </a:rPr>
              <a:t>From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time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to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time</a:t>
            </a:r>
            <a:r>
              <a:rPr dirty="0" sz="1800" spc="-1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you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might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want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to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have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prop</a:t>
            </a:r>
            <a:r>
              <a:rPr dirty="0" sz="1800" spc="-1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value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passed, that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is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exactly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one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 spc="-25">
                <a:latin typeface="Verdana"/>
                <a:cs typeface="Verdana"/>
              </a:rPr>
              <a:t>out </a:t>
            </a:r>
            <a:r>
              <a:rPr dirty="0" sz="1800">
                <a:latin typeface="Verdana"/>
                <a:cs typeface="Verdana"/>
              </a:rPr>
              <a:t>of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given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set of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values.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dirty="0" u="sng" sz="180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Specifying</a:t>
            </a:r>
            <a:r>
              <a:rPr dirty="0" u="sng" sz="1800" spc="-4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 </a:t>
            </a:r>
            <a:r>
              <a:rPr dirty="0" u="sng" sz="180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a</a:t>
            </a:r>
            <a:r>
              <a:rPr dirty="0" u="sng" sz="1800" spc="-5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 </a:t>
            </a:r>
            <a:r>
              <a:rPr dirty="0" u="sng" sz="180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set</a:t>
            </a:r>
            <a:r>
              <a:rPr dirty="0" u="sng" sz="1800" spc="-5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 </a:t>
            </a:r>
            <a:r>
              <a:rPr dirty="0" u="sng" sz="180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of</a:t>
            </a:r>
            <a:r>
              <a:rPr dirty="0" u="sng" sz="1800" spc="-5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 </a:t>
            </a:r>
            <a:r>
              <a:rPr dirty="0" u="sng" sz="180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types</a:t>
            </a:r>
            <a:r>
              <a:rPr dirty="0" u="sng" sz="1800" spc="-3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 </a:t>
            </a:r>
            <a:r>
              <a:rPr dirty="0" u="sng" sz="180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for</a:t>
            </a:r>
            <a:r>
              <a:rPr dirty="0" u="sng" sz="1800" spc="-4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 </a:t>
            </a:r>
            <a:r>
              <a:rPr dirty="0" u="sng" sz="180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the</a:t>
            </a:r>
            <a:r>
              <a:rPr dirty="0" u="sng" sz="1800" spc="-2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 prop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10"/>
              </a:spcBef>
            </a:pPr>
            <a:r>
              <a:rPr dirty="0" sz="1800">
                <a:latin typeface="Verdana"/>
                <a:cs typeface="Verdana"/>
              </a:rPr>
              <a:t>You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can</a:t>
            </a:r>
            <a:r>
              <a:rPr dirty="0" sz="1800" spc="-4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specify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</a:t>
            </a:r>
            <a:r>
              <a:rPr dirty="0" sz="1800" spc="-5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set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of</a:t>
            </a:r>
            <a:r>
              <a:rPr dirty="0" sz="1800" spc="-5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types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for</a:t>
            </a:r>
            <a:r>
              <a:rPr dirty="0" sz="1800" spc="-4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the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prop.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94"/>
              </a:spcBef>
            </a:pPr>
            <a:r>
              <a:rPr dirty="0" u="sng" sz="180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Set</a:t>
            </a:r>
            <a:r>
              <a:rPr dirty="0" u="sng" sz="1800" spc="-5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 </a:t>
            </a:r>
            <a:r>
              <a:rPr dirty="0" u="sng" sz="180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Default</a:t>
            </a:r>
            <a:r>
              <a:rPr dirty="0" u="sng" sz="1800" spc="-2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 </a:t>
            </a:r>
            <a:r>
              <a:rPr dirty="0" u="sng" sz="180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Prop</a:t>
            </a:r>
            <a:r>
              <a:rPr dirty="0" u="sng" sz="1800" spc="-3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 </a:t>
            </a:r>
            <a:r>
              <a:rPr dirty="0" u="sng" sz="1800" spc="-1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Values</a:t>
            </a:r>
            <a:endParaRPr sz="1800">
              <a:latin typeface="Verdana"/>
              <a:cs typeface="Verdana"/>
            </a:endParaRPr>
          </a:p>
          <a:p>
            <a:pPr marL="12700" marR="74930">
              <a:lnSpc>
                <a:spcPct val="100000"/>
              </a:lnSpc>
              <a:spcBef>
                <a:spcPts val="994"/>
              </a:spcBef>
            </a:pPr>
            <a:r>
              <a:rPr dirty="0" sz="1800">
                <a:latin typeface="Verdana"/>
                <a:cs typeface="Verdana"/>
              </a:rPr>
              <a:t>If</a:t>
            </a:r>
            <a:r>
              <a:rPr dirty="0" sz="1800" spc="-1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you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want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certain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props</a:t>
            </a:r>
            <a:r>
              <a:rPr dirty="0" sz="1800" spc="-1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to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have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default</a:t>
            </a:r>
            <a:r>
              <a:rPr dirty="0" sz="1800" spc="-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values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if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nothing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is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provided,</a:t>
            </a:r>
            <a:r>
              <a:rPr dirty="0" sz="1800" spc="-1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you</a:t>
            </a:r>
            <a:r>
              <a:rPr dirty="0" sz="1800" spc="-4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can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do</a:t>
            </a:r>
            <a:r>
              <a:rPr dirty="0" sz="1800" spc="-20">
                <a:latin typeface="Verdana"/>
                <a:cs typeface="Verdana"/>
              </a:rPr>
              <a:t> this </a:t>
            </a:r>
            <a:r>
              <a:rPr dirty="0" sz="1800">
                <a:latin typeface="Verdana"/>
                <a:cs typeface="Verdana"/>
              </a:rPr>
              <a:t>by</a:t>
            </a:r>
            <a:r>
              <a:rPr dirty="0" sz="1800" spc="-5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defining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defaultProps.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15"/>
              </a:spcBef>
            </a:pPr>
            <a:r>
              <a:rPr dirty="0" u="sng" sz="1800" spc="-1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PropTypes.shape</a:t>
            </a:r>
            <a:endParaRPr sz="1800">
              <a:latin typeface="Verdana"/>
              <a:cs typeface="Verdana"/>
            </a:endParaRPr>
          </a:p>
          <a:p>
            <a:pPr marL="12700" marR="912494">
              <a:lnSpc>
                <a:spcPct val="146100"/>
              </a:lnSpc>
            </a:pPr>
            <a:r>
              <a:rPr dirty="0" sz="1800">
                <a:latin typeface="Verdana"/>
                <a:cs typeface="Verdana"/>
              </a:rPr>
              <a:t>It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is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even</a:t>
            </a:r>
            <a:r>
              <a:rPr dirty="0" sz="1800" spc="-4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possible</a:t>
            </a:r>
            <a:r>
              <a:rPr dirty="0" sz="1800" spc="-1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to</a:t>
            </a:r>
            <a:r>
              <a:rPr dirty="0" sz="1800" spc="-4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validate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</a:t>
            </a:r>
            <a:r>
              <a:rPr dirty="0" sz="1800" spc="-4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plain</a:t>
            </a:r>
            <a:r>
              <a:rPr dirty="0" sz="1800" spc="-4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JavaScript</a:t>
            </a:r>
            <a:r>
              <a:rPr dirty="0" sz="1800" spc="-6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object</a:t>
            </a:r>
            <a:r>
              <a:rPr dirty="0" sz="1800" spc="-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against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</a:t>
            </a:r>
            <a:r>
              <a:rPr dirty="0" sz="1800" spc="-4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certain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shape: </a:t>
            </a:r>
            <a:r>
              <a:rPr dirty="0" sz="1800">
                <a:latin typeface="Verdana"/>
                <a:cs typeface="Verdana"/>
              </a:rPr>
              <a:t>We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can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specify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the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shape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of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our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prop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by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using</a:t>
            </a:r>
            <a:r>
              <a:rPr dirty="0" sz="1800" spc="-65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PropTypes.shape({})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05815" y="4980508"/>
            <a:ext cx="36703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solidFill>
                  <a:srgbClr val="FFFFFF"/>
                </a:solidFill>
                <a:latin typeface="Arial"/>
                <a:cs typeface="Arial"/>
              </a:rPr>
              <a:t>10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979676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20"/>
              <a:t>Props</a:t>
            </a:r>
            <a:r>
              <a:rPr dirty="0" spc="-175"/>
              <a:t> </a:t>
            </a:r>
            <a:r>
              <a:rPr dirty="0" spc="-10"/>
              <a:t>Validation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723135" y="893724"/>
            <a:ext cx="10173970" cy="3435985"/>
          </a:xfrm>
          <a:prstGeom prst="rect">
            <a:avLst/>
          </a:prstGeom>
        </p:spPr>
        <p:txBody>
          <a:bodyPr wrap="square" lIns="0" tIns="140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dirty="0" u="sng" sz="160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Requiring</a:t>
            </a:r>
            <a:r>
              <a:rPr dirty="0" u="sng" sz="1600" spc="-5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 </a:t>
            </a:r>
            <a:r>
              <a:rPr dirty="0" u="sng" sz="160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Single</a:t>
            </a:r>
            <a:r>
              <a:rPr dirty="0" u="sng" sz="1600" spc="-6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 </a:t>
            </a:r>
            <a:r>
              <a:rPr dirty="0" u="sng" sz="1600" spc="-2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Child</a:t>
            </a:r>
            <a:endParaRPr sz="1600">
              <a:latin typeface="Verdana"/>
              <a:cs typeface="Verdana"/>
            </a:endParaRPr>
          </a:p>
          <a:p>
            <a:pPr marL="12700" marR="22860">
              <a:lnSpc>
                <a:spcPct val="100000"/>
              </a:lnSpc>
              <a:spcBef>
                <a:spcPts val="1010"/>
              </a:spcBef>
            </a:pPr>
            <a:r>
              <a:rPr dirty="0" sz="1600">
                <a:latin typeface="Verdana"/>
                <a:cs typeface="Verdana"/>
              </a:rPr>
              <a:t>We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can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use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 spc="-10" b="1">
                <a:latin typeface="Verdana"/>
                <a:cs typeface="Verdana"/>
              </a:rPr>
              <a:t>PropTypes.element</a:t>
            </a:r>
            <a:r>
              <a:rPr dirty="0" sz="1600" spc="30" b="1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to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enforce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that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only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single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child</a:t>
            </a:r>
            <a:r>
              <a:rPr dirty="0" sz="1600" spc="-1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can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be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passed to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component </a:t>
            </a:r>
            <a:r>
              <a:rPr dirty="0" sz="1600">
                <a:latin typeface="Verdana"/>
                <a:cs typeface="Verdana"/>
              </a:rPr>
              <a:t>as</a:t>
            </a:r>
            <a:r>
              <a:rPr dirty="0" sz="1600" spc="-10">
                <a:latin typeface="Verdana"/>
                <a:cs typeface="Verdana"/>
              </a:rPr>
              <a:t> children.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919"/>
              </a:spcBef>
            </a:pP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u="sng" sz="170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PropTypes:</a:t>
            </a:r>
            <a:r>
              <a:rPr dirty="0" u="sng" sz="1700" spc="-5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 </a:t>
            </a:r>
            <a:r>
              <a:rPr dirty="0" u="sng" sz="170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Shape</a:t>
            </a:r>
            <a:r>
              <a:rPr dirty="0" u="sng" sz="1700" spc="-7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 </a:t>
            </a:r>
            <a:r>
              <a:rPr dirty="0" u="sng" sz="170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and</a:t>
            </a:r>
            <a:r>
              <a:rPr dirty="0" u="sng" sz="1700" spc="-6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 </a:t>
            </a:r>
            <a:r>
              <a:rPr dirty="0" u="sng" sz="170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Types</a:t>
            </a:r>
            <a:r>
              <a:rPr dirty="0" u="sng" sz="1700" spc="-5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 </a:t>
            </a:r>
            <a:r>
              <a:rPr dirty="0" u="sng" sz="1700" spc="-1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validation</a:t>
            </a:r>
            <a:endParaRPr sz="1700">
              <a:latin typeface="Verdana"/>
              <a:cs typeface="Verdana"/>
            </a:endParaRPr>
          </a:p>
          <a:p>
            <a:pPr marL="12700" marR="165735" indent="80645">
              <a:lnSpc>
                <a:spcPct val="100000"/>
              </a:lnSpc>
              <a:spcBef>
                <a:spcPts val="1385"/>
              </a:spcBef>
            </a:pPr>
            <a:r>
              <a:rPr dirty="0" sz="1800">
                <a:latin typeface="Verdana"/>
                <a:cs typeface="Verdana"/>
              </a:rPr>
              <a:t>Apart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from</a:t>
            </a:r>
            <a:r>
              <a:rPr dirty="0" sz="1800" spc="-4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specifying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whether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prop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should</a:t>
            </a:r>
            <a:r>
              <a:rPr dirty="0" sz="1800" spc="-4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be</a:t>
            </a:r>
            <a:r>
              <a:rPr dirty="0" sz="1800" spc="-1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an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array</a:t>
            </a:r>
            <a:r>
              <a:rPr dirty="0" sz="1800" spc="-4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or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an</a:t>
            </a:r>
            <a:r>
              <a:rPr dirty="0" sz="1800" spc="-4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object,</a:t>
            </a:r>
            <a:r>
              <a:rPr dirty="0" sz="1800" spc="-1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we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can</a:t>
            </a:r>
            <a:r>
              <a:rPr dirty="0" sz="1800" spc="-45">
                <a:latin typeface="Verdana"/>
                <a:cs typeface="Verdana"/>
              </a:rPr>
              <a:t> </a:t>
            </a:r>
            <a:r>
              <a:rPr dirty="0" sz="1800" spc="-25">
                <a:latin typeface="Verdana"/>
                <a:cs typeface="Verdana"/>
              </a:rPr>
              <a:t>use </a:t>
            </a:r>
            <a:r>
              <a:rPr dirty="0" sz="1800">
                <a:latin typeface="Verdana"/>
                <a:cs typeface="Verdana"/>
              </a:rPr>
              <a:t>these</a:t>
            </a:r>
            <a:r>
              <a:rPr dirty="0" sz="1800" spc="-1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prop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validators</a:t>
            </a:r>
            <a:r>
              <a:rPr dirty="0" sz="1800" spc="-4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to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specify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which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type</a:t>
            </a:r>
            <a:r>
              <a:rPr dirty="0" sz="1800" spc="-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of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array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or</a:t>
            </a:r>
            <a:r>
              <a:rPr dirty="0" sz="1800" spc="-4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object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can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be</a:t>
            </a:r>
            <a:r>
              <a:rPr dirty="0" sz="1800" spc="-1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passed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as</a:t>
            </a:r>
            <a:r>
              <a:rPr dirty="0" sz="1800" spc="-4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prop.</a:t>
            </a:r>
            <a:endParaRPr sz="18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85"/>
              </a:spcBef>
            </a:pPr>
            <a:endParaRPr sz="1800">
              <a:latin typeface="Verdana"/>
              <a:cs typeface="Verdana"/>
            </a:endParaRPr>
          </a:p>
          <a:p>
            <a:pPr marL="710565" indent="-286385">
              <a:lnSpc>
                <a:spcPct val="100000"/>
              </a:lnSpc>
              <a:buClr>
                <a:srgbClr val="A42F0F"/>
              </a:buClr>
              <a:buFont typeface="Wingdings"/>
              <a:buChar char=""/>
              <a:tabLst>
                <a:tab pos="710565" algn="l"/>
              </a:tabLst>
            </a:pPr>
            <a:r>
              <a:rPr dirty="0" sz="1800" spc="-10" b="1">
                <a:latin typeface="Verdana"/>
                <a:cs typeface="Verdana"/>
              </a:rPr>
              <a:t>PropTypes.arrayOf()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370"/>
              </a:spcBef>
            </a:pPr>
            <a:r>
              <a:rPr dirty="0" sz="1800">
                <a:latin typeface="Verdana"/>
                <a:cs typeface="Verdana"/>
              </a:rPr>
              <a:t>We</a:t>
            </a:r>
            <a:r>
              <a:rPr dirty="0" sz="1800" spc="-4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can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use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PropTypes.arrayOf()</a:t>
            </a:r>
            <a:r>
              <a:rPr dirty="0" sz="1800" spc="-5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to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specify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which</a:t>
            </a:r>
            <a:r>
              <a:rPr dirty="0" sz="1800" spc="-4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type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of</a:t>
            </a:r>
            <a:r>
              <a:rPr dirty="0" sz="1800" spc="-4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array</a:t>
            </a:r>
            <a:r>
              <a:rPr dirty="0" sz="1800" spc="-5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can</a:t>
            </a:r>
            <a:r>
              <a:rPr dirty="0" sz="1800" spc="-4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be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passed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as</a:t>
            </a:r>
            <a:r>
              <a:rPr dirty="0" sz="1800" spc="-4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prop.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723135" y="4656201"/>
            <a:ext cx="10212070" cy="10229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710565" indent="-286385">
              <a:lnSpc>
                <a:spcPct val="100000"/>
              </a:lnSpc>
              <a:spcBef>
                <a:spcPts val="100"/>
              </a:spcBef>
              <a:buClr>
                <a:srgbClr val="A42F0F"/>
              </a:buClr>
              <a:buFont typeface="Wingdings"/>
              <a:buChar char=""/>
              <a:tabLst>
                <a:tab pos="710565" algn="l"/>
              </a:tabLst>
            </a:pPr>
            <a:r>
              <a:rPr dirty="0" sz="1800" spc="-10" b="1">
                <a:latin typeface="Verdana"/>
                <a:cs typeface="Verdana"/>
              </a:rPr>
              <a:t>PropTypes.objectOf()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365"/>
              </a:spcBef>
            </a:pPr>
            <a:r>
              <a:rPr dirty="0" sz="1800">
                <a:latin typeface="Verdana"/>
                <a:cs typeface="Verdana"/>
              </a:rPr>
              <a:t>Similar</a:t>
            </a:r>
            <a:r>
              <a:rPr dirty="0" sz="1800" spc="-7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to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 spc="-20">
                <a:latin typeface="Verdana"/>
                <a:cs typeface="Verdana"/>
              </a:rPr>
              <a:t>PropTypes.arrayOf()</a:t>
            </a:r>
            <a:r>
              <a:rPr dirty="0" sz="1800" spc="-5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we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can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use</a:t>
            </a:r>
            <a:r>
              <a:rPr dirty="0" sz="1800" spc="-45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PropTypes.objectOf()</a:t>
            </a:r>
            <a:r>
              <a:rPr dirty="0" sz="1800" spc="-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to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specify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which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type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 spc="-25">
                <a:latin typeface="Verdana"/>
                <a:cs typeface="Verdana"/>
              </a:rPr>
              <a:t>of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1800">
                <a:latin typeface="Verdana"/>
                <a:cs typeface="Verdana"/>
              </a:rPr>
              <a:t>object can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be</a:t>
            </a:r>
            <a:r>
              <a:rPr dirty="0" sz="1800" spc="-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passed</a:t>
            </a:r>
            <a:r>
              <a:rPr dirty="0" sz="1800" spc="-1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as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prop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to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the</a:t>
            </a:r>
            <a:r>
              <a:rPr dirty="0" sz="1800" spc="-10">
                <a:latin typeface="Verdana"/>
                <a:cs typeface="Verdana"/>
              </a:rPr>
              <a:t> component.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305815" y="4980508"/>
            <a:ext cx="36703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solidFill>
                  <a:srgbClr val="FFFFFF"/>
                </a:solidFill>
                <a:latin typeface="Arial"/>
                <a:cs typeface="Arial"/>
              </a:rPr>
              <a:t>10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979676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99559" y="3116402"/>
            <a:ext cx="2966720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65">
                <a:solidFill>
                  <a:srgbClr val="252525"/>
                </a:solidFill>
                <a:latin typeface="Verdana"/>
                <a:cs typeface="Verdana"/>
              </a:rPr>
              <a:t>Default</a:t>
            </a:r>
            <a:r>
              <a:rPr dirty="0" sz="3600" spc="-204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dirty="0" sz="3600" spc="-95">
                <a:solidFill>
                  <a:srgbClr val="252525"/>
                </a:solidFill>
                <a:latin typeface="Verdana"/>
                <a:cs typeface="Verdana"/>
              </a:rPr>
              <a:t>Props</a:t>
            </a:r>
            <a:endParaRPr sz="3600">
              <a:latin typeface="Verdana"/>
              <a:cs typeface="Verdana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58528" y="6019800"/>
            <a:ext cx="2514600" cy="630936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305815" y="4980508"/>
            <a:ext cx="36703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solidFill>
                  <a:srgbClr val="FFFFFF"/>
                </a:solidFill>
                <a:latin typeface="Arial"/>
                <a:cs typeface="Arial"/>
              </a:rPr>
              <a:t>10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979676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30070" y="345135"/>
            <a:ext cx="231330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40"/>
              <a:t>Default</a:t>
            </a:r>
            <a:r>
              <a:rPr dirty="0" spc="-200"/>
              <a:t> </a:t>
            </a:r>
            <a:r>
              <a:rPr dirty="0" spc="-85"/>
              <a:t>Props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677416" y="1022350"/>
            <a:ext cx="10251440" cy="2651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Verdana"/>
                <a:cs typeface="Verdana"/>
              </a:rPr>
              <a:t>You</a:t>
            </a:r>
            <a:r>
              <a:rPr dirty="0" sz="1800" spc="9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can</a:t>
            </a:r>
            <a:r>
              <a:rPr dirty="0" sz="1800" spc="10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also</a:t>
            </a:r>
            <a:r>
              <a:rPr dirty="0" sz="1800" spc="10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set</a:t>
            </a:r>
            <a:r>
              <a:rPr dirty="0" sz="1800" spc="11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default</a:t>
            </a:r>
            <a:r>
              <a:rPr dirty="0" sz="1800" spc="1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property</a:t>
            </a:r>
            <a:r>
              <a:rPr dirty="0" sz="1800" spc="114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values</a:t>
            </a:r>
            <a:r>
              <a:rPr dirty="0" sz="1800" spc="11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directly</a:t>
            </a:r>
            <a:r>
              <a:rPr dirty="0" sz="1800" spc="114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on</a:t>
            </a:r>
            <a:r>
              <a:rPr dirty="0" sz="1800" spc="10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the</a:t>
            </a:r>
            <a:r>
              <a:rPr dirty="0" sz="1800" spc="10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component</a:t>
            </a:r>
            <a:r>
              <a:rPr dirty="0" sz="1800" spc="10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constructor</a:t>
            </a:r>
            <a:r>
              <a:rPr dirty="0" sz="1800" spc="85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instead </a:t>
            </a:r>
            <a:r>
              <a:rPr dirty="0" sz="1800">
                <a:latin typeface="Verdana"/>
                <a:cs typeface="Verdana"/>
              </a:rPr>
              <a:t>of</a:t>
            </a:r>
            <a:r>
              <a:rPr dirty="0" sz="1800" spc="-4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adding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it</a:t>
            </a:r>
            <a:r>
              <a:rPr dirty="0" sz="1800" spc="-5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to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the</a:t>
            </a:r>
            <a:r>
              <a:rPr dirty="0" sz="1800" spc="-70">
                <a:latin typeface="Verdana"/>
                <a:cs typeface="Verdana"/>
              </a:rPr>
              <a:t> </a:t>
            </a:r>
            <a:r>
              <a:rPr dirty="0" sz="1800" b="1">
                <a:latin typeface="Verdana"/>
                <a:cs typeface="Verdana"/>
              </a:rPr>
              <a:t>reactDom.render()</a:t>
            </a:r>
            <a:r>
              <a:rPr dirty="0" sz="1800" spc="-15" b="1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element.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295"/>
              </a:spcBef>
            </a:pPr>
            <a:r>
              <a:rPr dirty="0" sz="1800">
                <a:latin typeface="Verdana"/>
                <a:cs typeface="Verdana"/>
              </a:rPr>
              <a:t>It</a:t>
            </a:r>
            <a:r>
              <a:rPr dirty="0" sz="1800" spc="17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is</a:t>
            </a:r>
            <a:r>
              <a:rPr dirty="0" sz="1800" spc="19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not</a:t>
            </a:r>
            <a:r>
              <a:rPr dirty="0" sz="1800" spc="18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necessary</a:t>
            </a:r>
            <a:r>
              <a:rPr dirty="0" sz="1800" spc="18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to</a:t>
            </a:r>
            <a:r>
              <a:rPr dirty="0" sz="1800" spc="18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always</a:t>
            </a:r>
            <a:r>
              <a:rPr dirty="0" sz="1800" spc="18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add</a:t>
            </a:r>
            <a:r>
              <a:rPr dirty="0" sz="1800" spc="18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props</a:t>
            </a:r>
            <a:r>
              <a:rPr dirty="0" sz="1800" spc="18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in</a:t>
            </a:r>
            <a:r>
              <a:rPr dirty="0" sz="1800" spc="18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the</a:t>
            </a:r>
            <a:r>
              <a:rPr dirty="0" sz="1800" spc="185">
                <a:latin typeface="Verdana"/>
                <a:cs typeface="Verdana"/>
              </a:rPr>
              <a:t> </a:t>
            </a:r>
            <a:r>
              <a:rPr dirty="0" sz="1800" b="1">
                <a:latin typeface="Verdana"/>
                <a:cs typeface="Verdana"/>
              </a:rPr>
              <a:t>reactDom.render()</a:t>
            </a:r>
            <a:r>
              <a:rPr dirty="0" sz="1800" spc="204" b="1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element.</a:t>
            </a:r>
            <a:r>
              <a:rPr dirty="0" sz="1800" spc="20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You</a:t>
            </a:r>
            <a:r>
              <a:rPr dirty="0" sz="1800" spc="185">
                <a:latin typeface="Verdana"/>
                <a:cs typeface="Verdana"/>
              </a:rPr>
              <a:t> </a:t>
            </a:r>
            <a:r>
              <a:rPr dirty="0" sz="1800" spc="-25">
                <a:latin typeface="Verdana"/>
                <a:cs typeface="Verdana"/>
              </a:rPr>
              <a:t>can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dirty="0" sz="1800">
                <a:latin typeface="Verdana"/>
                <a:cs typeface="Verdana"/>
              </a:rPr>
              <a:t>also</a:t>
            </a:r>
            <a:r>
              <a:rPr dirty="0" sz="1800" spc="-4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set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default</a:t>
            </a:r>
            <a:r>
              <a:rPr dirty="0" sz="1800" spc="-1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props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directly</a:t>
            </a:r>
            <a:r>
              <a:rPr dirty="0" sz="1800" spc="-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on</a:t>
            </a:r>
            <a:r>
              <a:rPr dirty="0" sz="1800" spc="-4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the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component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constructor.</a:t>
            </a:r>
            <a:endParaRPr sz="1800">
              <a:latin typeface="Verdana"/>
              <a:cs typeface="Verdana"/>
            </a:endParaRPr>
          </a:p>
          <a:p>
            <a:pPr marL="57785" marR="172720">
              <a:lnSpc>
                <a:spcPct val="107000"/>
              </a:lnSpc>
              <a:spcBef>
                <a:spcPts val="1495"/>
              </a:spcBef>
            </a:pPr>
            <a:r>
              <a:rPr dirty="0" sz="1800">
                <a:latin typeface="Verdana"/>
                <a:cs typeface="Verdana"/>
              </a:rPr>
              <a:t>The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 b="1">
                <a:latin typeface="Verdana"/>
                <a:cs typeface="Verdana"/>
              </a:rPr>
              <a:t>defaultProps</a:t>
            </a:r>
            <a:r>
              <a:rPr dirty="0" sz="1800" spc="10" b="1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is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method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which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we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can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use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to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store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as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much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information</a:t>
            </a:r>
            <a:r>
              <a:rPr dirty="0" sz="1800" spc="-5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as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 spc="-25">
                <a:latin typeface="Verdana"/>
                <a:cs typeface="Verdana"/>
              </a:rPr>
              <a:t>we </a:t>
            </a:r>
            <a:r>
              <a:rPr dirty="0" sz="1800">
                <a:latin typeface="Verdana"/>
                <a:cs typeface="Verdana"/>
              </a:rPr>
              <a:t>want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for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particular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class.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And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this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information</a:t>
            </a:r>
            <a:r>
              <a:rPr dirty="0" sz="1800" spc="-4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can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be</a:t>
            </a:r>
            <a:r>
              <a:rPr dirty="0" sz="1800" spc="-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accessed</a:t>
            </a:r>
            <a:r>
              <a:rPr dirty="0" sz="1800" spc="-1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from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anywhere</a:t>
            </a:r>
            <a:r>
              <a:rPr dirty="0" sz="1800" spc="-40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inside </a:t>
            </a:r>
            <a:r>
              <a:rPr dirty="0" sz="1800">
                <a:latin typeface="Verdana"/>
                <a:cs typeface="Verdana"/>
              </a:rPr>
              <a:t>of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that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particular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class.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Every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piece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of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information</a:t>
            </a:r>
            <a:r>
              <a:rPr dirty="0" sz="1800" spc="-4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you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add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inside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the</a:t>
            </a:r>
            <a:r>
              <a:rPr dirty="0" sz="1800" spc="-40">
                <a:latin typeface="Verdana"/>
                <a:cs typeface="Verdana"/>
              </a:rPr>
              <a:t> </a:t>
            </a:r>
            <a:r>
              <a:rPr dirty="0" sz="1800" spc="-10" b="1">
                <a:latin typeface="Verdana"/>
                <a:cs typeface="Verdana"/>
              </a:rPr>
              <a:t>defaultProps</a:t>
            </a:r>
            <a:r>
              <a:rPr dirty="0" sz="1800" spc="-10">
                <a:latin typeface="Verdana"/>
                <a:cs typeface="Verdana"/>
              </a:rPr>
              <a:t>, </a:t>
            </a:r>
            <a:r>
              <a:rPr dirty="0" sz="1800">
                <a:latin typeface="Verdana"/>
                <a:cs typeface="Verdana"/>
              </a:rPr>
              <a:t>that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will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be added as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the</a:t>
            </a:r>
            <a:r>
              <a:rPr dirty="0" sz="1800" spc="-1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prop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of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that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class.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05815" y="4980508"/>
            <a:ext cx="36703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solidFill>
                  <a:srgbClr val="FFFFFF"/>
                </a:solidFill>
                <a:latin typeface="Arial"/>
                <a:cs typeface="Arial"/>
              </a:rPr>
              <a:t>10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979676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65"/>
              <a:t>Children</a:t>
            </a:r>
            <a:r>
              <a:rPr dirty="0" sz="3600" spc="-220"/>
              <a:t> </a:t>
            </a:r>
            <a:r>
              <a:rPr dirty="0" sz="3600" spc="-125"/>
              <a:t>Props</a:t>
            </a:r>
            <a:r>
              <a:rPr dirty="0" sz="3600" spc="-240"/>
              <a:t> </a:t>
            </a:r>
            <a:r>
              <a:rPr dirty="0" sz="3600" spc="-105"/>
              <a:t>(Props.children)</a:t>
            </a:r>
            <a:endParaRPr sz="3600"/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58528" y="6019800"/>
            <a:ext cx="2514600" cy="630936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305815" y="4980508"/>
            <a:ext cx="36703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solidFill>
                  <a:srgbClr val="FFFFFF"/>
                </a:solidFill>
                <a:latin typeface="Arial"/>
                <a:cs typeface="Arial"/>
              </a:rPr>
              <a:t>10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979676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30070" y="345135"/>
            <a:ext cx="528066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45"/>
              <a:t>Children</a:t>
            </a:r>
            <a:r>
              <a:rPr dirty="0" spc="-185"/>
              <a:t> </a:t>
            </a:r>
            <a:r>
              <a:rPr dirty="0" spc="-120"/>
              <a:t>Props</a:t>
            </a:r>
            <a:r>
              <a:rPr dirty="0" spc="-180"/>
              <a:t> </a:t>
            </a:r>
            <a:r>
              <a:rPr dirty="0" spc="-80"/>
              <a:t>(Props.children)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305815" y="1022350"/>
            <a:ext cx="11625580" cy="43497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384300">
              <a:lnSpc>
                <a:spcPct val="100000"/>
              </a:lnSpc>
              <a:spcBef>
                <a:spcPts val="100"/>
              </a:spcBef>
            </a:pPr>
            <a:r>
              <a:rPr dirty="0" u="sng" sz="180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What</a:t>
            </a:r>
            <a:r>
              <a:rPr dirty="0" u="sng" sz="1800" spc="-3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 </a:t>
            </a:r>
            <a:r>
              <a:rPr dirty="0" u="sng" sz="180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are</a:t>
            </a:r>
            <a:r>
              <a:rPr dirty="0" u="sng" sz="1800" spc="-2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 </a:t>
            </a:r>
            <a:r>
              <a:rPr dirty="0" u="sng" sz="1800" spc="-1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children?</a:t>
            </a:r>
            <a:endParaRPr sz="1800">
              <a:latin typeface="Verdana"/>
              <a:cs typeface="Verdana"/>
            </a:endParaRPr>
          </a:p>
          <a:p>
            <a:pPr algn="just" marL="1384300" marR="8255">
              <a:lnSpc>
                <a:spcPct val="100000"/>
              </a:lnSpc>
              <a:spcBef>
                <a:spcPts val="1295"/>
              </a:spcBef>
            </a:pPr>
            <a:r>
              <a:rPr dirty="0" sz="1800">
                <a:latin typeface="Verdana"/>
                <a:cs typeface="Verdana"/>
              </a:rPr>
              <a:t>The</a:t>
            </a:r>
            <a:r>
              <a:rPr dirty="0" sz="1800" spc="45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children,</a:t>
            </a:r>
            <a:r>
              <a:rPr dirty="0" sz="1800" spc="484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in</a:t>
            </a:r>
            <a:r>
              <a:rPr dirty="0" sz="1800" spc="459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React,</a:t>
            </a:r>
            <a:r>
              <a:rPr dirty="0" sz="1800" spc="47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refer</a:t>
            </a:r>
            <a:r>
              <a:rPr dirty="0" sz="1800" spc="46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to</a:t>
            </a:r>
            <a:r>
              <a:rPr dirty="0" sz="1800" spc="46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the</a:t>
            </a:r>
            <a:r>
              <a:rPr dirty="0" sz="1800" spc="47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generic</a:t>
            </a:r>
            <a:r>
              <a:rPr dirty="0" sz="1800" spc="47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box</a:t>
            </a:r>
            <a:r>
              <a:rPr dirty="0" sz="1800" spc="45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whose</a:t>
            </a:r>
            <a:r>
              <a:rPr dirty="0" sz="1800" spc="459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contents</a:t>
            </a:r>
            <a:r>
              <a:rPr dirty="0" sz="1800" spc="459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are</a:t>
            </a:r>
            <a:r>
              <a:rPr dirty="0" sz="1800" spc="459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unknown</a:t>
            </a:r>
            <a:r>
              <a:rPr dirty="0" sz="1800" spc="470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until </a:t>
            </a:r>
            <a:r>
              <a:rPr dirty="0" sz="1800">
                <a:latin typeface="Verdana"/>
                <a:cs typeface="Verdana"/>
              </a:rPr>
              <a:t>they’re</a:t>
            </a:r>
            <a:r>
              <a:rPr dirty="0" sz="1800" spc="-4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passed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from</a:t>
            </a:r>
            <a:r>
              <a:rPr dirty="0" sz="1800" spc="-4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the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parent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component.</a:t>
            </a:r>
            <a:endParaRPr sz="1800">
              <a:latin typeface="Verdana"/>
              <a:cs typeface="Verdana"/>
            </a:endParaRPr>
          </a:p>
          <a:p>
            <a:pPr algn="just" marL="1384300" marR="5080">
              <a:lnSpc>
                <a:spcPct val="100000"/>
              </a:lnSpc>
              <a:spcBef>
                <a:spcPts val="1310"/>
              </a:spcBef>
            </a:pPr>
            <a:r>
              <a:rPr dirty="0" sz="1800">
                <a:latin typeface="Verdana"/>
                <a:cs typeface="Verdana"/>
              </a:rPr>
              <a:t>What</a:t>
            </a:r>
            <a:r>
              <a:rPr dirty="0" sz="1800" spc="35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does</a:t>
            </a:r>
            <a:r>
              <a:rPr dirty="0" sz="1800" spc="35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this</a:t>
            </a:r>
            <a:r>
              <a:rPr dirty="0" sz="1800" spc="36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mean?</a:t>
            </a:r>
            <a:r>
              <a:rPr dirty="0" sz="1800" spc="36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It</a:t>
            </a:r>
            <a:r>
              <a:rPr dirty="0" sz="1800" spc="35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simply</a:t>
            </a:r>
            <a:r>
              <a:rPr dirty="0" sz="1800" spc="37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means</a:t>
            </a:r>
            <a:r>
              <a:rPr dirty="0" sz="1800" spc="36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that</a:t>
            </a:r>
            <a:r>
              <a:rPr dirty="0" sz="1800" spc="35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the</a:t>
            </a:r>
            <a:r>
              <a:rPr dirty="0" sz="1800" spc="36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component</a:t>
            </a:r>
            <a:r>
              <a:rPr dirty="0" sz="1800" spc="35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will</a:t>
            </a:r>
            <a:r>
              <a:rPr dirty="0" sz="1800" spc="37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display</a:t>
            </a:r>
            <a:r>
              <a:rPr dirty="0" sz="1800" spc="35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whatever</a:t>
            </a:r>
            <a:r>
              <a:rPr dirty="0" sz="1800" spc="355">
                <a:latin typeface="Verdana"/>
                <a:cs typeface="Verdana"/>
              </a:rPr>
              <a:t> </a:t>
            </a:r>
            <a:r>
              <a:rPr dirty="0" sz="1800" spc="-25">
                <a:latin typeface="Verdana"/>
                <a:cs typeface="Verdana"/>
              </a:rPr>
              <a:t>is </a:t>
            </a:r>
            <a:r>
              <a:rPr dirty="0" sz="1800">
                <a:latin typeface="Verdana"/>
                <a:cs typeface="Verdana"/>
              </a:rPr>
              <a:t>included</a:t>
            </a:r>
            <a:r>
              <a:rPr dirty="0" sz="1800" spc="2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in</a:t>
            </a:r>
            <a:r>
              <a:rPr dirty="0" sz="1800" spc="2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between</a:t>
            </a:r>
            <a:r>
              <a:rPr dirty="0" sz="1800" spc="2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the</a:t>
            </a:r>
            <a:r>
              <a:rPr dirty="0" sz="1800" spc="229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opening</a:t>
            </a:r>
            <a:r>
              <a:rPr dirty="0" sz="1800" spc="229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and</a:t>
            </a:r>
            <a:r>
              <a:rPr dirty="0" sz="1800" spc="2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closing</a:t>
            </a:r>
            <a:r>
              <a:rPr dirty="0" sz="1800" spc="2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tags</a:t>
            </a:r>
            <a:r>
              <a:rPr dirty="0" sz="1800" spc="2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while</a:t>
            </a:r>
            <a:r>
              <a:rPr dirty="0" sz="1800" spc="229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invoking</a:t>
            </a:r>
            <a:r>
              <a:rPr dirty="0" sz="1800" spc="21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the</a:t>
            </a:r>
            <a:r>
              <a:rPr dirty="0" sz="1800" spc="2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component.</a:t>
            </a:r>
            <a:r>
              <a:rPr dirty="0" sz="1800" spc="229">
                <a:latin typeface="Verdana"/>
                <a:cs typeface="Verdana"/>
              </a:rPr>
              <a:t> </a:t>
            </a:r>
            <a:r>
              <a:rPr dirty="0" sz="1800" spc="-25">
                <a:latin typeface="Verdana"/>
                <a:cs typeface="Verdana"/>
              </a:rPr>
              <a:t>The </a:t>
            </a:r>
            <a:r>
              <a:rPr dirty="0" sz="1800">
                <a:latin typeface="Verdana"/>
                <a:cs typeface="Verdana"/>
              </a:rPr>
              <a:t>component</a:t>
            </a:r>
            <a:r>
              <a:rPr dirty="0" sz="1800" spc="-4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would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usually</a:t>
            </a:r>
            <a:r>
              <a:rPr dirty="0" sz="1800" spc="-4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be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invoked</a:t>
            </a:r>
            <a:r>
              <a:rPr dirty="0" sz="1800" spc="-6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from</a:t>
            </a:r>
            <a:r>
              <a:rPr dirty="0" sz="1800" spc="-5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App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component.</a:t>
            </a:r>
            <a:endParaRPr sz="1800">
              <a:latin typeface="Verdana"/>
              <a:cs typeface="Verdana"/>
            </a:endParaRPr>
          </a:p>
          <a:p>
            <a:pPr marL="1384300">
              <a:lnSpc>
                <a:spcPct val="100000"/>
              </a:lnSpc>
              <a:spcBef>
                <a:spcPts val="1295"/>
              </a:spcBef>
            </a:pPr>
            <a:r>
              <a:rPr dirty="0" sz="1800">
                <a:latin typeface="Verdana"/>
                <a:cs typeface="Verdana"/>
              </a:rPr>
              <a:t>In</a:t>
            </a:r>
            <a:r>
              <a:rPr dirty="0" sz="1800" spc="1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reactjs</a:t>
            </a:r>
            <a:r>
              <a:rPr dirty="0" sz="1800" spc="1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props.children</a:t>
            </a:r>
            <a:r>
              <a:rPr dirty="0" sz="1800" spc="14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is</a:t>
            </a:r>
            <a:r>
              <a:rPr dirty="0" sz="1800" spc="1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used</a:t>
            </a:r>
            <a:r>
              <a:rPr dirty="0" sz="1800" spc="1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to</a:t>
            </a:r>
            <a:r>
              <a:rPr dirty="0" sz="1800" spc="1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add</a:t>
            </a:r>
            <a:r>
              <a:rPr dirty="0" sz="1800" spc="1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the</a:t>
            </a:r>
            <a:r>
              <a:rPr dirty="0" sz="1800" spc="1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data</a:t>
            </a:r>
            <a:r>
              <a:rPr dirty="0" sz="1800" spc="1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between</a:t>
            </a:r>
            <a:r>
              <a:rPr dirty="0" sz="1800" spc="1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the</a:t>
            </a:r>
            <a:r>
              <a:rPr dirty="0" sz="1800" spc="1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opening</a:t>
            </a:r>
            <a:r>
              <a:rPr dirty="0" sz="1800" spc="14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and</a:t>
            </a:r>
            <a:r>
              <a:rPr dirty="0" sz="1800" spc="1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closing</a:t>
            </a:r>
            <a:r>
              <a:rPr dirty="0" sz="1800" spc="135">
                <a:latin typeface="Verdana"/>
                <a:cs typeface="Verdana"/>
              </a:rPr>
              <a:t> </a:t>
            </a:r>
            <a:r>
              <a:rPr dirty="0" sz="1800" spc="-25">
                <a:latin typeface="Verdana"/>
                <a:cs typeface="Verdana"/>
              </a:rPr>
              <a:t>JSX</a:t>
            </a:r>
            <a:endParaRPr sz="1800">
              <a:latin typeface="Verdana"/>
              <a:cs typeface="Verdana"/>
            </a:endParaRPr>
          </a:p>
          <a:p>
            <a:pPr marL="1384300">
              <a:lnSpc>
                <a:spcPct val="100000"/>
              </a:lnSpc>
            </a:pPr>
            <a:r>
              <a:rPr dirty="0" sz="1800" spc="-10">
                <a:latin typeface="Verdana"/>
                <a:cs typeface="Verdana"/>
              </a:rPr>
              <a:t>tags.</a:t>
            </a:r>
            <a:endParaRPr sz="1800">
              <a:latin typeface="Verdana"/>
              <a:cs typeface="Verdana"/>
            </a:endParaRPr>
          </a:p>
          <a:p>
            <a:pPr marL="1384300" marR="9525">
              <a:lnSpc>
                <a:spcPct val="100000"/>
              </a:lnSpc>
              <a:spcBef>
                <a:spcPts val="1300"/>
              </a:spcBef>
            </a:pPr>
            <a:r>
              <a:rPr dirty="0" sz="1800">
                <a:latin typeface="Verdana"/>
                <a:cs typeface="Verdana"/>
              </a:rPr>
              <a:t>A special</a:t>
            </a:r>
            <a:r>
              <a:rPr dirty="0" sz="1800" spc="1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prop</a:t>
            </a:r>
            <a:r>
              <a:rPr dirty="0" sz="1800" spc="-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is</a:t>
            </a:r>
            <a:r>
              <a:rPr dirty="0" sz="1800" spc="-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children. That</a:t>
            </a:r>
            <a:r>
              <a:rPr dirty="0" sz="1800" spc="-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contains</a:t>
            </a:r>
            <a:r>
              <a:rPr dirty="0" sz="1800" spc="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the</a:t>
            </a:r>
            <a:r>
              <a:rPr dirty="0" sz="1800" spc="-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value of anything</a:t>
            </a:r>
            <a:r>
              <a:rPr dirty="0" sz="1800" spc="-1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that</a:t>
            </a:r>
            <a:r>
              <a:rPr dirty="0" sz="1800" spc="-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is</a:t>
            </a:r>
            <a:r>
              <a:rPr dirty="0" sz="1800" spc="-1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passed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in</a:t>
            </a:r>
            <a:r>
              <a:rPr dirty="0" sz="1800" spc="-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the</a:t>
            </a:r>
            <a:r>
              <a:rPr dirty="0" sz="1800" spc="-10">
                <a:latin typeface="Verdana"/>
                <a:cs typeface="Verdana"/>
              </a:rPr>
              <a:t> </a:t>
            </a:r>
            <a:r>
              <a:rPr dirty="0" sz="1800" spc="-20">
                <a:latin typeface="Verdana"/>
                <a:cs typeface="Verdana"/>
              </a:rPr>
              <a:t>body </a:t>
            </a:r>
            <a:r>
              <a:rPr dirty="0" sz="1800">
                <a:latin typeface="Verdana"/>
                <a:cs typeface="Verdana"/>
              </a:rPr>
              <a:t>of</a:t>
            </a:r>
            <a:r>
              <a:rPr dirty="0" sz="1800" spc="-1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the</a:t>
            </a:r>
            <a:r>
              <a:rPr dirty="0" sz="1800" spc="-10">
                <a:latin typeface="Verdana"/>
                <a:cs typeface="Verdana"/>
              </a:rPr>
              <a:t> component.</a:t>
            </a:r>
            <a:endParaRPr sz="1800">
              <a:latin typeface="Verdana"/>
              <a:cs typeface="Verdana"/>
            </a:endParaRPr>
          </a:p>
          <a:p>
            <a:pPr marL="1384300">
              <a:lnSpc>
                <a:spcPct val="100000"/>
              </a:lnSpc>
              <a:spcBef>
                <a:spcPts val="1305"/>
              </a:spcBef>
            </a:pPr>
            <a:r>
              <a:rPr dirty="0" sz="1800">
                <a:latin typeface="Verdana"/>
                <a:cs typeface="Verdana"/>
              </a:rPr>
              <a:t>this.props.children</a:t>
            </a:r>
            <a:r>
              <a:rPr dirty="0" sz="1800" spc="-4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can</a:t>
            </a:r>
            <a:r>
              <a:rPr dirty="0" sz="1800" spc="-4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have</a:t>
            </a:r>
            <a:r>
              <a:rPr dirty="0" sz="1800" spc="-6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one</a:t>
            </a:r>
            <a:r>
              <a:rPr dirty="0" sz="1800" spc="-4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element,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multiple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elements,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or</a:t>
            </a:r>
            <a:r>
              <a:rPr dirty="0" sz="1800" spc="-5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none</a:t>
            </a:r>
            <a:r>
              <a:rPr dirty="0" sz="1800" spc="-4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at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 spc="-20">
                <a:latin typeface="Verdana"/>
                <a:cs typeface="Verdana"/>
              </a:rPr>
              <a:t>all.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905"/>
              </a:spcBef>
            </a:pPr>
            <a:r>
              <a:rPr dirty="0" sz="2400" spc="-25" b="1">
                <a:solidFill>
                  <a:srgbClr val="FFFFFF"/>
                </a:solidFill>
                <a:latin typeface="Arial"/>
                <a:cs typeface="Arial"/>
              </a:rPr>
              <a:t>10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979676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90161" y="3116402"/>
            <a:ext cx="4761230" cy="5746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130">
                <a:solidFill>
                  <a:srgbClr val="252525"/>
                </a:solidFill>
                <a:latin typeface="Verdana"/>
                <a:cs typeface="Verdana"/>
              </a:rPr>
              <a:t>PropTypes</a:t>
            </a:r>
            <a:r>
              <a:rPr dirty="0" sz="3600" spc="-265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dirty="0" sz="3600" spc="-185">
                <a:solidFill>
                  <a:srgbClr val="252525"/>
                </a:solidFill>
                <a:latin typeface="Verdana"/>
                <a:cs typeface="Verdana"/>
              </a:rPr>
              <a:t>in</a:t>
            </a:r>
            <a:r>
              <a:rPr dirty="0" sz="3600" spc="-265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dirty="0" sz="3600" spc="80">
                <a:solidFill>
                  <a:srgbClr val="252525"/>
                </a:solidFill>
                <a:latin typeface="Verdana"/>
                <a:cs typeface="Verdana"/>
              </a:rPr>
              <a:t>React</a:t>
            </a:r>
            <a:r>
              <a:rPr dirty="0" sz="3600" spc="-260">
                <a:solidFill>
                  <a:srgbClr val="252525"/>
                </a:solidFill>
                <a:latin typeface="Verdana"/>
                <a:cs typeface="Verdana"/>
              </a:rPr>
              <a:t> </a:t>
            </a:r>
            <a:r>
              <a:rPr dirty="0" sz="3600" spc="-75">
                <a:solidFill>
                  <a:srgbClr val="252525"/>
                </a:solidFill>
                <a:latin typeface="Verdana"/>
                <a:cs typeface="Verdana"/>
              </a:rPr>
              <a:t>Js</a:t>
            </a:r>
            <a:endParaRPr sz="3600">
              <a:latin typeface="Verdana"/>
              <a:cs typeface="Verdana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58528" y="6019800"/>
            <a:ext cx="2514600" cy="630936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305815" y="4980508"/>
            <a:ext cx="36703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solidFill>
                  <a:srgbClr val="FFFFFF"/>
                </a:solidFill>
                <a:latin typeface="Arial"/>
                <a:cs typeface="Arial"/>
              </a:rPr>
              <a:t>10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979676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05"/>
              <a:t>PropTypes</a:t>
            </a:r>
            <a:r>
              <a:rPr dirty="0" spc="-175"/>
              <a:t> </a:t>
            </a:r>
            <a:r>
              <a:rPr dirty="0" spc="-140"/>
              <a:t>in</a:t>
            </a:r>
            <a:r>
              <a:rPr dirty="0" spc="-195"/>
              <a:t> </a:t>
            </a:r>
            <a:r>
              <a:rPr dirty="0" spc="50"/>
              <a:t>React</a:t>
            </a:r>
            <a:r>
              <a:rPr dirty="0" spc="-165"/>
              <a:t> </a:t>
            </a:r>
            <a:r>
              <a:rPr dirty="0" spc="-80"/>
              <a:t>Js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723135" y="1017778"/>
            <a:ext cx="10198100" cy="32188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Verdana"/>
                <a:cs typeface="Verdana"/>
              </a:rPr>
              <a:t>React</a:t>
            </a:r>
            <a:r>
              <a:rPr dirty="0" sz="1800" spc="-4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supports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data</a:t>
            </a:r>
            <a:r>
              <a:rPr dirty="0" sz="1800" spc="-4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validation</a:t>
            </a:r>
            <a:r>
              <a:rPr dirty="0" sz="1800" spc="-6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through</a:t>
            </a:r>
            <a:r>
              <a:rPr dirty="0" sz="1800" spc="-75">
                <a:latin typeface="Verdana"/>
                <a:cs typeface="Verdana"/>
              </a:rPr>
              <a:t> </a:t>
            </a:r>
            <a:r>
              <a:rPr dirty="0" sz="1800" b="1" i="1">
                <a:latin typeface="Verdana"/>
                <a:cs typeface="Verdana"/>
              </a:rPr>
              <a:t>PropTypes</a:t>
            </a:r>
            <a:r>
              <a:rPr dirty="0" sz="1800">
                <a:latin typeface="Verdana"/>
                <a:cs typeface="Verdana"/>
              </a:rPr>
              <a:t>.</a:t>
            </a:r>
            <a:r>
              <a:rPr dirty="0" sz="1800" spc="-4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It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is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React’s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in-</a:t>
            </a:r>
            <a:r>
              <a:rPr dirty="0" sz="1800">
                <a:latin typeface="Verdana"/>
                <a:cs typeface="Verdana"/>
              </a:rPr>
              <a:t>built</a:t>
            </a:r>
            <a:r>
              <a:rPr dirty="0" sz="1800" spc="-40">
                <a:latin typeface="Verdana"/>
                <a:cs typeface="Verdana"/>
              </a:rPr>
              <a:t> </a:t>
            </a:r>
            <a:r>
              <a:rPr dirty="0" sz="1800" spc="-20">
                <a:latin typeface="Verdana"/>
                <a:cs typeface="Verdana"/>
              </a:rPr>
              <a:t>type-</a:t>
            </a:r>
            <a:r>
              <a:rPr dirty="0" sz="1800" spc="-10">
                <a:latin typeface="Verdana"/>
                <a:cs typeface="Verdana"/>
              </a:rPr>
              <a:t>checker.</a:t>
            </a:r>
            <a:endParaRPr sz="1800">
              <a:latin typeface="Verdana"/>
              <a:cs typeface="Verdana"/>
            </a:endParaRPr>
          </a:p>
          <a:p>
            <a:pPr marL="12700" marR="5080">
              <a:lnSpc>
                <a:spcPct val="99200"/>
              </a:lnSpc>
              <a:spcBef>
                <a:spcPts val="1850"/>
              </a:spcBef>
            </a:pPr>
            <a:r>
              <a:rPr dirty="0" sz="1800">
                <a:latin typeface="Verdana"/>
                <a:cs typeface="Verdana"/>
              </a:rPr>
              <a:t>You</a:t>
            </a:r>
            <a:r>
              <a:rPr dirty="0" sz="1800" spc="-4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can</a:t>
            </a:r>
            <a:r>
              <a:rPr dirty="0" sz="1800" spc="-5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define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components</a:t>
            </a:r>
            <a:r>
              <a:rPr dirty="0" sz="1800" spc="-4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without</a:t>
            </a:r>
            <a:r>
              <a:rPr dirty="0" sz="1800" spc="-95">
                <a:latin typeface="Verdana"/>
                <a:cs typeface="Verdana"/>
              </a:rPr>
              <a:t> </a:t>
            </a:r>
            <a:r>
              <a:rPr dirty="0" sz="1800" b="1" i="1">
                <a:latin typeface="Verdana"/>
                <a:cs typeface="Verdana"/>
              </a:rPr>
              <a:t>PropTypes</a:t>
            </a:r>
            <a:r>
              <a:rPr dirty="0" sz="1800">
                <a:latin typeface="Verdana"/>
                <a:cs typeface="Verdana"/>
              </a:rPr>
              <a:t>.</a:t>
            </a:r>
            <a:r>
              <a:rPr dirty="0" sz="1800" spc="-5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But,</a:t>
            </a:r>
            <a:r>
              <a:rPr dirty="0" sz="1800" spc="-4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without</a:t>
            </a:r>
            <a:r>
              <a:rPr dirty="0" sz="1800" spc="-60">
                <a:latin typeface="Verdana"/>
                <a:cs typeface="Verdana"/>
              </a:rPr>
              <a:t> </a:t>
            </a:r>
            <a:r>
              <a:rPr dirty="0" sz="1800" b="1" i="1">
                <a:latin typeface="Verdana"/>
                <a:cs typeface="Verdana"/>
              </a:rPr>
              <a:t>PropTypes</a:t>
            </a:r>
            <a:r>
              <a:rPr dirty="0" sz="1800" spc="-10" b="1" i="1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or</a:t>
            </a:r>
            <a:r>
              <a:rPr dirty="0" sz="1800" spc="-6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some</a:t>
            </a:r>
            <a:r>
              <a:rPr dirty="0" sz="1800" spc="-50">
                <a:latin typeface="Verdana"/>
                <a:cs typeface="Verdana"/>
              </a:rPr>
              <a:t> </a:t>
            </a:r>
            <a:r>
              <a:rPr dirty="0" sz="1800" spc="-20">
                <a:latin typeface="Verdana"/>
                <a:cs typeface="Verdana"/>
              </a:rPr>
              <a:t>form </a:t>
            </a:r>
            <a:r>
              <a:rPr dirty="0" sz="1800">
                <a:latin typeface="Verdana"/>
                <a:cs typeface="Verdana"/>
              </a:rPr>
              <a:t>of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type</a:t>
            </a:r>
            <a:r>
              <a:rPr dirty="0" sz="1800" spc="-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checking,</a:t>
            </a:r>
            <a:r>
              <a:rPr dirty="0" sz="1800" spc="-1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we</a:t>
            </a:r>
            <a:r>
              <a:rPr dirty="0" sz="1800" spc="-1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run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into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the</a:t>
            </a:r>
            <a:r>
              <a:rPr dirty="0" sz="1800" spc="-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risk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of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passing</a:t>
            </a:r>
            <a:r>
              <a:rPr dirty="0" sz="1800" spc="-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in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wrong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data</a:t>
            </a:r>
            <a:r>
              <a:rPr dirty="0" sz="1800" spc="-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type</a:t>
            </a:r>
            <a:r>
              <a:rPr dirty="0" sz="1800" spc="-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to</a:t>
            </a:r>
            <a:r>
              <a:rPr dirty="0" sz="1800" spc="-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component, </a:t>
            </a:r>
            <a:r>
              <a:rPr dirty="0" sz="1800">
                <a:latin typeface="Verdana"/>
                <a:cs typeface="Verdana"/>
              </a:rPr>
              <a:t>which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could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cause</a:t>
            </a:r>
            <a:r>
              <a:rPr dirty="0" sz="1800" spc="-1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crash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or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some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unexpected</a:t>
            </a:r>
            <a:r>
              <a:rPr dirty="0" sz="1800" spc="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outcome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in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your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application.</a:t>
            </a:r>
            <a:endParaRPr sz="1800">
              <a:latin typeface="Verdana"/>
              <a:cs typeface="Verdana"/>
            </a:endParaRPr>
          </a:p>
          <a:p>
            <a:pPr marL="12700" marR="1134110">
              <a:lnSpc>
                <a:spcPct val="107200"/>
              </a:lnSpc>
              <a:spcBef>
                <a:spcPts val="1620"/>
              </a:spcBef>
            </a:pPr>
            <a:r>
              <a:rPr dirty="0" sz="1800" b="1">
                <a:latin typeface="Verdana"/>
                <a:cs typeface="Verdana"/>
              </a:rPr>
              <a:t>PropTypes</a:t>
            </a:r>
            <a:r>
              <a:rPr dirty="0" sz="1800" spc="-10" b="1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ensure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that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the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right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type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of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props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is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passed</a:t>
            </a:r>
            <a:r>
              <a:rPr dirty="0" sz="1800" spc="-1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to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component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 spc="-20">
                <a:latin typeface="Verdana"/>
                <a:cs typeface="Verdana"/>
              </a:rPr>
              <a:t>and, </a:t>
            </a:r>
            <a:r>
              <a:rPr dirty="0" sz="1800" spc="-10">
                <a:latin typeface="Verdana"/>
                <a:cs typeface="Verdana"/>
              </a:rPr>
              <a:t>conversely,</a:t>
            </a:r>
            <a:r>
              <a:rPr dirty="0" sz="1800" spc="-7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that</a:t>
            </a:r>
            <a:r>
              <a:rPr dirty="0" sz="1800" spc="-5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the</a:t>
            </a:r>
            <a:r>
              <a:rPr dirty="0" sz="1800" spc="-4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receiving</a:t>
            </a:r>
            <a:r>
              <a:rPr dirty="0" sz="1800" spc="-5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component</a:t>
            </a:r>
            <a:r>
              <a:rPr dirty="0" sz="1800" spc="-4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is</a:t>
            </a:r>
            <a:r>
              <a:rPr dirty="0" sz="1800" spc="-5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receiving</a:t>
            </a:r>
            <a:r>
              <a:rPr dirty="0" sz="1800" spc="-5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the</a:t>
            </a:r>
            <a:r>
              <a:rPr dirty="0" sz="1800" spc="-4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right</a:t>
            </a:r>
            <a:r>
              <a:rPr dirty="0" sz="1800" spc="-5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type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of</a:t>
            </a:r>
            <a:r>
              <a:rPr dirty="0" sz="1800" spc="-50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props.</a:t>
            </a:r>
            <a:endParaRPr sz="1800">
              <a:latin typeface="Verdana"/>
              <a:cs typeface="Verdana"/>
            </a:endParaRPr>
          </a:p>
          <a:p>
            <a:pPr marL="12700" marR="186055">
              <a:lnSpc>
                <a:spcPct val="99200"/>
              </a:lnSpc>
              <a:spcBef>
                <a:spcPts val="2025"/>
              </a:spcBef>
            </a:pPr>
            <a:r>
              <a:rPr dirty="0" sz="1800">
                <a:latin typeface="Verdana"/>
                <a:cs typeface="Verdana"/>
              </a:rPr>
              <a:t>We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had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seen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in</a:t>
            </a:r>
            <a:r>
              <a:rPr dirty="0" sz="1800" spc="-4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props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how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to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pass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information</a:t>
            </a:r>
            <a:r>
              <a:rPr dirty="0" sz="1800" spc="-6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to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any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Component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using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props.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We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 spc="-25">
                <a:latin typeface="Verdana"/>
                <a:cs typeface="Verdana"/>
              </a:rPr>
              <a:t>had </a:t>
            </a:r>
            <a:r>
              <a:rPr dirty="0" sz="1800">
                <a:latin typeface="Verdana"/>
                <a:cs typeface="Verdana"/>
              </a:rPr>
              <a:t>passed</a:t>
            </a:r>
            <a:r>
              <a:rPr dirty="0" sz="1800" spc="-4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different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types</a:t>
            </a:r>
            <a:r>
              <a:rPr dirty="0" sz="1800" spc="-5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of</a:t>
            </a:r>
            <a:r>
              <a:rPr dirty="0" sz="1800" spc="-5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information</a:t>
            </a:r>
            <a:r>
              <a:rPr dirty="0" sz="1800" spc="-7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like</a:t>
            </a:r>
            <a:r>
              <a:rPr dirty="0" sz="1800" spc="-95">
                <a:latin typeface="Verdana"/>
                <a:cs typeface="Verdana"/>
              </a:rPr>
              <a:t> </a:t>
            </a:r>
            <a:r>
              <a:rPr dirty="0" sz="1800" b="1">
                <a:latin typeface="Verdana"/>
                <a:cs typeface="Verdana"/>
              </a:rPr>
              <a:t>numbers</a:t>
            </a:r>
            <a:r>
              <a:rPr dirty="0" sz="1800">
                <a:latin typeface="Verdana"/>
                <a:cs typeface="Verdana"/>
              </a:rPr>
              <a:t>,</a:t>
            </a:r>
            <a:r>
              <a:rPr dirty="0" sz="1800" spc="-60">
                <a:latin typeface="Verdana"/>
                <a:cs typeface="Verdana"/>
              </a:rPr>
              <a:t> </a:t>
            </a:r>
            <a:r>
              <a:rPr dirty="0" sz="1800" b="1">
                <a:latin typeface="Verdana"/>
                <a:cs typeface="Verdana"/>
              </a:rPr>
              <a:t>strings</a:t>
            </a:r>
            <a:r>
              <a:rPr dirty="0" sz="1800">
                <a:latin typeface="Verdana"/>
                <a:cs typeface="Verdana"/>
              </a:rPr>
              <a:t>,</a:t>
            </a:r>
            <a:r>
              <a:rPr dirty="0" sz="1800" spc="-55">
                <a:latin typeface="Verdana"/>
                <a:cs typeface="Verdana"/>
              </a:rPr>
              <a:t> </a:t>
            </a:r>
            <a:r>
              <a:rPr dirty="0" sz="1800" b="1">
                <a:latin typeface="Verdana"/>
                <a:cs typeface="Verdana"/>
              </a:rPr>
              <a:t>bool</a:t>
            </a:r>
            <a:r>
              <a:rPr dirty="0" sz="1800">
                <a:latin typeface="Verdana"/>
                <a:cs typeface="Verdana"/>
              </a:rPr>
              <a:t>,</a:t>
            </a:r>
            <a:r>
              <a:rPr dirty="0" sz="1800" spc="-50">
                <a:latin typeface="Verdana"/>
                <a:cs typeface="Verdana"/>
              </a:rPr>
              <a:t> </a:t>
            </a:r>
            <a:r>
              <a:rPr dirty="0" sz="1800" b="1">
                <a:latin typeface="Verdana"/>
                <a:cs typeface="Verdana"/>
              </a:rPr>
              <a:t>arrays</a:t>
            </a:r>
            <a:r>
              <a:rPr dirty="0" sz="1800" spc="-55" b="1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etc.</a:t>
            </a:r>
            <a:r>
              <a:rPr dirty="0" sz="1800" spc="-40">
                <a:latin typeface="Verdana"/>
                <a:cs typeface="Verdana"/>
              </a:rPr>
              <a:t> </a:t>
            </a:r>
            <a:r>
              <a:rPr dirty="0" sz="1800" spc="-25">
                <a:latin typeface="Verdana"/>
                <a:cs typeface="Verdana"/>
              </a:rPr>
              <a:t>as </a:t>
            </a:r>
            <a:r>
              <a:rPr dirty="0" sz="1800">
                <a:latin typeface="Verdana"/>
                <a:cs typeface="Verdana"/>
              </a:rPr>
              <a:t>props to</a:t>
            </a:r>
            <a:r>
              <a:rPr dirty="0" sz="1800" spc="-1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the</a:t>
            </a:r>
            <a:r>
              <a:rPr dirty="0" sz="1800" spc="5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components.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05815" y="4980508"/>
            <a:ext cx="36703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solidFill>
                  <a:srgbClr val="FFFFFF"/>
                </a:solidFill>
                <a:latin typeface="Arial"/>
                <a:cs typeface="Arial"/>
              </a:rPr>
              <a:t>10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979676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05"/>
              <a:t>PropTypes</a:t>
            </a:r>
            <a:r>
              <a:rPr dirty="0" spc="-175"/>
              <a:t> </a:t>
            </a:r>
            <a:r>
              <a:rPr dirty="0" spc="-140"/>
              <a:t>in</a:t>
            </a:r>
            <a:r>
              <a:rPr dirty="0" spc="-195"/>
              <a:t> </a:t>
            </a:r>
            <a:r>
              <a:rPr dirty="0" spc="50"/>
              <a:t>React</a:t>
            </a:r>
            <a:r>
              <a:rPr dirty="0" spc="-165"/>
              <a:t> </a:t>
            </a:r>
            <a:r>
              <a:rPr dirty="0" spc="-80"/>
              <a:t>Js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677416" y="1022350"/>
            <a:ext cx="10255250" cy="48120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57785" marR="5080">
              <a:lnSpc>
                <a:spcPct val="99700"/>
              </a:lnSpc>
              <a:spcBef>
                <a:spcPts val="105"/>
              </a:spcBef>
            </a:pPr>
            <a:r>
              <a:rPr dirty="0" sz="1800">
                <a:latin typeface="Verdana"/>
                <a:cs typeface="Verdana"/>
              </a:rPr>
              <a:t>So,</a:t>
            </a:r>
            <a:r>
              <a:rPr dirty="0" sz="1800" spc="-5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let’s</a:t>
            </a:r>
            <a:r>
              <a:rPr dirty="0" sz="1800" spc="-1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recall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the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process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of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how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we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were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passing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these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props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to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component.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We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 spc="-25">
                <a:latin typeface="Verdana"/>
                <a:cs typeface="Verdana"/>
              </a:rPr>
              <a:t>can </a:t>
            </a:r>
            <a:r>
              <a:rPr dirty="0" sz="1800">
                <a:latin typeface="Verdana"/>
                <a:cs typeface="Verdana"/>
              </a:rPr>
              <a:t>either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create</a:t>
            </a:r>
            <a:r>
              <a:rPr dirty="0" sz="1800" spc="-55">
                <a:latin typeface="Verdana"/>
                <a:cs typeface="Verdana"/>
              </a:rPr>
              <a:t> </a:t>
            </a:r>
            <a:r>
              <a:rPr dirty="0" sz="1800" b="1">
                <a:latin typeface="Verdana"/>
                <a:cs typeface="Verdana"/>
              </a:rPr>
              <a:t>defaultProps</a:t>
            </a:r>
            <a:r>
              <a:rPr dirty="0" sz="1800" spc="-10" b="1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or</a:t>
            </a:r>
            <a:r>
              <a:rPr dirty="0" sz="1800" spc="-5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have</a:t>
            </a:r>
            <a:r>
              <a:rPr dirty="0" sz="1800" spc="-6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passed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props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 b="1">
                <a:latin typeface="Verdana"/>
                <a:cs typeface="Verdana"/>
              </a:rPr>
              <a:t>directly</a:t>
            </a:r>
            <a:r>
              <a:rPr dirty="0" sz="1800" spc="-25" b="1">
                <a:latin typeface="Verdana"/>
                <a:cs typeface="Verdana"/>
              </a:rPr>
              <a:t> </a:t>
            </a:r>
            <a:r>
              <a:rPr dirty="0" sz="1800" b="1">
                <a:latin typeface="Verdana"/>
                <a:cs typeface="Verdana"/>
              </a:rPr>
              <a:t>as</a:t>
            </a:r>
            <a:r>
              <a:rPr dirty="0" sz="1800" spc="-65" b="1">
                <a:latin typeface="Verdana"/>
                <a:cs typeface="Verdana"/>
              </a:rPr>
              <a:t> </a:t>
            </a:r>
            <a:r>
              <a:rPr dirty="0" sz="1800" b="1">
                <a:latin typeface="Verdana"/>
                <a:cs typeface="Verdana"/>
              </a:rPr>
              <a:t>attributes</a:t>
            </a:r>
            <a:r>
              <a:rPr dirty="0" sz="1800" spc="15" b="1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to</a:t>
            </a:r>
            <a:r>
              <a:rPr dirty="0" sz="1800" spc="-50">
                <a:latin typeface="Verdana"/>
                <a:cs typeface="Verdana"/>
              </a:rPr>
              <a:t> </a:t>
            </a:r>
            <a:r>
              <a:rPr dirty="0" sz="1800" spc="-25">
                <a:latin typeface="Verdana"/>
                <a:cs typeface="Verdana"/>
              </a:rPr>
              <a:t>the </a:t>
            </a:r>
            <a:r>
              <a:rPr dirty="0" sz="1800">
                <a:latin typeface="Verdana"/>
                <a:cs typeface="Verdana"/>
              </a:rPr>
              <a:t>components.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We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were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passing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props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from</a:t>
            </a:r>
            <a:r>
              <a:rPr dirty="0" sz="1800" spc="-4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outside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of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component</a:t>
            </a:r>
            <a:r>
              <a:rPr dirty="0" sz="1800" spc="-4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and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using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 spc="-20">
                <a:latin typeface="Verdana"/>
                <a:cs typeface="Verdana"/>
              </a:rPr>
              <a:t>them</a:t>
            </a:r>
            <a:r>
              <a:rPr dirty="0" sz="1800" spc="50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inside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that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component.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But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did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we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have</a:t>
            </a:r>
            <a:r>
              <a:rPr dirty="0" sz="1800" spc="-4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checked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what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type of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values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we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are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getting </a:t>
            </a:r>
            <a:r>
              <a:rPr dirty="0" sz="1800">
                <a:latin typeface="Verdana"/>
                <a:cs typeface="Verdana"/>
              </a:rPr>
              <a:t>inside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our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Component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through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props?</a:t>
            </a:r>
            <a:r>
              <a:rPr dirty="0" sz="1800" spc="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No,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we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do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not.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But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then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also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everything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worked fine.</a:t>
            </a:r>
            <a:endParaRPr sz="1800">
              <a:latin typeface="Verdana"/>
              <a:cs typeface="Verdana"/>
            </a:endParaRPr>
          </a:p>
          <a:p>
            <a:pPr marL="57785" marR="130810">
              <a:lnSpc>
                <a:spcPct val="99500"/>
              </a:lnSpc>
              <a:spcBef>
                <a:spcPts val="1845"/>
              </a:spcBef>
            </a:pPr>
            <a:r>
              <a:rPr dirty="0" sz="1800">
                <a:latin typeface="Verdana"/>
                <a:cs typeface="Verdana"/>
              </a:rPr>
              <a:t>It’s</a:t>
            </a:r>
            <a:r>
              <a:rPr dirty="0" sz="1800" spc="-1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totally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upon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us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whether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we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validate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the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data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we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are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getting</a:t>
            </a:r>
            <a:r>
              <a:rPr dirty="0" sz="1800" spc="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using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props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inside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 spc="-50">
                <a:latin typeface="Verdana"/>
                <a:cs typeface="Verdana"/>
              </a:rPr>
              <a:t>a </a:t>
            </a:r>
            <a:r>
              <a:rPr dirty="0" sz="1800">
                <a:latin typeface="Verdana"/>
                <a:cs typeface="Verdana"/>
              </a:rPr>
              <a:t>Component</a:t>
            </a:r>
            <a:r>
              <a:rPr dirty="0" sz="1800" spc="-1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or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not.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But</a:t>
            </a:r>
            <a:r>
              <a:rPr dirty="0" sz="1800" spc="-1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for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larger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Apps,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it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is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always</a:t>
            </a:r>
            <a:r>
              <a:rPr dirty="0" sz="1800" spc="-4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good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practice to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validate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the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 spc="-20">
                <a:latin typeface="Verdana"/>
                <a:cs typeface="Verdana"/>
              </a:rPr>
              <a:t>data </a:t>
            </a:r>
            <a:r>
              <a:rPr dirty="0" sz="1800">
                <a:latin typeface="Verdana"/>
                <a:cs typeface="Verdana"/>
              </a:rPr>
              <a:t>we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are</a:t>
            </a:r>
            <a:r>
              <a:rPr dirty="0" sz="1800" spc="-4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getting</a:t>
            </a:r>
            <a:r>
              <a:rPr dirty="0" sz="1800" spc="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through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props.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This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will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help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in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debugging</a:t>
            </a:r>
            <a:r>
              <a:rPr dirty="0" sz="1800" spc="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and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also</a:t>
            </a:r>
            <a:r>
              <a:rPr dirty="0" sz="1800" spc="-4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helps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in</a:t>
            </a:r>
            <a:r>
              <a:rPr dirty="0" sz="1800" spc="-40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avoiding </a:t>
            </a:r>
            <a:r>
              <a:rPr dirty="0" sz="1800">
                <a:latin typeface="Verdana"/>
                <a:cs typeface="Verdana"/>
              </a:rPr>
              <a:t>bugs in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future.</a:t>
            </a:r>
            <a:endParaRPr sz="1800">
              <a:latin typeface="Verdana"/>
              <a:cs typeface="Verdana"/>
            </a:endParaRPr>
          </a:p>
          <a:p>
            <a:pPr algn="just" marL="12700" marR="6985">
              <a:lnSpc>
                <a:spcPct val="99200"/>
              </a:lnSpc>
              <a:spcBef>
                <a:spcPts val="1460"/>
              </a:spcBef>
            </a:pPr>
            <a:r>
              <a:rPr dirty="0" sz="1800" b="1">
                <a:latin typeface="Verdana"/>
                <a:cs typeface="Verdana"/>
              </a:rPr>
              <a:t>PropTypes</a:t>
            </a:r>
            <a:r>
              <a:rPr dirty="0" sz="1800" spc="105" b="1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allows</a:t>
            </a:r>
            <a:r>
              <a:rPr dirty="0" sz="1800" spc="9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you</a:t>
            </a:r>
            <a:r>
              <a:rPr dirty="0" sz="1800" spc="8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to</a:t>
            </a:r>
            <a:r>
              <a:rPr dirty="0" sz="1800" spc="8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specify</a:t>
            </a:r>
            <a:r>
              <a:rPr dirty="0" sz="1800" spc="10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what</a:t>
            </a:r>
            <a:r>
              <a:rPr dirty="0" sz="1800" spc="9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props</a:t>
            </a:r>
            <a:r>
              <a:rPr dirty="0" sz="1800" spc="8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your</a:t>
            </a:r>
            <a:r>
              <a:rPr dirty="0" sz="1800" spc="8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component</a:t>
            </a:r>
            <a:r>
              <a:rPr dirty="0" sz="1800" spc="8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needs</a:t>
            </a:r>
            <a:r>
              <a:rPr dirty="0" sz="1800" spc="8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and</a:t>
            </a:r>
            <a:r>
              <a:rPr dirty="0" sz="1800" spc="8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the</a:t>
            </a:r>
            <a:r>
              <a:rPr dirty="0" sz="1800" spc="8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type</a:t>
            </a:r>
            <a:r>
              <a:rPr dirty="0" sz="1800" spc="80">
                <a:latin typeface="Verdana"/>
                <a:cs typeface="Verdana"/>
              </a:rPr>
              <a:t> </a:t>
            </a:r>
            <a:r>
              <a:rPr dirty="0" sz="1800" spc="-20">
                <a:latin typeface="Verdana"/>
                <a:cs typeface="Verdana"/>
              </a:rPr>
              <a:t>they </a:t>
            </a:r>
            <a:r>
              <a:rPr dirty="0" sz="1800">
                <a:latin typeface="Verdana"/>
                <a:cs typeface="Verdana"/>
              </a:rPr>
              <a:t>should</a:t>
            </a:r>
            <a:r>
              <a:rPr dirty="0" sz="1800" spc="-1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be.</a:t>
            </a:r>
            <a:r>
              <a:rPr dirty="0" sz="1800" spc="1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Your component will</a:t>
            </a:r>
            <a:r>
              <a:rPr dirty="0" sz="1800" spc="1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work</a:t>
            </a:r>
            <a:r>
              <a:rPr dirty="0" sz="1800" spc="1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without</a:t>
            </a:r>
            <a:r>
              <a:rPr dirty="0" sz="1800" spc="1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setting</a:t>
            </a:r>
            <a:r>
              <a:rPr dirty="0" sz="1800" spc="30">
                <a:latin typeface="Verdana"/>
                <a:cs typeface="Verdana"/>
              </a:rPr>
              <a:t> </a:t>
            </a:r>
            <a:r>
              <a:rPr dirty="0" sz="1800" b="1">
                <a:latin typeface="Verdana"/>
                <a:cs typeface="Verdana"/>
              </a:rPr>
              <a:t>propTypes</a:t>
            </a:r>
            <a:r>
              <a:rPr dirty="0" sz="1800">
                <a:latin typeface="Verdana"/>
                <a:cs typeface="Verdana"/>
              </a:rPr>
              <a:t>,</a:t>
            </a:r>
            <a:r>
              <a:rPr dirty="0" sz="1800" spc="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but</a:t>
            </a:r>
            <a:r>
              <a:rPr dirty="0" sz="1800" spc="1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it</a:t>
            </a:r>
            <a:r>
              <a:rPr dirty="0" sz="1800" spc="1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is</a:t>
            </a:r>
            <a:r>
              <a:rPr dirty="0" sz="1800" spc="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good</a:t>
            </a:r>
            <a:r>
              <a:rPr dirty="0" sz="1800" spc="5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practice </a:t>
            </a:r>
            <a:r>
              <a:rPr dirty="0" sz="1800">
                <a:latin typeface="Verdana"/>
                <a:cs typeface="Verdana"/>
              </a:rPr>
              <a:t>to</a:t>
            </a:r>
            <a:r>
              <a:rPr dirty="0" sz="1800" spc="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define</a:t>
            </a:r>
            <a:r>
              <a:rPr dirty="0" sz="1800" spc="6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these</a:t>
            </a:r>
            <a:r>
              <a:rPr dirty="0" sz="1800" spc="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as</a:t>
            </a:r>
            <a:r>
              <a:rPr dirty="0" sz="1800" spc="5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it</a:t>
            </a:r>
            <a:r>
              <a:rPr dirty="0" sz="1800" spc="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will</a:t>
            </a:r>
            <a:r>
              <a:rPr dirty="0" sz="1800" spc="7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make</a:t>
            </a:r>
            <a:r>
              <a:rPr dirty="0" sz="1800" spc="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your</a:t>
            </a:r>
            <a:r>
              <a:rPr dirty="0" sz="1800" spc="4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component</a:t>
            </a:r>
            <a:r>
              <a:rPr dirty="0" sz="1800" spc="4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more</a:t>
            </a:r>
            <a:r>
              <a:rPr dirty="0" sz="1800" spc="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readable,</a:t>
            </a:r>
            <a:r>
              <a:rPr dirty="0" sz="1800" spc="5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act</a:t>
            </a:r>
            <a:r>
              <a:rPr dirty="0" sz="1800" spc="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as</a:t>
            </a:r>
            <a:r>
              <a:rPr dirty="0" sz="1800" spc="5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documentation</a:t>
            </a:r>
            <a:r>
              <a:rPr dirty="0" sz="1800" spc="40">
                <a:latin typeface="Verdana"/>
                <a:cs typeface="Verdana"/>
              </a:rPr>
              <a:t> </a:t>
            </a:r>
            <a:r>
              <a:rPr dirty="0" sz="1800" spc="-25">
                <a:latin typeface="Verdana"/>
                <a:cs typeface="Verdana"/>
              </a:rPr>
              <a:t>to </a:t>
            </a:r>
            <a:r>
              <a:rPr dirty="0" sz="1800">
                <a:latin typeface="Verdana"/>
                <a:cs typeface="Verdana"/>
              </a:rPr>
              <a:t>other</a:t>
            </a:r>
            <a:r>
              <a:rPr dirty="0" sz="1800" spc="6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developers</a:t>
            </a:r>
            <a:r>
              <a:rPr dirty="0" sz="1800" spc="7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who</a:t>
            </a:r>
            <a:r>
              <a:rPr dirty="0" sz="1800" spc="8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are</a:t>
            </a:r>
            <a:r>
              <a:rPr dirty="0" sz="1800" spc="7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reading</a:t>
            </a:r>
            <a:r>
              <a:rPr dirty="0" sz="1800" spc="7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your</a:t>
            </a:r>
            <a:r>
              <a:rPr dirty="0" sz="1800" spc="8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component,</a:t>
            </a:r>
            <a:r>
              <a:rPr dirty="0" sz="1800" spc="7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and</a:t>
            </a:r>
            <a:r>
              <a:rPr dirty="0" sz="1800" spc="7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during</a:t>
            </a:r>
            <a:r>
              <a:rPr dirty="0" sz="1800" spc="8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development,</a:t>
            </a:r>
            <a:r>
              <a:rPr dirty="0" sz="1800" spc="9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React</a:t>
            </a:r>
            <a:r>
              <a:rPr dirty="0" sz="1800" spc="75">
                <a:latin typeface="Verdana"/>
                <a:cs typeface="Verdana"/>
              </a:rPr>
              <a:t> </a:t>
            </a:r>
            <a:r>
              <a:rPr dirty="0" sz="1800" spc="-20">
                <a:latin typeface="Verdana"/>
                <a:cs typeface="Verdana"/>
              </a:rPr>
              <a:t>will </a:t>
            </a:r>
            <a:r>
              <a:rPr dirty="0" sz="1800">
                <a:latin typeface="Verdana"/>
                <a:cs typeface="Verdana"/>
              </a:rPr>
              <a:t>warn</a:t>
            </a:r>
            <a:r>
              <a:rPr dirty="0" sz="1800" spc="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you</a:t>
            </a:r>
            <a:r>
              <a:rPr dirty="0" sz="1800" spc="1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if</a:t>
            </a:r>
            <a:r>
              <a:rPr dirty="0" sz="1800" spc="1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you</a:t>
            </a:r>
            <a:r>
              <a:rPr dirty="0" sz="1800" spc="1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you</a:t>
            </a:r>
            <a:r>
              <a:rPr dirty="0" sz="1800" spc="1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try</a:t>
            </a:r>
            <a:r>
              <a:rPr dirty="0" sz="1800" spc="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to</a:t>
            </a:r>
            <a:r>
              <a:rPr dirty="0" sz="1800" spc="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set</a:t>
            </a:r>
            <a:r>
              <a:rPr dirty="0" sz="1800" spc="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</a:t>
            </a:r>
            <a:r>
              <a:rPr dirty="0" sz="1800" spc="1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prop</a:t>
            </a:r>
            <a:r>
              <a:rPr dirty="0" sz="1800" spc="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which</a:t>
            </a:r>
            <a:r>
              <a:rPr dirty="0" sz="1800" spc="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is</a:t>
            </a:r>
            <a:r>
              <a:rPr dirty="0" sz="1800" spc="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</a:t>
            </a:r>
            <a:r>
              <a:rPr dirty="0" sz="1800" spc="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different</a:t>
            </a:r>
            <a:r>
              <a:rPr dirty="0" sz="1800" spc="1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type</a:t>
            </a:r>
            <a:r>
              <a:rPr dirty="0" sz="1800" spc="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to</a:t>
            </a:r>
            <a:r>
              <a:rPr dirty="0" sz="1800" spc="1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the</a:t>
            </a:r>
            <a:r>
              <a:rPr dirty="0" sz="1800" spc="1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definition</a:t>
            </a:r>
            <a:r>
              <a:rPr dirty="0" sz="1800" spc="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you</a:t>
            </a:r>
            <a:r>
              <a:rPr dirty="0" sz="1800" spc="15">
                <a:latin typeface="Verdana"/>
                <a:cs typeface="Verdana"/>
              </a:rPr>
              <a:t> </a:t>
            </a:r>
            <a:r>
              <a:rPr dirty="0" sz="1800" spc="-20">
                <a:latin typeface="Verdana"/>
                <a:cs typeface="Verdana"/>
              </a:rPr>
              <a:t>have </a:t>
            </a:r>
            <a:r>
              <a:rPr dirty="0" sz="1800">
                <a:latin typeface="Verdana"/>
                <a:cs typeface="Verdana"/>
              </a:rPr>
              <a:t>set</a:t>
            </a:r>
            <a:r>
              <a:rPr dirty="0" sz="1800" spc="-1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for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 spc="-25">
                <a:latin typeface="Verdana"/>
                <a:cs typeface="Verdana"/>
              </a:rPr>
              <a:t>it.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305815" y="4980508"/>
            <a:ext cx="36703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solidFill>
                  <a:srgbClr val="FFFFFF"/>
                </a:solidFill>
                <a:latin typeface="Arial"/>
                <a:cs typeface="Arial"/>
              </a:rPr>
              <a:t>10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979676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05"/>
              <a:t>PropTypes</a:t>
            </a:r>
            <a:r>
              <a:rPr dirty="0" spc="-175"/>
              <a:t> </a:t>
            </a:r>
            <a:r>
              <a:rPr dirty="0" spc="-140"/>
              <a:t>in</a:t>
            </a:r>
            <a:r>
              <a:rPr dirty="0" spc="-195"/>
              <a:t> </a:t>
            </a:r>
            <a:r>
              <a:rPr dirty="0" spc="50"/>
              <a:t>React</a:t>
            </a:r>
            <a:r>
              <a:rPr dirty="0" spc="-165"/>
              <a:t> </a:t>
            </a:r>
            <a:r>
              <a:rPr dirty="0" spc="-80"/>
              <a:t>Js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1677416" y="1022350"/>
            <a:ext cx="3635375" cy="36245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7785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Verdana"/>
                <a:cs typeface="Verdana"/>
              </a:rPr>
              <a:t>The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available</a:t>
            </a:r>
            <a:r>
              <a:rPr dirty="0" sz="1800" spc="-5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prop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types</a:t>
            </a:r>
            <a:r>
              <a:rPr dirty="0" sz="1800" spc="-3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are</a:t>
            </a:r>
            <a:r>
              <a:rPr dirty="0" sz="1800" spc="-45">
                <a:latin typeface="Verdana"/>
                <a:cs typeface="Verdana"/>
              </a:rPr>
              <a:t> </a:t>
            </a:r>
            <a:r>
              <a:rPr dirty="0" sz="1800" spc="-50">
                <a:latin typeface="Verdana"/>
                <a:cs typeface="Verdana"/>
              </a:rPr>
              <a:t>−</a:t>
            </a:r>
            <a:endParaRPr sz="1800">
              <a:latin typeface="Verdana"/>
              <a:cs typeface="Verdana"/>
            </a:endParaRPr>
          </a:p>
          <a:p>
            <a:pPr marL="299085" indent="-286385">
              <a:lnSpc>
                <a:spcPct val="100000"/>
              </a:lnSpc>
              <a:spcBef>
                <a:spcPts val="1740"/>
              </a:spcBef>
              <a:buClr>
                <a:srgbClr val="A42F0F"/>
              </a:buClr>
              <a:buSzPct val="55555"/>
              <a:buFont typeface="Wingdings"/>
              <a:buChar char=""/>
              <a:tabLst>
                <a:tab pos="299085" algn="l"/>
              </a:tabLst>
            </a:pPr>
            <a:r>
              <a:rPr dirty="0" sz="1800">
                <a:latin typeface="Verdana"/>
                <a:cs typeface="Verdana"/>
              </a:rPr>
              <a:t>any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=&gt;</a:t>
            </a:r>
            <a:r>
              <a:rPr dirty="0" sz="1800" spc="-1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it</a:t>
            </a:r>
            <a:r>
              <a:rPr dirty="0" sz="1800" spc="-1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can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be</a:t>
            </a:r>
            <a:r>
              <a:rPr dirty="0" sz="1800" spc="5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of</a:t>
            </a:r>
            <a:r>
              <a:rPr dirty="0" sz="1800" spc="-1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any</a:t>
            </a:r>
            <a:r>
              <a:rPr dirty="0" sz="1800" spc="-35">
                <a:latin typeface="Verdana"/>
                <a:cs typeface="Verdana"/>
              </a:rPr>
              <a:t> </a:t>
            </a:r>
            <a:r>
              <a:rPr dirty="0" sz="1800" spc="-20">
                <a:latin typeface="Verdana"/>
                <a:cs typeface="Verdana"/>
              </a:rPr>
              <a:t>type</a:t>
            </a:r>
            <a:endParaRPr sz="1800">
              <a:latin typeface="Verdana"/>
              <a:cs typeface="Verdana"/>
            </a:endParaRPr>
          </a:p>
          <a:p>
            <a:pPr marL="299085" indent="-286385">
              <a:lnSpc>
                <a:spcPct val="100000"/>
              </a:lnSpc>
              <a:spcBef>
                <a:spcPts val="1560"/>
              </a:spcBef>
              <a:buClr>
                <a:srgbClr val="A42F0F"/>
              </a:buClr>
              <a:buSzPct val="55555"/>
              <a:buFont typeface="Wingdings"/>
              <a:buChar char=""/>
              <a:tabLst>
                <a:tab pos="299085" algn="l"/>
              </a:tabLst>
            </a:pPr>
            <a:r>
              <a:rPr dirty="0" sz="1800" spc="-10">
                <a:latin typeface="Verdana"/>
                <a:cs typeface="Verdana"/>
              </a:rPr>
              <a:t>Boolean</a:t>
            </a:r>
            <a:endParaRPr sz="1800">
              <a:latin typeface="Verdana"/>
              <a:cs typeface="Verdana"/>
            </a:endParaRPr>
          </a:p>
          <a:p>
            <a:pPr marL="299085" indent="-286385">
              <a:lnSpc>
                <a:spcPct val="100000"/>
              </a:lnSpc>
              <a:spcBef>
                <a:spcPts val="1550"/>
              </a:spcBef>
              <a:buClr>
                <a:srgbClr val="A42F0F"/>
              </a:buClr>
              <a:buSzPct val="55555"/>
              <a:buFont typeface="Wingdings"/>
              <a:buChar char=""/>
              <a:tabLst>
                <a:tab pos="299085" algn="l"/>
              </a:tabLst>
            </a:pPr>
            <a:r>
              <a:rPr dirty="0" sz="1800" spc="-10">
                <a:latin typeface="Verdana"/>
                <a:cs typeface="Verdana"/>
              </a:rPr>
              <a:t>String</a:t>
            </a:r>
            <a:endParaRPr sz="1800">
              <a:latin typeface="Verdana"/>
              <a:cs typeface="Verdana"/>
            </a:endParaRPr>
          </a:p>
          <a:p>
            <a:pPr marL="299085" indent="-286385">
              <a:lnSpc>
                <a:spcPct val="100000"/>
              </a:lnSpc>
              <a:spcBef>
                <a:spcPts val="1550"/>
              </a:spcBef>
              <a:buClr>
                <a:srgbClr val="A42F0F"/>
              </a:buClr>
              <a:buSzPct val="55555"/>
              <a:buFont typeface="Wingdings"/>
              <a:buChar char=""/>
              <a:tabLst>
                <a:tab pos="299085" algn="l"/>
              </a:tabLst>
            </a:pPr>
            <a:r>
              <a:rPr dirty="0" sz="1800" spc="-10">
                <a:latin typeface="Verdana"/>
                <a:cs typeface="Verdana"/>
              </a:rPr>
              <a:t>Number</a:t>
            </a:r>
            <a:endParaRPr sz="1800">
              <a:latin typeface="Verdana"/>
              <a:cs typeface="Verdana"/>
            </a:endParaRPr>
          </a:p>
          <a:p>
            <a:pPr marL="299085" indent="-286385">
              <a:lnSpc>
                <a:spcPct val="100000"/>
              </a:lnSpc>
              <a:spcBef>
                <a:spcPts val="1545"/>
              </a:spcBef>
              <a:buClr>
                <a:srgbClr val="A42F0F"/>
              </a:buClr>
              <a:buSzPct val="55555"/>
              <a:buFont typeface="Wingdings"/>
              <a:buChar char=""/>
              <a:tabLst>
                <a:tab pos="299085" algn="l"/>
              </a:tabLst>
            </a:pPr>
            <a:r>
              <a:rPr dirty="0" sz="1800">
                <a:latin typeface="Verdana"/>
                <a:cs typeface="Verdana"/>
              </a:rPr>
              <a:t>func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=&gt;</a:t>
            </a:r>
            <a:r>
              <a:rPr dirty="0" sz="1800" spc="-20">
                <a:latin typeface="Verdana"/>
                <a:cs typeface="Verdana"/>
              </a:rPr>
              <a:t> </a:t>
            </a:r>
            <a:r>
              <a:rPr dirty="0" sz="1800">
                <a:latin typeface="Verdana"/>
                <a:cs typeface="Verdana"/>
              </a:rPr>
              <a:t>means</a:t>
            </a:r>
            <a:r>
              <a:rPr dirty="0" sz="1800" spc="-25">
                <a:latin typeface="Verdana"/>
                <a:cs typeface="Verdana"/>
              </a:rPr>
              <a:t> </a:t>
            </a:r>
            <a:r>
              <a:rPr dirty="0" sz="1800" spc="-10">
                <a:latin typeface="Verdana"/>
                <a:cs typeface="Verdana"/>
              </a:rPr>
              <a:t>function</a:t>
            </a:r>
            <a:endParaRPr sz="1800">
              <a:latin typeface="Verdana"/>
              <a:cs typeface="Verdana"/>
            </a:endParaRPr>
          </a:p>
          <a:p>
            <a:pPr marL="299085" indent="-286385">
              <a:lnSpc>
                <a:spcPct val="100000"/>
              </a:lnSpc>
              <a:spcBef>
                <a:spcPts val="1565"/>
              </a:spcBef>
              <a:buClr>
                <a:srgbClr val="A42F0F"/>
              </a:buClr>
              <a:buSzPct val="55555"/>
              <a:buFont typeface="Wingdings"/>
              <a:buChar char=""/>
              <a:tabLst>
                <a:tab pos="299085" algn="l"/>
              </a:tabLst>
            </a:pPr>
            <a:r>
              <a:rPr dirty="0" sz="1800" spc="-10">
                <a:latin typeface="Verdana"/>
                <a:cs typeface="Verdana"/>
              </a:rPr>
              <a:t>array</a:t>
            </a:r>
            <a:endParaRPr sz="1800">
              <a:latin typeface="Verdana"/>
              <a:cs typeface="Verdana"/>
            </a:endParaRPr>
          </a:p>
          <a:p>
            <a:pPr marL="299085" indent="-286385">
              <a:lnSpc>
                <a:spcPct val="100000"/>
              </a:lnSpc>
              <a:spcBef>
                <a:spcPts val="1545"/>
              </a:spcBef>
              <a:buClr>
                <a:srgbClr val="A42F0F"/>
              </a:buClr>
              <a:buSzPct val="55555"/>
              <a:buFont typeface="Wingdings"/>
              <a:buChar char=""/>
              <a:tabLst>
                <a:tab pos="299085" algn="l"/>
              </a:tabLst>
            </a:pPr>
            <a:r>
              <a:rPr dirty="0" sz="1800" spc="-10">
                <a:latin typeface="Verdana"/>
                <a:cs typeface="Verdana"/>
              </a:rPr>
              <a:t>object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677416" y="4817745"/>
            <a:ext cx="11296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0"/>
              </a:spcBef>
              <a:buClr>
                <a:srgbClr val="A42F0F"/>
              </a:buClr>
              <a:buSzPct val="55555"/>
              <a:buFont typeface="Wingdings"/>
              <a:buChar char=""/>
              <a:tabLst>
                <a:tab pos="299085" algn="l"/>
              </a:tabLst>
            </a:pPr>
            <a:r>
              <a:rPr dirty="0" sz="1800" spc="-10">
                <a:solidFill>
                  <a:srgbClr val="FF0000"/>
                </a:solidFill>
                <a:latin typeface="Verdana"/>
                <a:cs typeface="Verdana"/>
              </a:rPr>
              <a:t>symbol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305815" y="4980508"/>
            <a:ext cx="36703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solidFill>
                  <a:srgbClr val="FFFFFF"/>
                </a:solidFill>
                <a:latin typeface="Arial"/>
                <a:cs typeface="Arial"/>
              </a:rPr>
              <a:t>10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979676" cy="1295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Windows User</dc:creator>
  <dc:title>PowerPoint Presentation</dc:title>
  <dcterms:created xsi:type="dcterms:W3CDTF">2025-06-14T06:38:53Z</dcterms:created>
  <dcterms:modified xsi:type="dcterms:W3CDTF">2025-06-14T06:38:53Z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2021-10-21T00:00:00Z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2025-06-14T00:00:00Z</vt:filetime>
  </property>
  <property fmtid="{D5CDD505-2E9C-101B-9397-08002B2CF9AE}" pid="5" name="Producer">
    <vt:lpwstr>Microsoft® PowerPoint® 2016</vt:lpwstr>
  </property>
</Properties>
</file>