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0924" y="3116402"/>
            <a:ext cx="899477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 u="sng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 u="sng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285305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3135" y="1093977"/>
            <a:ext cx="9735820" cy="304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 u="sng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%27ajeetsingha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6416" y="5663894"/>
            <a:ext cx="5485384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sz="2800" b="1" spc="-125" dirty="0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lang="en-IN" sz="2800" b="1" spc="-125" dirty="0">
                <a:solidFill>
                  <a:srgbClr val="3A372A"/>
                </a:solidFill>
                <a:latin typeface="Arial"/>
                <a:cs typeface="Arial"/>
              </a:rPr>
              <a:t>Rakesh</a:t>
            </a:r>
            <a:r>
              <a:rPr sz="2800" b="1" spc="-80" dirty="0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r>
              <a:rPr lang="en-IN" sz="2800" b="1" spc="-10" dirty="0">
                <a:solidFill>
                  <a:srgbClr val="3A372A"/>
                </a:solidFill>
                <a:latin typeface="Arial"/>
                <a:cs typeface="Arial"/>
              </a:rPr>
              <a:t> Srivastaw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75" dirty="0">
                <a:solidFill>
                  <a:srgbClr val="FF0000"/>
                </a:solidFill>
              </a:rPr>
              <a:t>React</a:t>
            </a:r>
            <a:r>
              <a:rPr sz="4000" spc="-270" dirty="0">
                <a:solidFill>
                  <a:srgbClr val="FF0000"/>
                </a:solidFill>
              </a:rPr>
              <a:t> </a:t>
            </a:r>
            <a:r>
              <a:rPr sz="4000" spc="-225" dirty="0" err="1">
                <a:solidFill>
                  <a:srgbClr val="FF0000"/>
                </a:solidFill>
              </a:rPr>
              <a:t>Js</a:t>
            </a:r>
            <a:r>
              <a:rPr sz="4000" spc="-290" dirty="0">
                <a:solidFill>
                  <a:srgbClr val="FF0000"/>
                </a:solidFill>
              </a:rPr>
              <a:t> </a:t>
            </a:r>
            <a:r>
              <a:rPr sz="4000" spc="-170" dirty="0">
                <a:solidFill>
                  <a:srgbClr val="FF0000"/>
                </a:solidFill>
              </a:rPr>
              <a:t>Training</a:t>
            </a:r>
            <a:endParaRPr sz="4000" dirty="0"/>
          </a:p>
        </p:txBody>
      </p:sp>
      <p:sp>
        <p:nvSpPr>
          <p:cNvPr id="12" name="object 12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7416" y="997356"/>
            <a:ext cx="10206990" cy="351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>
              <a:lnSpc>
                <a:spcPct val="1075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store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property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belongs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component.When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state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re-</a:t>
            </a:r>
            <a:r>
              <a:rPr sz="1600" spc="-10" dirty="0">
                <a:latin typeface="Verdana"/>
                <a:cs typeface="Verdana"/>
              </a:rPr>
              <a:t>renders.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Creating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sz="16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two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initialize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Component: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1600" dirty="0">
                <a:latin typeface="Verdana"/>
                <a:cs typeface="Verdana"/>
              </a:rPr>
              <a:t>Directly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(Without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Constructor)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constructor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(With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Constructor)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sz="16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Verdana"/>
                <a:cs typeface="Verdana"/>
              </a:rPr>
              <a:t>Refer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anywhere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this.state.propertyname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syntax.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893724"/>
            <a:ext cx="10062210" cy="347217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Changing</a:t>
            </a:r>
            <a:r>
              <a:rPr sz="16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sz="16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 marR="2705100">
              <a:lnSpc>
                <a:spcPct val="151900"/>
              </a:lnSpc>
              <a:spcBef>
                <a:spcPts val="15"/>
              </a:spcBef>
            </a:pPr>
            <a:r>
              <a:rPr sz="1600" spc="-50" dirty="0">
                <a:latin typeface="Verdana"/>
                <a:cs typeface="Verdana"/>
              </a:rPr>
              <a:t>To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this.setState()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method.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16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setState()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Method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handlers,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server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responses, 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setState()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setState()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enqueues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made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instructs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re-</a:t>
            </a:r>
            <a:r>
              <a:rPr sz="1600" dirty="0">
                <a:latin typeface="Verdana"/>
                <a:cs typeface="Verdana"/>
              </a:rPr>
              <a:t>render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children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updated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Verdana"/>
                <a:cs typeface="Verdana"/>
              </a:rPr>
              <a:t>Always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setState()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since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it’s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been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render()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 marR="6223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When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re-</a:t>
            </a:r>
            <a:r>
              <a:rPr sz="1600" spc="-25" dirty="0">
                <a:latin typeface="Verdana"/>
                <a:cs typeface="Verdana"/>
              </a:rPr>
              <a:t>render,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output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according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value(s).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893724"/>
            <a:ext cx="10181590" cy="385317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setState</a:t>
            </a:r>
            <a:r>
              <a:rPr sz="16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accepts</a:t>
            </a:r>
            <a:r>
              <a:rPr sz="16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as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its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parameter</a:t>
            </a:r>
            <a:endParaRPr sz="1600">
              <a:latin typeface="Verdana"/>
              <a:cs typeface="Verdana"/>
            </a:endParaRPr>
          </a:p>
          <a:p>
            <a:pPr marL="12700" marR="45085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Verdana"/>
                <a:cs typeface="Verdana"/>
              </a:rPr>
              <a:t>If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pass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first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argument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at-call-</a:t>
            </a:r>
            <a:r>
              <a:rPr sz="1600" spc="-10" dirty="0">
                <a:latin typeface="Verdana"/>
                <a:cs typeface="Verdana"/>
              </a:rPr>
              <a:t>time- </a:t>
            </a:r>
            <a:r>
              <a:rPr sz="1600" dirty="0">
                <a:latin typeface="Verdana"/>
                <a:cs typeface="Verdana"/>
              </a:rPr>
              <a:t>current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expect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return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merge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into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b="1" dirty="0">
                <a:latin typeface="Verdana"/>
                <a:cs typeface="Verdana"/>
              </a:rPr>
              <a:t>For</a:t>
            </a:r>
            <a:r>
              <a:rPr sz="1600" b="1" spc="-10" dirty="0">
                <a:latin typeface="Verdana"/>
                <a:cs typeface="Verdana"/>
              </a:rPr>
              <a:t> Example:</a:t>
            </a:r>
            <a:endParaRPr sz="1600">
              <a:latin typeface="Verdana"/>
              <a:cs typeface="Verdana"/>
            </a:endParaRPr>
          </a:p>
          <a:p>
            <a:pPr marL="12700" marR="3993515">
              <a:lnSpc>
                <a:spcPts val="2930"/>
              </a:lnSpc>
              <a:spcBef>
                <a:spcPts val="254"/>
              </a:spcBef>
            </a:pPr>
            <a:r>
              <a:rPr sz="1600" dirty="0">
                <a:latin typeface="Verdana"/>
                <a:cs typeface="Verdana"/>
              </a:rPr>
              <a:t>//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assuming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this.state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=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value: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0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}; </a:t>
            </a:r>
            <a:r>
              <a:rPr sz="1600" spc="-10" dirty="0">
                <a:latin typeface="Verdana"/>
                <a:cs typeface="Verdana"/>
              </a:rPr>
              <a:t>this.setState((state,props)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=&gt;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({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state.value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+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1}));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25" dirty="0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spc="-10" dirty="0">
                <a:latin typeface="Verdana"/>
                <a:cs typeface="Verdana"/>
              </a:rPr>
              <a:t>this.setState(function(state,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props)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{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return </a:t>
            </a:r>
            <a:r>
              <a:rPr sz="1600" spc="-25" dirty="0">
                <a:latin typeface="Verdana"/>
                <a:cs typeface="Verdana"/>
              </a:rPr>
              <a:t>};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spcBef>
                <a:spcPts val="994"/>
              </a:spcBef>
              <a:buChar char="•"/>
              <a:tabLst>
                <a:tab pos="194945" algn="l"/>
              </a:tabLst>
            </a:pPr>
            <a:r>
              <a:rPr sz="1600" dirty="0">
                <a:latin typeface="Verdana"/>
                <a:cs typeface="Verdana"/>
              </a:rPr>
              <a:t>It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accepts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rather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object.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•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receives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previous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first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argument,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buChar char="•"/>
              <a:tabLst>
                <a:tab pos="194945" algn="l"/>
              </a:tabLst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time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applied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second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argument.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7416" y="893724"/>
            <a:ext cx="9622790" cy="40417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1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setState</a:t>
            </a:r>
            <a:r>
              <a:rPr sz="1600" b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accepts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sz="16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callback</a:t>
            </a:r>
            <a:endParaRPr sz="1600">
              <a:latin typeface="Verdana"/>
              <a:cs typeface="Verdana"/>
            </a:endParaRPr>
          </a:p>
          <a:p>
            <a:pPr marL="57785" marR="55880">
              <a:lnSpc>
                <a:spcPts val="1730"/>
              </a:lnSpc>
              <a:spcBef>
                <a:spcPts val="1030"/>
              </a:spcBef>
            </a:pPr>
            <a:r>
              <a:rPr sz="1600" dirty="0">
                <a:latin typeface="Verdana"/>
                <a:cs typeface="Verdana"/>
              </a:rPr>
              <a:t>setState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takes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callback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second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argument.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callback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fires,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this.state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is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-25" dirty="0">
                <a:latin typeface="Verdana"/>
                <a:cs typeface="Verdana"/>
              </a:rPr>
              <a:t>the </a:t>
            </a:r>
            <a:r>
              <a:rPr sz="1600" b="1" dirty="0">
                <a:latin typeface="Verdana"/>
                <a:cs typeface="Verdana"/>
              </a:rPr>
              <a:t>updated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sz="1600" b="1" spc="-10" dirty="0">
                <a:latin typeface="Verdana"/>
                <a:cs typeface="Verdana"/>
              </a:rPr>
              <a:t>Note: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815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docs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recommend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lifecycle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instead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callback.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Point</a:t>
            </a:r>
            <a:r>
              <a:rPr sz="16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to</a:t>
            </a:r>
            <a:r>
              <a:rPr sz="16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note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modified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based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events.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"/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sz="1600" dirty="0">
                <a:latin typeface="Verdana"/>
                <a:cs typeface="Verdana"/>
              </a:rPr>
              <a:t>Every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time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re-</a:t>
            </a:r>
            <a:r>
              <a:rPr sz="1600" dirty="0">
                <a:latin typeface="Verdana"/>
                <a:cs typeface="Verdana"/>
              </a:rPr>
              <a:t>renders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browser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"/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state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initialized in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constructor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7416" y="5171008"/>
            <a:ext cx="5043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state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store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multiple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properties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416" y="5674563"/>
            <a:ext cx="930783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sz="1600" b="1" dirty="0">
                <a:latin typeface="Verdana"/>
                <a:cs typeface="Verdana"/>
              </a:rPr>
              <a:t>this.setState()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"/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sz="1600" b="1" dirty="0">
                <a:latin typeface="Verdana"/>
                <a:cs typeface="Verdana"/>
              </a:rPr>
              <a:t>setState()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performs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shallow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merge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between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new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previous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setState</a:t>
            </a:r>
            <a:r>
              <a:rPr spc="-7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asynchronous</a:t>
            </a:r>
            <a:r>
              <a:rPr spc="-55" dirty="0"/>
              <a:t> </a:t>
            </a:r>
            <a:r>
              <a:rPr spc="-25" dirty="0"/>
              <a:t>(*)</a:t>
            </a:r>
          </a:p>
          <a:p>
            <a:pPr marL="12700" marR="5080">
              <a:lnSpc>
                <a:spcPct val="125099"/>
              </a:lnSpc>
              <a:spcBef>
                <a:spcPts val="994"/>
              </a:spcBef>
            </a:pP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fact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b="0" u="none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causes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reconciliation</a:t>
            </a:r>
            <a:r>
              <a:rPr b="0" u="none" spc="-10" dirty="0">
                <a:solidFill>
                  <a:srgbClr val="000000"/>
                </a:solidFill>
                <a:latin typeface="Verdana"/>
                <a:cs typeface="Verdana"/>
              </a:rPr>
              <a:t>(the</a:t>
            </a:r>
            <a:r>
              <a:rPr b="0" u="none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process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b="0" u="none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Verdana"/>
                <a:cs typeface="Verdana"/>
              </a:rPr>
              <a:t>re-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rendering</a:t>
            </a:r>
            <a:r>
              <a:rPr b="0" u="none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b="0" u="none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components tree)</a:t>
            </a:r>
            <a:r>
              <a:rPr b="0" u="none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is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base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next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property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—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asynchronous.</a:t>
            </a:r>
            <a:r>
              <a:rPr b="0" u="none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allows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us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multiple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calls</a:t>
            </a:r>
            <a:r>
              <a:rPr b="0" u="none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to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single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scope</a:t>
            </a:r>
            <a:r>
              <a:rPr b="0" u="none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b="0" u="none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trigger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needed</a:t>
            </a:r>
            <a:r>
              <a:rPr b="0" u="none" spc="-20" dirty="0">
                <a:solidFill>
                  <a:srgbClr val="000000"/>
                </a:solidFill>
                <a:latin typeface="Verdana"/>
                <a:cs typeface="Verdana"/>
              </a:rPr>
              <a:t> re-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renders</a:t>
            </a:r>
            <a:r>
              <a:rPr b="0" u="none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whole</a:t>
            </a:r>
            <a:r>
              <a:rPr b="0" u="none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Verdana"/>
                <a:cs typeface="Verdana"/>
              </a:rPr>
              <a:t>tree.</a:t>
            </a:r>
          </a:p>
          <a:p>
            <a:pPr marL="12700" marR="2330450">
              <a:lnSpc>
                <a:spcPct val="166300"/>
              </a:lnSpc>
              <a:spcBef>
                <a:spcPts val="1605"/>
              </a:spcBef>
            </a:pP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b="0" u="none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b="0" u="none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why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don’t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see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new</a:t>
            </a:r>
            <a:r>
              <a:rPr b="0" u="none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b="0" u="none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state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right</a:t>
            </a:r>
            <a:r>
              <a:rPr b="0" u="none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after</a:t>
            </a:r>
            <a:r>
              <a:rPr b="0" u="none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r>
              <a:rPr b="0" u="none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updated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it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React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try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group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b="0" u="none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batch</a:t>
            </a:r>
            <a:r>
              <a:rPr b="0" u="none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calls</a:t>
            </a:r>
            <a:r>
              <a:rPr b="0" u="none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into</a:t>
            </a:r>
            <a:r>
              <a:rPr b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b="0" u="none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dirty="0">
                <a:solidFill>
                  <a:srgbClr val="000000"/>
                </a:solidFill>
                <a:latin typeface="Verdana"/>
                <a:cs typeface="Verdana"/>
              </a:rPr>
              <a:t>single</a:t>
            </a:r>
            <a:r>
              <a:rPr b="0" u="none" spc="-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0" u="none" spc="-10" dirty="0">
                <a:solidFill>
                  <a:srgbClr val="000000"/>
                </a:solidFill>
                <a:latin typeface="Verdana"/>
                <a:cs typeface="Verdana"/>
              </a:rPr>
              <a:t>call.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897381"/>
            <a:ext cx="6930390" cy="387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reconciliation</a:t>
            </a:r>
            <a:r>
              <a:rPr sz="2800" b="1" u="sng" spc="-1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600" dirty="0">
                <a:latin typeface="Verdana"/>
                <a:cs typeface="Verdana"/>
              </a:rPr>
              <a:t>This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basically kicking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off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process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reconciliation.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77100"/>
              </a:lnSpc>
              <a:spcBef>
                <a:spcPts val="10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reconciliation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process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DOM,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by </a:t>
            </a:r>
            <a:r>
              <a:rPr sz="1600" dirty="0">
                <a:latin typeface="Verdana"/>
                <a:cs typeface="Verdana"/>
              </a:rPr>
              <a:t>making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state.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request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setState()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triggered,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new </a:t>
            </a:r>
            <a:r>
              <a:rPr sz="1600" dirty="0">
                <a:latin typeface="Verdana"/>
                <a:cs typeface="Verdana"/>
              </a:rPr>
              <a:t>tree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containing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reactive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(along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state).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tree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figure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Search component’s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UI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should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by </a:t>
            </a:r>
            <a:r>
              <a:rPr sz="1600" dirty="0">
                <a:latin typeface="Verdana"/>
                <a:cs typeface="Verdana"/>
              </a:rPr>
              <a:t>comparing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previous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tree.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knows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3135" y="4936616"/>
            <a:ext cx="6743700" cy="70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which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implement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only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parts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dirty="0">
                <a:latin typeface="Verdana"/>
                <a:cs typeface="Verdana"/>
              </a:rPr>
              <a:t>DOM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necessary.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fast.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7611" y="1606295"/>
            <a:ext cx="2759964" cy="4407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0155" algn="l"/>
              </a:tabLst>
            </a:pPr>
            <a:r>
              <a:rPr sz="3600" spc="-70" dirty="0"/>
              <a:t>Never</a:t>
            </a:r>
            <a:r>
              <a:rPr sz="3600" spc="-240" dirty="0"/>
              <a:t> </a:t>
            </a:r>
            <a:r>
              <a:rPr sz="3600" spc="-20" dirty="0"/>
              <a:t>call</a:t>
            </a:r>
            <a:r>
              <a:rPr sz="3600" dirty="0"/>
              <a:t>	</a:t>
            </a:r>
            <a:r>
              <a:rPr sz="3600" spc="-170" dirty="0"/>
              <a:t>setState()</a:t>
            </a:r>
            <a:r>
              <a:rPr sz="3600" spc="-250" dirty="0"/>
              <a:t> </a:t>
            </a:r>
            <a:r>
              <a:rPr sz="3600" spc="-130" dirty="0"/>
              <a:t>inside</a:t>
            </a:r>
            <a:r>
              <a:rPr sz="3600" spc="-225" dirty="0"/>
              <a:t> </a:t>
            </a:r>
            <a:r>
              <a:rPr sz="3600" spc="-95" dirty="0"/>
              <a:t>constructor()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6996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3895" algn="l"/>
              </a:tabLst>
            </a:pPr>
            <a:r>
              <a:rPr spc="-50" dirty="0"/>
              <a:t>Never</a:t>
            </a:r>
            <a:r>
              <a:rPr spc="-165" dirty="0"/>
              <a:t> </a:t>
            </a:r>
            <a:r>
              <a:rPr spc="-20" dirty="0"/>
              <a:t>call</a:t>
            </a:r>
            <a:r>
              <a:rPr dirty="0"/>
              <a:t>	</a:t>
            </a:r>
            <a:r>
              <a:rPr spc="-135" dirty="0"/>
              <a:t>setState()</a:t>
            </a:r>
            <a:r>
              <a:rPr spc="-170" dirty="0"/>
              <a:t> </a:t>
            </a:r>
            <a:r>
              <a:rPr spc="-95" dirty="0"/>
              <a:t>inside</a:t>
            </a:r>
            <a:r>
              <a:rPr spc="-215" dirty="0"/>
              <a:t> </a:t>
            </a:r>
            <a:r>
              <a:rPr spc="-80" dirty="0"/>
              <a:t>constructor()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07109"/>
            <a:ext cx="9947910" cy="3578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dirty="0">
                <a:latin typeface="Verdana"/>
                <a:cs typeface="Verdana"/>
              </a:rPr>
              <a:t>The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constructor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your component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perfect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place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initial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state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component.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Instead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of </a:t>
            </a:r>
            <a:r>
              <a:rPr sz="1400" dirty="0">
                <a:latin typeface="Verdana"/>
                <a:cs typeface="Verdana"/>
              </a:rPr>
              <a:t>using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setState()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like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would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other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methods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your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class,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will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need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initial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state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directly:</a:t>
            </a:r>
            <a:endParaRPr sz="1400">
              <a:latin typeface="Verdana"/>
              <a:cs typeface="Verdana"/>
            </a:endParaRPr>
          </a:p>
          <a:p>
            <a:pPr marL="262255" marR="7420609" indent="-250190">
              <a:lnSpc>
                <a:spcPct val="162000"/>
              </a:lnSpc>
              <a:spcBef>
                <a:spcPts val="85"/>
              </a:spcBef>
            </a:pPr>
            <a:r>
              <a:rPr sz="1800" dirty="0">
                <a:solidFill>
                  <a:srgbClr val="DF276A"/>
                </a:solidFill>
                <a:latin typeface="Consolas"/>
                <a:cs typeface="Consolas"/>
              </a:rPr>
              <a:t>constructor</a:t>
            </a:r>
            <a:r>
              <a:rPr sz="1800" dirty="0">
                <a:solidFill>
                  <a:srgbClr val="666A70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535353"/>
                </a:solidFill>
                <a:latin typeface="Consolas"/>
                <a:cs typeface="Consolas"/>
              </a:rPr>
              <a:t>props</a:t>
            </a:r>
            <a:r>
              <a:rPr sz="1800" dirty="0">
                <a:solidFill>
                  <a:srgbClr val="666A70"/>
                </a:solidFill>
                <a:latin typeface="Consolas"/>
                <a:cs typeface="Consolas"/>
              </a:rPr>
              <a:t>)</a:t>
            </a:r>
            <a:r>
              <a:rPr sz="1800" spc="-105" dirty="0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66A70"/>
                </a:solidFill>
                <a:latin typeface="Consolas"/>
                <a:cs typeface="Consolas"/>
              </a:rPr>
              <a:t>{ </a:t>
            </a:r>
            <a:r>
              <a:rPr sz="1800" spc="-10" dirty="0">
                <a:solidFill>
                  <a:srgbClr val="0069FF"/>
                </a:solidFill>
                <a:latin typeface="Consolas"/>
                <a:cs typeface="Consolas"/>
              </a:rPr>
              <a:t>super</a:t>
            </a:r>
            <a:r>
              <a:rPr sz="1800" spc="-10" dirty="0">
                <a:solidFill>
                  <a:srgbClr val="666A70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535353"/>
                </a:solidFill>
                <a:latin typeface="Consolas"/>
                <a:cs typeface="Consolas"/>
              </a:rPr>
              <a:t>props</a:t>
            </a:r>
            <a:r>
              <a:rPr sz="1800" spc="-10" dirty="0">
                <a:solidFill>
                  <a:srgbClr val="666A70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69FF"/>
                </a:solidFill>
                <a:latin typeface="Consolas"/>
                <a:cs typeface="Consolas"/>
              </a:rPr>
              <a:t>this</a:t>
            </a:r>
            <a:r>
              <a:rPr sz="1800" dirty="0">
                <a:solidFill>
                  <a:srgbClr val="666A70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535353"/>
                </a:solidFill>
                <a:latin typeface="Consolas"/>
                <a:cs typeface="Consolas"/>
              </a:rPr>
              <a:t>state</a:t>
            </a:r>
            <a:r>
              <a:rPr sz="1800" spc="-30" dirty="0">
                <a:solidFill>
                  <a:srgbClr val="53535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66A70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66A7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solidFill>
                  <a:srgbClr val="535353"/>
                </a:solidFill>
                <a:latin typeface="Consolas"/>
                <a:cs typeface="Consolas"/>
              </a:rPr>
              <a:t>name</a:t>
            </a:r>
            <a:r>
              <a:rPr sz="1800" dirty="0">
                <a:solidFill>
                  <a:srgbClr val="666A70"/>
                </a:solidFill>
                <a:latin typeface="Consolas"/>
                <a:cs typeface="Consolas"/>
              </a:rPr>
              <a:t>:</a:t>
            </a:r>
            <a:r>
              <a:rPr sz="1800" spc="-20" dirty="0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8956B"/>
                </a:solidFill>
                <a:latin typeface="Consolas"/>
                <a:cs typeface="Consolas"/>
              </a:rPr>
              <a:t>'Ajeet'</a:t>
            </a:r>
            <a:r>
              <a:rPr sz="1800" spc="-10" dirty="0">
                <a:solidFill>
                  <a:srgbClr val="666A7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535353"/>
                </a:solidFill>
                <a:latin typeface="Consolas"/>
                <a:cs typeface="Consolas"/>
              </a:rPr>
              <a:t>email</a:t>
            </a:r>
            <a:r>
              <a:rPr sz="1800" dirty="0">
                <a:solidFill>
                  <a:srgbClr val="666A70"/>
                </a:solidFill>
                <a:latin typeface="Consolas"/>
                <a:cs typeface="Consolas"/>
              </a:rPr>
              <a:t>:</a:t>
            </a:r>
            <a:r>
              <a:rPr sz="1800" spc="-40" dirty="0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8956B"/>
                </a:solidFill>
                <a:latin typeface="Consolas"/>
                <a:cs typeface="Consolas"/>
                <a:hlinkClick r:id="rId2"/>
              </a:rPr>
              <a:t>'ajeetsingha@gmail.com'</a:t>
            </a:r>
            <a:r>
              <a:rPr sz="1800" spc="-10" dirty="0">
                <a:solidFill>
                  <a:srgbClr val="666A70"/>
                </a:solidFill>
                <a:latin typeface="Consolas"/>
                <a:cs typeface="Consolas"/>
                <a:hlinkClick r:id="rId2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  <a:spcBef>
                <a:spcPts val="1345"/>
              </a:spcBef>
            </a:pPr>
            <a:r>
              <a:rPr sz="1800" spc="-25" dirty="0">
                <a:solidFill>
                  <a:srgbClr val="666A70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spc="-50" dirty="0">
                <a:solidFill>
                  <a:srgbClr val="666A7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3135" y="4779645"/>
            <a:ext cx="9858375" cy="455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sz="1400" dirty="0">
                <a:latin typeface="Verdana"/>
                <a:cs typeface="Verdana"/>
              </a:rPr>
              <a:t>The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constructor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only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place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that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should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assign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local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state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directly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like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that.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Any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place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else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our </a:t>
            </a:r>
            <a:r>
              <a:rPr sz="1400" dirty="0">
                <a:latin typeface="Verdana"/>
                <a:cs typeface="Verdana"/>
              </a:rPr>
              <a:t>component,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you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should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rely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setState()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instead.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761" y="3116402"/>
            <a:ext cx="8121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252525"/>
                </a:solidFill>
                <a:latin typeface="Verdana"/>
                <a:cs typeface="Verdana"/>
              </a:rPr>
              <a:t>Difference</a:t>
            </a:r>
            <a:r>
              <a:rPr sz="3600" spc="-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65" dirty="0">
                <a:solidFill>
                  <a:srgbClr val="252525"/>
                </a:solidFill>
                <a:latin typeface="Verdana"/>
                <a:cs typeface="Verdana"/>
              </a:rPr>
              <a:t>between</a:t>
            </a:r>
            <a:r>
              <a:rPr sz="3600" spc="-27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25" dirty="0">
                <a:solidFill>
                  <a:srgbClr val="252525"/>
                </a:solidFill>
                <a:latin typeface="Verdana"/>
                <a:cs typeface="Verdana"/>
              </a:rPr>
              <a:t>State</a:t>
            </a:r>
            <a:r>
              <a:rPr sz="36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130" dirty="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sz="36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rgbClr val="252525"/>
                </a:solidFill>
                <a:latin typeface="Verdana"/>
                <a:cs typeface="Verdana"/>
              </a:rPr>
              <a:t>Props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6325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Difference</a:t>
            </a:r>
            <a:r>
              <a:rPr spc="-175" dirty="0"/>
              <a:t> </a:t>
            </a:r>
            <a:r>
              <a:rPr spc="55" dirty="0"/>
              <a:t>between</a:t>
            </a:r>
            <a:r>
              <a:rPr spc="-160" dirty="0"/>
              <a:t> </a:t>
            </a:r>
            <a:r>
              <a:rPr spc="-90" dirty="0"/>
              <a:t>State</a:t>
            </a:r>
            <a:r>
              <a:rPr spc="-190" dirty="0"/>
              <a:t> </a:t>
            </a:r>
            <a:r>
              <a:rPr spc="100" dirty="0"/>
              <a:t>and</a:t>
            </a:r>
            <a:r>
              <a:rPr spc="-200" dirty="0"/>
              <a:t> </a:t>
            </a:r>
            <a:r>
              <a:rPr spc="-60" dirty="0"/>
              <a:t>Props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3198" y="1593850"/>
          <a:ext cx="10133330" cy="4995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Props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Props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read-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only.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1198880">
                        <a:lnSpc>
                          <a:spcPct val="101400"/>
                        </a:lnSpc>
                        <a:spcBef>
                          <a:spcPts val="18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State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changes</a:t>
                      </a:r>
                      <a:r>
                        <a:rPr sz="14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85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50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asynchronous.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Props</a:t>
                      </a:r>
                      <a:r>
                        <a:rPr sz="14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14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immutable.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State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mutable.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685800">
                        <a:lnSpc>
                          <a:spcPct val="101400"/>
                        </a:lnSpc>
                        <a:spcBef>
                          <a:spcPts val="18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Props</a:t>
                      </a:r>
                      <a:r>
                        <a:rPr sz="14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allow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you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pass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55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one</a:t>
                      </a:r>
                      <a:r>
                        <a:rPr sz="14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component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other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components</a:t>
                      </a:r>
                      <a:r>
                        <a:rPr sz="1400" spc="-1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4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argument.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251460">
                        <a:lnSpc>
                          <a:spcPct val="101400"/>
                        </a:lnSpc>
                        <a:spcBef>
                          <a:spcPts val="18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State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holds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information</a:t>
                      </a:r>
                      <a:r>
                        <a:rPr sz="14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about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components.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Props</a:t>
                      </a:r>
                      <a:r>
                        <a:rPr sz="14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85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75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accessed</a:t>
                      </a:r>
                      <a:r>
                        <a:rPr sz="14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child</a:t>
                      </a:r>
                      <a:r>
                        <a:rPr sz="14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component.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97155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State</a:t>
                      </a:r>
                      <a:r>
                        <a:rPr sz="14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cannot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7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accessed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child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components.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Props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communicate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between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components.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314325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sz="1400" spc="-75" dirty="0">
                          <a:latin typeface="Verdana"/>
                          <a:cs typeface="Verdana"/>
                        </a:rPr>
                        <a:t>States</a:t>
                      </a:r>
                      <a:r>
                        <a:rPr sz="14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85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4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7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4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4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400" spc="-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rendering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dynamic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changes</a:t>
                      </a:r>
                      <a:r>
                        <a:rPr sz="14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the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component.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80" dirty="0">
                          <a:latin typeface="Verdana"/>
                          <a:cs typeface="Verdana"/>
                        </a:rPr>
                        <a:t>Stateless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component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85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have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Props.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80" dirty="0">
                          <a:latin typeface="Verdana"/>
                          <a:cs typeface="Verdana"/>
                        </a:rPr>
                        <a:t>Stateless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components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cannot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have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State.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Props</a:t>
                      </a:r>
                      <a:r>
                        <a:rPr sz="14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make</a:t>
                      </a:r>
                      <a:r>
                        <a:rPr sz="14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components</a:t>
                      </a:r>
                      <a:r>
                        <a:rPr sz="14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reusable.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316230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State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cannot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make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components reusable.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R="336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751840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sz="1400" spc="-60" dirty="0">
                          <a:latin typeface="Verdana"/>
                          <a:cs typeface="Verdana"/>
                        </a:rPr>
                        <a:t>Props</a:t>
                      </a:r>
                      <a:r>
                        <a:rPr sz="14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external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controlled</a:t>
                      </a:r>
                      <a:r>
                        <a:rPr sz="14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4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whatever</a:t>
                      </a:r>
                      <a:r>
                        <a:rPr sz="14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renders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component.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163830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sz="1400" spc="-8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State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4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internal</a:t>
                      </a:r>
                      <a:r>
                        <a:rPr sz="14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controlled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the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React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Component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itself.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670" y="3116402"/>
            <a:ext cx="4835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252525"/>
                </a:solidFill>
                <a:latin typeface="Verdana"/>
                <a:cs typeface="Verdana"/>
              </a:rPr>
              <a:t>Fragments</a:t>
            </a:r>
            <a:r>
              <a:rPr sz="3600" spc="-2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85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sz="3600" spc="-24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sz="3600" spc="-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55" dirty="0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9535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React</a:t>
            </a:r>
            <a:r>
              <a:rPr sz="3600" spc="-275" dirty="0"/>
              <a:t> </a:t>
            </a:r>
            <a:r>
              <a:rPr sz="3600" spc="-165" dirty="0"/>
              <a:t>Events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React</a:t>
            </a:r>
            <a:r>
              <a:rPr spc="-185" dirty="0"/>
              <a:t> </a:t>
            </a:r>
            <a:r>
              <a:rPr spc="-13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22349"/>
            <a:ext cx="9799955" cy="2389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100"/>
              </a:lnSpc>
              <a:spcBef>
                <a:spcPts val="110"/>
              </a:spcBef>
            </a:pPr>
            <a:r>
              <a:rPr sz="1600" dirty="0">
                <a:latin typeface="Verdana"/>
                <a:cs typeface="Verdana"/>
              </a:rPr>
              <a:t>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could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triggered 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10" dirty="0">
                <a:latin typeface="Verdana"/>
                <a:cs typeface="Verdana"/>
              </a:rPr>
              <a:t> generated </a:t>
            </a:r>
            <a:r>
              <a:rPr sz="1600" dirty="0">
                <a:latin typeface="Verdana"/>
                <a:cs typeface="Verdana"/>
              </a:rPr>
              <a:t>event.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example,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click,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loading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web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page,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pressing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key,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window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resizes,</a:t>
            </a:r>
            <a:r>
              <a:rPr sz="1600" spc="-25" dirty="0">
                <a:latin typeface="Verdana"/>
                <a:cs typeface="Verdana"/>
              </a:rPr>
              <a:t> and </a:t>
            </a:r>
            <a:r>
              <a:rPr sz="1600" dirty="0">
                <a:latin typeface="Verdana"/>
                <a:cs typeface="Verdana"/>
              </a:rPr>
              <a:t>other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interactions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events.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5"/>
              </a:lnSpc>
              <a:spcBef>
                <a:spcPts val="1045"/>
              </a:spcBef>
            </a:pP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own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which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very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similar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DOM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5"/>
              </a:lnSpc>
            </a:pPr>
            <a:r>
              <a:rPr sz="1600" spc="-10" dirty="0">
                <a:latin typeface="Verdana"/>
                <a:cs typeface="Verdana"/>
              </a:rPr>
              <a:t>elements.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600" dirty="0">
                <a:latin typeface="Verdana"/>
                <a:cs typeface="Verdana"/>
              </a:rPr>
              <a:t>Just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like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HTML,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perform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actions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events.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same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HTML: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click,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mouseover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3135" y="3568979"/>
            <a:ext cx="9579610" cy="21228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Adding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Events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written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camelCase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syntax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named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camelCase </a:t>
            </a:r>
            <a:r>
              <a:rPr sz="1600" dirty="0">
                <a:latin typeface="Verdana"/>
                <a:cs typeface="Verdana"/>
              </a:rPr>
              <a:t>instead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lowercase.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600" dirty="0">
                <a:latin typeface="Verdana"/>
                <a:cs typeface="Verdana"/>
              </a:rPr>
              <a:t>onClick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instead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onclick.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handlers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written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curly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braces: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873250" algn="l"/>
              </a:tabLst>
            </a:pPr>
            <a:r>
              <a:rPr sz="1600" spc="-10" dirty="0">
                <a:latin typeface="Verdana"/>
                <a:cs typeface="Verdana"/>
              </a:rPr>
              <a:t>onClick={shoot}</a:t>
            </a:r>
            <a:r>
              <a:rPr sz="1600" dirty="0">
                <a:latin typeface="Verdana"/>
                <a:cs typeface="Verdana"/>
              </a:rPr>
              <a:t>	instead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onclick="shoot()".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React</a:t>
            </a:r>
            <a:r>
              <a:rPr spc="-185" dirty="0"/>
              <a:t> </a:t>
            </a:r>
            <a:r>
              <a:rPr spc="-13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03452"/>
            <a:ext cx="8974455" cy="53784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Event</a:t>
            </a:r>
            <a:r>
              <a:rPr sz="1600" b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Handlers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With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JSX,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passed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event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handler </a:t>
            </a:r>
            <a:r>
              <a:rPr sz="1600" dirty="0">
                <a:latin typeface="Verdana"/>
                <a:cs typeface="Verdana"/>
              </a:rPr>
              <a:t>instead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string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3135" y="1747773"/>
            <a:ext cx="4797425" cy="247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Verdana"/>
                <a:cs typeface="Verdana"/>
              </a:rPr>
              <a:t>Event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declaration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in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plain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HTML:</a:t>
            </a:r>
            <a:endParaRPr sz="1600">
              <a:latin typeface="Verdana"/>
              <a:cs typeface="Verdana"/>
            </a:endParaRPr>
          </a:p>
          <a:p>
            <a:pPr marL="512445" marR="1547495" indent="-500380">
              <a:lnSpc>
                <a:spcPct val="176900"/>
              </a:lnSpc>
              <a:spcBef>
                <a:spcPts val="120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&lt;button</a:t>
            </a:r>
            <a:r>
              <a:rPr sz="16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onclick="showMsg()"&gt;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Hello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Sahosoft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&lt;/button&gt;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600" b="1" dirty="0">
                <a:latin typeface="Verdana"/>
                <a:cs typeface="Verdana"/>
              </a:rPr>
              <a:t>Event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declaration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in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React: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314065" algn="l"/>
              </a:tabLst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&lt;button</a:t>
            </a:r>
            <a:r>
              <a:rPr sz="16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onClick={showMsg}&gt;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	Hello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Sahosoft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1718" y="3953636"/>
            <a:ext cx="4218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8410" algn="l"/>
              </a:tabLst>
            </a:pP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&lt;/button&gt;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	//IN</a:t>
            </a:r>
            <a:r>
              <a:rPr sz="1600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sz="16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3135" y="4435221"/>
            <a:ext cx="9168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7295" algn="l"/>
                <a:tab pos="5375910" algn="l"/>
                <a:tab pos="6610350" algn="l"/>
              </a:tabLst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&lt;button</a:t>
            </a:r>
            <a:r>
              <a:rPr sz="16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onClick={this.showMsg}&gt;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	Hello</a:t>
            </a:r>
            <a:r>
              <a:rPr sz="160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Sahosoft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&lt;/button&gt;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	//IN</a:t>
            </a:r>
            <a:r>
              <a:rPr sz="16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CLASS</a:t>
            </a:r>
            <a:r>
              <a:rPr sz="16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React</a:t>
            </a:r>
            <a:r>
              <a:rPr spc="-185" dirty="0"/>
              <a:t> </a:t>
            </a:r>
            <a:r>
              <a:rPr spc="-13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16254"/>
            <a:ext cx="9138285" cy="2727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Prevent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sz="16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default</a:t>
            </a:r>
            <a:r>
              <a:rPr sz="16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behavior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dirty="0">
                <a:latin typeface="Verdana"/>
                <a:cs typeface="Verdana"/>
              </a:rPr>
              <a:t>In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cannot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return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false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prevent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default </a:t>
            </a:r>
            <a:r>
              <a:rPr sz="1600" spc="-25" dirty="0">
                <a:latin typeface="Verdana"/>
                <a:cs typeface="Verdana"/>
              </a:rPr>
              <a:t>behavior.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must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Verdana"/>
                <a:cs typeface="Verdana"/>
              </a:rPr>
              <a:t>call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preventDefault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explicitly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prevent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default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behavior.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1600" dirty="0">
                <a:latin typeface="Verdana"/>
                <a:cs typeface="Verdana"/>
              </a:rPr>
              <a:t>In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plain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HTML,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prevent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default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link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behavior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opening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new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page,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write:</a:t>
            </a:r>
            <a:endParaRPr sz="1600">
              <a:latin typeface="Verdana"/>
              <a:cs typeface="Verdana"/>
            </a:endParaRPr>
          </a:p>
          <a:p>
            <a:pPr marL="297815" marR="1427480" indent="-285750">
              <a:lnSpc>
                <a:spcPct val="177500"/>
              </a:lnSpc>
              <a:spcBef>
                <a:spcPts val="110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&lt;a</a:t>
            </a:r>
            <a:r>
              <a:rPr sz="16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href="#"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onclick="console.log('You</a:t>
            </a:r>
            <a:r>
              <a:rPr sz="1600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had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clicked</a:t>
            </a:r>
            <a:r>
              <a:rPr sz="16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Link.');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return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false"&gt; Click_Me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&lt;/a&gt;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React</a:t>
            </a:r>
            <a:r>
              <a:rPr spc="-185" dirty="0"/>
              <a:t> </a:t>
            </a:r>
            <a:r>
              <a:rPr spc="-130" dirty="0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16254"/>
            <a:ext cx="4459605" cy="3739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React,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write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sz="1600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ActionLink()</a:t>
            </a:r>
            <a:r>
              <a:rPr sz="16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R="1294130" algn="ctr">
              <a:lnSpc>
                <a:spcPct val="100000"/>
              </a:lnSpc>
              <a:spcBef>
                <a:spcPts val="1490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sz="1600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handleClick(e)</a:t>
            </a:r>
            <a:r>
              <a:rPr sz="1600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R="1299845" algn="ctr">
              <a:lnSpc>
                <a:spcPct val="100000"/>
              </a:lnSpc>
              <a:spcBef>
                <a:spcPts val="1475"/>
              </a:spcBef>
            </a:pP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e.preventDefault();</a:t>
            </a:r>
            <a:endParaRPr sz="16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1480"/>
              </a:spcBef>
            </a:pP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console.log('You</a:t>
            </a: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had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clicked</a:t>
            </a:r>
            <a:r>
              <a:rPr sz="16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Link.');</a:t>
            </a:r>
            <a:endParaRPr sz="16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1485"/>
              </a:spcBef>
            </a:pP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1475"/>
              </a:spcBef>
            </a:pPr>
            <a:r>
              <a:rPr sz="1600" b="1" dirty="0">
                <a:solidFill>
                  <a:srgbClr val="FF0000"/>
                </a:solidFill>
                <a:latin typeface="Verdana"/>
                <a:cs typeface="Verdana"/>
              </a:rPr>
              <a:t>return</a:t>
            </a:r>
            <a:r>
              <a:rPr sz="16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endParaRPr sz="1600">
              <a:latin typeface="Verdana"/>
              <a:cs typeface="Verdana"/>
            </a:endParaRPr>
          </a:p>
          <a:p>
            <a:pPr marL="1012190" marR="29845" indent="-428625">
              <a:lnSpc>
                <a:spcPts val="3410"/>
              </a:lnSpc>
              <a:spcBef>
                <a:spcPts val="150"/>
              </a:spcBef>
            </a:pP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&lt;a</a:t>
            </a: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href="#"</a:t>
            </a:r>
            <a:r>
              <a:rPr sz="16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onClick={handleClick}&gt; Click_Me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4889" y="4918328"/>
            <a:ext cx="570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0000"/>
                </a:solidFill>
                <a:latin typeface="Verdana"/>
                <a:cs typeface="Verdana"/>
              </a:rPr>
              <a:t>&lt;/a&gt;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3135" y="5350002"/>
            <a:ext cx="494030" cy="70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0000"/>
                </a:solidFill>
                <a:latin typeface="Verdana"/>
                <a:cs typeface="Verdana"/>
              </a:rPr>
              <a:t>);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0" dirty="0">
                <a:solidFill>
                  <a:srgbClr val="FF0000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61035" rIns="0" bIns="0" rtlCol="0">
            <a:spAutoFit/>
          </a:bodyPr>
          <a:lstStyle/>
          <a:p>
            <a:pPr marL="3239135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React</a:t>
            </a:r>
            <a:r>
              <a:rPr sz="3600" spc="-275" dirty="0"/>
              <a:t> </a:t>
            </a:r>
            <a:r>
              <a:rPr sz="3600" spc="-165" dirty="0"/>
              <a:t>Events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React</a:t>
            </a:r>
            <a:r>
              <a:rPr spc="-185" dirty="0"/>
              <a:t> </a:t>
            </a:r>
            <a:r>
              <a:rPr spc="-130" dirty="0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5" y="1016254"/>
            <a:ext cx="1016762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Bind</a:t>
            </a:r>
            <a:r>
              <a:rPr sz="16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this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005"/>
              </a:spcBef>
            </a:pPr>
            <a:r>
              <a:rPr sz="1600" dirty="0">
                <a:latin typeface="Verdana"/>
                <a:cs typeface="Verdana"/>
              </a:rPr>
              <a:t>If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don't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access 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sure,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don't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</a:t>
            </a:r>
            <a:r>
              <a:rPr sz="1600" spc="-25" dirty="0">
                <a:latin typeface="Verdana"/>
                <a:cs typeface="Verdana"/>
              </a:rPr>
              <a:t> to </a:t>
            </a:r>
            <a:r>
              <a:rPr sz="1600" dirty="0">
                <a:latin typeface="Verdana"/>
                <a:cs typeface="Verdana"/>
              </a:rPr>
              <a:t>bind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  <a:p>
            <a:pPr marL="12700" marR="5715">
              <a:lnSpc>
                <a:spcPct val="107200"/>
              </a:lnSpc>
              <a:spcBef>
                <a:spcPts val="1800"/>
              </a:spcBef>
            </a:pPr>
            <a:r>
              <a:rPr sz="1600" spc="-10" dirty="0">
                <a:latin typeface="Verdana"/>
                <a:cs typeface="Verdana"/>
              </a:rPr>
              <a:t>this.handler.bind(something)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returns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new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(Bind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creates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new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function!),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which </a:t>
            </a:r>
            <a:r>
              <a:rPr sz="1600" dirty="0">
                <a:latin typeface="Verdana"/>
                <a:cs typeface="Verdana"/>
              </a:rPr>
              <a:t>references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refer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something.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saving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current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which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scope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during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constructor,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later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3135" y="3573602"/>
            <a:ext cx="7927975" cy="131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Passing</a:t>
            </a:r>
            <a:r>
              <a:rPr sz="1600" b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Arguments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600" dirty="0">
                <a:latin typeface="Verdana"/>
                <a:cs typeface="Verdana"/>
              </a:rPr>
              <a:t>If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send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parameters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handler,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two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options: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1.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Make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anonymous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arrow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3135" y="5175580"/>
            <a:ext cx="34245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2.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handler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this.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3135" y="5735523"/>
            <a:ext cx="4956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Verdana"/>
                <a:cs typeface="Verdana"/>
              </a:rPr>
              <a:t>Note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that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first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argument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has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to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be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this.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React</a:t>
            </a:r>
            <a:r>
              <a:rPr spc="-185" dirty="0"/>
              <a:t> </a:t>
            </a:r>
            <a:r>
              <a:rPr spc="-130" dirty="0"/>
              <a:t>Events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5" y="1016254"/>
            <a:ext cx="9819005" cy="227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</a:t>
            </a:r>
            <a:r>
              <a:rPr sz="1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Event</a:t>
            </a:r>
            <a:r>
              <a:rPr sz="16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handlers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access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triggered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With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arrow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send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argument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manually: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600"/>
              </a:lnSpc>
              <a:spcBef>
                <a:spcPts val="1705"/>
              </a:spcBef>
            </a:pPr>
            <a:r>
              <a:rPr sz="1600" dirty="0">
                <a:latin typeface="Verdana"/>
                <a:cs typeface="Verdana"/>
              </a:rPr>
              <a:t>Without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arrow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automatically as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last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argument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when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bind()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600" dirty="0">
                <a:latin typeface="Verdana"/>
                <a:cs typeface="Verdana"/>
              </a:rPr>
              <a:t>With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bind()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last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argument.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Why</a:t>
            </a:r>
            <a:r>
              <a:rPr sz="3600" spc="-254" dirty="0"/>
              <a:t> </a:t>
            </a:r>
            <a:r>
              <a:rPr sz="3600" spc="100" dirty="0"/>
              <a:t>we</a:t>
            </a:r>
            <a:r>
              <a:rPr sz="3600" spc="-260" dirty="0"/>
              <a:t> </a:t>
            </a:r>
            <a:r>
              <a:rPr sz="3600" spc="105" dirty="0"/>
              <a:t>need</a:t>
            </a:r>
            <a:r>
              <a:rPr sz="3600" spc="-270" dirty="0"/>
              <a:t> </a:t>
            </a:r>
            <a:r>
              <a:rPr sz="3600" dirty="0"/>
              <a:t>to</a:t>
            </a:r>
            <a:r>
              <a:rPr sz="3600" spc="-260" dirty="0"/>
              <a:t> </a:t>
            </a:r>
            <a:r>
              <a:rPr sz="3600" spc="-100" dirty="0"/>
              <a:t>bind()</a:t>
            </a:r>
            <a:r>
              <a:rPr sz="3600" spc="-265" dirty="0"/>
              <a:t> </a:t>
            </a:r>
            <a:r>
              <a:rPr sz="3600" spc="-20" dirty="0"/>
              <a:t>event</a:t>
            </a:r>
            <a:r>
              <a:rPr sz="3600" spc="-254" dirty="0"/>
              <a:t> </a:t>
            </a:r>
            <a:r>
              <a:rPr sz="3600" spc="-110" dirty="0"/>
              <a:t>handlers</a:t>
            </a:r>
            <a:r>
              <a:rPr sz="3600" spc="-245" dirty="0"/>
              <a:t> </a:t>
            </a:r>
            <a:r>
              <a:rPr sz="3600" spc="-185" dirty="0"/>
              <a:t>in</a:t>
            </a:r>
            <a:r>
              <a:rPr sz="3600" spc="-254" dirty="0"/>
              <a:t> </a:t>
            </a:r>
            <a:r>
              <a:rPr sz="3600" spc="-10" dirty="0"/>
              <a:t>Class </a:t>
            </a:r>
            <a:r>
              <a:rPr sz="3600" dirty="0"/>
              <a:t>Components</a:t>
            </a:r>
            <a:r>
              <a:rPr sz="3600" spc="-225" dirty="0"/>
              <a:t> </a:t>
            </a:r>
            <a:r>
              <a:rPr sz="3600" spc="-185" dirty="0"/>
              <a:t>in</a:t>
            </a:r>
            <a:r>
              <a:rPr sz="3600" spc="-195" dirty="0"/>
              <a:t> </a:t>
            </a:r>
            <a:r>
              <a:rPr sz="3600" spc="70" dirty="0"/>
              <a:t>React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9676" y="195580"/>
            <a:ext cx="9145524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130" dirty="0"/>
              <a:t>Why</a:t>
            </a:r>
            <a:r>
              <a:rPr sz="2500" spc="-125" dirty="0"/>
              <a:t> </a:t>
            </a:r>
            <a:r>
              <a:rPr sz="2500" spc="70" dirty="0"/>
              <a:t>we</a:t>
            </a:r>
            <a:r>
              <a:rPr sz="2500" spc="-185" dirty="0"/>
              <a:t> </a:t>
            </a:r>
            <a:r>
              <a:rPr sz="2500" spc="70" dirty="0"/>
              <a:t>need</a:t>
            </a:r>
            <a:r>
              <a:rPr sz="2500" spc="-175" dirty="0"/>
              <a:t> </a:t>
            </a:r>
            <a:r>
              <a:rPr sz="2500" dirty="0"/>
              <a:t>to</a:t>
            </a:r>
            <a:r>
              <a:rPr sz="2500" spc="-175" dirty="0"/>
              <a:t> </a:t>
            </a:r>
            <a:r>
              <a:rPr sz="2500" spc="-75" dirty="0"/>
              <a:t>bind()</a:t>
            </a:r>
            <a:r>
              <a:rPr sz="2500" spc="-180" dirty="0"/>
              <a:t> </a:t>
            </a:r>
            <a:r>
              <a:rPr sz="2500" spc="-10" dirty="0"/>
              <a:t>event</a:t>
            </a:r>
            <a:r>
              <a:rPr sz="2500" spc="-195" dirty="0"/>
              <a:t> </a:t>
            </a:r>
            <a:r>
              <a:rPr sz="2500" spc="-75" dirty="0"/>
              <a:t>handlers</a:t>
            </a:r>
            <a:r>
              <a:rPr sz="2500" spc="-180" dirty="0"/>
              <a:t> </a:t>
            </a:r>
            <a:r>
              <a:rPr sz="2500" spc="-145" dirty="0"/>
              <a:t>in</a:t>
            </a:r>
            <a:r>
              <a:rPr sz="2500" spc="-180" dirty="0"/>
              <a:t> </a:t>
            </a:r>
            <a:r>
              <a:rPr sz="2500" spc="-85" dirty="0"/>
              <a:t>Class</a:t>
            </a:r>
            <a:r>
              <a:rPr sz="2500" spc="-175" dirty="0"/>
              <a:t> </a:t>
            </a:r>
            <a:r>
              <a:rPr sz="2500" spc="-10" dirty="0"/>
              <a:t>Components </a:t>
            </a:r>
            <a:r>
              <a:rPr sz="2500" spc="-145" dirty="0"/>
              <a:t>in</a:t>
            </a:r>
            <a:r>
              <a:rPr sz="2500" spc="-175" dirty="0"/>
              <a:t> </a:t>
            </a:r>
            <a:r>
              <a:rPr sz="2500" spc="-10" dirty="0"/>
              <a:t>React</a:t>
            </a:r>
            <a:endParaRPr sz="2500" dirty="0"/>
          </a:p>
        </p:txBody>
      </p:sp>
      <p:sp>
        <p:nvSpPr>
          <p:cNvPr id="4" name="object 4"/>
          <p:cNvSpPr txBox="1"/>
          <p:nvPr/>
        </p:nvSpPr>
        <p:spPr>
          <a:xfrm>
            <a:off x="1723135" y="997356"/>
            <a:ext cx="9935210" cy="1920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While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working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must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across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controlled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handlers.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instance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.bind()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custom </a:t>
            </a:r>
            <a:r>
              <a:rPr sz="1600" dirty="0">
                <a:latin typeface="Verdana"/>
                <a:cs typeface="Verdana"/>
              </a:rPr>
              <a:t>component’s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constructor.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Verdana"/>
                <a:cs typeface="Verdana"/>
              </a:rPr>
              <a:t>Blame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JavaScript,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Not</a:t>
            </a:r>
            <a:r>
              <a:rPr sz="1600" b="1" spc="-55" dirty="0">
                <a:latin typeface="Verdana"/>
                <a:cs typeface="Verdana"/>
              </a:rPr>
              <a:t> </a:t>
            </a:r>
            <a:r>
              <a:rPr sz="1600" b="1" spc="-20" dirty="0">
                <a:latin typeface="Verdana"/>
                <a:cs typeface="Verdana"/>
              </a:rPr>
              <a:t>React</a:t>
            </a:r>
            <a:endParaRPr sz="1600" dirty="0">
              <a:latin typeface="Verdana"/>
              <a:cs typeface="Verdana"/>
            </a:endParaRPr>
          </a:p>
          <a:p>
            <a:pPr marL="12700" marR="151765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Well,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laying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blame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sounds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harsh.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something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because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way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works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because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JSX. This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because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works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JavaScript.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3763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Fragments</a:t>
            </a:r>
            <a:r>
              <a:rPr spc="-170" dirty="0"/>
              <a:t> </a:t>
            </a:r>
            <a:r>
              <a:rPr spc="-140" dirty="0"/>
              <a:t>in</a:t>
            </a:r>
            <a:r>
              <a:rPr spc="-210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90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16254"/>
            <a:ext cx="10103485" cy="2637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Verdana"/>
                <a:cs typeface="Verdana"/>
              </a:rPr>
              <a:t>Fragment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group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list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children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without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adding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extra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nodes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600">
              <a:latin typeface="Verdana"/>
              <a:cs typeface="Verdana"/>
            </a:endParaRPr>
          </a:p>
          <a:p>
            <a:pPr marL="12700" marR="15875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We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make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render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whenever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want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render </a:t>
            </a:r>
            <a:r>
              <a:rPr sz="1600" dirty="0">
                <a:latin typeface="Verdana"/>
                <a:cs typeface="Verdana"/>
              </a:rPr>
              <a:t>something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screen.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render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single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multiple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elements,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though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rendering </a:t>
            </a:r>
            <a:r>
              <a:rPr sz="1600" dirty="0">
                <a:latin typeface="Verdana"/>
                <a:cs typeface="Verdana"/>
              </a:rPr>
              <a:t>multiple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elements will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‘div’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around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render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only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render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single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root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600">
              <a:latin typeface="Verdana"/>
              <a:cs typeface="Verdana"/>
            </a:endParaRPr>
          </a:p>
          <a:p>
            <a:pPr marL="12700" marR="5080" algn="just">
              <a:lnSpc>
                <a:spcPct val="100600"/>
              </a:lnSpc>
            </a:pPr>
            <a:r>
              <a:rPr sz="1600" dirty="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sz="1600" dirty="0">
                <a:latin typeface="Verdana"/>
                <a:cs typeface="Verdana"/>
              </a:rPr>
              <a:t>hen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render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more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root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put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entire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‘div’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tag </a:t>
            </a:r>
            <a:r>
              <a:rPr sz="1600" dirty="0">
                <a:latin typeface="Verdana"/>
                <a:cs typeface="Verdana"/>
              </a:rPr>
              <a:t>which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loved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developers.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16.2</a:t>
            </a:r>
            <a:r>
              <a:rPr sz="16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version,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Fragments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introduced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instead 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extraneous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‘div’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tag.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3135" y="3999357"/>
            <a:ext cx="9972675" cy="1128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7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main reason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tiny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faster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compared to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‘div’ </a:t>
            </a:r>
            <a:r>
              <a:rPr sz="1600" dirty="0">
                <a:latin typeface="Verdana"/>
                <a:cs typeface="Verdana"/>
              </a:rPr>
              <a:t>tag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 it,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didn’t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node.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Also, 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takes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less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memory.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sz="1600" dirty="0">
                <a:latin typeface="Verdana"/>
                <a:cs typeface="Verdana"/>
              </a:rPr>
              <a:t>Another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shorthand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also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exists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Fragment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which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make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‘&lt;&gt;’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‘&lt;/&gt;’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instead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‘</a:t>
            </a:r>
            <a:r>
              <a:rPr sz="1600" b="1" spc="-10" dirty="0">
                <a:latin typeface="Verdana"/>
                <a:cs typeface="Verdana"/>
              </a:rPr>
              <a:t>React.Fragment</a:t>
            </a:r>
            <a:r>
              <a:rPr sz="1600" spc="-10" dirty="0">
                <a:latin typeface="Verdana"/>
                <a:cs typeface="Verdana"/>
              </a:rPr>
              <a:t>’.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2444876"/>
            <a:ext cx="10266045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3600" spc="-200" dirty="0">
                <a:solidFill>
                  <a:srgbClr val="252525"/>
                </a:solidFill>
                <a:latin typeface="Verdana"/>
                <a:cs typeface="Verdana"/>
              </a:rPr>
              <a:t>Using</a:t>
            </a:r>
            <a:r>
              <a:rPr sz="3600" spc="-21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14" dirty="0">
                <a:solidFill>
                  <a:srgbClr val="252525"/>
                </a:solidFill>
                <a:latin typeface="Verdana"/>
                <a:cs typeface="Verdana"/>
              </a:rPr>
              <a:t>Arrow</a:t>
            </a:r>
            <a:r>
              <a:rPr sz="3600" spc="-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20" dirty="0">
                <a:solidFill>
                  <a:srgbClr val="252525"/>
                </a:solidFill>
                <a:latin typeface="Verdana"/>
                <a:cs typeface="Verdana"/>
              </a:rPr>
              <a:t>Functions</a:t>
            </a:r>
            <a:r>
              <a:rPr sz="3600" spc="-21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dirty="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sz="3600" spc="-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252525"/>
                </a:solidFill>
                <a:latin typeface="Verdana"/>
                <a:cs typeface="Verdana"/>
              </a:rPr>
              <a:t>avoid</a:t>
            </a:r>
            <a:r>
              <a:rPr sz="3600" spc="-22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252525"/>
                </a:solidFill>
                <a:latin typeface="Verdana"/>
                <a:cs typeface="Verdana"/>
              </a:rPr>
              <a:t>binding</a:t>
            </a:r>
            <a:r>
              <a:rPr sz="3600" spc="-245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484" dirty="0">
                <a:solidFill>
                  <a:srgbClr val="252525"/>
                </a:solidFill>
                <a:latin typeface="Verdana"/>
                <a:cs typeface="Verdana"/>
              </a:rPr>
              <a:t>`this`</a:t>
            </a:r>
            <a:r>
              <a:rPr sz="3600" spc="-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65" dirty="0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sz="3600" spc="70" dirty="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Using</a:t>
            </a:r>
            <a:r>
              <a:rPr spc="-175" dirty="0"/>
              <a:t> </a:t>
            </a:r>
            <a:r>
              <a:rPr spc="-90" dirty="0"/>
              <a:t>Arrow</a:t>
            </a:r>
            <a:r>
              <a:rPr spc="-170" dirty="0"/>
              <a:t> </a:t>
            </a:r>
            <a:r>
              <a:rPr spc="-90" dirty="0"/>
              <a:t>Functions</a:t>
            </a:r>
            <a:r>
              <a:rPr spc="-170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dirty="0"/>
              <a:t>avoid</a:t>
            </a:r>
            <a:r>
              <a:rPr spc="-175" dirty="0"/>
              <a:t> </a:t>
            </a:r>
            <a:r>
              <a:rPr spc="-25" dirty="0"/>
              <a:t>binding</a:t>
            </a:r>
            <a:r>
              <a:rPr spc="-204" dirty="0"/>
              <a:t> </a:t>
            </a:r>
            <a:r>
              <a:rPr spc="-385" dirty="0"/>
              <a:t>`this`</a:t>
            </a:r>
            <a:r>
              <a:rPr spc="-170" dirty="0"/>
              <a:t> </a:t>
            </a:r>
            <a:r>
              <a:rPr spc="-140" dirty="0"/>
              <a:t>in</a:t>
            </a:r>
            <a:r>
              <a:rPr spc="-175" dirty="0"/>
              <a:t> </a:t>
            </a:r>
            <a:r>
              <a:rPr spc="40" dirty="0"/>
              <a:t>React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5" y="997356"/>
            <a:ext cx="10123170" cy="2865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9710">
              <a:lnSpc>
                <a:spcPct val="1072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We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specifically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focus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arrow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functions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their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usage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Arrow </a:t>
            </a:r>
            <a:r>
              <a:rPr sz="1600" b="1" dirty="0">
                <a:latin typeface="Verdana"/>
                <a:cs typeface="Verdana"/>
              </a:rPr>
              <a:t>functions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make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code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look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cleaner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presentable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top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more </a:t>
            </a:r>
            <a:r>
              <a:rPr sz="1600" dirty="0">
                <a:latin typeface="Verdana"/>
                <a:cs typeface="Verdana"/>
              </a:rPr>
              <a:t>reasons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React.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7000"/>
              </a:lnSpc>
              <a:spcBef>
                <a:spcPts val="1800"/>
              </a:spcBef>
            </a:pPr>
            <a:r>
              <a:rPr sz="1600" spc="-5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begin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I’ll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give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quick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definition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what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React.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general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refers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JavaScript </a:t>
            </a:r>
            <a:r>
              <a:rPr sz="1600" dirty="0">
                <a:latin typeface="Verdana"/>
                <a:cs typeface="Verdana"/>
              </a:rPr>
              <a:t>element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depending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scope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context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use.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classes we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use </a:t>
            </a:r>
            <a:r>
              <a:rPr sz="1600" dirty="0">
                <a:latin typeface="Verdana"/>
                <a:cs typeface="Verdana"/>
              </a:rPr>
              <a:t>methods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those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refer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attributes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such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as</a:t>
            </a:r>
            <a:r>
              <a:rPr sz="1600" spc="-2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state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props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this.state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this.props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bind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context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those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methods.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Binding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enables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access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props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state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this.props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this.state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benefit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arrow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functions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already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bound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don’t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specify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anywhere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else.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Using</a:t>
            </a:r>
            <a:r>
              <a:rPr spc="-175" dirty="0"/>
              <a:t> </a:t>
            </a:r>
            <a:r>
              <a:rPr spc="-90" dirty="0"/>
              <a:t>Arrow</a:t>
            </a:r>
            <a:r>
              <a:rPr spc="-170" dirty="0"/>
              <a:t> </a:t>
            </a:r>
            <a:r>
              <a:rPr spc="-90" dirty="0"/>
              <a:t>Functions</a:t>
            </a:r>
            <a:r>
              <a:rPr spc="-170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dirty="0"/>
              <a:t>avoid</a:t>
            </a:r>
            <a:r>
              <a:rPr spc="-175" dirty="0"/>
              <a:t> </a:t>
            </a:r>
            <a:r>
              <a:rPr spc="-25" dirty="0"/>
              <a:t>binding</a:t>
            </a:r>
            <a:r>
              <a:rPr spc="-204" dirty="0"/>
              <a:t> </a:t>
            </a:r>
            <a:r>
              <a:rPr spc="-385" dirty="0"/>
              <a:t>`this`</a:t>
            </a:r>
            <a:r>
              <a:rPr spc="-170" dirty="0"/>
              <a:t> </a:t>
            </a:r>
            <a:r>
              <a:rPr spc="-140" dirty="0"/>
              <a:t>in</a:t>
            </a:r>
            <a:r>
              <a:rPr spc="-175" dirty="0"/>
              <a:t> </a:t>
            </a:r>
            <a:r>
              <a:rPr spc="40" dirty="0"/>
              <a:t>React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5" y="1016254"/>
            <a:ext cx="9657080" cy="137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Verdana"/>
                <a:cs typeface="Verdana"/>
              </a:rPr>
              <a:t>Use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arrow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functions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to</a:t>
            </a:r>
            <a:r>
              <a:rPr sz="1600" b="1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avoid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binding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`this`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to</a:t>
            </a:r>
            <a:r>
              <a:rPr sz="1600" b="1" spc="-5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methods: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850"/>
              </a:lnSpc>
            </a:pPr>
            <a:r>
              <a:rPr sz="1600" dirty="0">
                <a:latin typeface="Verdana"/>
                <a:cs typeface="Verdana"/>
              </a:rPr>
              <a:t>Usually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access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would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your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like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600" b="1" dirty="0">
                <a:latin typeface="Verdana"/>
                <a:cs typeface="Verdana"/>
              </a:rPr>
              <a:t>Without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an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arrow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2895600"/>
            <a:ext cx="8161020" cy="29428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Using</a:t>
            </a:r>
            <a:r>
              <a:rPr spc="-175" dirty="0"/>
              <a:t> </a:t>
            </a:r>
            <a:r>
              <a:rPr spc="-90" dirty="0"/>
              <a:t>Arrow</a:t>
            </a:r>
            <a:r>
              <a:rPr spc="-170" dirty="0"/>
              <a:t> </a:t>
            </a:r>
            <a:r>
              <a:rPr spc="-90" dirty="0"/>
              <a:t>Functions</a:t>
            </a:r>
            <a:r>
              <a:rPr spc="-170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dirty="0"/>
              <a:t>avoid</a:t>
            </a:r>
            <a:r>
              <a:rPr spc="-175" dirty="0"/>
              <a:t> </a:t>
            </a:r>
            <a:r>
              <a:rPr spc="-25" dirty="0"/>
              <a:t>binding</a:t>
            </a:r>
            <a:r>
              <a:rPr spc="-204" dirty="0"/>
              <a:t> </a:t>
            </a:r>
            <a:r>
              <a:rPr spc="-385" dirty="0"/>
              <a:t>`this`</a:t>
            </a:r>
            <a:r>
              <a:rPr spc="-170" dirty="0"/>
              <a:t> </a:t>
            </a:r>
            <a:r>
              <a:rPr spc="-140" dirty="0"/>
              <a:t>in</a:t>
            </a:r>
            <a:r>
              <a:rPr spc="-175" dirty="0"/>
              <a:t> </a:t>
            </a:r>
            <a:r>
              <a:rPr spc="40" dirty="0"/>
              <a:t>React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5" y="1022349"/>
            <a:ext cx="9782175" cy="174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Binding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handleClick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constructor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allows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850"/>
              </a:lnSpc>
              <a:spcBef>
                <a:spcPts val="120"/>
              </a:spcBef>
            </a:pPr>
            <a:r>
              <a:rPr sz="1600" dirty="0">
                <a:latin typeface="Verdana"/>
                <a:cs typeface="Verdana"/>
              </a:rPr>
              <a:t>use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this.setState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from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handleClick</a:t>
            </a:r>
            <a:r>
              <a:rPr sz="1600" dirty="0">
                <a:latin typeface="Verdana"/>
                <a:cs typeface="Verdana"/>
              </a:rPr>
              <a:t>.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Without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binding,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re-</a:t>
            </a:r>
            <a:r>
              <a:rPr sz="1600" spc="-10" dirty="0">
                <a:latin typeface="Verdana"/>
                <a:cs typeface="Verdana"/>
              </a:rPr>
              <a:t>scoped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handleClick</a:t>
            </a:r>
            <a:r>
              <a:rPr sz="1600" b="1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therefore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cannot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85"/>
              </a:lnSpc>
              <a:spcBef>
                <a:spcPts val="1030"/>
              </a:spcBef>
            </a:pPr>
            <a:r>
              <a:rPr sz="1600" dirty="0">
                <a:latin typeface="Verdana"/>
                <a:cs typeface="Verdana"/>
              </a:rPr>
              <a:t>However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arrow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functions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makes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whole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process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unnecessary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leaves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your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85"/>
              </a:lnSpc>
            </a:pPr>
            <a:r>
              <a:rPr sz="1600" dirty="0">
                <a:latin typeface="Verdana"/>
                <a:cs typeface="Verdana"/>
              </a:rPr>
              <a:t>looking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much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nicer:</a:t>
            </a:r>
            <a:endParaRPr sz="16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065"/>
              </a:spcBef>
            </a:pPr>
            <a:r>
              <a:rPr sz="1600" b="1" dirty="0">
                <a:latin typeface="Verdana"/>
                <a:cs typeface="Verdana"/>
              </a:rPr>
              <a:t>With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an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arrow </a:t>
            </a:r>
            <a:r>
              <a:rPr sz="1600" b="1" spc="-10" dirty="0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7276" y="3179064"/>
            <a:ext cx="816102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Using</a:t>
            </a:r>
            <a:r>
              <a:rPr spc="-175" dirty="0"/>
              <a:t> </a:t>
            </a:r>
            <a:r>
              <a:rPr spc="-90" dirty="0"/>
              <a:t>Arrow</a:t>
            </a:r>
            <a:r>
              <a:rPr spc="-170" dirty="0"/>
              <a:t> </a:t>
            </a:r>
            <a:r>
              <a:rPr spc="-90" dirty="0"/>
              <a:t>Functions</a:t>
            </a:r>
            <a:r>
              <a:rPr spc="-170" dirty="0"/>
              <a:t> </a:t>
            </a:r>
            <a:r>
              <a:rPr dirty="0"/>
              <a:t>to</a:t>
            </a:r>
            <a:r>
              <a:rPr spc="-175" dirty="0"/>
              <a:t> </a:t>
            </a:r>
            <a:r>
              <a:rPr dirty="0"/>
              <a:t>avoid</a:t>
            </a:r>
            <a:r>
              <a:rPr spc="-175" dirty="0"/>
              <a:t> </a:t>
            </a:r>
            <a:r>
              <a:rPr spc="-25" dirty="0"/>
              <a:t>binding</a:t>
            </a:r>
            <a:r>
              <a:rPr spc="-204" dirty="0"/>
              <a:t> </a:t>
            </a:r>
            <a:r>
              <a:rPr spc="-385" dirty="0"/>
              <a:t>`this`</a:t>
            </a:r>
            <a:r>
              <a:rPr spc="-170" dirty="0"/>
              <a:t> </a:t>
            </a:r>
            <a:r>
              <a:rPr spc="-140" dirty="0"/>
              <a:t>in</a:t>
            </a:r>
            <a:r>
              <a:rPr spc="-175" dirty="0"/>
              <a:t> </a:t>
            </a:r>
            <a:r>
              <a:rPr spc="40" dirty="0"/>
              <a:t>React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135" y="1022349"/>
            <a:ext cx="10163810" cy="233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Here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lines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code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been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just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from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changing that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seem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like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huge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deal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example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huge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will </a:t>
            </a:r>
            <a:r>
              <a:rPr sz="1600" dirty="0">
                <a:latin typeface="Verdana"/>
                <a:cs typeface="Verdana"/>
              </a:rPr>
              <a:t>definitely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make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difference.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great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about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arrow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same </a:t>
            </a:r>
            <a:r>
              <a:rPr sz="1600" dirty="0">
                <a:latin typeface="Verdana"/>
                <a:cs typeface="Verdana"/>
              </a:rPr>
              <a:t>thing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body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outside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it.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Which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arrow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functions </a:t>
            </a:r>
            <a:r>
              <a:rPr sz="1600" dirty="0">
                <a:latin typeface="Verdana"/>
                <a:cs typeface="Verdana"/>
              </a:rPr>
              <a:t>within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component’s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render, </a:t>
            </a:r>
            <a:r>
              <a:rPr sz="1600" dirty="0">
                <a:latin typeface="Verdana"/>
                <a:cs typeface="Verdana"/>
              </a:rPr>
              <a:t>they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access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this.setState</a:t>
            </a:r>
            <a:r>
              <a:rPr sz="1600" spc="-10" dirty="0">
                <a:latin typeface="Verdana"/>
                <a:cs typeface="Verdana"/>
              </a:rPr>
              <a:t>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can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50"/>
              </a:lnSpc>
            </a:pPr>
            <a:r>
              <a:rPr sz="1600" dirty="0">
                <a:latin typeface="Verdana"/>
                <a:cs typeface="Verdana"/>
              </a:rPr>
              <a:t>call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handleClick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just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line.</a:t>
            </a:r>
            <a:endParaRPr sz="1600">
              <a:latin typeface="Verdana"/>
              <a:cs typeface="Verdana"/>
            </a:endParaRPr>
          </a:p>
          <a:p>
            <a:pPr marL="12700" marR="20320">
              <a:lnSpc>
                <a:spcPct val="98100"/>
              </a:lnSpc>
              <a:spcBef>
                <a:spcPts val="1115"/>
              </a:spcBef>
            </a:pPr>
            <a:r>
              <a:rPr sz="1600" dirty="0">
                <a:latin typeface="Verdana"/>
                <a:cs typeface="Verdana"/>
              </a:rPr>
              <a:t>As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arrow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functions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saving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lines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code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time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which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situation.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Properly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understanding and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arrow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functions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make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life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easier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dealing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this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16254" rIns="0" bIns="0" rtlCol="0">
            <a:spAutoFit/>
          </a:bodyPr>
          <a:lstStyle/>
          <a:p>
            <a:pPr marL="2044064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Supported</a:t>
            </a:r>
            <a:r>
              <a:rPr sz="3600" spc="-245" dirty="0"/>
              <a:t> </a:t>
            </a:r>
            <a:r>
              <a:rPr sz="3600" spc="-195" dirty="0"/>
              <a:t>Events</a:t>
            </a:r>
            <a:r>
              <a:rPr sz="3600" spc="-245" dirty="0"/>
              <a:t> </a:t>
            </a:r>
            <a:r>
              <a:rPr sz="3600" spc="-185" dirty="0"/>
              <a:t>in</a:t>
            </a:r>
            <a:r>
              <a:rPr sz="3600" spc="-220" dirty="0"/>
              <a:t> </a:t>
            </a:r>
            <a:r>
              <a:rPr sz="3600" spc="80" dirty="0"/>
              <a:t>React</a:t>
            </a:r>
            <a:r>
              <a:rPr sz="3600" spc="-235" dirty="0"/>
              <a:t> </a:t>
            </a:r>
            <a:r>
              <a:rPr sz="3600" spc="-315" dirty="0"/>
              <a:t>JS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21345"/>
            <a:ext cx="9372599" cy="43911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dirty="0"/>
              <a:t>Supported</a:t>
            </a:r>
            <a:r>
              <a:rPr spc="-22" dirty="0"/>
              <a:t> </a:t>
            </a:r>
            <a:r>
              <a:rPr dirty="0"/>
              <a:t>Events</a:t>
            </a:r>
            <a:r>
              <a:rPr spc="-19" dirty="0"/>
              <a:t> </a:t>
            </a:r>
            <a:r>
              <a:rPr dirty="0"/>
              <a:t>in</a:t>
            </a:r>
            <a:r>
              <a:rPr spc="-22" dirty="0"/>
              <a:t> </a:t>
            </a:r>
            <a:r>
              <a:rPr dirty="0"/>
              <a:t>React</a:t>
            </a:r>
            <a:r>
              <a:rPr spc="-22" dirty="0"/>
              <a:t> </a:t>
            </a:r>
            <a:r>
              <a:rPr spc="-16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1" y="1028439"/>
            <a:ext cx="9372598" cy="5463801"/>
          </a:xfrm>
          <a:prstGeom prst="rect">
            <a:avLst/>
          </a:prstGeom>
        </p:spPr>
        <p:txBody>
          <a:bodyPr vert="horz" wrap="square" lIns="0" tIns="23620" rIns="0" bIns="0" rtlCol="0">
            <a:spAutoFit/>
          </a:bodyPr>
          <a:lstStyle/>
          <a:p>
            <a:pPr marL="154338" indent="-146194">
              <a:spcBef>
                <a:spcPts val="186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Clipboard</a:t>
            </a:r>
            <a:r>
              <a:rPr sz="900" b="1" spc="-26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2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onCopy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onCut</a:t>
            </a:r>
            <a:r>
              <a:rPr sz="900" spc="-13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onPaste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87"/>
              </a:spcBef>
              <a:buAutoNum type="arabicPeriod"/>
              <a:tabLst>
                <a:tab pos="154338" algn="l"/>
              </a:tabLst>
            </a:pPr>
            <a:r>
              <a:rPr sz="900" b="1" spc="-6" dirty="0">
                <a:latin typeface="Calibri"/>
                <a:cs typeface="Calibri"/>
              </a:rPr>
              <a:t>Composition</a:t>
            </a:r>
            <a:r>
              <a:rPr sz="900" b="1" spc="29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15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onCompositionEnd</a:t>
            </a:r>
            <a:r>
              <a:rPr sz="900" spc="-13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onCompositionStart</a:t>
            </a:r>
            <a:r>
              <a:rPr sz="900" spc="-13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onCompositionUpdate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83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Keyboard</a:t>
            </a:r>
            <a:r>
              <a:rPr sz="900" b="1" spc="-16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5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onKeyDown</a:t>
            </a:r>
            <a:r>
              <a:rPr sz="900" spc="-3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onKeyPress</a:t>
            </a:r>
            <a:r>
              <a:rPr sz="900" spc="-32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onKeyUp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77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Focus</a:t>
            </a:r>
            <a:r>
              <a:rPr sz="900" b="1" spc="-3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2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onFocus </a:t>
            </a:r>
            <a:r>
              <a:rPr sz="900" spc="-6" dirty="0">
                <a:latin typeface="Calibri"/>
                <a:cs typeface="Calibri"/>
              </a:rPr>
              <a:t>onBlur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83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Form</a:t>
            </a:r>
            <a:r>
              <a:rPr sz="900" b="1" spc="-3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19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onChange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onInput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onInvalid</a:t>
            </a:r>
            <a:r>
              <a:rPr sz="900" spc="-13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onReset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onSubmit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83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Generic</a:t>
            </a:r>
            <a:r>
              <a:rPr sz="900" b="1" spc="-13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5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onError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onLoad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77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Mouse</a:t>
            </a:r>
            <a:r>
              <a:rPr sz="900" b="1" spc="-10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marR="49682" lvl="1" indent="-146601">
              <a:lnSpc>
                <a:spcPct val="110000"/>
              </a:lnSpc>
              <a:spcBef>
                <a:spcPts val="38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onClick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onContextMenu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onDoubleClick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onDrag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onDragEnd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onDragEnter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onDragExit </a:t>
            </a:r>
            <a:r>
              <a:rPr sz="900" dirty="0">
                <a:latin typeface="Calibri"/>
                <a:cs typeface="Calibri"/>
              </a:rPr>
              <a:t>onDragLeave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onDragOver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onDragStart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onDrop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onMouseDown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onMouseEnter </a:t>
            </a:r>
            <a:r>
              <a:rPr sz="900" dirty="0">
                <a:latin typeface="Calibri"/>
                <a:cs typeface="Calibri"/>
              </a:rPr>
              <a:t>onMouseLeave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onMouseMove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onMouseOut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onMouseOver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onMouseUp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77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Pointer</a:t>
            </a:r>
            <a:r>
              <a:rPr sz="900" b="1" spc="-22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marR="3258" lvl="1" indent="-146601">
              <a:lnSpc>
                <a:spcPct val="110000"/>
              </a:lnSpc>
              <a:spcBef>
                <a:spcPts val="38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onPointerDown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onPointerMove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onPointerUp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onPointerCancel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onGotPointerCapture </a:t>
            </a:r>
            <a:r>
              <a:rPr sz="900" dirty="0">
                <a:latin typeface="Calibri"/>
                <a:cs typeface="Calibri"/>
              </a:rPr>
              <a:t>onLostPointerCapture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onPointerEnter</a:t>
            </a:r>
            <a:r>
              <a:rPr sz="900" spc="-3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onPointerLeave</a:t>
            </a:r>
            <a:r>
              <a:rPr sz="900" spc="-2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onPointerOver</a:t>
            </a:r>
            <a:r>
              <a:rPr sz="900" spc="-32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onPointerOut</a:t>
            </a:r>
            <a:endParaRPr sz="900" dirty="0">
              <a:latin typeface="Calibri"/>
              <a:cs typeface="Calibri"/>
            </a:endParaRPr>
          </a:p>
          <a:p>
            <a:pPr marL="154338" indent="-146194">
              <a:spcBef>
                <a:spcPts val="83"/>
              </a:spcBef>
              <a:buAutoNum type="arabicPeriod"/>
              <a:tabLst>
                <a:tab pos="154338" algn="l"/>
              </a:tabLst>
            </a:pPr>
            <a:r>
              <a:rPr sz="900" b="1" dirty="0">
                <a:latin typeface="Calibri"/>
                <a:cs typeface="Calibri"/>
              </a:rPr>
              <a:t>Selection</a:t>
            </a:r>
            <a:r>
              <a:rPr sz="900" b="1" spc="-32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15"/>
              </a:spcBef>
              <a:buFont typeface="Symbol"/>
              <a:buChar char=""/>
              <a:tabLst>
                <a:tab pos="447541" algn="l"/>
              </a:tabLst>
            </a:pPr>
            <a:r>
              <a:rPr sz="900" spc="-6" dirty="0">
                <a:latin typeface="Calibri"/>
                <a:cs typeface="Calibri"/>
              </a:rPr>
              <a:t>onSelect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87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Touch</a:t>
            </a:r>
            <a:r>
              <a:rPr sz="900" b="1" spc="-13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2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onTouchCancel</a:t>
            </a:r>
            <a:r>
              <a:rPr sz="900" spc="-2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onTouchEnd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onTouchMove</a:t>
            </a:r>
            <a:r>
              <a:rPr sz="900" spc="-26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onTouchStart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77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UI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5"/>
              </a:spcBef>
              <a:buFont typeface="Symbol"/>
              <a:buChar char=""/>
              <a:tabLst>
                <a:tab pos="447541" algn="l"/>
              </a:tabLst>
            </a:pPr>
            <a:r>
              <a:rPr sz="900" spc="-6" dirty="0">
                <a:latin typeface="Calibri"/>
                <a:cs typeface="Calibri"/>
              </a:rPr>
              <a:t>onScroll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83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Wheel</a:t>
            </a:r>
            <a:r>
              <a:rPr sz="900" b="1" spc="-10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15"/>
              </a:spcBef>
              <a:buFont typeface="Symbol"/>
              <a:buChar char=""/>
              <a:tabLst>
                <a:tab pos="447541" algn="l"/>
              </a:tabLst>
            </a:pPr>
            <a:r>
              <a:rPr sz="900" spc="-6" dirty="0">
                <a:latin typeface="Calibri"/>
                <a:cs typeface="Calibri"/>
              </a:rPr>
              <a:t>onWheel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87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Media</a:t>
            </a:r>
            <a:r>
              <a:rPr sz="900" b="1" spc="-10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marR="61084" lvl="1" indent="-146601">
              <a:lnSpc>
                <a:spcPct val="109700"/>
              </a:lnSpc>
              <a:spcBef>
                <a:spcPts val="38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onAbort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onCanPlay</a:t>
            </a:r>
            <a:r>
              <a:rPr sz="900" spc="-6" dirty="0">
                <a:latin typeface="Calibri"/>
                <a:cs typeface="Calibri"/>
              </a:rPr>
              <a:t> onCanPlayThrough </a:t>
            </a:r>
            <a:r>
              <a:rPr sz="900" dirty="0">
                <a:latin typeface="Calibri"/>
                <a:cs typeface="Calibri"/>
              </a:rPr>
              <a:t>onDurationChange onEmptied</a:t>
            </a:r>
            <a:r>
              <a:rPr sz="900" spc="-6" dirty="0">
                <a:latin typeface="Calibri"/>
                <a:cs typeface="Calibri"/>
              </a:rPr>
              <a:t> onEncrypted </a:t>
            </a:r>
            <a:r>
              <a:rPr sz="900" dirty="0">
                <a:latin typeface="Calibri"/>
                <a:cs typeface="Calibri"/>
              </a:rPr>
              <a:t>onEnded</a:t>
            </a:r>
            <a:r>
              <a:rPr sz="900" spc="-22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onError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onLoadedData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onLoadedMetadata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onLoadStart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onPause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onPlay </a:t>
            </a:r>
            <a:r>
              <a:rPr sz="900" dirty="0">
                <a:latin typeface="Calibri"/>
                <a:cs typeface="Calibri"/>
              </a:rPr>
              <a:t>onPlaying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onProgress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onRateChange</a:t>
            </a:r>
            <a:r>
              <a:rPr sz="900" spc="-16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onSeeked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onSeeking</a:t>
            </a:r>
            <a:r>
              <a:rPr sz="900" spc="-13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onStalled</a:t>
            </a:r>
            <a:r>
              <a:rPr sz="900" spc="-19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onSuspend </a:t>
            </a:r>
            <a:r>
              <a:rPr sz="900" dirty="0">
                <a:latin typeface="Calibri"/>
                <a:cs typeface="Calibri"/>
              </a:rPr>
              <a:t>onTimeUpdate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onVolumeChange</a:t>
            </a:r>
            <a:r>
              <a:rPr sz="900" spc="-32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onWaiting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87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Image</a:t>
            </a:r>
            <a:r>
              <a:rPr sz="900" b="1" spc="-16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5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onLoad</a:t>
            </a:r>
            <a:r>
              <a:rPr sz="900" spc="-3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onError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77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Animation</a:t>
            </a:r>
            <a:r>
              <a:rPr sz="900" b="1" spc="-38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2"/>
              </a:spcBef>
              <a:buFont typeface="Symbol"/>
              <a:buChar char=""/>
              <a:tabLst>
                <a:tab pos="447541" algn="l"/>
              </a:tabLst>
            </a:pPr>
            <a:r>
              <a:rPr sz="900" dirty="0">
                <a:latin typeface="Calibri"/>
                <a:cs typeface="Calibri"/>
              </a:rPr>
              <a:t>onAnimationStart</a:t>
            </a:r>
            <a:r>
              <a:rPr sz="900" spc="26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onAnimationEnd</a:t>
            </a:r>
            <a:r>
              <a:rPr sz="900" spc="19" dirty="0">
                <a:latin typeface="Calibri"/>
                <a:cs typeface="Calibri"/>
              </a:rPr>
              <a:t> </a:t>
            </a:r>
            <a:r>
              <a:rPr sz="900" spc="-6" dirty="0">
                <a:latin typeface="Calibri"/>
                <a:cs typeface="Calibri"/>
              </a:rPr>
              <a:t>onAnimationIteration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87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Transition</a:t>
            </a:r>
            <a:r>
              <a:rPr sz="900" b="1" spc="-32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15"/>
              </a:spcBef>
              <a:buFont typeface="Symbol"/>
              <a:buChar char=""/>
              <a:tabLst>
                <a:tab pos="447541" algn="l"/>
              </a:tabLst>
            </a:pPr>
            <a:r>
              <a:rPr sz="900" spc="-6" dirty="0">
                <a:latin typeface="Calibri"/>
                <a:cs typeface="Calibri"/>
              </a:rPr>
              <a:t>onTransitionEnd</a:t>
            </a:r>
            <a:endParaRPr sz="900" dirty="0">
              <a:latin typeface="Calibri"/>
              <a:cs typeface="Calibri"/>
            </a:endParaRPr>
          </a:p>
          <a:p>
            <a:pPr marL="153931" indent="-145786">
              <a:spcBef>
                <a:spcPts val="83"/>
              </a:spcBef>
              <a:buAutoNum type="arabicPeriod"/>
              <a:tabLst>
                <a:tab pos="153931" algn="l"/>
              </a:tabLst>
            </a:pPr>
            <a:r>
              <a:rPr sz="900" b="1" dirty="0">
                <a:latin typeface="Calibri"/>
                <a:cs typeface="Calibri"/>
              </a:rPr>
              <a:t>Other</a:t>
            </a:r>
            <a:r>
              <a:rPr sz="900" b="1" spc="-16" dirty="0">
                <a:latin typeface="Calibri"/>
                <a:cs typeface="Calibri"/>
              </a:rPr>
              <a:t> </a:t>
            </a:r>
            <a:r>
              <a:rPr sz="900" b="1" spc="-6" dirty="0">
                <a:latin typeface="Calibri"/>
                <a:cs typeface="Calibri"/>
              </a:rPr>
              <a:t>Events</a:t>
            </a:r>
            <a:endParaRPr sz="900" dirty="0">
              <a:latin typeface="Calibri"/>
              <a:cs typeface="Calibri"/>
            </a:endParaRPr>
          </a:p>
          <a:p>
            <a:pPr marL="447541" lvl="1" indent="-146601">
              <a:spcBef>
                <a:spcPts val="122"/>
              </a:spcBef>
              <a:buFont typeface="Symbol"/>
              <a:buChar char=""/>
              <a:tabLst>
                <a:tab pos="447541" algn="l"/>
              </a:tabLst>
            </a:pPr>
            <a:r>
              <a:rPr sz="900" spc="-6" dirty="0">
                <a:latin typeface="Calibri"/>
                <a:cs typeface="Calibri"/>
              </a:rPr>
              <a:t>onToggle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470" y="3116402"/>
            <a:ext cx="3663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252525"/>
                </a:solidFill>
                <a:latin typeface="Verdana"/>
                <a:cs typeface="Verdana"/>
              </a:rPr>
              <a:t>State</a:t>
            </a:r>
            <a:r>
              <a:rPr sz="36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85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sz="3600" spc="-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sz="36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25" dirty="0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22349"/>
            <a:ext cx="10132695" cy="3723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state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built-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contain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information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about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component.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component’s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time;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whenever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re- </a:t>
            </a:r>
            <a:r>
              <a:rPr sz="1600" dirty="0">
                <a:latin typeface="Verdana"/>
                <a:cs typeface="Verdana"/>
              </a:rPr>
              <a:t>renders.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happen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system-</a:t>
            </a:r>
            <a:r>
              <a:rPr sz="1600" dirty="0">
                <a:latin typeface="Verdana"/>
                <a:cs typeface="Verdana"/>
              </a:rPr>
              <a:t>generated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events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determine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behaviour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render.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600">
              <a:latin typeface="Verdana"/>
              <a:cs typeface="Verdana"/>
            </a:endParaRPr>
          </a:p>
          <a:p>
            <a:pPr marL="12700" marR="513080" indent="45720">
              <a:lnSpc>
                <a:spcPct val="107500"/>
              </a:lnSpc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holds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some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information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lifetime 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 marR="292735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built-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only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possible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state/Modify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state.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contain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properties.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600">
              <a:latin typeface="Verdana"/>
              <a:cs typeface="Verdana"/>
            </a:endParaRPr>
          </a:p>
          <a:p>
            <a:pPr marL="12700" marR="5461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similar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unlike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private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controlled solely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by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said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component. those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components that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receive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control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because </a:t>
            </a:r>
            <a:r>
              <a:rPr sz="1600" dirty="0">
                <a:latin typeface="Verdana"/>
                <a:cs typeface="Verdana"/>
              </a:rPr>
              <a:t>props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read-</a:t>
            </a:r>
            <a:r>
              <a:rPr sz="1600" spc="-10" dirty="0">
                <a:latin typeface="Verdana"/>
                <a:cs typeface="Verdana"/>
              </a:rPr>
              <a:t>only.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7416" y="997356"/>
            <a:ext cx="10206990" cy="351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>
              <a:lnSpc>
                <a:spcPct val="1075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you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store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property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belongs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component.When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state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re-</a:t>
            </a:r>
            <a:r>
              <a:rPr sz="1600" spc="-10" dirty="0">
                <a:latin typeface="Verdana"/>
                <a:cs typeface="Verdana"/>
              </a:rPr>
              <a:t>renders.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Creating</a:t>
            </a:r>
            <a:r>
              <a:rPr sz="1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sz="16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There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two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way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initialize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Component: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1600" dirty="0">
                <a:latin typeface="Verdana"/>
                <a:cs typeface="Verdana"/>
              </a:rPr>
              <a:t>Directly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(Without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Constructor)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sz="1600" dirty="0">
                <a:latin typeface="Verdana"/>
                <a:cs typeface="Verdana"/>
              </a:rPr>
              <a:t>Inside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constructor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(With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Constructor)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sz="16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Verdana"/>
                <a:cs typeface="Verdana"/>
              </a:rPr>
              <a:t>Refer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anywhere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this.state.propertyname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sz="1600" spc="-10" dirty="0">
                <a:latin typeface="Verdana"/>
                <a:cs typeface="Verdana"/>
              </a:rPr>
              <a:t>syntax.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893724"/>
            <a:ext cx="10062210" cy="347217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Changing</a:t>
            </a:r>
            <a:r>
              <a:rPr sz="16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sz="16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 marR="2705100">
              <a:lnSpc>
                <a:spcPct val="151900"/>
              </a:lnSpc>
              <a:spcBef>
                <a:spcPts val="15"/>
              </a:spcBef>
            </a:pPr>
            <a:r>
              <a:rPr sz="1600" spc="-50" dirty="0">
                <a:latin typeface="Verdana"/>
                <a:cs typeface="Verdana"/>
              </a:rPr>
              <a:t>To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this.setState()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method.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16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0000"/>
                </a:solidFill>
                <a:latin typeface="Verdana"/>
                <a:cs typeface="Verdana"/>
              </a:rPr>
              <a:t>setState()</a:t>
            </a:r>
            <a:r>
              <a:rPr sz="16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Verdana"/>
                <a:cs typeface="Verdana"/>
              </a:rPr>
              <a:t>Method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event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handlers,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server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responses, 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setState()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setState()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enqueues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all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made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instructs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re-</a:t>
            </a:r>
            <a:r>
              <a:rPr sz="1600" dirty="0">
                <a:latin typeface="Verdana"/>
                <a:cs typeface="Verdana"/>
              </a:rPr>
              <a:t>render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children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with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updated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dirty="0">
                <a:latin typeface="Verdana"/>
                <a:cs typeface="Verdana"/>
              </a:rPr>
              <a:t>Always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setState()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since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knows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it’s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been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updated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calls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render()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 marR="6223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When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value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re-</a:t>
            </a:r>
            <a:r>
              <a:rPr sz="1600" spc="-25" dirty="0">
                <a:latin typeface="Verdana"/>
                <a:cs typeface="Verdana"/>
              </a:rPr>
              <a:t>render,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meaning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output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according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value(s).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470" y="3116402"/>
            <a:ext cx="3663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252525"/>
                </a:solidFill>
                <a:latin typeface="Verdana"/>
                <a:cs typeface="Verdana"/>
              </a:rPr>
              <a:t>State</a:t>
            </a:r>
            <a:r>
              <a:rPr sz="3600" spc="-250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85" dirty="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sz="3600" spc="-229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sz="3600" spc="-254" dirty="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sz="3600" spc="-125" dirty="0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State</a:t>
            </a:r>
            <a:r>
              <a:rPr spc="-180" dirty="0"/>
              <a:t> </a:t>
            </a:r>
            <a:r>
              <a:rPr spc="-140" dirty="0"/>
              <a:t>in</a:t>
            </a:r>
            <a:r>
              <a:rPr spc="-204" dirty="0"/>
              <a:t> </a:t>
            </a:r>
            <a:r>
              <a:rPr spc="50" dirty="0"/>
              <a:t>React</a:t>
            </a:r>
            <a:r>
              <a:rPr spc="-165" dirty="0"/>
              <a:t> </a:t>
            </a:r>
            <a:r>
              <a:rPr spc="-105" dirty="0"/>
              <a:t>Js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135" y="1022349"/>
            <a:ext cx="10132695" cy="3723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state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built-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contain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information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about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component.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component’s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time;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whenever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re- </a:t>
            </a:r>
            <a:r>
              <a:rPr sz="1600" dirty="0">
                <a:latin typeface="Verdana"/>
                <a:cs typeface="Verdana"/>
              </a:rPr>
              <a:t>renders.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happen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response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or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system-</a:t>
            </a:r>
            <a:r>
              <a:rPr sz="1600" dirty="0">
                <a:latin typeface="Verdana"/>
                <a:cs typeface="Verdana"/>
              </a:rPr>
              <a:t>generated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events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determine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behaviour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will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render.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600">
              <a:latin typeface="Verdana"/>
              <a:cs typeface="Verdana"/>
            </a:endParaRPr>
          </a:p>
          <a:p>
            <a:pPr marL="12700" marR="513080" indent="45720">
              <a:lnSpc>
                <a:spcPct val="107500"/>
              </a:lnSpc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holds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some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information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that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lifetime 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 marR="292735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React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built-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only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component.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possible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update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state/Modify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state.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contain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properties.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600">
              <a:latin typeface="Verdana"/>
              <a:cs typeface="Verdana"/>
            </a:endParaRPr>
          </a:p>
          <a:p>
            <a:pPr marL="12700" marR="5461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State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similar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unlike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props,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private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controlled solely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by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said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component. those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components that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receive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props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have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control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over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because </a:t>
            </a:r>
            <a:r>
              <a:rPr sz="1600" dirty="0">
                <a:latin typeface="Verdana"/>
                <a:cs typeface="Verdana"/>
              </a:rPr>
              <a:t>props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read-</a:t>
            </a:r>
            <a:r>
              <a:rPr sz="1600" spc="-10" dirty="0">
                <a:latin typeface="Verdana"/>
                <a:cs typeface="Verdana"/>
              </a:rPr>
              <a:t>only.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3055</Words>
  <Application>Microsoft Office PowerPoint</Application>
  <PresentationFormat>Widescreen</PresentationFormat>
  <Paragraphs>299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MT</vt:lpstr>
      <vt:lpstr>Calibri</vt:lpstr>
      <vt:lpstr>Consolas</vt:lpstr>
      <vt:lpstr>Symbol</vt:lpstr>
      <vt:lpstr>Tahoma</vt:lpstr>
      <vt:lpstr>Verdana</vt:lpstr>
      <vt:lpstr>Wingdings</vt:lpstr>
      <vt:lpstr>Office Theme</vt:lpstr>
      <vt:lpstr>React Js Training</vt:lpstr>
      <vt:lpstr>PowerPoint Presentation</vt:lpstr>
      <vt:lpstr>Fragments in React Js</vt:lpstr>
      <vt:lpstr>PowerPoint Presentation</vt:lpstr>
      <vt:lpstr>State in React Js</vt:lpstr>
      <vt:lpstr>State in React Js</vt:lpstr>
      <vt:lpstr>State in React Js</vt:lpstr>
      <vt:lpstr>PowerPoint Presentation</vt:lpstr>
      <vt:lpstr>State in React Js</vt:lpstr>
      <vt:lpstr>State in React Js</vt:lpstr>
      <vt:lpstr>State in React Js</vt:lpstr>
      <vt:lpstr>State in React Js</vt:lpstr>
      <vt:lpstr>State in React Js</vt:lpstr>
      <vt:lpstr>State in React Js</vt:lpstr>
      <vt:lpstr>State in React Js</vt:lpstr>
      <vt:lpstr>Never call setState() inside constructor()</vt:lpstr>
      <vt:lpstr>Never call setState() inside constructor()</vt:lpstr>
      <vt:lpstr>PowerPoint Presentation</vt:lpstr>
      <vt:lpstr>Difference between State and Props</vt:lpstr>
      <vt:lpstr>React Events</vt:lpstr>
      <vt:lpstr>React Events</vt:lpstr>
      <vt:lpstr>React Events</vt:lpstr>
      <vt:lpstr>React Events</vt:lpstr>
      <vt:lpstr>React Events</vt:lpstr>
      <vt:lpstr>React Events</vt:lpstr>
      <vt:lpstr>React Events</vt:lpstr>
      <vt:lpstr>React Events</vt:lpstr>
      <vt:lpstr>Why we need to bind() event handlers in Class Components in React</vt:lpstr>
      <vt:lpstr>Why we need to bind() event handlers in Class Components in React</vt:lpstr>
      <vt:lpstr>PowerPoint Presentation</vt:lpstr>
      <vt:lpstr>Using Arrow Functions to avoid binding `this` in React</vt:lpstr>
      <vt:lpstr>Using Arrow Functions to avoid binding `this` in React</vt:lpstr>
      <vt:lpstr>Using Arrow Functions to avoid binding `this` in React</vt:lpstr>
      <vt:lpstr>Using Arrow Functions to avoid binding `this` in React</vt:lpstr>
      <vt:lpstr>Supported Events in React JS</vt:lpstr>
      <vt:lpstr>Supported Events in React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Rakesh Srivastaw</cp:lastModifiedBy>
  <cp:revision>1</cp:revision>
  <dcterms:created xsi:type="dcterms:W3CDTF">2025-06-14T06:39:17Z</dcterms:created>
  <dcterms:modified xsi:type="dcterms:W3CDTF">2025-06-14T07:38:50Z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