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48816" y="3116402"/>
            <a:ext cx="898842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sng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285305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3135" y="1049781"/>
            <a:ext cx="10046335" cy="2325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sng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%27ajeetsingha@gmail.com" TargetMode="External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10155" algn="l"/>
              </a:tabLst>
            </a:pPr>
            <a:r>
              <a:rPr dirty="0" sz="3600" spc="-70"/>
              <a:t>Never</a:t>
            </a:r>
            <a:r>
              <a:rPr dirty="0" sz="3600" spc="-240"/>
              <a:t> </a:t>
            </a:r>
            <a:r>
              <a:rPr dirty="0" sz="3600" spc="-20"/>
              <a:t>call</a:t>
            </a:r>
            <a:r>
              <a:rPr dirty="0" sz="3600"/>
              <a:t>	</a:t>
            </a:r>
            <a:r>
              <a:rPr dirty="0" sz="3600" spc="-170"/>
              <a:t>setState()</a:t>
            </a:r>
            <a:r>
              <a:rPr dirty="0" sz="3600" spc="-250"/>
              <a:t> </a:t>
            </a:r>
            <a:r>
              <a:rPr dirty="0" sz="3600" spc="-130"/>
              <a:t>inside</a:t>
            </a:r>
            <a:r>
              <a:rPr dirty="0" sz="3600" spc="-225"/>
              <a:t> </a:t>
            </a:r>
            <a:r>
              <a:rPr dirty="0" sz="3600" spc="-95"/>
              <a:t>constructor()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69964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3895" algn="l"/>
              </a:tabLst>
            </a:pPr>
            <a:r>
              <a:rPr dirty="0" spc="-50"/>
              <a:t>Never</a:t>
            </a:r>
            <a:r>
              <a:rPr dirty="0" spc="-165"/>
              <a:t> </a:t>
            </a:r>
            <a:r>
              <a:rPr dirty="0" spc="-20"/>
              <a:t>call</a:t>
            </a:r>
            <a:r>
              <a:rPr dirty="0"/>
              <a:t>	</a:t>
            </a:r>
            <a:r>
              <a:rPr dirty="0" spc="-135"/>
              <a:t>setState()</a:t>
            </a:r>
            <a:r>
              <a:rPr dirty="0" spc="-170"/>
              <a:t> </a:t>
            </a:r>
            <a:r>
              <a:rPr dirty="0" spc="-95"/>
              <a:t>inside</a:t>
            </a:r>
            <a:r>
              <a:rPr dirty="0" spc="-215"/>
              <a:t> </a:t>
            </a:r>
            <a:r>
              <a:rPr dirty="0" spc="-80"/>
              <a:t>constructor()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07109"/>
            <a:ext cx="9947910" cy="35788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constructor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your component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perfect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place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initial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state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of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your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component.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Instead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of </a:t>
            </a:r>
            <a:r>
              <a:rPr dirty="0" sz="1400">
                <a:latin typeface="Verdana"/>
                <a:cs typeface="Verdana"/>
              </a:rPr>
              <a:t>using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setState()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like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you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would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do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other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methods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your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class,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you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will</a:t>
            </a:r>
            <a:r>
              <a:rPr dirty="0" sz="1400" spc="-4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need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to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initial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state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directly:</a:t>
            </a:r>
            <a:endParaRPr sz="1400">
              <a:latin typeface="Verdana"/>
              <a:cs typeface="Verdana"/>
            </a:endParaRPr>
          </a:p>
          <a:p>
            <a:pPr marL="262255" marR="7420609" indent="-250190">
              <a:lnSpc>
                <a:spcPct val="162000"/>
              </a:lnSpc>
              <a:spcBef>
                <a:spcPts val="85"/>
              </a:spcBef>
            </a:pPr>
            <a:r>
              <a:rPr dirty="0" sz="1800">
                <a:solidFill>
                  <a:srgbClr val="DF276A"/>
                </a:solidFill>
                <a:latin typeface="Consolas"/>
                <a:cs typeface="Consolas"/>
              </a:rPr>
              <a:t>constructor</a:t>
            </a:r>
            <a:r>
              <a:rPr dirty="0" sz="1800">
                <a:solidFill>
                  <a:srgbClr val="666A70"/>
                </a:solidFill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535353"/>
                </a:solidFill>
                <a:latin typeface="Consolas"/>
                <a:cs typeface="Consolas"/>
              </a:rPr>
              <a:t>props</a:t>
            </a:r>
            <a:r>
              <a:rPr dirty="0" sz="1800">
                <a:solidFill>
                  <a:srgbClr val="666A70"/>
                </a:solidFill>
                <a:latin typeface="Consolas"/>
                <a:cs typeface="Consolas"/>
              </a:rPr>
              <a:t>)</a:t>
            </a:r>
            <a:r>
              <a:rPr dirty="0" sz="1800" spc="-105">
                <a:solidFill>
                  <a:srgbClr val="666A70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solidFill>
                  <a:srgbClr val="666A70"/>
                </a:solidFill>
                <a:latin typeface="Consolas"/>
                <a:cs typeface="Consolas"/>
              </a:rPr>
              <a:t>{ </a:t>
            </a:r>
            <a:r>
              <a:rPr dirty="0" sz="1800" spc="-10">
                <a:solidFill>
                  <a:srgbClr val="0069FF"/>
                </a:solidFill>
                <a:latin typeface="Consolas"/>
                <a:cs typeface="Consolas"/>
              </a:rPr>
              <a:t>super</a:t>
            </a:r>
            <a:r>
              <a:rPr dirty="0" sz="1800" spc="-10">
                <a:solidFill>
                  <a:srgbClr val="666A70"/>
                </a:solidFill>
                <a:latin typeface="Consolas"/>
                <a:cs typeface="Consolas"/>
              </a:rPr>
              <a:t>(</a:t>
            </a:r>
            <a:r>
              <a:rPr dirty="0" sz="1800" spc="-10">
                <a:solidFill>
                  <a:srgbClr val="535353"/>
                </a:solidFill>
                <a:latin typeface="Consolas"/>
                <a:cs typeface="Consolas"/>
              </a:rPr>
              <a:t>props</a:t>
            </a:r>
            <a:r>
              <a:rPr dirty="0" sz="1800" spc="-10">
                <a:solidFill>
                  <a:srgbClr val="666A70"/>
                </a:solidFill>
                <a:latin typeface="Consolas"/>
                <a:cs typeface="Consolas"/>
              </a:rPr>
              <a:t>); </a:t>
            </a:r>
            <a:r>
              <a:rPr dirty="0" sz="1800">
                <a:solidFill>
                  <a:srgbClr val="0069FF"/>
                </a:solidFill>
                <a:latin typeface="Consolas"/>
                <a:cs typeface="Consolas"/>
              </a:rPr>
              <a:t>this</a:t>
            </a:r>
            <a:r>
              <a:rPr dirty="0" sz="1800">
                <a:solidFill>
                  <a:srgbClr val="666A70"/>
                </a:solidFill>
                <a:latin typeface="Consolas"/>
                <a:cs typeface="Consolas"/>
              </a:rPr>
              <a:t>.</a:t>
            </a:r>
            <a:r>
              <a:rPr dirty="0" sz="1800">
                <a:solidFill>
                  <a:srgbClr val="535353"/>
                </a:solidFill>
                <a:latin typeface="Consolas"/>
                <a:cs typeface="Consolas"/>
              </a:rPr>
              <a:t>state</a:t>
            </a:r>
            <a:r>
              <a:rPr dirty="0" sz="1800" spc="-30">
                <a:solidFill>
                  <a:srgbClr val="535353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66A70"/>
                </a:solidFill>
                <a:latin typeface="Consolas"/>
                <a:cs typeface="Consolas"/>
              </a:rPr>
              <a:t>=</a:t>
            </a:r>
            <a:r>
              <a:rPr dirty="0" sz="1800" spc="-25">
                <a:solidFill>
                  <a:srgbClr val="666A70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solidFill>
                  <a:srgbClr val="666A70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1345"/>
              </a:spcBef>
            </a:pPr>
            <a:r>
              <a:rPr dirty="0" sz="1800">
                <a:solidFill>
                  <a:srgbClr val="535353"/>
                </a:solidFill>
                <a:latin typeface="Consolas"/>
                <a:cs typeface="Consolas"/>
              </a:rPr>
              <a:t>name</a:t>
            </a:r>
            <a:r>
              <a:rPr dirty="0" sz="1800">
                <a:solidFill>
                  <a:srgbClr val="666A70"/>
                </a:solidFill>
                <a:latin typeface="Consolas"/>
                <a:cs typeface="Consolas"/>
              </a:rPr>
              <a:t>:</a:t>
            </a:r>
            <a:r>
              <a:rPr dirty="0" sz="1800" spc="-20">
                <a:solidFill>
                  <a:srgbClr val="666A7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8956B"/>
                </a:solidFill>
                <a:latin typeface="Consolas"/>
                <a:cs typeface="Consolas"/>
              </a:rPr>
              <a:t>'Ajeet'</a:t>
            </a:r>
            <a:r>
              <a:rPr dirty="0" sz="1800" spc="-10">
                <a:solidFill>
                  <a:srgbClr val="666A70"/>
                </a:solidFill>
                <a:latin typeface="Consolas"/>
                <a:cs typeface="Consolas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  <a:spcBef>
                <a:spcPts val="1330"/>
              </a:spcBef>
            </a:pPr>
            <a:r>
              <a:rPr dirty="0" sz="1800">
                <a:solidFill>
                  <a:srgbClr val="535353"/>
                </a:solidFill>
                <a:latin typeface="Consolas"/>
                <a:cs typeface="Consolas"/>
              </a:rPr>
              <a:t>email</a:t>
            </a:r>
            <a:r>
              <a:rPr dirty="0" sz="1800">
                <a:solidFill>
                  <a:srgbClr val="666A70"/>
                </a:solidFill>
                <a:latin typeface="Consolas"/>
                <a:cs typeface="Consolas"/>
              </a:rPr>
              <a:t>:</a:t>
            </a:r>
            <a:r>
              <a:rPr dirty="0" sz="1800" spc="-40">
                <a:solidFill>
                  <a:srgbClr val="666A70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8956B"/>
                </a:solidFill>
                <a:latin typeface="Consolas"/>
                <a:cs typeface="Consolas"/>
                <a:hlinkClick r:id="rId2"/>
              </a:rPr>
              <a:t>'ajeetsingha@gmail.com'</a:t>
            </a:r>
            <a:r>
              <a:rPr dirty="0" sz="1800" spc="-10">
                <a:solidFill>
                  <a:srgbClr val="666A70"/>
                </a:solidFill>
                <a:latin typeface="Consolas"/>
                <a:cs typeface="Consolas"/>
                <a:hlinkClick r:id="rId2"/>
              </a:rPr>
              <a:t>,</a:t>
            </a:r>
            <a:endParaRPr sz="1800">
              <a:latin typeface="Consolas"/>
              <a:cs typeface="Consolas"/>
            </a:endParaRPr>
          </a:p>
          <a:p>
            <a:pPr marL="262255">
              <a:lnSpc>
                <a:spcPct val="100000"/>
              </a:lnSpc>
              <a:spcBef>
                <a:spcPts val="1345"/>
              </a:spcBef>
            </a:pPr>
            <a:r>
              <a:rPr dirty="0" sz="1800" spc="-25">
                <a:solidFill>
                  <a:srgbClr val="666A70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800" spc="-50">
                <a:solidFill>
                  <a:srgbClr val="666A70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779645"/>
            <a:ext cx="9858375" cy="45593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80"/>
              </a:spcBef>
            </a:pP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constructor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1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only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place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that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you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should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assign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local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state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directly</a:t>
            </a:r>
            <a:r>
              <a:rPr dirty="0" sz="1400" spc="-5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like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that.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Any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place</a:t>
            </a:r>
            <a:r>
              <a:rPr dirty="0" sz="1400" spc="-3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else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in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25">
                <a:latin typeface="Verdana"/>
                <a:cs typeface="Verdana"/>
              </a:rPr>
              <a:t>our </a:t>
            </a:r>
            <a:r>
              <a:rPr dirty="0" sz="1400">
                <a:latin typeface="Verdana"/>
                <a:cs typeface="Verdana"/>
              </a:rPr>
              <a:t>component,</a:t>
            </a:r>
            <a:r>
              <a:rPr dirty="0" sz="1400" spc="-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you</a:t>
            </a:r>
            <a:r>
              <a:rPr dirty="0" sz="1400" spc="-1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should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rely</a:t>
            </a:r>
            <a:r>
              <a:rPr dirty="0" sz="1400" spc="-3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on</a:t>
            </a:r>
            <a:r>
              <a:rPr dirty="0" sz="1400" spc="-5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setState()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instead.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32761" y="3116402"/>
            <a:ext cx="81210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>
                <a:solidFill>
                  <a:srgbClr val="252525"/>
                </a:solidFill>
                <a:latin typeface="Verdana"/>
                <a:cs typeface="Verdana"/>
              </a:rPr>
              <a:t>Difference</a:t>
            </a:r>
            <a:r>
              <a:rPr dirty="0" sz="3600" spc="-24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65">
                <a:solidFill>
                  <a:srgbClr val="252525"/>
                </a:solidFill>
                <a:latin typeface="Verdana"/>
                <a:cs typeface="Verdana"/>
              </a:rPr>
              <a:t>between</a:t>
            </a:r>
            <a:r>
              <a:rPr dirty="0" sz="3600" spc="-2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25">
                <a:solidFill>
                  <a:srgbClr val="252525"/>
                </a:solidFill>
                <a:latin typeface="Verdana"/>
                <a:cs typeface="Verdana"/>
              </a:rPr>
              <a:t>State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130">
                <a:solidFill>
                  <a:srgbClr val="252525"/>
                </a:solidFill>
                <a:latin typeface="Verdana"/>
                <a:cs typeface="Verdana"/>
              </a:rPr>
              <a:t>and</a:t>
            </a:r>
            <a:r>
              <a:rPr dirty="0" sz="3600" spc="-254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65">
                <a:solidFill>
                  <a:srgbClr val="252525"/>
                </a:solidFill>
                <a:latin typeface="Verdana"/>
                <a:cs typeface="Verdana"/>
              </a:rPr>
              <a:t>Props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63252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Difference</a:t>
            </a:r>
            <a:r>
              <a:rPr dirty="0" spc="-175"/>
              <a:t> </a:t>
            </a:r>
            <a:r>
              <a:rPr dirty="0" spc="55"/>
              <a:t>between</a:t>
            </a:r>
            <a:r>
              <a:rPr dirty="0" spc="-160"/>
              <a:t> </a:t>
            </a:r>
            <a:r>
              <a:rPr dirty="0" spc="-90"/>
              <a:t>State</a:t>
            </a:r>
            <a:r>
              <a:rPr dirty="0" spc="-190"/>
              <a:t> </a:t>
            </a:r>
            <a:r>
              <a:rPr dirty="0" spc="100"/>
              <a:t>and</a:t>
            </a:r>
            <a:r>
              <a:rPr dirty="0" spc="-200"/>
              <a:t> </a:t>
            </a:r>
            <a:r>
              <a:rPr dirty="0" spc="-60"/>
              <a:t>Props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973198" y="1593850"/>
          <a:ext cx="10223500" cy="4995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/>
                <a:gridCol w="6026785"/>
                <a:gridCol w="3377565"/>
              </a:tblGrid>
              <a:tr h="35560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5848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Props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5848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State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5848"/>
                    </a:solidFill>
                  </a:tcPr>
                </a:tc>
              </a:tr>
              <a:tr h="516890"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Props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read-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only.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1198880">
                        <a:lnSpc>
                          <a:spcPct val="101400"/>
                        </a:lnSpc>
                        <a:spcBef>
                          <a:spcPts val="185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State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changes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85">
                          <a:latin typeface="Verdana"/>
                          <a:cs typeface="Verdana"/>
                        </a:rPr>
                        <a:t>can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0">
                          <a:latin typeface="Verdana"/>
                          <a:cs typeface="Verdana"/>
                        </a:rPr>
                        <a:t>be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asynchronous.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300355"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Props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immutable.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State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mutable.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847725"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685800">
                        <a:lnSpc>
                          <a:spcPct val="101400"/>
                        </a:lnSpc>
                        <a:spcBef>
                          <a:spcPts val="185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Props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allow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you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pass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55">
                          <a:latin typeface="Verdana"/>
                          <a:cs typeface="Verdana"/>
                        </a:rPr>
                        <a:t>data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from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one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component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other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components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as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an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argument.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251460">
                        <a:lnSpc>
                          <a:spcPct val="101400"/>
                        </a:lnSpc>
                        <a:spcBef>
                          <a:spcPts val="185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State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holds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information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about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components.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Props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85">
                          <a:latin typeface="Verdana"/>
                          <a:cs typeface="Verdana"/>
                        </a:rPr>
                        <a:t>can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75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accessed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child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component.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97155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State</a:t>
                      </a:r>
                      <a:r>
                        <a:rPr dirty="0" sz="1400" spc="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cannot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7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accessed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0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child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components.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732790"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Props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to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communicate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between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components.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314325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dirty="0" sz="1400" spc="-75">
                          <a:latin typeface="Verdana"/>
                          <a:cs typeface="Verdana"/>
                        </a:rPr>
                        <a:t>States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85">
                          <a:latin typeface="Verdana"/>
                          <a:cs typeface="Verdana"/>
                        </a:rPr>
                        <a:t>can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70">
                          <a:latin typeface="Verdana"/>
                          <a:cs typeface="Verdana"/>
                        </a:rPr>
                        <a:t>be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used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for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rendering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dynamic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changes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with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 the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component.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Stateless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component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85">
                          <a:latin typeface="Verdana"/>
                          <a:cs typeface="Verdana"/>
                        </a:rPr>
                        <a:t>can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have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Props.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3679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Stateless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components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cannot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have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23367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State.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516255"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Props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components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reusable.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316230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State</a:t>
                      </a:r>
                      <a:r>
                        <a:rPr dirty="0" sz="1400" spc="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cannot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make</a:t>
                      </a:r>
                      <a:r>
                        <a:rPr dirty="0" sz="1400" spc="-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components reusable.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r" marR="3365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8.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856D"/>
                    </a:solidFill>
                  </a:tcPr>
                </a:tc>
                <a:tc>
                  <a:txBody>
                    <a:bodyPr/>
                    <a:lstStyle/>
                    <a:p>
                      <a:pPr marL="233045" marR="751840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Props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are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external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controlled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whatever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renders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the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component.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33679" marR="163830">
                        <a:lnSpc>
                          <a:spcPct val="101400"/>
                        </a:lnSpc>
                        <a:spcBef>
                          <a:spcPts val="190"/>
                        </a:spcBef>
                      </a:pPr>
                      <a:r>
                        <a:rPr dirty="0" sz="1400" spc="-80">
                          <a:latin typeface="Verdana"/>
                          <a:cs typeface="Verdana"/>
                        </a:rPr>
                        <a:t>The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State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45">
                          <a:latin typeface="Verdana"/>
                          <a:cs typeface="Verdana"/>
                        </a:rPr>
                        <a:t>is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internal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controlled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by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 the</a:t>
                      </a:r>
                      <a:r>
                        <a:rPr dirty="0" sz="1400" spc="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React</a:t>
                      </a:r>
                      <a:r>
                        <a:rPr dirty="0" sz="1400" spc="-1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Component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itself.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29535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75"/>
              <a:t> </a:t>
            </a:r>
            <a:r>
              <a:rPr dirty="0" sz="3600" spc="-165"/>
              <a:t>Events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130"/>
              <a:t>Events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9799955" cy="2389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100"/>
              </a:lnSpc>
              <a:spcBef>
                <a:spcPts val="110"/>
              </a:spcBef>
            </a:pP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could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triggered 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system</a:t>
            </a:r>
            <a:r>
              <a:rPr dirty="0" sz="1600" spc="-10">
                <a:latin typeface="Verdana"/>
                <a:cs typeface="Verdana"/>
              </a:rPr>
              <a:t> generated </a:t>
            </a:r>
            <a:r>
              <a:rPr dirty="0" sz="1600">
                <a:latin typeface="Verdana"/>
                <a:cs typeface="Verdana"/>
              </a:rPr>
              <a:t>event.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example,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mouse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click,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loading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pressing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key,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window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resizes,</a:t>
            </a:r>
            <a:r>
              <a:rPr dirty="0" sz="1600" spc="-25">
                <a:latin typeface="Verdana"/>
                <a:cs typeface="Verdana"/>
              </a:rPr>
              <a:t> and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interactions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events.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05"/>
              </a:lnSpc>
              <a:spcBef>
                <a:spcPts val="1045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own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system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very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similar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DOM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905"/>
              </a:lnSpc>
            </a:pPr>
            <a:r>
              <a:rPr dirty="0" sz="1600" spc="-10">
                <a:latin typeface="Verdana"/>
                <a:cs typeface="Verdana"/>
              </a:rPr>
              <a:t>elements.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perform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events.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HTML: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click,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change,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mouseover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3568979"/>
            <a:ext cx="9579610" cy="21228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Adding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Events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written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camelCase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syntax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named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camelCase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lowercase.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onClick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onclick.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written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curly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braces: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1873250" algn="l"/>
              </a:tabLst>
            </a:pPr>
            <a:r>
              <a:rPr dirty="0" sz="1600" spc="-10">
                <a:latin typeface="Verdana"/>
                <a:cs typeface="Verdana"/>
              </a:rPr>
              <a:t>onClick={shoot}</a:t>
            </a:r>
            <a:r>
              <a:rPr dirty="0" sz="1600">
                <a:latin typeface="Verdana"/>
                <a:cs typeface="Verdana"/>
              </a:rPr>
              <a:t>	instead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onclick="shoot()".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130"/>
              <a:t>Events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03452"/>
            <a:ext cx="8974455" cy="5378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Event</a:t>
            </a:r>
            <a:r>
              <a:rPr dirty="0" u="sng" sz="16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Handlers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JSX,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event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handler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string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example: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747773"/>
            <a:ext cx="4797425" cy="2474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Verdana"/>
                <a:cs typeface="Verdana"/>
              </a:rPr>
              <a:t>Event</a:t>
            </a:r>
            <a:r>
              <a:rPr dirty="0" sz="1600" spc="-6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declaration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in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plain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HTML:</a:t>
            </a:r>
            <a:endParaRPr sz="1600">
              <a:latin typeface="Verdana"/>
              <a:cs typeface="Verdana"/>
            </a:endParaRPr>
          </a:p>
          <a:p>
            <a:pPr marL="512445" marR="1547495" indent="-500380">
              <a:lnSpc>
                <a:spcPct val="176900"/>
              </a:lnSpc>
              <a:spcBef>
                <a:spcPts val="120"/>
              </a:spcBef>
            </a:pP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&lt;button</a:t>
            </a:r>
            <a:r>
              <a:rPr dirty="0" sz="1600" spc="-7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onclick="showMsg()"&gt;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Hello</a:t>
            </a: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Sahosoft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&lt;/button&gt;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dirty="0" sz="1600" b="1">
                <a:latin typeface="Verdana"/>
                <a:cs typeface="Verdana"/>
              </a:rPr>
              <a:t>Event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declaration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in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React: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  <a:tabLst>
                <a:tab pos="3314065" algn="l"/>
              </a:tabLst>
            </a:pP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&lt;button</a:t>
            </a:r>
            <a:r>
              <a:rPr dirty="0" sz="1600" spc="-7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onClick={showMsg}&gt;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	Hello</a:t>
            </a: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Sahosoft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641718" y="3953636"/>
            <a:ext cx="42189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8410" algn="l"/>
              </a:tabLst>
            </a:pP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&lt;/button&gt;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	//IN</a:t>
            </a:r>
            <a:r>
              <a:rPr dirty="0" sz="1600" spc="-8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4435221"/>
            <a:ext cx="91681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7295" algn="l"/>
                <a:tab pos="5375910" algn="l"/>
                <a:tab pos="6610350" algn="l"/>
              </a:tabLst>
            </a:pP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&lt;button</a:t>
            </a:r>
            <a:r>
              <a:rPr dirty="0" sz="1600" spc="-7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onClick={this.showMsg}&gt;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	Hello</a:t>
            </a:r>
            <a:r>
              <a:rPr dirty="0" sz="1600" spc="-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Sahosoft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&lt;/button&gt;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	//IN</a:t>
            </a:r>
            <a:r>
              <a:rPr dirty="0" sz="1600" spc="-5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CLASS</a:t>
            </a:r>
            <a:r>
              <a:rPr dirty="0" sz="1600" spc="-4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130"/>
              <a:t>Events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9138285" cy="2727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Prevent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default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behavior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cannot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false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prevent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default </a:t>
            </a:r>
            <a:r>
              <a:rPr dirty="0" sz="1600" spc="-25">
                <a:latin typeface="Verdana"/>
                <a:cs typeface="Verdana"/>
              </a:rPr>
              <a:t>behavior.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must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preventDefault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explicitly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prevent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default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behavior.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example: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plain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prevent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default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link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behavior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opening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page,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write:</a:t>
            </a:r>
            <a:endParaRPr sz="1600">
              <a:latin typeface="Verdana"/>
              <a:cs typeface="Verdana"/>
            </a:endParaRPr>
          </a:p>
          <a:p>
            <a:pPr marL="297815" marR="1427480" indent="-285750">
              <a:lnSpc>
                <a:spcPct val="177500"/>
              </a:lnSpc>
              <a:spcBef>
                <a:spcPts val="110"/>
              </a:spcBef>
            </a:pP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&lt;a</a:t>
            </a:r>
            <a:r>
              <a:rPr dirty="0" sz="1600" spc="-6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href="#"</a:t>
            </a: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onclick="console.log('You</a:t>
            </a:r>
            <a:r>
              <a:rPr dirty="0" sz="1600" spc="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had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clicked</a:t>
            </a: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Link.');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return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false"&gt; Click_Me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&lt;/a&gt;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130"/>
              <a:t>Events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4459605" cy="3739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as: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dirty="0" sz="1600" spc="-8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ActionLink()</a:t>
            </a:r>
            <a:r>
              <a:rPr dirty="0" sz="1600" spc="-6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algn="ctr" marR="1294130">
              <a:lnSpc>
                <a:spcPct val="100000"/>
              </a:lnSpc>
              <a:spcBef>
                <a:spcPts val="1490"/>
              </a:spcBef>
            </a:pP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dirty="0" sz="1600" spc="-7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handleClick(e)</a:t>
            </a:r>
            <a:r>
              <a:rPr dirty="0" sz="1600" spc="-7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{</a:t>
            </a:r>
            <a:endParaRPr sz="1600">
              <a:latin typeface="Verdana"/>
              <a:cs typeface="Verdana"/>
            </a:endParaRPr>
          </a:p>
          <a:p>
            <a:pPr algn="ctr" marR="1299845">
              <a:lnSpc>
                <a:spcPct val="100000"/>
              </a:lnSpc>
              <a:spcBef>
                <a:spcPts val="1475"/>
              </a:spcBef>
            </a:pP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e.preventDefault();</a:t>
            </a:r>
            <a:endParaRPr sz="16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1480"/>
              </a:spcBef>
            </a:pP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console.log('You</a:t>
            </a: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had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clicked</a:t>
            </a:r>
            <a:r>
              <a:rPr dirty="0" sz="1600" spc="-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sz="1600" spc="-6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Link.');</a:t>
            </a:r>
            <a:endParaRPr sz="160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1485"/>
              </a:spcBef>
            </a:pP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  <a:p>
            <a:pPr marL="297815">
              <a:lnSpc>
                <a:spcPct val="100000"/>
              </a:lnSpc>
              <a:spcBef>
                <a:spcPts val="1475"/>
              </a:spcBef>
            </a:pPr>
            <a:r>
              <a:rPr dirty="0" sz="1600" b="1">
                <a:solidFill>
                  <a:srgbClr val="FF0000"/>
                </a:solidFill>
                <a:latin typeface="Verdana"/>
                <a:cs typeface="Verdana"/>
              </a:rPr>
              <a:t>return</a:t>
            </a:r>
            <a:r>
              <a:rPr dirty="0" sz="1600" spc="-3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endParaRPr sz="1600">
              <a:latin typeface="Verdana"/>
              <a:cs typeface="Verdana"/>
            </a:endParaRPr>
          </a:p>
          <a:p>
            <a:pPr marL="1012190" marR="29845" indent="-428625">
              <a:lnSpc>
                <a:spcPts val="3410"/>
              </a:lnSpc>
              <a:spcBef>
                <a:spcPts val="150"/>
              </a:spcBef>
            </a:pP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&lt;a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href="#"</a:t>
            </a:r>
            <a:r>
              <a:rPr dirty="0" sz="1600" spc="-1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onClick={handleClick}&gt; Click_Me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94889" y="4918328"/>
            <a:ext cx="570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&lt;/a&gt;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350002"/>
            <a:ext cx="494030" cy="701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);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}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7470" y="3116402"/>
            <a:ext cx="36639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252525"/>
                </a:solidFill>
                <a:latin typeface="Verdana"/>
                <a:cs typeface="Verdana"/>
              </a:rPr>
              <a:t>State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85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dirty="0" sz="3600" spc="-229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54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25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State</a:t>
            </a:r>
            <a:r>
              <a:rPr dirty="0" spc="-180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105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49"/>
            <a:ext cx="10132695" cy="37230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state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built-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contain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information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component’s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over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time;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whenever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re- </a:t>
            </a:r>
            <a:r>
              <a:rPr dirty="0" sz="1600">
                <a:latin typeface="Verdana"/>
                <a:cs typeface="Verdana"/>
              </a:rPr>
              <a:t>renders.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happen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response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system-</a:t>
            </a:r>
            <a:r>
              <a:rPr dirty="0" sz="1600">
                <a:latin typeface="Verdana"/>
                <a:cs typeface="Verdana"/>
              </a:rPr>
              <a:t>generated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events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determine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behaviour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render.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600">
              <a:latin typeface="Verdana"/>
              <a:cs typeface="Verdana"/>
            </a:endParaRPr>
          </a:p>
          <a:p>
            <a:pPr marL="12700" marR="513080" indent="45720">
              <a:lnSpc>
                <a:spcPct val="107500"/>
              </a:lnSpc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holds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information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over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lifetime of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 marR="29273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built-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possible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state/Modify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contain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properties.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600">
              <a:latin typeface="Verdana"/>
              <a:cs typeface="Verdana"/>
            </a:endParaRPr>
          </a:p>
          <a:p>
            <a:pPr marL="12700" marR="5461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similar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unlike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private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controlled solely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by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said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 those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 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receive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over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because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read-</a:t>
            </a:r>
            <a:r>
              <a:rPr dirty="0" sz="1600" spc="-10">
                <a:latin typeface="Verdana"/>
                <a:cs typeface="Verdana"/>
              </a:rPr>
              <a:t>only.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State</a:t>
            </a:r>
            <a:r>
              <a:rPr dirty="0" spc="-180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105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997356"/>
            <a:ext cx="10206990" cy="351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belongs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component.When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re-</a:t>
            </a:r>
            <a:r>
              <a:rPr dirty="0" sz="1600" spc="-10">
                <a:latin typeface="Verdana"/>
                <a:cs typeface="Verdana"/>
              </a:rPr>
              <a:t>renders.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Creating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state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initialize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Component: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Directly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(Without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Constructor)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constructor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(With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Constructor)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Using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state</a:t>
            </a:r>
            <a:r>
              <a:rPr dirty="0" u="sng" sz="16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05"/>
              </a:spcBef>
            </a:pPr>
            <a:r>
              <a:rPr dirty="0" sz="1600">
                <a:latin typeface="Verdana"/>
                <a:cs typeface="Verdana"/>
              </a:rPr>
              <a:t>Refer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anywhere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this.state.propertyname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sz="1600" spc="-10">
                <a:latin typeface="Verdana"/>
                <a:cs typeface="Verdana"/>
              </a:rPr>
              <a:t>syntax.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State</a:t>
            </a:r>
            <a:r>
              <a:rPr dirty="0" spc="-180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105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10062210" cy="3472179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Changing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state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 marR="2705100">
              <a:lnSpc>
                <a:spcPct val="151900"/>
              </a:lnSpc>
              <a:spcBef>
                <a:spcPts val="15"/>
              </a:spcBef>
            </a:pPr>
            <a:r>
              <a:rPr dirty="0" sz="1600" spc="-5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0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this.setState()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method.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dirty="0" sz="1600" spc="-6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setState()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Method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response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server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responses, 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done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setState()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setState()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enqueues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made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instructs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children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updated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setState()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ensure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knows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it’s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been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2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render()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 marR="6223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re-</a:t>
            </a:r>
            <a:r>
              <a:rPr dirty="0" sz="1600" spc="-25">
                <a:latin typeface="Verdana"/>
                <a:cs typeface="Verdana"/>
              </a:rPr>
              <a:t>render,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output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according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value(s).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State</a:t>
            </a:r>
            <a:r>
              <a:rPr dirty="0" spc="-180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105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10181590" cy="3853179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setState</a:t>
            </a:r>
            <a:r>
              <a:rPr dirty="0" sz="1600" spc="-4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accepts</a:t>
            </a: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function</a:t>
            </a: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as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its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parameter</a:t>
            </a:r>
            <a:endParaRPr sz="1600">
              <a:latin typeface="Verdana"/>
              <a:cs typeface="Verdana"/>
            </a:endParaRPr>
          </a:p>
          <a:p>
            <a:pPr marL="12700" marR="45085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first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setState</a:t>
            </a:r>
            <a:r>
              <a:rPr dirty="0" sz="1600">
                <a:latin typeface="Verdana"/>
                <a:cs typeface="Verdana"/>
              </a:rPr>
              <a:t>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at-call-</a:t>
            </a:r>
            <a:r>
              <a:rPr dirty="0" sz="1600" spc="-10">
                <a:latin typeface="Verdana"/>
                <a:cs typeface="Verdana"/>
              </a:rPr>
              <a:t>time-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expect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merge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 b="1">
                <a:latin typeface="Verdana"/>
                <a:cs typeface="Verdana"/>
              </a:rPr>
              <a:t>For</a:t>
            </a:r>
            <a:r>
              <a:rPr dirty="0" sz="1600" spc="-10" b="1">
                <a:latin typeface="Verdana"/>
                <a:cs typeface="Verdana"/>
              </a:rPr>
              <a:t> Example:</a:t>
            </a:r>
            <a:endParaRPr sz="1600">
              <a:latin typeface="Verdana"/>
              <a:cs typeface="Verdana"/>
            </a:endParaRPr>
          </a:p>
          <a:p>
            <a:pPr marL="12700" marR="3993515">
              <a:lnSpc>
                <a:spcPts val="2930"/>
              </a:lnSpc>
              <a:spcBef>
                <a:spcPts val="254"/>
              </a:spcBef>
            </a:pPr>
            <a:r>
              <a:rPr dirty="0" sz="1600">
                <a:latin typeface="Verdana"/>
                <a:cs typeface="Verdana"/>
              </a:rPr>
              <a:t>//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assuming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this.state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{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value: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0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}; </a:t>
            </a:r>
            <a:r>
              <a:rPr dirty="0" sz="1600" spc="-10">
                <a:latin typeface="Verdana"/>
                <a:cs typeface="Verdana"/>
              </a:rPr>
              <a:t>this.setState((state,props)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=&gt;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({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value: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state.value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+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1}));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25">
                <a:latin typeface="Verdana"/>
                <a:cs typeface="Verdana"/>
              </a:rPr>
              <a:t>Or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spc="-10">
                <a:latin typeface="Verdana"/>
                <a:cs typeface="Verdana"/>
              </a:rPr>
              <a:t>this.setState(function(state,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props)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{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 </a:t>
            </a:r>
            <a:r>
              <a:rPr dirty="0" sz="1600" spc="-25">
                <a:latin typeface="Verdana"/>
                <a:cs typeface="Verdana"/>
              </a:rPr>
              <a:t>};</a:t>
            </a:r>
            <a:endParaRPr sz="16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spcBef>
                <a:spcPts val="994"/>
              </a:spcBef>
              <a:buChar char="•"/>
              <a:tabLst>
                <a:tab pos="194945" algn="l"/>
              </a:tabLst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accepts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rather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•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receives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previous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first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argument,</a:t>
            </a:r>
            <a:endParaRPr sz="16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buChar char="•"/>
              <a:tabLst>
                <a:tab pos="194945" algn="l"/>
              </a:tabLst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second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argument.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State</a:t>
            </a:r>
            <a:r>
              <a:rPr dirty="0" spc="-180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105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3724"/>
            <a:ext cx="9622790" cy="404177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1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setState</a:t>
            </a:r>
            <a:r>
              <a:rPr dirty="0" u="sng" sz="16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accepts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callback</a:t>
            </a:r>
            <a:endParaRPr sz="1600">
              <a:latin typeface="Verdana"/>
              <a:cs typeface="Verdana"/>
            </a:endParaRPr>
          </a:p>
          <a:p>
            <a:pPr marL="57785" marR="55880">
              <a:lnSpc>
                <a:spcPts val="1730"/>
              </a:lnSpc>
              <a:spcBef>
                <a:spcPts val="1030"/>
              </a:spcBef>
            </a:pPr>
            <a:r>
              <a:rPr dirty="0" sz="1600">
                <a:latin typeface="Verdana"/>
                <a:cs typeface="Verdana"/>
              </a:rPr>
              <a:t>setState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callback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second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callback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fires,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this.state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is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spc="-25" b="1">
                <a:latin typeface="Verdana"/>
                <a:cs typeface="Verdana"/>
              </a:rPr>
              <a:t>the </a:t>
            </a:r>
            <a:r>
              <a:rPr dirty="0" sz="1600" b="1">
                <a:latin typeface="Verdana"/>
                <a:cs typeface="Verdana"/>
              </a:rPr>
              <a:t>updated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sz="1600" spc="-10" b="1">
                <a:latin typeface="Verdana"/>
                <a:cs typeface="Verdana"/>
              </a:rPr>
              <a:t>Note: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81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docs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recommend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lifecycle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callback.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Point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to</a:t>
            </a:r>
            <a:r>
              <a:rPr dirty="0" u="sng" sz="16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note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5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modified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events.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"/>
            </a:pP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browser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"/>
            </a:pP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state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initialized 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constructor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5171008"/>
            <a:ext cx="5043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state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properties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77416" y="5674563"/>
            <a:ext cx="9307830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b="1">
                <a:latin typeface="Verdana"/>
                <a:cs typeface="Verdana"/>
              </a:rPr>
              <a:t>this.setState()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"/>
            </a:pP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b="1">
                <a:latin typeface="Verdana"/>
                <a:cs typeface="Verdana"/>
              </a:rPr>
              <a:t>setState()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performs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shallow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merge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between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previous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State</a:t>
            </a:r>
            <a:r>
              <a:rPr dirty="0" spc="-180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105"/>
              <a:t>Js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setState</a:t>
            </a:r>
            <a:r>
              <a:rPr dirty="0" spc="-7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asynchronous</a:t>
            </a:r>
            <a:r>
              <a:rPr dirty="0" spc="-55"/>
              <a:t> </a:t>
            </a:r>
            <a:r>
              <a:rPr dirty="0" spc="-25"/>
              <a:t>(*)</a:t>
            </a:r>
          </a:p>
          <a:p>
            <a:pPr marL="12700" marR="5080">
              <a:lnSpc>
                <a:spcPct val="125099"/>
              </a:lnSpc>
              <a:spcBef>
                <a:spcPts val="994"/>
              </a:spcBef>
            </a:pP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fact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that</a:t>
            </a:r>
            <a:r>
              <a:rPr dirty="0" u="none" spc="-6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setState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causes</a:t>
            </a:r>
            <a:r>
              <a:rPr dirty="0" u="none" spc="-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spc="-10">
                <a:solidFill>
                  <a:srgbClr val="000000"/>
                </a:solidFill>
              </a:rPr>
              <a:t>reconciliation</a:t>
            </a:r>
            <a:r>
              <a:rPr dirty="0" u="none" spc="-10" b="0">
                <a:solidFill>
                  <a:srgbClr val="000000"/>
                </a:solidFill>
                <a:latin typeface="Verdana"/>
                <a:cs typeface="Verdana"/>
              </a:rPr>
              <a:t>(the</a:t>
            </a:r>
            <a:r>
              <a:rPr dirty="0" u="none" spc="-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process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dirty="0" u="none" spc="-5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Verdana"/>
                <a:cs typeface="Verdana"/>
              </a:rPr>
              <a:t>re-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rendering</a:t>
            </a:r>
            <a:r>
              <a:rPr dirty="0" u="none" spc="-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u="none" spc="-6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components tree)</a:t>
            </a:r>
            <a:r>
              <a:rPr dirty="0" u="none" spc="-5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is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base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next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property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—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setState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asynchronous.</a:t>
            </a:r>
            <a:r>
              <a:rPr dirty="0" u="none" spc="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allows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us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have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multiple</a:t>
            </a:r>
            <a:r>
              <a:rPr dirty="0" u="none" spc="-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calls</a:t>
            </a:r>
            <a:r>
              <a:rPr dirty="0" u="none" spc="-2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to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setState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single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scope</a:t>
            </a:r>
            <a:r>
              <a:rPr dirty="0" u="none" spc="-1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and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dirty="0" u="none" spc="-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trigger</a:t>
            </a:r>
            <a:r>
              <a:rPr dirty="0" u="none" spc="-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not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needed</a:t>
            </a:r>
            <a:r>
              <a:rPr dirty="0" u="none" spc="-20" b="0">
                <a:solidFill>
                  <a:srgbClr val="000000"/>
                </a:solidFill>
                <a:latin typeface="Verdana"/>
                <a:cs typeface="Verdana"/>
              </a:rPr>
              <a:t> re-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renders</a:t>
            </a:r>
            <a:r>
              <a:rPr dirty="0" u="none" spc="-1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of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whole</a:t>
            </a:r>
            <a:r>
              <a:rPr dirty="0" u="none" spc="-2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Verdana"/>
                <a:cs typeface="Verdana"/>
              </a:rPr>
              <a:t>tree.</a:t>
            </a:r>
          </a:p>
          <a:p>
            <a:pPr marL="12700" marR="2330450">
              <a:lnSpc>
                <a:spcPct val="166300"/>
              </a:lnSpc>
              <a:spcBef>
                <a:spcPts val="1605"/>
              </a:spcBef>
            </a:pP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This</a:t>
            </a:r>
            <a:r>
              <a:rPr dirty="0" u="none" spc="-2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dirty="0" u="none" spc="-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why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don’t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see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the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new</a:t>
            </a:r>
            <a:r>
              <a:rPr dirty="0" u="none" spc="-2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values</a:t>
            </a:r>
            <a:r>
              <a:rPr dirty="0" u="none" spc="-1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state</a:t>
            </a:r>
            <a:r>
              <a:rPr dirty="0" u="none" spc="-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right</a:t>
            </a:r>
            <a:r>
              <a:rPr dirty="0" u="none" spc="-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after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r>
              <a:rPr dirty="0" u="none" spc="-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updated</a:t>
            </a:r>
            <a:r>
              <a:rPr dirty="0" u="none" spc="-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it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React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will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also</a:t>
            </a:r>
            <a:r>
              <a:rPr dirty="0" u="none" spc="-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try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to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group</a:t>
            </a:r>
            <a:r>
              <a:rPr dirty="0" u="none" spc="-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or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batch</a:t>
            </a:r>
            <a:r>
              <a:rPr dirty="0" u="none" spc="-5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setState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calls</a:t>
            </a:r>
            <a:r>
              <a:rPr dirty="0" u="none" spc="-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into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a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single</a:t>
            </a:r>
            <a:r>
              <a:rPr dirty="0" u="none" spc="-2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Verdana"/>
                <a:cs typeface="Verdana"/>
              </a:rPr>
              <a:t>call.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State</a:t>
            </a:r>
            <a:r>
              <a:rPr dirty="0" spc="-180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105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7381"/>
            <a:ext cx="6930390" cy="3876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reconciliation</a:t>
            </a:r>
            <a:r>
              <a:rPr dirty="0" u="sng" sz="2800" spc="-1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basically kicking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reconciliation.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77100"/>
              </a:lnSpc>
              <a:spcBef>
                <a:spcPts val="1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reconciliation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by </a:t>
            </a:r>
            <a:r>
              <a:rPr dirty="0" sz="1600">
                <a:latin typeface="Verdana"/>
                <a:cs typeface="Verdana"/>
              </a:rPr>
              <a:t>making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request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setState()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triggered,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new </a:t>
            </a:r>
            <a:r>
              <a:rPr dirty="0" sz="1600">
                <a:latin typeface="Verdana"/>
                <a:cs typeface="Verdana"/>
              </a:rPr>
              <a:t>tree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containing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reactive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(along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with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state).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tree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figure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Search component’s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UI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response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by </a:t>
            </a:r>
            <a:r>
              <a:rPr dirty="0" sz="1600">
                <a:latin typeface="Verdana"/>
                <a:cs typeface="Verdana"/>
              </a:rPr>
              <a:t>comparing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previous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tree.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knows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936616"/>
            <a:ext cx="6743700" cy="7004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implement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600">
                <a:latin typeface="Verdana"/>
                <a:cs typeface="Verdana"/>
              </a:rPr>
              <a:t>DOM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where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necessary.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fast.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7611" y="1606295"/>
            <a:ext cx="2759964" cy="4407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2025-06-14T06:39:39Z</dcterms:created>
  <dcterms:modified xsi:type="dcterms:W3CDTF">2025-06-14T06:39:39Z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