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9216" y="2568066"/>
            <a:ext cx="10324465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11684"/>
            <a:ext cx="9265920" cy="873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1028" rIns="0" bIns="0" rtlCol="0" vert="horz">
            <a:spAutoFit/>
          </a:bodyPr>
          <a:lstStyle/>
          <a:p>
            <a:pPr marL="1306195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55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65"/>
              <a:t>Using</a:t>
            </a:r>
            <a:r>
              <a:rPr dirty="0" spc="-175"/>
              <a:t> </a:t>
            </a:r>
            <a:r>
              <a:rPr dirty="0" spc="-90"/>
              <a:t>Arrow</a:t>
            </a:r>
            <a:r>
              <a:rPr dirty="0" spc="-170"/>
              <a:t> </a:t>
            </a:r>
            <a:r>
              <a:rPr dirty="0" spc="-90"/>
              <a:t>Functions</a:t>
            </a:r>
            <a:r>
              <a:rPr dirty="0" spc="-170"/>
              <a:t> </a:t>
            </a:r>
            <a:r>
              <a:rPr dirty="0"/>
              <a:t>to</a:t>
            </a:r>
            <a:r>
              <a:rPr dirty="0" spc="-175"/>
              <a:t> </a:t>
            </a:r>
            <a:r>
              <a:rPr dirty="0"/>
              <a:t>avoid</a:t>
            </a:r>
            <a:r>
              <a:rPr dirty="0" spc="-175"/>
              <a:t> </a:t>
            </a:r>
            <a:r>
              <a:rPr dirty="0" spc="-25"/>
              <a:t>binding</a:t>
            </a:r>
            <a:r>
              <a:rPr dirty="0" spc="-204"/>
              <a:t> </a:t>
            </a:r>
            <a:r>
              <a:rPr dirty="0" spc="-385"/>
              <a:t>`this`</a:t>
            </a:r>
            <a:r>
              <a:rPr dirty="0" spc="-170"/>
              <a:t> </a:t>
            </a:r>
            <a:r>
              <a:rPr dirty="0" spc="-140"/>
              <a:t>in</a:t>
            </a:r>
            <a:r>
              <a:rPr dirty="0" spc="-175"/>
              <a:t> </a:t>
            </a:r>
            <a:r>
              <a:rPr dirty="0" spc="40"/>
              <a:t>React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022349"/>
            <a:ext cx="9782175" cy="1743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Binding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handleClick</a:t>
            </a:r>
            <a:r>
              <a:rPr dirty="0" sz="1600" spc="1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constructor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allows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to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ts val="1850"/>
              </a:lnSpc>
              <a:spcBef>
                <a:spcPts val="120"/>
              </a:spcBef>
            </a:pP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this.setState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inside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handleClick</a:t>
            </a:r>
            <a:r>
              <a:rPr dirty="0" sz="1600">
                <a:latin typeface="Verdana"/>
                <a:cs typeface="Verdana"/>
              </a:rPr>
              <a:t>.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Without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binding,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re-</a:t>
            </a:r>
            <a:r>
              <a:rPr dirty="0" sz="1600" spc="-10">
                <a:latin typeface="Verdana"/>
                <a:cs typeface="Verdana"/>
              </a:rPr>
              <a:t>scoped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handleClick</a:t>
            </a:r>
            <a:r>
              <a:rPr dirty="0" sz="1600" spc="2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therefore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cannot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setState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method.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85"/>
              </a:lnSpc>
              <a:spcBef>
                <a:spcPts val="1030"/>
              </a:spcBef>
            </a:pPr>
            <a:r>
              <a:rPr dirty="0" sz="1600">
                <a:latin typeface="Verdana"/>
                <a:cs typeface="Verdana"/>
              </a:rPr>
              <a:t>However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arrow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functions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makes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whole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process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unnecessary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leaves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code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85"/>
              </a:lnSpc>
            </a:pPr>
            <a:r>
              <a:rPr dirty="0" sz="1600">
                <a:latin typeface="Verdana"/>
                <a:cs typeface="Verdana"/>
              </a:rPr>
              <a:t>looking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much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nicer:</a:t>
            </a:r>
            <a:endParaRPr sz="1600">
              <a:latin typeface="Verdana"/>
              <a:cs typeface="Verdana"/>
            </a:endParaRPr>
          </a:p>
          <a:p>
            <a:pPr marL="84455">
              <a:lnSpc>
                <a:spcPct val="100000"/>
              </a:lnSpc>
              <a:spcBef>
                <a:spcPts val="1065"/>
              </a:spcBef>
            </a:pPr>
            <a:r>
              <a:rPr dirty="0" sz="1600" b="1">
                <a:latin typeface="Verdana"/>
                <a:cs typeface="Verdana"/>
              </a:rPr>
              <a:t>With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an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arrow </a:t>
            </a:r>
            <a:r>
              <a:rPr dirty="0" sz="1600" spc="-10" b="1">
                <a:latin typeface="Verdana"/>
                <a:cs typeface="Verdana"/>
              </a:rPr>
              <a:t>function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7276" y="3179064"/>
            <a:ext cx="816102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55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65"/>
              <a:t>Using</a:t>
            </a:r>
            <a:r>
              <a:rPr dirty="0" spc="-175"/>
              <a:t> </a:t>
            </a:r>
            <a:r>
              <a:rPr dirty="0" spc="-90"/>
              <a:t>Arrow</a:t>
            </a:r>
            <a:r>
              <a:rPr dirty="0" spc="-170"/>
              <a:t> </a:t>
            </a:r>
            <a:r>
              <a:rPr dirty="0" spc="-90"/>
              <a:t>Functions</a:t>
            </a:r>
            <a:r>
              <a:rPr dirty="0" spc="-170"/>
              <a:t> </a:t>
            </a:r>
            <a:r>
              <a:rPr dirty="0"/>
              <a:t>to</a:t>
            </a:r>
            <a:r>
              <a:rPr dirty="0" spc="-175"/>
              <a:t> </a:t>
            </a:r>
            <a:r>
              <a:rPr dirty="0"/>
              <a:t>avoid</a:t>
            </a:r>
            <a:r>
              <a:rPr dirty="0" spc="-175"/>
              <a:t> </a:t>
            </a:r>
            <a:r>
              <a:rPr dirty="0" spc="-25"/>
              <a:t>binding</a:t>
            </a:r>
            <a:r>
              <a:rPr dirty="0" spc="-204"/>
              <a:t> </a:t>
            </a:r>
            <a:r>
              <a:rPr dirty="0" spc="-385"/>
              <a:t>`this`</a:t>
            </a:r>
            <a:r>
              <a:rPr dirty="0" spc="-170"/>
              <a:t> </a:t>
            </a:r>
            <a:r>
              <a:rPr dirty="0" spc="-140"/>
              <a:t>in</a:t>
            </a:r>
            <a:r>
              <a:rPr dirty="0" spc="-175"/>
              <a:t> </a:t>
            </a:r>
            <a:r>
              <a:rPr dirty="0" spc="40"/>
              <a:t>React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022349"/>
            <a:ext cx="10163810" cy="23387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Here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3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lines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code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been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cut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just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changing that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function.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may </a:t>
            </a: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seem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huge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deal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example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huge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will </a:t>
            </a:r>
            <a:r>
              <a:rPr dirty="0" sz="1600">
                <a:latin typeface="Verdana"/>
                <a:cs typeface="Verdana"/>
              </a:rPr>
              <a:t>definitely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make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difference.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great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about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arrow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1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means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same </a:t>
            </a:r>
            <a:r>
              <a:rPr dirty="0" sz="1600">
                <a:latin typeface="Verdana"/>
                <a:cs typeface="Verdana"/>
              </a:rPr>
              <a:t>thing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within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body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does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outside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means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arrow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functions </a:t>
            </a:r>
            <a:r>
              <a:rPr dirty="0" sz="1600">
                <a:latin typeface="Verdana"/>
                <a:cs typeface="Verdana"/>
              </a:rPr>
              <a:t>within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component’s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render, </a:t>
            </a:r>
            <a:r>
              <a:rPr dirty="0" sz="1600">
                <a:latin typeface="Verdana"/>
                <a:cs typeface="Verdana"/>
              </a:rPr>
              <a:t>they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access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this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this.setState</a:t>
            </a:r>
            <a:r>
              <a:rPr dirty="0" sz="1600" spc="-10">
                <a:latin typeface="Verdana"/>
                <a:cs typeface="Verdana"/>
              </a:rPr>
              <a:t>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Doing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can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850"/>
              </a:lnSpc>
            </a:pPr>
            <a:r>
              <a:rPr dirty="0" sz="1600">
                <a:latin typeface="Verdana"/>
                <a:cs typeface="Verdana"/>
              </a:rPr>
              <a:t>call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handleClick</a:t>
            </a:r>
            <a:r>
              <a:rPr dirty="0" sz="1600" spc="1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just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line.</a:t>
            </a:r>
            <a:endParaRPr sz="1600">
              <a:latin typeface="Verdana"/>
              <a:cs typeface="Verdana"/>
            </a:endParaRPr>
          </a:p>
          <a:p>
            <a:pPr marL="12700" marR="20320">
              <a:lnSpc>
                <a:spcPct val="98100"/>
              </a:lnSpc>
              <a:spcBef>
                <a:spcPts val="1115"/>
              </a:spcBef>
            </a:pP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arrow</a:t>
            </a:r>
            <a:r>
              <a:rPr dirty="0" sz="1600" spc="-1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functions</a:t>
            </a:r>
            <a:r>
              <a:rPr dirty="0" sz="1600" spc="-1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class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saving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lines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code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time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situation.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Properly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understanding 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knowing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how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arrow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functions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make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life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easier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dealing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this</a:t>
            </a:r>
            <a:r>
              <a:rPr dirty="0" sz="1600" spc="-1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516254" rIns="0" bIns="0" rtlCol="0" vert="horz">
            <a:spAutoFit/>
          </a:bodyPr>
          <a:lstStyle/>
          <a:p>
            <a:pPr marL="2044064">
              <a:lnSpc>
                <a:spcPct val="100000"/>
              </a:lnSpc>
              <a:spcBef>
                <a:spcPts val="100"/>
              </a:spcBef>
            </a:pPr>
            <a:r>
              <a:rPr dirty="0" sz="3600" spc="-70"/>
              <a:t>Supported</a:t>
            </a:r>
            <a:r>
              <a:rPr dirty="0" sz="3600" spc="-245"/>
              <a:t> </a:t>
            </a:r>
            <a:r>
              <a:rPr dirty="0" sz="3600" spc="-195"/>
              <a:t>Events</a:t>
            </a:r>
            <a:r>
              <a:rPr dirty="0" sz="3600" spc="-245"/>
              <a:t> </a:t>
            </a:r>
            <a:r>
              <a:rPr dirty="0" sz="3600" spc="-185"/>
              <a:t>in</a:t>
            </a:r>
            <a:r>
              <a:rPr dirty="0" sz="3600" spc="-220"/>
              <a:t> </a:t>
            </a:r>
            <a:r>
              <a:rPr dirty="0" sz="3600" spc="80"/>
              <a:t>React</a:t>
            </a:r>
            <a:r>
              <a:rPr dirty="0" sz="3600" spc="-235"/>
              <a:t> </a:t>
            </a:r>
            <a:r>
              <a:rPr dirty="0" sz="3600" spc="-315"/>
              <a:t>JS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561035" rIns="0" bIns="0" rtlCol="0" vert="horz">
            <a:spAutoFit/>
          </a:bodyPr>
          <a:lstStyle/>
          <a:p>
            <a:pPr marL="3239135">
              <a:lnSpc>
                <a:spcPct val="100000"/>
              </a:lnSpc>
              <a:spcBef>
                <a:spcPts val="100"/>
              </a:spcBef>
            </a:pPr>
            <a:r>
              <a:rPr dirty="0" sz="3600" spc="80"/>
              <a:t>React</a:t>
            </a:r>
            <a:r>
              <a:rPr dirty="0" sz="3600" spc="-275"/>
              <a:t> </a:t>
            </a:r>
            <a:r>
              <a:rPr dirty="0" sz="3600" spc="-165"/>
              <a:t>Events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55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85"/>
              <a:t> </a:t>
            </a:r>
            <a:r>
              <a:rPr dirty="0" spc="-130"/>
              <a:t>Events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016254"/>
            <a:ext cx="10167620" cy="1930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Bind</a:t>
            </a:r>
            <a:r>
              <a:rPr dirty="0" u="sng" sz="16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this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6900"/>
              </a:lnSpc>
              <a:spcBef>
                <a:spcPts val="1005"/>
              </a:spcBef>
            </a:pP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don't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require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access 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component,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sure,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don't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25">
                <a:latin typeface="Verdana"/>
                <a:cs typeface="Verdana"/>
              </a:rPr>
              <a:t> to </a:t>
            </a:r>
            <a:r>
              <a:rPr dirty="0" sz="1600">
                <a:latin typeface="Verdana"/>
                <a:cs typeface="Verdana"/>
              </a:rPr>
              <a:t>bind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them.</a:t>
            </a:r>
            <a:endParaRPr sz="1600">
              <a:latin typeface="Verdana"/>
              <a:cs typeface="Verdana"/>
            </a:endParaRPr>
          </a:p>
          <a:p>
            <a:pPr marL="12700" marR="5715">
              <a:lnSpc>
                <a:spcPct val="107200"/>
              </a:lnSpc>
              <a:spcBef>
                <a:spcPts val="1800"/>
              </a:spcBef>
            </a:pPr>
            <a:r>
              <a:rPr dirty="0" sz="1600" spc="-10">
                <a:latin typeface="Verdana"/>
                <a:cs typeface="Verdana"/>
              </a:rPr>
              <a:t>this.handler.bind(something)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new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(Bind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new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function!),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which </a:t>
            </a:r>
            <a:r>
              <a:rPr dirty="0" sz="1600">
                <a:latin typeface="Verdana"/>
                <a:cs typeface="Verdana"/>
              </a:rPr>
              <a:t>references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refer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something.</a:t>
            </a:r>
            <a:r>
              <a:rPr dirty="0" sz="1600" spc="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saving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current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is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scope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during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constructor,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later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called.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3135" y="3573602"/>
            <a:ext cx="7927975" cy="1313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Passing</a:t>
            </a:r>
            <a:r>
              <a:rPr dirty="0" u="sng" sz="16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Arguments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send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parameters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handler,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two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options: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1.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Make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anonymous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arrow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23135" y="5175580"/>
            <a:ext cx="342455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2.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Bind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handler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this.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23135" y="5735523"/>
            <a:ext cx="49561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Verdana"/>
                <a:cs typeface="Verdana"/>
              </a:rPr>
              <a:t>Note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that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the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first</a:t>
            </a:r>
            <a:r>
              <a:rPr dirty="0" sz="1600" spc="-1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argument</a:t>
            </a:r>
            <a:r>
              <a:rPr dirty="0" sz="1600" spc="-1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has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to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be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this.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55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185"/>
              <a:t> </a:t>
            </a:r>
            <a:r>
              <a:rPr dirty="0" spc="-130"/>
              <a:t>Events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016254"/>
            <a:ext cx="9819005" cy="22796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React</a:t>
            </a:r>
            <a:r>
              <a:rPr dirty="0" u="sng" sz="16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Event</a:t>
            </a:r>
            <a:r>
              <a:rPr dirty="0" u="sng" sz="16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Object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handlers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access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triggered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function.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arrow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argument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manually: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ts val="1600"/>
              </a:lnSpc>
              <a:spcBef>
                <a:spcPts val="1705"/>
              </a:spcBef>
            </a:pPr>
            <a:r>
              <a:rPr dirty="0" sz="1600">
                <a:latin typeface="Verdana"/>
                <a:cs typeface="Verdana"/>
              </a:rPr>
              <a:t>Without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arrow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sent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automatically as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last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argument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when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bind()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method.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bind()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last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argument.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145"/>
              <a:t>Why</a:t>
            </a:r>
            <a:r>
              <a:rPr dirty="0" sz="3600" spc="-254"/>
              <a:t> </a:t>
            </a:r>
            <a:r>
              <a:rPr dirty="0" sz="3600" spc="100"/>
              <a:t>we</a:t>
            </a:r>
            <a:r>
              <a:rPr dirty="0" sz="3600" spc="-260"/>
              <a:t> </a:t>
            </a:r>
            <a:r>
              <a:rPr dirty="0" sz="3600" spc="105"/>
              <a:t>need</a:t>
            </a:r>
            <a:r>
              <a:rPr dirty="0" sz="3600" spc="-270"/>
              <a:t> </a:t>
            </a:r>
            <a:r>
              <a:rPr dirty="0" sz="3600"/>
              <a:t>to</a:t>
            </a:r>
            <a:r>
              <a:rPr dirty="0" sz="3600" spc="-260"/>
              <a:t> </a:t>
            </a:r>
            <a:r>
              <a:rPr dirty="0" sz="3600" spc="-100"/>
              <a:t>bind()</a:t>
            </a:r>
            <a:r>
              <a:rPr dirty="0" sz="3600" spc="-265"/>
              <a:t> </a:t>
            </a:r>
            <a:r>
              <a:rPr dirty="0" sz="3600" spc="-20"/>
              <a:t>event</a:t>
            </a:r>
            <a:r>
              <a:rPr dirty="0" sz="3600" spc="-254"/>
              <a:t> </a:t>
            </a:r>
            <a:r>
              <a:rPr dirty="0" sz="3600" spc="-110"/>
              <a:t>handlers</a:t>
            </a:r>
            <a:r>
              <a:rPr dirty="0" sz="3600" spc="-245"/>
              <a:t> </a:t>
            </a:r>
            <a:r>
              <a:rPr dirty="0" sz="3600" spc="-185"/>
              <a:t>in</a:t>
            </a:r>
            <a:r>
              <a:rPr dirty="0" sz="3600" spc="-254"/>
              <a:t> </a:t>
            </a:r>
            <a:r>
              <a:rPr dirty="0" sz="3600" spc="-10"/>
              <a:t>Class </a:t>
            </a:r>
            <a:r>
              <a:rPr dirty="0" sz="3600"/>
              <a:t>Components</a:t>
            </a:r>
            <a:r>
              <a:rPr dirty="0" sz="3600" spc="-225"/>
              <a:t> </a:t>
            </a:r>
            <a:r>
              <a:rPr dirty="0" sz="3600" spc="-185"/>
              <a:t>in</a:t>
            </a:r>
            <a:r>
              <a:rPr dirty="0" sz="3600" spc="-195"/>
              <a:t> </a:t>
            </a:r>
            <a:r>
              <a:rPr dirty="0" sz="3600" spc="70"/>
              <a:t>React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500" spc="-130"/>
              <a:t>Why</a:t>
            </a:r>
            <a:r>
              <a:rPr dirty="0" sz="2500" spc="-125"/>
              <a:t> </a:t>
            </a:r>
            <a:r>
              <a:rPr dirty="0" sz="2500" spc="70"/>
              <a:t>we</a:t>
            </a:r>
            <a:r>
              <a:rPr dirty="0" sz="2500" spc="-185"/>
              <a:t> </a:t>
            </a:r>
            <a:r>
              <a:rPr dirty="0" sz="2500" spc="70"/>
              <a:t>need</a:t>
            </a:r>
            <a:r>
              <a:rPr dirty="0" sz="2500" spc="-175"/>
              <a:t> </a:t>
            </a:r>
            <a:r>
              <a:rPr dirty="0" sz="2500"/>
              <a:t>to</a:t>
            </a:r>
            <a:r>
              <a:rPr dirty="0" sz="2500" spc="-175"/>
              <a:t> </a:t>
            </a:r>
            <a:r>
              <a:rPr dirty="0" sz="2500" spc="-75"/>
              <a:t>bind()</a:t>
            </a:r>
            <a:r>
              <a:rPr dirty="0" sz="2500" spc="-180"/>
              <a:t> </a:t>
            </a:r>
            <a:r>
              <a:rPr dirty="0" sz="2500" spc="-10"/>
              <a:t>event</a:t>
            </a:r>
            <a:r>
              <a:rPr dirty="0" sz="2500" spc="-195"/>
              <a:t> </a:t>
            </a:r>
            <a:r>
              <a:rPr dirty="0" sz="2500" spc="-75"/>
              <a:t>handlers</a:t>
            </a:r>
            <a:r>
              <a:rPr dirty="0" sz="2500" spc="-180"/>
              <a:t> </a:t>
            </a:r>
            <a:r>
              <a:rPr dirty="0" sz="2500" spc="-145"/>
              <a:t>in</a:t>
            </a:r>
            <a:r>
              <a:rPr dirty="0" sz="2500" spc="-180"/>
              <a:t> </a:t>
            </a:r>
            <a:r>
              <a:rPr dirty="0" sz="2500" spc="-85"/>
              <a:t>Class</a:t>
            </a:r>
            <a:r>
              <a:rPr dirty="0" sz="2500" spc="-175"/>
              <a:t> </a:t>
            </a:r>
            <a:r>
              <a:rPr dirty="0" sz="2500" spc="-10"/>
              <a:t>Components </a:t>
            </a:r>
            <a:r>
              <a:rPr dirty="0" sz="2500" spc="-145"/>
              <a:t>in</a:t>
            </a:r>
            <a:r>
              <a:rPr dirty="0" sz="2500" spc="-175"/>
              <a:t> </a:t>
            </a:r>
            <a:r>
              <a:rPr dirty="0" sz="2500" spc="-10"/>
              <a:t>React</a:t>
            </a:r>
            <a:endParaRPr sz="2500"/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997356"/>
            <a:ext cx="9935210" cy="192023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5"/>
              </a:spcBef>
            </a:pPr>
            <a:r>
              <a:rPr dirty="0" sz="1600">
                <a:latin typeface="Verdana"/>
                <a:cs typeface="Verdana"/>
              </a:rPr>
              <a:t>While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working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must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across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controlled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handlers.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bind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these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instance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.bind()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our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custom </a:t>
            </a:r>
            <a:r>
              <a:rPr dirty="0" sz="1600">
                <a:latin typeface="Verdana"/>
                <a:cs typeface="Verdana"/>
              </a:rPr>
              <a:t>component’s</a:t>
            </a:r>
            <a:r>
              <a:rPr dirty="0" sz="1600" spc="-1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constructor.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Verdana"/>
                <a:cs typeface="Verdana"/>
              </a:rPr>
              <a:t>Blame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JavaScript,</a:t>
            </a:r>
            <a:r>
              <a:rPr dirty="0" sz="1600" spc="-1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Not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20" b="1">
                <a:latin typeface="Verdana"/>
                <a:cs typeface="Verdana"/>
              </a:rPr>
              <a:t>React</a:t>
            </a:r>
            <a:endParaRPr sz="1600">
              <a:latin typeface="Verdana"/>
              <a:cs typeface="Verdana"/>
            </a:endParaRPr>
          </a:p>
          <a:p>
            <a:pPr marL="12700" marR="151765">
              <a:lnSpc>
                <a:spcPct val="100000"/>
              </a:lnSpc>
              <a:spcBef>
                <a:spcPts val="1000"/>
              </a:spcBef>
            </a:pPr>
            <a:r>
              <a:rPr dirty="0" sz="1600">
                <a:latin typeface="Verdana"/>
                <a:cs typeface="Verdana"/>
              </a:rPr>
              <a:t>Well,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laying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blame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sounds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bit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harsh.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something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because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way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works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because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JSX. This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because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binding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works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JavaScript.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216" y="2444876"/>
            <a:ext cx="10266045" cy="1202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0"/>
              </a:spcBef>
            </a:pPr>
            <a:r>
              <a:rPr dirty="0" sz="3600" spc="-200">
                <a:solidFill>
                  <a:srgbClr val="252525"/>
                </a:solidFill>
                <a:latin typeface="Verdana"/>
                <a:cs typeface="Verdana"/>
              </a:rPr>
              <a:t>Using</a:t>
            </a:r>
            <a:r>
              <a:rPr dirty="0" sz="3600" spc="-21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14">
                <a:solidFill>
                  <a:srgbClr val="252525"/>
                </a:solidFill>
                <a:latin typeface="Verdana"/>
                <a:cs typeface="Verdana"/>
              </a:rPr>
              <a:t>Arrow</a:t>
            </a:r>
            <a:r>
              <a:rPr dirty="0" sz="3600" spc="-229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20">
                <a:solidFill>
                  <a:srgbClr val="252525"/>
                </a:solidFill>
                <a:latin typeface="Verdana"/>
                <a:cs typeface="Verdana"/>
              </a:rPr>
              <a:t>Functions</a:t>
            </a:r>
            <a:r>
              <a:rPr dirty="0" sz="3600" spc="-21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>
                <a:solidFill>
                  <a:srgbClr val="252525"/>
                </a:solidFill>
                <a:latin typeface="Verdana"/>
                <a:cs typeface="Verdana"/>
              </a:rPr>
              <a:t>to</a:t>
            </a:r>
            <a:r>
              <a:rPr dirty="0" sz="3600" spc="-24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50">
                <a:solidFill>
                  <a:srgbClr val="252525"/>
                </a:solidFill>
                <a:latin typeface="Verdana"/>
                <a:cs typeface="Verdana"/>
              </a:rPr>
              <a:t>avoid</a:t>
            </a:r>
            <a:r>
              <a:rPr dirty="0" sz="3600" spc="-22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0">
                <a:solidFill>
                  <a:srgbClr val="252525"/>
                </a:solidFill>
                <a:latin typeface="Verdana"/>
                <a:cs typeface="Verdana"/>
              </a:rPr>
              <a:t>binding</a:t>
            </a:r>
            <a:r>
              <a:rPr dirty="0" sz="3600" spc="-24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484">
                <a:solidFill>
                  <a:srgbClr val="252525"/>
                </a:solidFill>
                <a:latin typeface="Verdana"/>
                <a:cs typeface="Verdana"/>
              </a:rPr>
              <a:t>`this`</a:t>
            </a:r>
            <a:r>
              <a:rPr dirty="0" sz="3600" spc="-229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65">
                <a:solidFill>
                  <a:srgbClr val="252525"/>
                </a:solidFill>
                <a:latin typeface="Verdana"/>
                <a:cs typeface="Verdana"/>
              </a:rPr>
              <a:t>in </a:t>
            </a:r>
            <a:r>
              <a:rPr dirty="0" sz="3600" spc="70">
                <a:solidFill>
                  <a:srgbClr val="252525"/>
                </a:solidFill>
                <a:latin typeface="Verdana"/>
                <a:cs typeface="Verdana"/>
              </a:rPr>
              <a:t>React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55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65"/>
              <a:t>Using</a:t>
            </a:r>
            <a:r>
              <a:rPr dirty="0" spc="-175"/>
              <a:t> </a:t>
            </a:r>
            <a:r>
              <a:rPr dirty="0" spc="-90"/>
              <a:t>Arrow</a:t>
            </a:r>
            <a:r>
              <a:rPr dirty="0" spc="-170"/>
              <a:t> </a:t>
            </a:r>
            <a:r>
              <a:rPr dirty="0" spc="-90"/>
              <a:t>Functions</a:t>
            </a:r>
            <a:r>
              <a:rPr dirty="0" spc="-170"/>
              <a:t> </a:t>
            </a:r>
            <a:r>
              <a:rPr dirty="0"/>
              <a:t>to</a:t>
            </a:r>
            <a:r>
              <a:rPr dirty="0" spc="-175"/>
              <a:t> </a:t>
            </a:r>
            <a:r>
              <a:rPr dirty="0"/>
              <a:t>avoid</a:t>
            </a:r>
            <a:r>
              <a:rPr dirty="0" spc="-175"/>
              <a:t> </a:t>
            </a:r>
            <a:r>
              <a:rPr dirty="0" spc="-25"/>
              <a:t>binding</a:t>
            </a:r>
            <a:r>
              <a:rPr dirty="0" spc="-204"/>
              <a:t> </a:t>
            </a:r>
            <a:r>
              <a:rPr dirty="0" spc="-385"/>
              <a:t>`this`</a:t>
            </a:r>
            <a:r>
              <a:rPr dirty="0" spc="-170"/>
              <a:t> </a:t>
            </a:r>
            <a:r>
              <a:rPr dirty="0" spc="-140"/>
              <a:t>in</a:t>
            </a:r>
            <a:r>
              <a:rPr dirty="0" spc="-175"/>
              <a:t> </a:t>
            </a:r>
            <a:r>
              <a:rPr dirty="0" spc="40"/>
              <a:t>React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997356"/>
            <a:ext cx="10123170" cy="2865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219710">
              <a:lnSpc>
                <a:spcPct val="107200"/>
              </a:lnSpc>
              <a:spcBef>
                <a:spcPts val="105"/>
              </a:spcBef>
            </a:pP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specifically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focus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arrow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functions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their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usage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this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Arrow </a:t>
            </a:r>
            <a:r>
              <a:rPr dirty="0" sz="1600" b="1">
                <a:latin typeface="Verdana"/>
                <a:cs typeface="Verdana"/>
              </a:rPr>
              <a:t>functions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make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code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look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cleaner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more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presentable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top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there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more </a:t>
            </a:r>
            <a:r>
              <a:rPr dirty="0" sz="1600">
                <a:latin typeface="Verdana"/>
                <a:cs typeface="Verdana"/>
              </a:rPr>
              <a:t>reasons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them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React.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7000"/>
              </a:lnSpc>
              <a:spcBef>
                <a:spcPts val="1800"/>
              </a:spcBef>
            </a:pPr>
            <a:r>
              <a:rPr dirty="0" sz="1600" spc="-5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begin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I’ll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give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quick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definition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what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this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this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general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refers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JavaScript </a:t>
            </a:r>
            <a:r>
              <a:rPr dirty="0" sz="1600">
                <a:latin typeface="Verdana"/>
                <a:cs typeface="Verdana"/>
              </a:rPr>
              <a:t>element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depending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scope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context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define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classes we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use </a:t>
            </a:r>
            <a:r>
              <a:rPr dirty="0" sz="1600">
                <a:latin typeface="Verdana"/>
                <a:cs typeface="Verdana"/>
              </a:rPr>
              <a:t>methods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inside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those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classes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refer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attributes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such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as</a:t>
            </a:r>
            <a:r>
              <a:rPr dirty="0" sz="1600" spc="-22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state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props</a:t>
            </a:r>
            <a:r>
              <a:rPr dirty="0" sz="1600">
                <a:latin typeface="Verdana"/>
                <a:cs typeface="Verdana"/>
              </a:rPr>
              <a:t>.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to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access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this.state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this.props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bind</a:t>
            </a:r>
            <a:r>
              <a:rPr dirty="0" sz="1600" spc="-1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context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to </a:t>
            </a:r>
            <a:r>
              <a:rPr dirty="0" sz="1600">
                <a:latin typeface="Verdana"/>
                <a:cs typeface="Verdana"/>
              </a:rPr>
              <a:t>those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methods.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Binding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class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enables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access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props</a:t>
            </a:r>
            <a:r>
              <a:rPr dirty="0" sz="1600" spc="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state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this.props</a:t>
            </a:r>
            <a:r>
              <a:rPr dirty="0" sz="1600" spc="-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this.state</a:t>
            </a:r>
            <a:r>
              <a:rPr dirty="0" sz="1600">
                <a:latin typeface="Verdana"/>
                <a:cs typeface="Verdana"/>
              </a:rPr>
              <a:t>.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benefit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arrow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functions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this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is </a:t>
            </a:r>
            <a:r>
              <a:rPr dirty="0" sz="1600">
                <a:latin typeface="Verdana"/>
                <a:cs typeface="Verdana"/>
              </a:rPr>
              <a:t>already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bound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don’t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specify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anywhere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else.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551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65"/>
              <a:t>Using</a:t>
            </a:r>
            <a:r>
              <a:rPr dirty="0" spc="-175"/>
              <a:t> </a:t>
            </a:r>
            <a:r>
              <a:rPr dirty="0" spc="-90"/>
              <a:t>Arrow</a:t>
            </a:r>
            <a:r>
              <a:rPr dirty="0" spc="-170"/>
              <a:t> </a:t>
            </a:r>
            <a:r>
              <a:rPr dirty="0" spc="-90"/>
              <a:t>Functions</a:t>
            </a:r>
            <a:r>
              <a:rPr dirty="0" spc="-170"/>
              <a:t> </a:t>
            </a:r>
            <a:r>
              <a:rPr dirty="0"/>
              <a:t>to</a:t>
            </a:r>
            <a:r>
              <a:rPr dirty="0" spc="-175"/>
              <a:t> </a:t>
            </a:r>
            <a:r>
              <a:rPr dirty="0"/>
              <a:t>avoid</a:t>
            </a:r>
            <a:r>
              <a:rPr dirty="0" spc="-175"/>
              <a:t> </a:t>
            </a:r>
            <a:r>
              <a:rPr dirty="0" spc="-25"/>
              <a:t>binding</a:t>
            </a:r>
            <a:r>
              <a:rPr dirty="0" spc="-204"/>
              <a:t> </a:t>
            </a:r>
            <a:r>
              <a:rPr dirty="0" spc="-385"/>
              <a:t>`this`</a:t>
            </a:r>
            <a:r>
              <a:rPr dirty="0" spc="-170"/>
              <a:t> </a:t>
            </a:r>
            <a:r>
              <a:rPr dirty="0" spc="-140"/>
              <a:t>in</a:t>
            </a:r>
            <a:r>
              <a:rPr dirty="0" spc="-175"/>
              <a:t> </a:t>
            </a:r>
            <a:r>
              <a:rPr dirty="0" spc="40"/>
              <a:t>React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016254"/>
            <a:ext cx="9657080" cy="1370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Verdana"/>
                <a:cs typeface="Verdana"/>
              </a:rPr>
              <a:t>Use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arrow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functions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to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avoid</a:t>
            </a:r>
            <a:r>
              <a:rPr dirty="0" sz="1600" spc="-1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binding</a:t>
            </a:r>
            <a:r>
              <a:rPr dirty="0" sz="1600" spc="-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`this`</a:t>
            </a:r>
            <a:r>
              <a:rPr dirty="0" sz="1600" spc="-4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to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methods: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600">
              <a:latin typeface="Verdana"/>
              <a:cs typeface="Verdana"/>
            </a:endParaRPr>
          </a:p>
          <a:p>
            <a:pPr marL="12700" marR="5080">
              <a:lnSpc>
                <a:spcPts val="1850"/>
              </a:lnSpc>
            </a:pPr>
            <a:r>
              <a:rPr dirty="0" sz="1600">
                <a:latin typeface="Verdana"/>
                <a:cs typeface="Verdana"/>
              </a:rPr>
              <a:t>Usually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access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this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inside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class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would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bind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your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so: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1600" b="1">
                <a:latin typeface="Verdana"/>
                <a:cs typeface="Verdana"/>
              </a:rPr>
              <a:t>Without</a:t>
            </a:r>
            <a:r>
              <a:rPr dirty="0" sz="1600" spc="-4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an</a:t>
            </a:r>
            <a:r>
              <a:rPr dirty="0" sz="1600" spc="-4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arrow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function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6816" y="2895600"/>
            <a:ext cx="8161020" cy="29428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2025-06-14T06:40:17Z</dcterms:created>
  <dcterms:modified xsi:type="dcterms:W3CDTF">2025-06-14T06:40:17Z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