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363470" y="3116402"/>
            <a:ext cx="7217409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-1523"/>
            <a:ext cx="2851404" cy="6859524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0" y="0"/>
            <a:ext cx="182880" cy="6858000"/>
          </a:xfrm>
          <a:custGeom>
            <a:avLst/>
            <a:gdLst/>
            <a:ahLst/>
            <a:cxnLst/>
            <a:rect l="l" t="t" r="r" b="b"/>
            <a:pathLst>
              <a:path w="182880" h="6858000">
                <a:moveTo>
                  <a:pt x="182880" y="0"/>
                </a:moveTo>
                <a:lnTo>
                  <a:pt x="0" y="0"/>
                </a:lnTo>
                <a:lnTo>
                  <a:pt x="0" y="6858000"/>
                </a:lnTo>
                <a:lnTo>
                  <a:pt x="182880" y="6858000"/>
                </a:lnTo>
                <a:lnTo>
                  <a:pt x="182880" y="0"/>
                </a:lnTo>
                <a:close/>
              </a:path>
            </a:pathLst>
          </a:custGeom>
          <a:solidFill>
            <a:srgbClr val="766E5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30070" y="250647"/>
            <a:ext cx="714540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jpg"/><Relationship Id="rId4" Type="http://schemas.openxmlformats.org/officeDocument/2006/relationships/image" Target="../media/image5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3" Type="http://schemas.openxmlformats.org/officeDocument/2006/relationships/image" Target="../media/image5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323588"/>
            <a:ext cx="1741170" cy="779145"/>
          </a:xfrm>
          <a:custGeom>
            <a:avLst/>
            <a:gdLst/>
            <a:ahLst/>
            <a:cxnLst/>
            <a:rect l="l" t="t" r="r" b="b"/>
            <a:pathLst>
              <a:path w="1741170" h="779145">
                <a:moveTo>
                  <a:pt x="1345057" y="0"/>
                </a:moveTo>
                <a:lnTo>
                  <a:pt x="0" y="0"/>
                </a:lnTo>
                <a:lnTo>
                  <a:pt x="0" y="778763"/>
                </a:lnTo>
                <a:lnTo>
                  <a:pt x="1345057" y="778763"/>
                </a:lnTo>
                <a:lnTo>
                  <a:pt x="1354748" y="777956"/>
                </a:lnTo>
                <a:lnTo>
                  <a:pt x="1362678" y="775827"/>
                </a:lnTo>
                <a:lnTo>
                  <a:pt x="1368845" y="772816"/>
                </a:lnTo>
                <a:lnTo>
                  <a:pt x="1373251" y="769366"/>
                </a:lnTo>
                <a:lnTo>
                  <a:pt x="1373251" y="764667"/>
                </a:lnTo>
                <a:lnTo>
                  <a:pt x="1377950" y="764667"/>
                </a:lnTo>
                <a:lnTo>
                  <a:pt x="1734058" y="408178"/>
                </a:lnTo>
                <a:lnTo>
                  <a:pt x="1739344" y="399587"/>
                </a:lnTo>
                <a:lnTo>
                  <a:pt x="1741106" y="388794"/>
                </a:lnTo>
                <a:lnTo>
                  <a:pt x="1739344" y="377120"/>
                </a:lnTo>
                <a:lnTo>
                  <a:pt x="1734058" y="365887"/>
                </a:lnTo>
                <a:lnTo>
                  <a:pt x="1377950" y="14097"/>
                </a:lnTo>
                <a:lnTo>
                  <a:pt x="1377950" y="9398"/>
                </a:lnTo>
                <a:lnTo>
                  <a:pt x="1373251" y="9398"/>
                </a:lnTo>
                <a:lnTo>
                  <a:pt x="1368845" y="5947"/>
                </a:lnTo>
                <a:lnTo>
                  <a:pt x="1362678" y="2936"/>
                </a:lnTo>
                <a:lnTo>
                  <a:pt x="1354748" y="807"/>
                </a:lnTo>
                <a:lnTo>
                  <a:pt x="1345057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 txBox="1"/>
          <p:nvPr/>
        </p:nvSpPr>
        <p:spPr>
          <a:xfrm>
            <a:off x="1296416" y="5663894"/>
            <a:ext cx="2778760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By:</a:t>
            </a:r>
            <a:r>
              <a:rPr dirty="0" sz="2800" spc="-125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b="1">
                <a:solidFill>
                  <a:srgbClr val="3A372A"/>
                </a:solidFill>
                <a:latin typeface="Arial"/>
                <a:cs typeface="Arial"/>
              </a:rPr>
              <a:t>Ajeet</a:t>
            </a:r>
            <a:r>
              <a:rPr dirty="0" sz="2800" spc="-80" b="1">
                <a:solidFill>
                  <a:srgbClr val="3A372A"/>
                </a:solidFill>
                <a:latin typeface="Arial"/>
                <a:cs typeface="Arial"/>
              </a:rPr>
              <a:t> </a:t>
            </a:r>
            <a:r>
              <a:rPr dirty="0" sz="2800" spc="-10" b="1">
                <a:solidFill>
                  <a:srgbClr val="3A372A"/>
                </a:solidFill>
                <a:latin typeface="Arial"/>
                <a:cs typeface="Arial"/>
              </a:rPr>
              <a:t>Kumar</a:t>
            </a:r>
            <a:endParaRPr sz="2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1217675" y="5638800"/>
            <a:ext cx="10971530" cy="0"/>
          </a:xfrm>
          <a:custGeom>
            <a:avLst/>
            <a:gdLst/>
            <a:ahLst/>
            <a:cxnLst/>
            <a:rect l="l" t="t" r="r" b="b"/>
            <a:pathLst>
              <a:path w="10971530" h="0">
                <a:moveTo>
                  <a:pt x="0" y="0"/>
                </a:moveTo>
                <a:lnTo>
                  <a:pt x="10971276" y="0"/>
                </a:lnTo>
              </a:path>
            </a:pathLst>
          </a:custGeom>
          <a:ln w="9144">
            <a:solidFill>
              <a:srgbClr val="FF0000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5" name="object 5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306195">
              <a:lnSpc>
                <a:spcPct val="100000"/>
              </a:lnSpc>
              <a:spcBef>
                <a:spcPts val="95"/>
              </a:spcBef>
            </a:pPr>
            <a:r>
              <a:rPr dirty="0" sz="4000" spc="75">
                <a:solidFill>
                  <a:srgbClr val="FF0000"/>
                </a:solidFill>
              </a:rPr>
              <a:t>React</a:t>
            </a:r>
            <a:r>
              <a:rPr dirty="0" sz="4000" spc="-270">
                <a:solidFill>
                  <a:srgbClr val="FF0000"/>
                </a:solidFill>
              </a:rPr>
              <a:t> </a:t>
            </a:r>
            <a:r>
              <a:rPr dirty="0" sz="4000" spc="-225">
                <a:solidFill>
                  <a:srgbClr val="FF0000"/>
                </a:solidFill>
              </a:rPr>
              <a:t>Js</a:t>
            </a:r>
            <a:r>
              <a:rPr dirty="0" sz="4000" spc="-290">
                <a:solidFill>
                  <a:srgbClr val="FF0000"/>
                </a:solidFill>
              </a:rPr>
              <a:t> </a:t>
            </a:r>
            <a:r>
              <a:rPr dirty="0" sz="4000" spc="-65">
                <a:solidFill>
                  <a:srgbClr val="FF0000"/>
                </a:solidFill>
              </a:rPr>
              <a:t>Online</a:t>
            </a:r>
            <a:r>
              <a:rPr dirty="0" sz="4000" spc="-295">
                <a:solidFill>
                  <a:srgbClr val="FF0000"/>
                </a:solidFill>
              </a:rPr>
              <a:t> </a:t>
            </a:r>
            <a:r>
              <a:rPr dirty="0" sz="4000" spc="-170">
                <a:solidFill>
                  <a:srgbClr val="FF0000"/>
                </a:solidFill>
              </a:rPr>
              <a:t>Training</a:t>
            </a:r>
            <a:endParaRPr sz="4000"/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79676" y="6161530"/>
            <a:ext cx="685800" cy="598932"/>
          </a:xfrm>
          <a:prstGeom prst="rect">
            <a:avLst/>
          </a:prstGeom>
        </p:spPr>
      </p:pic>
      <p:sp>
        <p:nvSpPr>
          <p:cNvPr id="8" name="object 8" descr=""/>
          <p:cNvSpPr txBox="1"/>
          <p:nvPr/>
        </p:nvSpPr>
        <p:spPr>
          <a:xfrm>
            <a:off x="382015" y="4599813"/>
            <a:ext cx="36703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9" name="object 9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08276" y="1752600"/>
            <a:ext cx="9144000" cy="3258312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20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0"/>
              <a:t>Rendering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16254"/>
            <a:ext cx="10082530" cy="49193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u="sng" sz="1600" spc="-25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if</a:t>
            </a: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  <a:spcBef>
                <a:spcPts val="1185"/>
              </a:spcBef>
            </a:pP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easiest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have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method.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restricted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total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block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component.</a:t>
            </a:r>
            <a:r>
              <a:rPr dirty="0" sz="1600" spc="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true,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be </a:t>
            </a:r>
            <a:r>
              <a:rPr dirty="0" sz="1600" spc="-10">
                <a:latin typeface="Verdana"/>
                <a:cs typeface="Verdana"/>
              </a:rPr>
              <a:t>rendered.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000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Element</a:t>
            </a:r>
            <a:r>
              <a:rPr dirty="0" u="sng" sz="1600" spc="-9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12700" marR="591820">
              <a:lnSpc>
                <a:spcPct val="107500"/>
              </a:lnSpc>
              <a:spcBef>
                <a:spcPts val="1310"/>
              </a:spcBef>
            </a:pP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variables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store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help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conditionally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part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the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while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rest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output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doesn’t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change.</a:t>
            </a:r>
            <a:endParaRPr sz="1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u="sng" sz="160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ternary</a:t>
            </a:r>
            <a:r>
              <a:rPr dirty="0" u="sng" sz="1600" spc="-4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 </a:t>
            </a:r>
            <a:r>
              <a:rPr dirty="0" u="sng" sz="1600" spc="-10" b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12700" marR="137795">
              <a:lnSpc>
                <a:spcPts val="1910"/>
              </a:lnSpc>
              <a:spcBef>
                <a:spcPts val="1230"/>
              </a:spcBef>
            </a:pP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ternary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operator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used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cases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where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two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blocks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alternate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given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certain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condition.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This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operator</a:t>
            </a:r>
            <a:r>
              <a:rPr dirty="0" sz="1600" spc="-10">
                <a:latin typeface="Segoe UI"/>
                <a:cs typeface="Segoe UI"/>
              </a:rPr>
              <a:t> makes </a:t>
            </a:r>
            <a:r>
              <a:rPr dirty="0" sz="1600">
                <a:latin typeface="Segoe UI"/>
                <a:cs typeface="Segoe UI"/>
              </a:rPr>
              <a:t>your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if-</a:t>
            </a:r>
            <a:r>
              <a:rPr dirty="0" sz="1600">
                <a:latin typeface="Segoe UI"/>
                <a:cs typeface="Segoe UI"/>
              </a:rPr>
              <a:t>else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statement</a:t>
            </a:r>
            <a:r>
              <a:rPr dirty="0" sz="1600" spc="-5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more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concise.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It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takes</a:t>
            </a:r>
            <a:r>
              <a:rPr dirty="0" sz="1600" spc="-10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three</a:t>
            </a:r>
            <a:r>
              <a:rPr dirty="0" sz="1600" spc="-3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operands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and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used</a:t>
            </a:r>
            <a:r>
              <a:rPr dirty="0" sz="1600" spc="-4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shortcut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for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if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statement.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40"/>
              </a:spcBef>
            </a:pPr>
            <a:r>
              <a:rPr dirty="0" sz="1600" spc="-10" b="1">
                <a:latin typeface="Segoe UI"/>
                <a:cs typeface="Segoe UI"/>
              </a:rPr>
              <a:t>Syntax: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dirty="0" sz="1600">
                <a:latin typeface="Segoe UI"/>
                <a:cs typeface="Segoe UI"/>
              </a:rPr>
              <a:t>condition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?</a:t>
            </a:r>
            <a:r>
              <a:rPr dirty="0" sz="1600" spc="395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true</a:t>
            </a:r>
            <a:r>
              <a:rPr dirty="0" sz="1600" spc="-1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: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 spc="-20" b="1">
                <a:latin typeface="Segoe UI"/>
                <a:cs typeface="Segoe UI"/>
              </a:rPr>
              <a:t>false</a:t>
            </a:r>
            <a:endParaRPr sz="1600">
              <a:latin typeface="Segoe UI"/>
              <a:cs typeface="Segoe UI"/>
            </a:endParaRPr>
          </a:p>
          <a:p>
            <a:pPr marL="12700">
              <a:lnSpc>
                <a:spcPct val="100000"/>
              </a:lnSpc>
              <a:spcBef>
                <a:spcPts val="985"/>
              </a:spcBef>
            </a:pPr>
            <a:r>
              <a:rPr dirty="0" sz="1600">
                <a:latin typeface="Segoe UI"/>
                <a:cs typeface="Segoe UI"/>
              </a:rPr>
              <a:t>If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50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true</a:t>
            </a:r>
            <a:r>
              <a:rPr dirty="0" sz="1600">
                <a:latin typeface="Segoe UI"/>
                <a:cs typeface="Segoe UI"/>
              </a:rPr>
              <a:t>,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statement1</a:t>
            </a:r>
            <a:r>
              <a:rPr dirty="0" sz="1600" spc="-2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will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rendered.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Otherwise,</a:t>
            </a:r>
            <a:r>
              <a:rPr dirty="0" sz="1600" spc="25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false</a:t>
            </a:r>
            <a:r>
              <a:rPr dirty="0" sz="1600" spc="-45" b="1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will</a:t>
            </a:r>
            <a:r>
              <a:rPr dirty="0" sz="1600" spc="-2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be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rendered.</a:t>
            </a:r>
            <a:endParaRPr sz="1600">
              <a:latin typeface="Segoe UI"/>
              <a:cs typeface="Segoe UI"/>
            </a:endParaRPr>
          </a:p>
          <a:p>
            <a:pPr marL="12700" marR="996950">
              <a:lnSpc>
                <a:spcPts val="1910"/>
              </a:lnSpc>
              <a:spcBef>
                <a:spcPts val="1095"/>
              </a:spcBef>
            </a:pPr>
            <a:r>
              <a:rPr dirty="0" sz="1600">
                <a:latin typeface="Segoe UI"/>
                <a:cs typeface="Segoe UI"/>
              </a:rPr>
              <a:t>This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Another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method</a:t>
            </a:r>
            <a:r>
              <a:rPr dirty="0" sz="1600" spc="-3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for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conditionally</a:t>
            </a:r>
            <a:r>
              <a:rPr dirty="0" sz="1600" spc="-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rendering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elements</a:t>
            </a:r>
            <a:r>
              <a:rPr dirty="0" sz="1600" spc="-4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inline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is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to</a:t>
            </a:r>
            <a:r>
              <a:rPr dirty="0" sz="1600" spc="-2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use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the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>
                <a:latin typeface="Segoe UI"/>
                <a:cs typeface="Segoe UI"/>
              </a:rPr>
              <a:t>JavaScript</a:t>
            </a:r>
            <a:r>
              <a:rPr dirty="0" sz="1600" spc="-15">
                <a:latin typeface="Segoe UI"/>
                <a:cs typeface="Segoe UI"/>
              </a:rPr>
              <a:t> </a:t>
            </a:r>
            <a:r>
              <a:rPr dirty="0" sz="1600" spc="-10">
                <a:latin typeface="Segoe UI"/>
                <a:cs typeface="Segoe UI"/>
              </a:rPr>
              <a:t>conditional </a:t>
            </a:r>
            <a:r>
              <a:rPr dirty="0" sz="1600">
                <a:latin typeface="Segoe UI"/>
                <a:cs typeface="Segoe UI"/>
              </a:rPr>
              <a:t>operator</a:t>
            </a:r>
            <a:r>
              <a:rPr dirty="0" sz="1600" spc="-30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condition?</a:t>
            </a:r>
            <a:r>
              <a:rPr dirty="0" sz="1600" spc="-60" b="1">
                <a:latin typeface="Segoe UI"/>
                <a:cs typeface="Segoe UI"/>
              </a:rPr>
              <a:t> </a:t>
            </a:r>
            <a:r>
              <a:rPr dirty="0" sz="1600" b="1">
                <a:latin typeface="Segoe UI"/>
                <a:cs typeface="Segoe UI"/>
              </a:rPr>
              <a:t>true:</a:t>
            </a:r>
            <a:r>
              <a:rPr dirty="0" sz="1600" spc="-30" b="1">
                <a:latin typeface="Segoe UI"/>
                <a:cs typeface="Segoe UI"/>
              </a:rPr>
              <a:t> </a:t>
            </a:r>
            <a:r>
              <a:rPr dirty="0" sz="1600" spc="-10" b="1">
                <a:latin typeface="Segoe UI"/>
                <a:cs typeface="Segoe UI"/>
              </a:rPr>
              <a:t>false</a:t>
            </a:r>
            <a:r>
              <a:rPr dirty="0" sz="1600" spc="-10">
                <a:latin typeface="Segoe UI"/>
                <a:cs typeface="Segoe UI"/>
              </a:rPr>
              <a:t>.</a:t>
            </a:r>
            <a:endParaRPr sz="1600">
              <a:latin typeface="Segoe UI"/>
              <a:cs typeface="Segoe UI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20065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Composing</a:t>
            </a:r>
            <a:r>
              <a:rPr dirty="0" sz="3600" spc="-155"/>
              <a:t> </a:t>
            </a:r>
            <a:r>
              <a:rPr dirty="0" sz="3600" spc="-10"/>
              <a:t>Components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Composing</a:t>
            </a:r>
            <a:r>
              <a:rPr dirty="0" spc="-190"/>
              <a:t> </a:t>
            </a:r>
            <a:r>
              <a:rPr dirty="0" spc="-10"/>
              <a:t>Components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10161270" cy="7569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refer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their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output.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This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lets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10">
                <a:latin typeface="Verdana"/>
                <a:cs typeface="Verdana"/>
              </a:rPr>
              <a:t> component </a:t>
            </a:r>
            <a:r>
              <a:rPr dirty="0" sz="1600">
                <a:latin typeface="Verdana"/>
                <a:cs typeface="Verdana"/>
              </a:rPr>
              <a:t>abstraction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any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level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detail.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button,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form,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dialog,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screen: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apps,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all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those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are </a:t>
            </a:r>
            <a:r>
              <a:rPr dirty="0" sz="1600">
                <a:latin typeface="Verdana"/>
                <a:cs typeface="Verdana"/>
              </a:rPr>
              <a:t>commonly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expressed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333500">
              <a:lnSpc>
                <a:spcPct val="100000"/>
              </a:lnSpc>
              <a:spcBef>
                <a:spcPts val="100"/>
              </a:spcBef>
            </a:pPr>
            <a:r>
              <a:rPr dirty="0" sz="3600" spc="-110"/>
              <a:t>Extracting</a:t>
            </a:r>
            <a:r>
              <a:rPr dirty="0" sz="3600" spc="-265"/>
              <a:t> </a:t>
            </a:r>
            <a:r>
              <a:rPr dirty="0" sz="3600" spc="-10"/>
              <a:t>Components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0"/>
              <a:t>Extracting</a:t>
            </a:r>
            <a:r>
              <a:rPr dirty="0" spc="-155"/>
              <a:t> </a:t>
            </a:r>
            <a:r>
              <a:rPr dirty="0" spc="-10"/>
              <a:t>Components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1022349"/>
            <a:ext cx="6298565" cy="26924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Don’t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afraid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split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smaller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components.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/>
              <a:t>Updating</a:t>
            </a:r>
            <a:r>
              <a:rPr dirty="0" sz="3600" spc="-240"/>
              <a:t> </a:t>
            </a:r>
            <a:r>
              <a:rPr dirty="0" sz="3600" spc="-40"/>
              <a:t>the</a:t>
            </a:r>
            <a:r>
              <a:rPr dirty="0" sz="3600" spc="-250"/>
              <a:t> </a:t>
            </a:r>
            <a:r>
              <a:rPr dirty="0" sz="3600"/>
              <a:t>Rendered</a:t>
            </a:r>
            <a:r>
              <a:rPr dirty="0" sz="3600" spc="-250"/>
              <a:t> </a:t>
            </a:r>
            <a:r>
              <a:rPr dirty="0" sz="3600" spc="-45"/>
              <a:t>Element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419100">
              <a:lnSpc>
                <a:spcPct val="100000"/>
              </a:lnSpc>
              <a:spcBef>
                <a:spcPts val="100"/>
              </a:spcBef>
            </a:pPr>
            <a:r>
              <a:rPr dirty="0" sz="3600" spc="80"/>
              <a:t>React</a:t>
            </a:r>
            <a:r>
              <a:rPr dirty="0" sz="3600" spc="-305"/>
              <a:t> </a:t>
            </a:r>
            <a:r>
              <a:rPr dirty="0" sz="3600"/>
              <a:t>Conditional</a:t>
            </a:r>
            <a:r>
              <a:rPr dirty="0" sz="3600" spc="-265"/>
              <a:t> </a:t>
            </a:r>
            <a:r>
              <a:rPr dirty="0" sz="3600" spc="-20"/>
              <a:t>Rendering</a:t>
            </a:r>
            <a:endParaRPr sz="3600"/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58528" y="6019800"/>
            <a:ext cx="2514600" cy="630936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20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0"/>
              <a:t>Rendering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723135" y="997356"/>
            <a:ext cx="10160635" cy="327532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79705">
              <a:lnSpc>
                <a:spcPct val="107500"/>
              </a:lnSpc>
              <a:spcBef>
                <a:spcPts val="100"/>
              </a:spcBef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distinct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encapsulate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need.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Then,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can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only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them,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depending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your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application.</a:t>
            </a:r>
            <a:endParaRPr sz="1600">
              <a:latin typeface="Verdana"/>
              <a:cs typeface="Verdana"/>
            </a:endParaRPr>
          </a:p>
          <a:p>
            <a:pPr marL="12700" marR="90170">
              <a:lnSpc>
                <a:spcPct val="107000"/>
              </a:lnSpc>
              <a:spcBef>
                <a:spcPts val="1795"/>
              </a:spcBef>
            </a:pP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JavaScript.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 </a:t>
            </a:r>
            <a:r>
              <a:rPr dirty="0" sz="1600">
                <a:latin typeface="Verdana"/>
                <a:cs typeface="Verdana"/>
              </a:rPr>
              <a:t>operators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like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if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operator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representing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 spc="-25">
                <a:latin typeface="Verdana"/>
                <a:cs typeface="Verdana"/>
              </a:rPr>
              <a:t>and </a:t>
            </a:r>
            <a:r>
              <a:rPr dirty="0" sz="1600">
                <a:latin typeface="Verdana"/>
                <a:cs typeface="Verdana"/>
              </a:rPr>
              <a:t>let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update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UI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 </a:t>
            </a:r>
            <a:r>
              <a:rPr dirty="0" sz="1600" spc="-1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600">
              <a:latin typeface="Verdana"/>
              <a:cs typeface="Verdana"/>
            </a:endParaRPr>
          </a:p>
          <a:p>
            <a:pPr marL="12700" marR="5080">
              <a:lnSpc>
                <a:spcPct val="100000"/>
              </a:lnSpc>
            </a:pP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React,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multiple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components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encapsulate</a:t>
            </a:r>
            <a:r>
              <a:rPr dirty="0" sz="1600" spc="-1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behavior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need.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After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that,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can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them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depending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some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of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our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application.</a:t>
            </a:r>
            <a:r>
              <a:rPr dirty="0" sz="1600" spc="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other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words, </a:t>
            </a:r>
            <a:r>
              <a:rPr dirty="0" sz="1600">
                <a:latin typeface="Verdana"/>
                <a:cs typeface="Verdana"/>
              </a:rPr>
              <a:t>based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or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several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conditions,</a:t>
            </a:r>
            <a:r>
              <a:rPr dirty="0" sz="1600" spc="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1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decides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which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it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will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return.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React,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works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same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as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conditions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work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JavaScript.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use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JavaScript </a:t>
            </a:r>
            <a:r>
              <a:rPr dirty="0" sz="1600">
                <a:latin typeface="Verdana"/>
                <a:cs typeface="Verdana"/>
              </a:rPr>
              <a:t>operators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5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create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elements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representing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current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state,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and</a:t>
            </a:r>
            <a:r>
              <a:rPr dirty="0" sz="1600" spc="-4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then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update</a:t>
            </a:r>
            <a:r>
              <a:rPr dirty="0" sz="1600" spc="50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UI to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match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them.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0" y="4911852"/>
            <a:ext cx="1590675" cy="508000"/>
          </a:xfrm>
          <a:custGeom>
            <a:avLst/>
            <a:gdLst/>
            <a:ahLst/>
            <a:cxnLst/>
            <a:rect l="l" t="t" r="r" b="b"/>
            <a:pathLst>
              <a:path w="1590675" h="508000">
                <a:moveTo>
                  <a:pt x="0" y="0"/>
                </a:moveTo>
                <a:lnTo>
                  <a:pt x="0" y="503948"/>
                </a:lnTo>
                <a:lnTo>
                  <a:pt x="1244650" y="507491"/>
                </a:lnTo>
                <a:lnTo>
                  <a:pt x="1344930" y="507491"/>
                </a:lnTo>
                <a:lnTo>
                  <a:pt x="1349502" y="502665"/>
                </a:lnTo>
                <a:lnTo>
                  <a:pt x="1353058" y="499617"/>
                </a:lnTo>
                <a:lnTo>
                  <a:pt x="1583436" y="268858"/>
                </a:lnTo>
                <a:lnTo>
                  <a:pt x="1588722" y="261714"/>
                </a:lnTo>
                <a:lnTo>
                  <a:pt x="1590484" y="254571"/>
                </a:lnTo>
                <a:lnTo>
                  <a:pt x="1588722" y="247427"/>
                </a:lnTo>
                <a:lnTo>
                  <a:pt x="1583436" y="240283"/>
                </a:lnTo>
                <a:lnTo>
                  <a:pt x="1354582" y="11302"/>
                </a:lnTo>
                <a:lnTo>
                  <a:pt x="1349502" y="11302"/>
                </a:lnTo>
                <a:lnTo>
                  <a:pt x="1349502" y="6476"/>
                </a:lnTo>
                <a:lnTo>
                  <a:pt x="1344930" y="6476"/>
                </a:lnTo>
                <a:lnTo>
                  <a:pt x="1340104" y="1777"/>
                </a:lnTo>
                <a:lnTo>
                  <a:pt x="0" y="0"/>
                </a:lnTo>
                <a:close/>
              </a:path>
            </a:pathLst>
          </a:custGeom>
          <a:solidFill>
            <a:srgbClr val="A42F0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6553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50"/>
              <a:t>React</a:t>
            </a:r>
            <a:r>
              <a:rPr dirty="0" spc="-200"/>
              <a:t> </a:t>
            </a:r>
            <a:r>
              <a:rPr dirty="0"/>
              <a:t>Conditional</a:t>
            </a:r>
            <a:r>
              <a:rPr dirty="0" spc="-215"/>
              <a:t> </a:t>
            </a:r>
            <a:r>
              <a:rPr dirty="0" spc="-20"/>
              <a:t>Rendering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677416" y="1022349"/>
            <a:ext cx="9071610" cy="25692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57785">
              <a:lnSpc>
                <a:spcPts val="1914"/>
              </a:lnSpc>
              <a:spcBef>
                <a:spcPts val="95"/>
              </a:spcBef>
            </a:pPr>
            <a:r>
              <a:rPr dirty="0" sz="1600">
                <a:latin typeface="Verdana"/>
                <a:cs typeface="Verdana"/>
              </a:rPr>
              <a:t>There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is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more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than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one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way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to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do</a:t>
            </a:r>
            <a:r>
              <a:rPr dirty="0" sz="1600" spc="-2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1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in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React.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They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are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given</a:t>
            </a:r>
            <a:r>
              <a:rPr dirty="0" sz="1600" spc="-3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below.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ts val="1914"/>
              </a:lnSpc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25">
                <a:latin typeface="Verdana"/>
                <a:cs typeface="Verdana"/>
              </a:rPr>
              <a:t>If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Element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Variables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logical</a:t>
            </a:r>
            <a:r>
              <a:rPr dirty="0" sz="1600" spc="-2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&amp;&amp;</a:t>
            </a:r>
            <a:r>
              <a:rPr dirty="0" sz="1600" spc="-5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 spc="-20">
                <a:latin typeface="Verdana"/>
                <a:cs typeface="Verdana"/>
              </a:rPr>
              <a:t>Ternary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Preventing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Component</a:t>
            </a:r>
            <a:r>
              <a:rPr dirty="0" sz="1600" spc="-6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from</a:t>
            </a:r>
            <a:r>
              <a:rPr dirty="0" sz="1600" spc="-70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Rendering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Switch</a:t>
            </a:r>
            <a:r>
              <a:rPr dirty="0" sz="1600" spc="-4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case</a:t>
            </a:r>
            <a:r>
              <a:rPr dirty="0" sz="1600" spc="-3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operator</a:t>
            </a:r>
            <a:endParaRPr sz="1600">
              <a:latin typeface="Verdana"/>
              <a:cs typeface="Verdana"/>
            </a:endParaRPr>
          </a:p>
          <a:p>
            <a:pPr marL="299085" indent="-286385">
              <a:lnSpc>
                <a:spcPct val="100000"/>
              </a:lnSpc>
              <a:spcBef>
                <a:spcPts val="780"/>
              </a:spcBef>
              <a:buClr>
                <a:srgbClr val="A42F0F"/>
              </a:buClr>
              <a:buSzPct val="62500"/>
              <a:buFont typeface="Wingdings"/>
              <a:buChar char=""/>
              <a:tabLst>
                <a:tab pos="299085" algn="l"/>
              </a:tabLst>
            </a:pPr>
            <a:r>
              <a:rPr dirty="0" sz="1600">
                <a:latin typeface="Verdana"/>
                <a:cs typeface="Verdana"/>
              </a:rPr>
              <a:t>Conditional</a:t>
            </a:r>
            <a:r>
              <a:rPr dirty="0" sz="1600" spc="-85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Rendering</a:t>
            </a:r>
            <a:r>
              <a:rPr dirty="0" sz="1600" spc="-80">
                <a:latin typeface="Verdana"/>
                <a:cs typeface="Verdana"/>
              </a:rPr>
              <a:t> </a:t>
            </a:r>
            <a:r>
              <a:rPr dirty="0" sz="1600">
                <a:latin typeface="Verdana"/>
                <a:cs typeface="Verdana"/>
              </a:rPr>
              <a:t>with</a:t>
            </a:r>
            <a:r>
              <a:rPr dirty="0" sz="1600" spc="-95">
                <a:latin typeface="Verdana"/>
                <a:cs typeface="Verdana"/>
              </a:rPr>
              <a:t> </a:t>
            </a:r>
            <a:r>
              <a:rPr dirty="0" sz="1600" spc="-10">
                <a:latin typeface="Verdana"/>
                <a:cs typeface="Verdana"/>
              </a:rPr>
              <a:t>enums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305815" y="4980508"/>
            <a:ext cx="367030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25" b="1">
                <a:solidFill>
                  <a:srgbClr val="FFFFFF"/>
                </a:solidFill>
                <a:latin typeface="Arial"/>
                <a:cs typeface="Arial"/>
              </a:rPr>
              <a:t>15</a:t>
            </a:r>
            <a:endParaRPr sz="24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979676" cy="1295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Windows User</dc:creator>
  <dc:title>PowerPoint Presentation</dc:title>
  <dcterms:created xsi:type="dcterms:W3CDTF">2025-06-14T06:41:15Z</dcterms:created>
  <dcterms:modified xsi:type="dcterms:W3CDTF">2025-06-14T06:41:15Z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2021-11-02T00:00:00Z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2025-06-14T00:00:00Z</vt:filetime>
  </property>
  <property fmtid="{D5CDD505-2E9C-101B-9397-08002B2CF9AE}" pid="5" name="Producer">
    <vt:lpwstr>Microsoft® PowerPoint® 2016</vt:lpwstr>
  </property>
</Properties>
</file>