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2251" y="3116707"/>
            <a:ext cx="24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761"/>
            <a:ext cx="2850768" cy="68587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29" y="0"/>
                </a:moveTo>
                <a:lnTo>
                  <a:pt x="0" y="0"/>
                </a:lnTo>
                <a:lnTo>
                  <a:pt x="0" y="6858000"/>
                </a:lnTo>
                <a:lnTo>
                  <a:pt x="182829" y="6858000"/>
                </a:lnTo>
                <a:lnTo>
                  <a:pt x="182829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725"/>
            <a:ext cx="1591310" cy="507365"/>
          </a:xfrm>
          <a:custGeom>
            <a:avLst/>
            <a:gdLst/>
            <a:ahLst/>
            <a:cxnLst/>
            <a:rect l="l" t="t" r="r" b="b"/>
            <a:pathLst>
              <a:path w="1591310" h="507364">
                <a:moveTo>
                  <a:pt x="0" y="0"/>
                </a:moveTo>
                <a:lnTo>
                  <a:pt x="0" y="503820"/>
                </a:lnTo>
                <a:lnTo>
                  <a:pt x="1245108" y="507238"/>
                </a:lnTo>
                <a:lnTo>
                  <a:pt x="1345438" y="507238"/>
                </a:lnTo>
                <a:lnTo>
                  <a:pt x="1351534" y="500888"/>
                </a:lnTo>
                <a:lnTo>
                  <a:pt x="1353439" y="499363"/>
                </a:lnTo>
                <a:lnTo>
                  <a:pt x="1583944" y="268858"/>
                </a:lnTo>
                <a:lnTo>
                  <a:pt x="1589230" y="261695"/>
                </a:lnTo>
                <a:lnTo>
                  <a:pt x="1590992" y="254507"/>
                </a:lnTo>
                <a:lnTo>
                  <a:pt x="1589230" y="247320"/>
                </a:lnTo>
                <a:lnTo>
                  <a:pt x="1583944" y="240156"/>
                </a:lnTo>
                <a:lnTo>
                  <a:pt x="1354963" y="11302"/>
                </a:lnTo>
                <a:lnTo>
                  <a:pt x="1350010" y="11302"/>
                </a:lnTo>
                <a:lnTo>
                  <a:pt x="1350010" y="6476"/>
                </a:lnTo>
                <a:lnTo>
                  <a:pt x="1345438" y="6476"/>
                </a:lnTo>
                <a:lnTo>
                  <a:pt x="1340612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952"/>
            <a:ext cx="71447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761"/>
            <a:ext cx="12188825" cy="6859270"/>
            <a:chOff x="0" y="-761"/>
            <a:chExt cx="12188825" cy="6859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825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61"/>
              <a:ext cx="2850768" cy="6858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2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29" y="6858000"/>
                  </a:lnTo>
                  <a:lnTo>
                    <a:pt x="182829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692" y="0"/>
                </a:moveTo>
                <a:lnTo>
                  <a:pt x="0" y="0"/>
                </a:lnTo>
                <a:lnTo>
                  <a:pt x="0" y="778509"/>
                </a:lnTo>
                <a:lnTo>
                  <a:pt x="1345692" y="778509"/>
                </a:lnTo>
                <a:lnTo>
                  <a:pt x="1355310" y="777704"/>
                </a:lnTo>
                <a:lnTo>
                  <a:pt x="1363202" y="775588"/>
                </a:lnTo>
                <a:lnTo>
                  <a:pt x="1369355" y="772616"/>
                </a:lnTo>
                <a:lnTo>
                  <a:pt x="1373759" y="769238"/>
                </a:lnTo>
                <a:lnTo>
                  <a:pt x="1373759" y="764539"/>
                </a:lnTo>
                <a:lnTo>
                  <a:pt x="1378458" y="764539"/>
                </a:lnTo>
                <a:lnTo>
                  <a:pt x="1734820" y="408050"/>
                </a:lnTo>
                <a:lnTo>
                  <a:pt x="1740106" y="399460"/>
                </a:lnTo>
                <a:lnTo>
                  <a:pt x="1741868" y="388667"/>
                </a:lnTo>
                <a:lnTo>
                  <a:pt x="1740106" y="376993"/>
                </a:lnTo>
                <a:lnTo>
                  <a:pt x="1734820" y="365759"/>
                </a:lnTo>
                <a:lnTo>
                  <a:pt x="1378458" y="14096"/>
                </a:lnTo>
                <a:lnTo>
                  <a:pt x="1378458" y="9397"/>
                </a:lnTo>
                <a:lnTo>
                  <a:pt x="1373759" y="9397"/>
                </a:lnTo>
                <a:lnTo>
                  <a:pt x="1369355" y="5947"/>
                </a:lnTo>
                <a:lnTo>
                  <a:pt x="1363202" y="2936"/>
                </a:lnTo>
                <a:lnTo>
                  <a:pt x="1355310" y="807"/>
                </a:lnTo>
                <a:lnTo>
                  <a:pt x="1345692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12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1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54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75">
                <a:solidFill>
                  <a:srgbClr val="FF0000"/>
                </a:solidFill>
              </a:rPr>
              <a:t> </a:t>
            </a:r>
            <a:r>
              <a:rPr dirty="0" sz="4000" spc="-70">
                <a:solidFill>
                  <a:srgbClr val="FF0000"/>
                </a:solidFill>
              </a:rPr>
              <a:t>Online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548" y="6162022"/>
            <a:ext cx="685800" cy="598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092"/>
            <a:ext cx="9144000" cy="32594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70"/>
              <a:t> </a:t>
            </a:r>
            <a:r>
              <a:rPr dirty="0" sz="3600" spc="-200"/>
              <a:t>Keys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440"/>
            <a:ext cx="1933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0"/>
              <a:t> </a:t>
            </a:r>
            <a:r>
              <a:rPr dirty="0" spc="-150"/>
              <a:t>Keys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6772"/>
            <a:ext cx="10194290" cy="54610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JSX,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error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key.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833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“key”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attribute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Keys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are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identifiers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attached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top-</a:t>
            </a:r>
            <a:r>
              <a:rPr dirty="0" sz="1600">
                <a:latin typeface="Verdana"/>
                <a:cs typeface="Verdana"/>
              </a:rPr>
              <a:t>level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Keys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whether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adding,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updating,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deleting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items.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large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lists.</a:t>
            </a:r>
            <a:endParaRPr sz="1600">
              <a:latin typeface="Verdana"/>
              <a:cs typeface="Verdana"/>
            </a:endParaRPr>
          </a:p>
          <a:p>
            <a:pPr marL="12700" marR="45085">
              <a:lnSpc>
                <a:spcPct val="99400"/>
              </a:lnSpc>
              <a:spcBef>
                <a:spcPts val="1019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identifier.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identify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items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or </a:t>
            </a:r>
            <a:r>
              <a:rPr dirty="0" sz="1600">
                <a:latin typeface="Verdana"/>
                <a:cs typeface="Verdana"/>
              </a:rPr>
              <a:t>deleted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Lists.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useful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dynamically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users </a:t>
            </a:r>
            <a:r>
              <a:rPr dirty="0" sz="1600">
                <a:latin typeface="Verdana"/>
                <a:cs typeface="Verdana"/>
              </a:rPr>
              <a:t>alter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determine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collection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re-</a:t>
            </a:r>
            <a:r>
              <a:rPr dirty="0" sz="1600" spc="-10">
                <a:latin typeface="Verdana"/>
                <a:cs typeface="Verdana"/>
              </a:rPr>
              <a:t>rendered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5"/>
              </a:lnSpc>
              <a:spcBef>
                <a:spcPts val="1035"/>
              </a:spcBef>
            </a:pPr>
            <a:r>
              <a:rPr dirty="0" sz="1600">
                <a:latin typeface="Verdana"/>
                <a:cs typeface="Verdana"/>
              </a:rPr>
              <a:t>Keys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array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identity.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pick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5"/>
              </a:lnSpc>
            </a:pPr>
            <a:r>
              <a:rPr dirty="0" sz="1600">
                <a:latin typeface="Verdana"/>
                <a:cs typeface="Verdana"/>
              </a:rPr>
              <a:t>key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identifies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items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list.</a:t>
            </a:r>
            <a:endParaRPr sz="1600">
              <a:latin typeface="Verdana"/>
              <a:cs typeface="Verdana"/>
            </a:endParaRPr>
          </a:p>
          <a:p>
            <a:pPr marL="12700" marR="422275">
              <a:lnSpc>
                <a:spcPts val="1880"/>
              </a:lnSpc>
              <a:spcBef>
                <a:spcPts val="1125"/>
              </a:spcBef>
            </a:pPr>
            <a:r>
              <a:rPr dirty="0" sz="1600" b="1">
                <a:latin typeface="Verdana"/>
                <a:cs typeface="Verdana"/>
              </a:rPr>
              <a:t>Note: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Keys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efficiently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must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child.</a:t>
            </a:r>
            <a:endParaRPr sz="1600">
              <a:latin typeface="Verdana"/>
              <a:cs typeface="Verdana"/>
            </a:endParaRPr>
          </a:p>
          <a:p>
            <a:pPr marL="12700" marR="403225">
              <a:lnSpc>
                <a:spcPct val="100000"/>
              </a:lnSpc>
              <a:spcBef>
                <a:spcPts val="995"/>
              </a:spcBef>
            </a:pPr>
            <a:r>
              <a:rPr dirty="0" sz="1600" b="1" i="1">
                <a:latin typeface="Verdana"/>
                <a:cs typeface="Verdana"/>
              </a:rPr>
              <a:t>The</a:t>
            </a:r>
            <a:r>
              <a:rPr dirty="0" sz="1600" spc="-4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key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must</a:t>
            </a:r>
            <a:r>
              <a:rPr dirty="0" sz="1600" spc="-5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be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unique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for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each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item.</a:t>
            </a:r>
            <a:r>
              <a:rPr dirty="0" sz="1600" spc="-4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Let's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see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a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couple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different</a:t>
            </a:r>
            <a:r>
              <a:rPr dirty="0" sz="1600" spc="-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ways</a:t>
            </a:r>
            <a:r>
              <a:rPr dirty="0" sz="1600" spc="-4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we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can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spc="-20" b="1" i="1">
                <a:latin typeface="Verdana"/>
                <a:cs typeface="Verdana"/>
              </a:rPr>
              <a:t>make </a:t>
            </a:r>
            <a:r>
              <a:rPr dirty="0" sz="1600" b="1" i="1">
                <a:latin typeface="Verdana"/>
                <a:cs typeface="Verdana"/>
              </a:rPr>
              <a:t>sure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the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key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is</a:t>
            </a:r>
            <a:r>
              <a:rPr dirty="0" sz="1600" spc="-15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unique.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an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id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as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item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identifier,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example</a:t>
            </a:r>
            <a:endParaRPr sz="1600">
              <a:latin typeface="Verdana"/>
              <a:cs typeface="Verdana"/>
            </a:endParaRPr>
          </a:p>
          <a:p>
            <a:pPr marL="12700" marR="387985">
              <a:lnSpc>
                <a:spcPts val="1850"/>
              </a:lnSpc>
              <a:spcBef>
                <a:spcPts val="120"/>
              </a:spcBef>
            </a:pPr>
            <a:r>
              <a:rPr dirty="0" sz="1600">
                <a:latin typeface="Verdana"/>
                <a:cs typeface="Verdana"/>
              </a:rPr>
              <a:t>Suppose, name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person,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future.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had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user.id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use.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440"/>
            <a:ext cx="1933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0"/>
              <a:t> </a:t>
            </a:r>
            <a:r>
              <a:rPr dirty="0" spc="-150"/>
              <a:t>Keys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222865" cy="29991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index as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key</a:t>
            </a:r>
            <a:endParaRPr sz="1600">
              <a:latin typeface="Verdana"/>
              <a:cs typeface="Verdana"/>
            </a:endParaRPr>
          </a:p>
          <a:p>
            <a:pPr algn="just" marL="12700" marR="5080">
              <a:lnSpc>
                <a:spcPct val="99100"/>
              </a:lnSpc>
              <a:spcBef>
                <a:spcPts val="1030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don't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anything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built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.map().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second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index.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auto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incremented number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(starting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0)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map().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600">
              <a:latin typeface="Verdana"/>
              <a:cs typeface="Verdana"/>
            </a:endParaRPr>
          </a:p>
          <a:p>
            <a:pPr algn="just" marL="12700" marR="82550">
              <a:lnSpc>
                <a:spcPts val="1910"/>
              </a:lnSpc>
            </a:pP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Segoe UI"/>
                <a:cs typeface="Segoe UI"/>
              </a:rPr>
              <a:t>When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you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don’t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have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stable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IDs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for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rendered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items,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you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may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item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index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as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 spc="-20">
                <a:latin typeface="Segoe UI"/>
                <a:cs typeface="Segoe UI"/>
              </a:rPr>
              <a:t>key. </a:t>
            </a:r>
            <a:r>
              <a:rPr dirty="0" sz="1600">
                <a:latin typeface="Segoe UI"/>
                <a:cs typeface="Segoe UI"/>
              </a:rPr>
              <a:t>Each</a:t>
            </a:r>
            <a:r>
              <a:rPr dirty="0" sz="1600" spc="120">
                <a:latin typeface="Segoe UI"/>
                <a:cs typeface="Segoe UI"/>
              </a:rPr>
              <a:t> </a:t>
            </a:r>
            <a:r>
              <a:rPr dirty="0" sz="1600">
                <a:latin typeface="Verdana"/>
                <a:cs typeface="Verdana"/>
              </a:rPr>
              <a:t>index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will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unique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now!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latin typeface="Verdana"/>
                <a:cs typeface="Verdana"/>
              </a:rPr>
              <a:t>Note: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256303"/>
            <a:ext cx="10085070" cy="1069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600" b="1" i="1">
                <a:latin typeface="Arial"/>
                <a:cs typeface="Arial"/>
              </a:rPr>
              <a:t>React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don’t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recommend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using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indexes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for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keys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if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the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order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of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items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may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change.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This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can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negatively </a:t>
            </a:r>
            <a:r>
              <a:rPr dirty="0" sz="1600" b="1" i="1">
                <a:latin typeface="Arial"/>
                <a:cs typeface="Arial"/>
              </a:rPr>
              <a:t>impact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performance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and</a:t>
            </a:r>
            <a:r>
              <a:rPr dirty="0" sz="1600" spc="-5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may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cause</a:t>
            </a:r>
            <a:r>
              <a:rPr dirty="0" sz="1600" spc="-4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issues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with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component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state.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Means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It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is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not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recommended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to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spc="-25" b="1" i="1">
                <a:latin typeface="Arial"/>
                <a:cs typeface="Arial"/>
              </a:rPr>
              <a:t>use </a:t>
            </a:r>
            <a:r>
              <a:rPr dirty="0" sz="1600" b="1" i="1">
                <a:latin typeface="Arial"/>
                <a:cs typeface="Arial"/>
              </a:rPr>
              <a:t>indexes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for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keys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if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the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order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of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the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item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may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change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in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future. It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creates</a:t>
            </a:r>
            <a:r>
              <a:rPr dirty="0" sz="1600" spc="-3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confusion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for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the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developer</a:t>
            </a:r>
            <a:r>
              <a:rPr dirty="0" sz="1600" spc="-10" b="1" i="1">
                <a:latin typeface="Arial"/>
                <a:cs typeface="Arial"/>
              </a:rPr>
              <a:t> </a:t>
            </a:r>
            <a:r>
              <a:rPr dirty="0" sz="1600" spc="-25" b="1" i="1">
                <a:latin typeface="Arial"/>
                <a:cs typeface="Arial"/>
              </a:rPr>
              <a:t>and </a:t>
            </a:r>
            <a:r>
              <a:rPr dirty="0" sz="1600" b="1" i="1">
                <a:latin typeface="Arial"/>
                <a:cs typeface="Arial"/>
              </a:rPr>
              <a:t>may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cause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issues</a:t>
            </a:r>
            <a:r>
              <a:rPr dirty="0" sz="1600" spc="-40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with</a:t>
            </a:r>
            <a:r>
              <a:rPr dirty="0" sz="1600" spc="-1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the</a:t>
            </a:r>
            <a:r>
              <a:rPr dirty="0" sz="1600" spc="-2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component</a:t>
            </a:r>
            <a:r>
              <a:rPr dirty="0" sz="1600" spc="-20" b="1" i="1">
                <a:latin typeface="Arial"/>
                <a:cs typeface="Arial"/>
              </a:rPr>
              <a:t> </a:t>
            </a:r>
            <a:r>
              <a:rPr dirty="0" sz="1600" spc="-10" b="1" i="1">
                <a:latin typeface="Arial"/>
                <a:cs typeface="Arial"/>
              </a:rPr>
              <a:t>state.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440"/>
            <a:ext cx="19335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0"/>
              <a:t> </a:t>
            </a:r>
            <a:r>
              <a:rPr dirty="0" spc="-150"/>
              <a:t>Keys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142220" cy="360934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Nesting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Lists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JSX</a:t>
            </a:r>
            <a:endParaRPr sz="1600">
              <a:latin typeface="Verdana"/>
              <a:cs typeface="Verdana"/>
            </a:endParaRPr>
          </a:p>
          <a:p>
            <a:pPr marL="12700" marR="758825">
              <a:lnSpc>
                <a:spcPts val="1850"/>
              </a:lnSpc>
              <a:spcBef>
                <a:spcPts val="1130"/>
              </a:spcBef>
            </a:pP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nested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ability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your </a:t>
            </a:r>
            <a:r>
              <a:rPr dirty="0" sz="1600">
                <a:latin typeface="Verdana"/>
                <a:cs typeface="Verdana"/>
              </a:rPr>
              <a:t>variables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detail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using.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Looping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Over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an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r>
              <a:rPr dirty="0" u="sng" sz="16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Instead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of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an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  <a:p>
            <a:pPr marL="12700" marR="327660">
              <a:lnSpc>
                <a:spcPct val="100000"/>
              </a:lnSpc>
              <a:spcBef>
                <a:spcPts val="1010"/>
              </a:spcBef>
            </a:pPr>
            <a:r>
              <a:rPr dirty="0" sz="1600" spc="-20">
                <a:latin typeface="Verdana"/>
                <a:cs typeface="Verdana"/>
              </a:rPr>
              <a:t>Array.map()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arrays.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loop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over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display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JSX,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we'll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strategy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don't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.map()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we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advantage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of.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strategy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Array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Object.keys()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those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keys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25">
                <a:latin typeface="Verdana"/>
                <a:cs typeface="Verdana"/>
              </a:rPr>
              <a:t> out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10">
                <a:latin typeface="Verdana"/>
                <a:cs typeface="Verdana"/>
              </a:rPr>
              <a:t> object.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980813"/>
            <a:ext cx="8400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We'll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Object.keys()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convert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over.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0377" y="3116707"/>
            <a:ext cx="6483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9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Conditional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0">
                <a:solidFill>
                  <a:srgbClr val="252525"/>
                </a:solidFill>
                <a:latin typeface="Verdana"/>
                <a:cs typeface="Verdana"/>
              </a:rPr>
              <a:t>Rendering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9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5"/>
              <a:t>Rendering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161270" cy="3275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9705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distinct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encapsulate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need.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 marR="90170">
              <a:lnSpc>
                <a:spcPct val="107000"/>
              </a:lnSpc>
              <a:spcBef>
                <a:spcPts val="1795"/>
              </a:spcBef>
            </a:pP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 </a:t>
            </a:r>
            <a:r>
              <a:rPr dirty="0" sz="1600">
                <a:latin typeface="Verdana"/>
                <a:cs typeface="Verdana"/>
              </a:rPr>
              <a:t>operators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operator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representing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let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</a:t>
            </a:r>
            <a:r>
              <a:rPr dirty="0" sz="1600" spc="-10">
                <a:latin typeface="Verdana"/>
                <a:cs typeface="Verdana"/>
              </a:rPr>
              <a:t> them.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encapsulate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that,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words,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several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decides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React,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 </a:t>
            </a:r>
            <a:r>
              <a:rPr dirty="0" sz="1600">
                <a:latin typeface="Verdana"/>
                <a:cs typeface="Verdana"/>
              </a:rPr>
              <a:t>operators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representing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update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9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5"/>
              <a:t>Rendering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49"/>
            <a:ext cx="9053830" cy="2569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ts val="1914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below.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914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25">
                <a:latin typeface="Verdana"/>
                <a:cs typeface="Verdana"/>
              </a:rPr>
              <a:t>If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logical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&amp;&amp;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20">
                <a:latin typeface="Verdana"/>
                <a:cs typeface="Verdana"/>
              </a:rPr>
              <a:t>Ternary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Preventing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Rendering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enums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9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5"/>
              <a:t>Rendering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064750" cy="4919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if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18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easiest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restricted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total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block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true,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Element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12700" marR="591820">
              <a:lnSpc>
                <a:spcPct val="107500"/>
              </a:lnSpc>
              <a:spcBef>
                <a:spcPts val="1310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output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doesn’t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change.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ternary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12700" marR="139065">
              <a:lnSpc>
                <a:spcPts val="1910"/>
              </a:lnSpc>
              <a:spcBef>
                <a:spcPts val="1230"/>
              </a:spcBef>
            </a:pP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ternary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used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cases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where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two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blocks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alternate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given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certain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condition.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This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makes </a:t>
            </a:r>
            <a:r>
              <a:rPr dirty="0" sz="1600">
                <a:latin typeface="Segoe UI"/>
                <a:cs typeface="Segoe UI"/>
              </a:rPr>
              <a:t>your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if-</a:t>
            </a:r>
            <a:r>
              <a:rPr dirty="0" sz="1600">
                <a:latin typeface="Segoe UI"/>
                <a:cs typeface="Segoe UI"/>
              </a:rPr>
              <a:t>else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statement</a:t>
            </a:r>
            <a:r>
              <a:rPr dirty="0" sz="1600" spc="-5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more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concise.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takes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three</a:t>
            </a:r>
            <a:r>
              <a:rPr dirty="0" sz="1600" spc="-3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operands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and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used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shortcut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for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statement.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0" b="1">
                <a:latin typeface="Segoe UI"/>
                <a:cs typeface="Segoe UI"/>
              </a:rPr>
              <a:t>Syntax: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600">
                <a:latin typeface="Segoe UI"/>
                <a:cs typeface="Segoe UI"/>
              </a:rPr>
              <a:t>condition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?</a:t>
            </a:r>
            <a:r>
              <a:rPr dirty="0" sz="1600" spc="39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true</a:t>
            </a:r>
            <a:r>
              <a:rPr dirty="0" sz="1600" spc="-1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: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20" b="1">
                <a:latin typeface="Segoe UI"/>
                <a:cs typeface="Segoe UI"/>
              </a:rPr>
              <a:t>false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true</a:t>
            </a:r>
            <a:r>
              <a:rPr dirty="0" sz="1600">
                <a:latin typeface="Segoe UI"/>
                <a:cs typeface="Segoe UI"/>
              </a:rPr>
              <a:t>,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statement1</a:t>
            </a:r>
            <a:r>
              <a:rPr dirty="0" sz="1600" spc="-3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will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rendered.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Otherwise,</a:t>
            </a:r>
            <a:r>
              <a:rPr dirty="0" sz="1600" spc="20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false</a:t>
            </a:r>
            <a:r>
              <a:rPr dirty="0" sz="1600" spc="-5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will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be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rendered.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ts val="1914"/>
              </a:lnSpc>
              <a:spcBef>
                <a:spcPts val="1025"/>
              </a:spcBef>
            </a:pPr>
            <a:r>
              <a:rPr dirty="0" sz="1600">
                <a:latin typeface="Segoe UI"/>
                <a:cs typeface="Segoe UI"/>
              </a:rPr>
              <a:t>This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Another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method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for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conditionally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rendering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elements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inline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to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JavaScript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conditional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ts val="1914"/>
              </a:lnSpc>
            </a:pP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condition?</a:t>
            </a:r>
            <a:r>
              <a:rPr dirty="0" sz="1600" spc="-60" b="1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true:</a:t>
            </a:r>
            <a:r>
              <a:rPr dirty="0" sz="1600" spc="-30" b="1">
                <a:latin typeface="Segoe UI"/>
                <a:cs typeface="Segoe UI"/>
              </a:rPr>
              <a:t> </a:t>
            </a:r>
            <a:r>
              <a:rPr dirty="0" sz="1600" spc="-10" b="1">
                <a:latin typeface="Segoe UI"/>
                <a:cs typeface="Segoe UI"/>
              </a:rPr>
              <a:t>false</a:t>
            </a:r>
            <a:r>
              <a:rPr dirty="0" sz="1600" spc="-10"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9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5"/>
              <a:t>Rendering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13504"/>
            <a:ext cx="8045450" cy="3937635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Logical</a:t>
            </a:r>
            <a:r>
              <a:rPr dirty="0" u="sng" sz="12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&amp;&amp;</a:t>
            </a:r>
            <a:r>
              <a:rPr dirty="0" u="sng" sz="12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Operator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955"/>
              </a:spcBef>
            </a:pPr>
            <a:r>
              <a:rPr dirty="0" sz="1600">
                <a:latin typeface="Segoe UI"/>
                <a:cs typeface="Segoe UI"/>
              </a:rPr>
              <a:t>This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used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for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checking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condition.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95">
                <a:latin typeface="Segoe UI"/>
                <a:cs typeface="Segoe UI"/>
              </a:rPr>
              <a:t> </a:t>
            </a:r>
            <a:r>
              <a:rPr dirty="0" sz="1600" b="1">
                <a:latin typeface="Verdana"/>
                <a:cs typeface="Verdana"/>
              </a:rPr>
              <a:t>true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will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return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 spc="-25">
                <a:latin typeface="Segoe UI"/>
                <a:cs typeface="Segoe UI"/>
              </a:rPr>
              <a:t>the </a:t>
            </a:r>
            <a:r>
              <a:rPr dirty="0" sz="1600">
                <a:latin typeface="Segoe UI"/>
                <a:cs typeface="Segoe UI"/>
              </a:rPr>
              <a:t>element</a:t>
            </a:r>
            <a:r>
              <a:rPr dirty="0" sz="1600" spc="80">
                <a:latin typeface="Segoe UI"/>
                <a:cs typeface="Segoe UI"/>
              </a:rPr>
              <a:t> </a:t>
            </a:r>
            <a:r>
              <a:rPr dirty="0" sz="1600" b="1">
                <a:latin typeface="Verdana"/>
                <a:cs typeface="Verdana"/>
              </a:rPr>
              <a:t>right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>
                <a:latin typeface="Segoe UI"/>
                <a:cs typeface="Segoe UI"/>
              </a:rPr>
              <a:t>after</a:t>
            </a:r>
            <a:r>
              <a:rPr dirty="0" sz="1600" spc="90">
                <a:latin typeface="Segoe UI"/>
                <a:cs typeface="Segoe UI"/>
              </a:rPr>
              <a:t> </a:t>
            </a:r>
            <a:r>
              <a:rPr dirty="0" sz="1600" b="1">
                <a:latin typeface="Verdana"/>
                <a:cs typeface="Verdana"/>
              </a:rPr>
              <a:t>&amp;&amp;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Segoe UI"/>
                <a:cs typeface="Segoe UI"/>
              </a:rPr>
              <a:t>and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90">
                <a:latin typeface="Segoe UI"/>
                <a:cs typeface="Segoe UI"/>
              </a:rPr>
              <a:t> </a:t>
            </a:r>
            <a:r>
              <a:rPr dirty="0" sz="1600" b="1">
                <a:latin typeface="Verdana"/>
                <a:cs typeface="Verdana"/>
              </a:rPr>
              <a:t>false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Segoe UI"/>
                <a:cs typeface="Segoe UI"/>
              </a:rPr>
              <a:t>react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will</a:t>
            </a:r>
            <a:r>
              <a:rPr dirty="0" sz="1600" spc="100">
                <a:latin typeface="Segoe UI"/>
                <a:cs typeface="Segoe UI"/>
              </a:rPr>
              <a:t> </a:t>
            </a:r>
            <a:r>
              <a:rPr dirty="0" sz="1600" b="1">
                <a:latin typeface="Verdana"/>
                <a:cs typeface="Verdana"/>
              </a:rPr>
              <a:t>ignore</a:t>
            </a:r>
            <a:r>
              <a:rPr dirty="0" sz="1600" spc="15" b="1">
                <a:latin typeface="Verdana"/>
                <a:cs typeface="Verdana"/>
              </a:rPr>
              <a:t> </a:t>
            </a:r>
            <a:r>
              <a:rPr dirty="0" sz="1600">
                <a:latin typeface="Segoe UI"/>
                <a:cs typeface="Segoe UI"/>
              </a:rPr>
              <a:t>and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skip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 spc="-25">
                <a:latin typeface="Segoe UI"/>
                <a:cs typeface="Segoe UI"/>
              </a:rPr>
              <a:t>it.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1200" spc="-10">
                <a:solidFill>
                  <a:srgbClr val="FF0000"/>
                </a:solidFill>
                <a:latin typeface="Arial MT"/>
                <a:cs typeface="Arial MT"/>
              </a:rPr>
              <a:t>Syntax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latin typeface="Verdana"/>
                <a:cs typeface="Verdana"/>
              </a:rPr>
              <a:t>{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condition</a:t>
            </a:r>
            <a:r>
              <a:rPr dirty="0" sz="1200" spc="-65">
                <a:latin typeface="Verdana"/>
                <a:cs typeface="Verdana"/>
              </a:rPr>
              <a:t> </a:t>
            </a:r>
            <a:r>
              <a:rPr dirty="0" sz="1200" spc="-25">
                <a:latin typeface="Verdana"/>
                <a:cs typeface="Verdana"/>
              </a:rPr>
              <a:t>&amp;&amp;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Verdana"/>
              <a:cs typeface="Verdana"/>
            </a:endParaRPr>
          </a:p>
          <a:p>
            <a:pPr marL="229235">
              <a:lnSpc>
                <a:spcPct val="100000"/>
              </a:lnSpc>
            </a:pP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//</a:t>
            </a:r>
            <a:r>
              <a:rPr dirty="0" sz="1200" spc="-15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whatever</a:t>
            </a:r>
            <a:r>
              <a:rPr dirty="0" sz="1200" spc="-1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written</a:t>
            </a:r>
            <a:r>
              <a:rPr dirty="0" sz="1200" spc="-1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after</a:t>
            </a:r>
            <a:r>
              <a:rPr dirty="0" sz="1200" spc="-25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&amp;&amp;</a:t>
            </a:r>
            <a:r>
              <a:rPr dirty="0" sz="1200" spc="-15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will</a:t>
            </a:r>
            <a:r>
              <a:rPr dirty="0" sz="1200" spc="-25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be</a:t>
            </a:r>
            <a:r>
              <a:rPr dirty="0" sz="1200" spc="-2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a</a:t>
            </a:r>
            <a:r>
              <a:rPr dirty="0" sz="1200" spc="-2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part</a:t>
            </a:r>
            <a:r>
              <a:rPr dirty="0" sz="1200" spc="-25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8200"/>
                </a:solidFill>
                <a:latin typeface="Verdana"/>
                <a:cs typeface="Verdana"/>
              </a:rPr>
              <a:t>of</a:t>
            </a:r>
            <a:r>
              <a:rPr dirty="0" sz="1200" spc="-20">
                <a:solidFill>
                  <a:srgbClr val="008200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8200"/>
                </a:solidFill>
                <a:latin typeface="Verdana"/>
                <a:cs typeface="Verdana"/>
              </a:rPr>
              <a:t>output.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latin typeface="Verdana"/>
                <a:cs typeface="Verdana"/>
              </a:rPr>
              <a:t>}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Segoe UI"/>
                <a:cs typeface="Segoe UI"/>
              </a:rPr>
              <a:t>We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can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understand</a:t>
            </a:r>
            <a:r>
              <a:rPr dirty="0" sz="1200" spc="-4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behavior</a:t>
            </a:r>
            <a:r>
              <a:rPr dirty="0" sz="1200" spc="-4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of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this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concept</a:t>
            </a:r>
            <a:r>
              <a:rPr dirty="0" sz="1200" spc="-4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from</a:t>
            </a:r>
            <a:r>
              <a:rPr dirty="0" sz="1200" spc="-4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below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example.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Segoe UI"/>
                <a:cs typeface="Segoe UI"/>
              </a:rPr>
              <a:t>If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you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run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below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code,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you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will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not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see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 </a:t>
            </a:r>
            <a:r>
              <a:rPr dirty="0" sz="1200" b="1">
                <a:latin typeface="Segoe UI"/>
                <a:cs typeface="Segoe UI"/>
              </a:rPr>
              <a:t>alert</a:t>
            </a:r>
            <a:r>
              <a:rPr dirty="0" sz="1200" spc="-20" b="1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message because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condition</a:t>
            </a:r>
            <a:r>
              <a:rPr dirty="0" sz="1200" spc="-4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is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not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matching.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5072253"/>
            <a:ext cx="5027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(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sahosoft</a:t>
            </a:r>
            <a:r>
              <a:rPr dirty="0" sz="1200" spc="-2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==</a:t>
            </a:r>
            <a:r>
              <a:rPr dirty="0" sz="1200" spc="-25"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sahosoft</a:t>
            </a:r>
            <a:r>
              <a:rPr dirty="0" sz="1200">
                <a:latin typeface="Verdana"/>
                <a:cs typeface="Verdana"/>
              </a:rPr>
              <a:t>)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>
                <a:latin typeface="Segoe UI"/>
                <a:cs typeface="Segoe UI"/>
              </a:rPr>
              <a:t>&amp;&amp;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alert</a:t>
            </a:r>
            <a:r>
              <a:rPr dirty="0" sz="1200">
                <a:latin typeface="Verdana"/>
                <a:cs typeface="Verdana"/>
              </a:rPr>
              <a:t>(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'This</a:t>
            </a:r>
            <a:r>
              <a:rPr dirty="0" sz="1200" spc="-3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alert</a:t>
            </a:r>
            <a:r>
              <a:rPr dirty="0" sz="1200" spc="-2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will</a:t>
            </a:r>
            <a:r>
              <a:rPr dirty="0" sz="1200" spc="-3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never</a:t>
            </a:r>
            <a:r>
              <a:rPr dirty="0" sz="1200" spc="-3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be</a:t>
            </a:r>
            <a:r>
              <a:rPr dirty="0" sz="1200" spc="-3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00FF"/>
                </a:solidFill>
                <a:latin typeface="Verdana"/>
                <a:cs typeface="Verdana"/>
              </a:rPr>
              <a:t>shown!'</a:t>
            </a:r>
            <a:r>
              <a:rPr dirty="0" sz="1200" spc="-1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473090"/>
            <a:ext cx="6189980" cy="63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egoe UI"/>
                <a:cs typeface="Segoe UI"/>
              </a:rPr>
              <a:t>If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you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run</a:t>
            </a:r>
            <a:r>
              <a:rPr dirty="0" sz="1200" spc="-4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below</a:t>
            </a:r>
            <a:r>
              <a:rPr dirty="0" sz="1200" spc="-3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code,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you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will</a:t>
            </a:r>
            <a:r>
              <a:rPr dirty="0" sz="1200" spc="-2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see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alert</a:t>
            </a:r>
            <a:r>
              <a:rPr dirty="0" sz="1200" spc="-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message</a:t>
            </a:r>
            <a:r>
              <a:rPr dirty="0" sz="1200" spc="1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because</a:t>
            </a:r>
            <a:r>
              <a:rPr dirty="0" sz="1200" spc="-3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the</a:t>
            </a:r>
            <a:r>
              <a:rPr dirty="0" sz="1200" spc="-20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condition</a:t>
            </a:r>
            <a:r>
              <a:rPr dirty="0" sz="1200" spc="-45">
                <a:latin typeface="Segoe UI"/>
                <a:cs typeface="Segoe UI"/>
              </a:rPr>
              <a:t> </a:t>
            </a:r>
            <a:r>
              <a:rPr dirty="0" sz="1200">
                <a:latin typeface="Segoe UI"/>
                <a:cs typeface="Segoe UI"/>
              </a:rPr>
              <a:t>is</a:t>
            </a:r>
            <a:r>
              <a:rPr dirty="0" sz="1200" spc="-15">
                <a:latin typeface="Segoe UI"/>
                <a:cs typeface="Segoe UI"/>
              </a:rPr>
              <a:t> </a:t>
            </a:r>
            <a:r>
              <a:rPr dirty="0" sz="1200" spc="-10">
                <a:latin typeface="Segoe UI"/>
                <a:cs typeface="Segoe UI"/>
              </a:rPr>
              <a:t>matching.</a:t>
            </a:r>
            <a:endParaRPr sz="12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(</a:t>
            </a:r>
            <a:r>
              <a:rPr dirty="0" sz="1200">
                <a:solidFill>
                  <a:srgbClr val="C00000"/>
                </a:solidFill>
                <a:latin typeface="Verdana"/>
                <a:cs typeface="Verdana"/>
              </a:rPr>
              <a:t>10</a:t>
            </a:r>
            <a:r>
              <a:rPr dirty="0" sz="1200" spc="-15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&gt;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C00000"/>
                </a:solidFill>
                <a:latin typeface="Verdana"/>
                <a:cs typeface="Verdana"/>
              </a:rPr>
              <a:t>5</a:t>
            </a:r>
            <a:r>
              <a:rPr dirty="0" sz="1200">
                <a:latin typeface="Verdana"/>
                <a:cs typeface="Verdana"/>
              </a:rPr>
              <a:t>)</a:t>
            </a:r>
            <a:r>
              <a:rPr dirty="0" sz="1200" spc="-1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&amp;&amp;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alert(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'This</a:t>
            </a:r>
            <a:r>
              <a:rPr dirty="0" sz="1200" spc="-5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alert</a:t>
            </a:r>
            <a:r>
              <a:rPr dirty="0" sz="1200" spc="-2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will</a:t>
            </a:r>
            <a:r>
              <a:rPr dirty="0" sz="1200" spc="-2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00FF"/>
                </a:solidFill>
                <a:latin typeface="Verdana"/>
                <a:cs typeface="Verdana"/>
              </a:rPr>
              <a:t>be</a:t>
            </a:r>
            <a:r>
              <a:rPr dirty="0" sz="1200" spc="-10">
                <a:solidFill>
                  <a:srgbClr val="0000FF"/>
                </a:solidFill>
                <a:latin typeface="Verdana"/>
                <a:cs typeface="Verdana"/>
              </a:rPr>
              <a:t> shown!'</a:t>
            </a:r>
            <a:r>
              <a:rPr dirty="0" sz="1200" spc="-1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9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5"/>
              <a:t>Rendering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9820"/>
            <a:ext cx="10015855" cy="370077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Preventing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</a:t>
            </a:r>
            <a:r>
              <a:rPr dirty="0" u="sng" sz="16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from</a:t>
            </a:r>
            <a:r>
              <a:rPr dirty="0" u="sng" sz="16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Rendering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600"/>
              </a:lnSpc>
              <a:spcBef>
                <a:spcPts val="969"/>
              </a:spcBef>
            </a:pP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rare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cases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you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might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want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component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to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hide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itself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even</a:t>
            </a:r>
            <a:r>
              <a:rPr dirty="0" sz="1600" spc="-6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though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was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rendered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by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another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component.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 spc="-25">
                <a:latin typeface="Segoe UI"/>
                <a:cs typeface="Segoe UI"/>
              </a:rPr>
              <a:t>To </a:t>
            </a:r>
            <a:r>
              <a:rPr dirty="0" sz="1600">
                <a:latin typeface="Segoe UI"/>
                <a:cs typeface="Segoe UI"/>
              </a:rPr>
              <a:t>do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this</a:t>
            </a:r>
            <a:r>
              <a:rPr dirty="0" sz="1600" spc="-5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return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null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instead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of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its</a:t>
            </a:r>
            <a:r>
              <a:rPr dirty="0" sz="1600" spc="-6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output.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Switch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case</a:t>
            </a:r>
            <a:r>
              <a:rPr dirty="0" u="sng" sz="16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12700" marR="406400">
              <a:lnSpc>
                <a:spcPts val="1910"/>
              </a:lnSpc>
              <a:spcBef>
                <a:spcPts val="1045"/>
              </a:spcBef>
            </a:pPr>
            <a:r>
              <a:rPr dirty="0" sz="1600">
                <a:latin typeface="Segoe UI"/>
                <a:cs typeface="Segoe UI"/>
              </a:rPr>
              <a:t>Sometimes</a:t>
            </a:r>
            <a:r>
              <a:rPr dirty="0" sz="1600" spc="-7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5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possible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to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have</a:t>
            </a:r>
            <a:r>
              <a:rPr dirty="0" sz="1600" spc="-5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multiple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conditional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renderings.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5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switch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case,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conditional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rendering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 spc="-25">
                <a:latin typeface="Segoe UI"/>
                <a:cs typeface="Segoe UI"/>
              </a:rPr>
              <a:t>is </a:t>
            </a:r>
            <a:r>
              <a:rPr dirty="0" sz="1600">
                <a:latin typeface="Segoe UI"/>
                <a:cs typeface="Segoe UI"/>
              </a:rPr>
              <a:t>applied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based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on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different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state.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Conditional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Rendering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with</a:t>
            </a:r>
            <a:r>
              <a:rPr dirty="0" u="sng" sz="16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enums</a:t>
            </a:r>
            <a:endParaRPr sz="1600">
              <a:latin typeface="Verdana"/>
              <a:cs typeface="Verdana"/>
            </a:endParaRPr>
          </a:p>
          <a:p>
            <a:pPr marL="12700" marR="269240">
              <a:lnSpc>
                <a:spcPct val="99100"/>
              </a:lnSpc>
              <a:spcBef>
                <a:spcPts val="1030"/>
              </a:spcBef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enum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great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readable</a:t>
            </a:r>
            <a:r>
              <a:rPr dirty="0" sz="1600" spc="20" b="1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as </a:t>
            </a:r>
            <a:r>
              <a:rPr dirty="0" sz="1600">
                <a:latin typeface="Verdana"/>
                <a:cs typeface="Verdana"/>
              </a:rPr>
              <a:t>compared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operator.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perfect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mapping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state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also </a:t>
            </a:r>
            <a:r>
              <a:rPr dirty="0" sz="1600">
                <a:latin typeface="Verdana"/>
                <a:cs typeface="Verdana"/>
              </a:rPr>
              <a:t>perfect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mapping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condition.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70"/>
              <a:t> </a:t>
            </a:r>
            <a:r>
              <a:rPr dirty="0" sz="3600" spc="-375"/>
              <a:t>Lists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0"/>
              <a:t> </a:t>
            </a:r>
            <a:r>
              <a:rPr dirty="0" spc="-295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10137140" cy="88011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880"/>
              </a:lnSpc>
              <a:spcBef>
                <a:spcPts val="190"/>
              </a:spcBef>
            </a:pPr>
            <a:r>
              <a:rPr dirty="0" sz="1600">
                <a:latin typeface="Verdana"/>
                <a:cs typeface="Verdana"/>
              </a:rPr>
              <a:t>Lists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ordered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format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menus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websites.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similar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lists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map()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traversing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lists.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2025-06-14T06:41:37Z</dcterms:created>
  <dcterms:modified xsi:type="dcterms:W3CDTF">2025-06-14T06:41:37Z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2010</vt:lpwstr>
  </property>
</Properties>
</file>