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8270" y="3116402"/>
            <a:ext cx="713994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0070" y="250647"/>
            <a:ext cx="71454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tyled-components.com/docs/advanced#theming" TargetMode="External"/><Relationship Id="rId3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1523"/>
            <a:ext cx="12189460" cy="6859905"/>
            <a:chOff x="0" y="-1523"/>
            <a:chExt cx="12189460" cy="68599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2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1523"/>
              <a:ext cx="2851404" cy="685952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4323588"/>
            <a:ext cx="1741170" cy="779145"/>
          </a:xfrm>
          <a:custGeom>
            <a:avLst/>
            <a:gdLst/>
            <a:ahLst/>
            <a:cxnLst/>
            <a:rect l="l" t="t" r="r" b="b"/>
            <a:pathLst>
              <a:path w="1741170" h="779145">
                <a:moveTo>
                  <a:pt x="1345057" y="0"/>
                </a:moveTo>
                <a:lnTo>
                  <a:pt x="0" y="0"/>
                </a:lnTo>
                <a:lnTo>
                  <a:pt x="0" y="778763"/>
                </a:lnTo>
                <a:lnTo>
                  <a:pt x="1345057" y="778763"/>
                </a:lnTo>
                <a:lnTo>
                  <a:pt x="1354748" y="777956"/>
                </a:lnTo>
                <a:lnTo>
                  <a:pt x="1362678" y="775827"/>
                </a:lnTo>
                <a:lnTo>
                  <a:pt x="1368845" y="772816"/>
                </a:lnTo>
                <a:lnTo>
                  <a:pt x="1373251" y="769366"/>
                </a:lnTo>
                <a:lnTo>
                  <a:pt x="1373251" y="764667"/>
                </a:lnTo>
                <a:lnTo>
                  <a:pt x="1377950" y="764667"/>
                </a:lnTo>
                <a:lnTo>
                  <a:pt x="1734058" y="408178"/>
                </a:lnTo>
                <a:lnTo>
                  <a:pt x="1739344" y="399587"/>
                </a:lnTo>
                <a:lnTo>
                  <a:pt x="1741106" y="388794"/>
                </a:lnTo>
                <a:lnTo>
                  <a:pt x="1739344" y="377120"/>
                </a:lnTo>
                <a:lnTo>
                  <a:pt x="1734058" y="365887"/>
                </a:lnTo>
                <a:lnTo>
                  <a:pt x="1377950" y="14097"/>
                </a:lnTo>
                <a:lnTo>
                  <a:pt x="1377950" y="9398"/>
                </a:lnTo>
                <a:lnTo>
                  <a:pt x="1373251" y="9398"/>
                </a:lnTo>
                <a:lnTo>
                  <a:pt x="1368845" y="5947"/>
                </a:lnTo>
                <a:lnTo>
                  <a:pt x="1362678" y="2936"/>
                </a:lnTo>
                <a:lnTo>
                  <a:pt x="1354748" y="807"/>
                </a:lnTo>
                <a:lnTo>
                  <a:pt x="1345057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296416" y="5663894"/>
            <a:ext cx="2778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217675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76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06195">
              <a:lnSpc>
                <a:spcPct val="100000"/>
              </a:lnSpc>
              <a:spcBef>
                <a:spcPts val="95"/>
              </a:spcBef>
            </a:pPr>
            <a:r>
              <a:rPr dirty="0" sz="4000" spc="75">
                <a:solidFill>
                  <a:srgbClr val="FF0000"/>
                </a:solidFill>
              </a:rPr>
              <a:t>React</a:t>
            </a:r>
            <a:r>
              <a:rPr dirty="0" sz="4000" spc="-270">
                <a:solidFill>
                  <a:srgbClr val="FF0000"/>
                </a:solidFill>
              </a:rPr>
              <a:t> </a:t>
            </a:r>
            <a:r>
              <a:rPr dirty="0" sz="4000" spc="-225">
                <a:solidFill>
                  <a:srgbClr val="FF0000"/>
                </a:solidFill>
              </a:rPr>
              <a:t>Js</a:t>
            </a:r>
            <a:r>
              <a:rPr dirty="0" sz="4000" spc="-290">
                <a:solidFill>
                  <a:srgbClr val="FF0000"/>
                </a:solidFill>
              </a:rPr>
              <a:t> </a:t>
            </a:r>
            <a:r>
              <a:rPr dirty="0" sz="4000" spc="-65">
                <a:solidFill>
                  <a:srgbClr val="FF0000"/>
                </a:solidFill>
              </a:rPr>
              <a:t>Online</a:t>
            </a:r>
            <a:r>
              <a:rPr dirty="0" sz="4000" spc="-295">
                <a:solidFill>
                  <a:srgbClr val="FF0000"/>
                </a:solidFill>
              </a:rPr>
              <a:t> </a:t>
            </a:r>
            <a:r>
              <a:rPr dirty="0" sz="4000" spc="-170">
                <a:solidFill>
                  <a:srgbClr val="FF0000"/>
                </a:solidFill>
              </a:rPr>
              <a:t>Training</a:t>
            </a:r>
            <a:endParaRPr sz="4000"/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9676" y="6161530"/>
            <a:ext cx="685800" cy="598932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8276" y="1752600"/>
            <a:ext cx="9144000" cy="32583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72335">
              <a:lnSpc>
                <a:spcPct val="100000"/>
              </a:lnSpc>
              <a:spcBef>
                <a:spcPts val="100"/>
              </a:spcBef>
            </a:pPr>
            <a:r>
              <a:rPr dirty="0" sz="3600" spc="-330"/>
              <a:t>CSS</a:t>
            </a:r>
            <a:r>
              <a:rPr dirty="0" sz="3600" spc="-275"/>
              <a:t> </a:t>
            </a:r>
            <a:r>
              <a:rPr dirty="0" sz="3600" spc="-10"/>
              <a:t>Modules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65"/>
              <a:t>CSS</a:t>
            </a:r>
            <a:r>
              <a:rPr dirty="0" spc="-190"/>
              <a:t> </a:t>
            </a:r>
            <a:r>
              <a:rPr dirty="0" spc="-10"/>
              <a:t>Modules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07109"/>
            <a:ext cx="10231120" cy="36150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Verdana"/>
                <a:cs typeface="Verdana"/>
              </a:rPr>
              <a:t>Dependencies:</a:t>
            </a:r>
            <a:r>
              <a:rPr dirty="0" sz="1500" spc="-120">
                <a:latin typeface="Verdana"/>
                <a:cs typeface="Verdana"/>
              </a:rPr>
              <a:t> </a:t>
            </a:r>
            <a:r>
              <a:rPr dirty="0" sz="1500" spc="-20" b="1">
                <a:latin typeface="Verdana"/>
                <a:cs typeface="Verdana"/>
              </a:rPr>
              <a:t>None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dirty="0" sz="1500">
                <a:latin typeface="Verdana"/>
                <a:cs typeface="Verdana"/>
              </a:rPr>
              <a:t>Difficulty:</a:t>
            </a:r>
            <a:r>
              <a:rPr dirty="0" sz="1500" spc="-65">
                <a:latin typeface="Verdana"/>
                <a:cs typeface="Verdana"/>
              </a:rPr>
              <a:t> </a:t>
            </a:r>
            <a:r>
              <a:rPr dirty="0" sz="1500" spc="-10" b="1">
                <a:latin typeface="Verdana"/>
                <a:cs typeface="Verdana"/>
              </a:rPr>
              <a:t>Tough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15"/>
              </a:spcBef>
            </a:pPr>
            <a:r>
              <a:rPr dirty="0" sz="1500">
                <a:latin typeface="Verdana"/>
                <a:cs typeface="Verdana"/>
              </a:rPr>
              <a:t>Approach:</a:t>
            </a:r>
            <a:r>
              <a:rPr dirty="0" sz="1500" spc="-60">
                <a:latin typeface="Verdana"/>
                <a:cs typeface="Verdana"/>
              </a:rPr>
              <a:t> </a:t>
            </a:r>
            <a:r>
              <a:rPr dirty="0" sz="1500" spc="-10" b="1">
                <a:latin typeface="Verdana"/>
                <a:cs typeface="Verdana"/>
              </a:rPr>
              <a:t>Better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500">
              <a:latin typeface="Verdana"/>
              <a:cs typeface="Verdana"/>
            </a:endParaRPr>
          </a:p>
          <a:p>
            <a:pPr marL="12700" marR="310515">
              <a:lnSpc>
                <a:spcPct val="95300"/>
              </a:lnSpc>
            </a:pPr>
            <a:r>
              <a:rPr dirty="0" sz="1500">
                <a:latin typeface="Verdana"/>
                <a:cs typeface="Verdana"/>
              </a:rPr>
              <a:t>If</a:t>
            </a:r>
            <a:r>
              <a:rPr dirty="0" sz="1500" spc="-2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you’ve</a:t>
            </a:r>
            <a:r>
              <a:rPr dirty="0" sz="1500" spc="-4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ever</a:t>
            </a:r>
            <a:r>
              <a:rPr dirty="0" sz="1500" spc="-5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felt</a:t>
            </a:r>
            <a:r>
              <a:rPr dirty="0" sz="1500" spc="-2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like</a:t>
            </a:r>
            <a:r>
              <a:rPr dirty="0" sz="1500" spc="-1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the</a:t>
            </a:r>
            <a:r>
              <a:rPr dirty="0" sz="1500" spc="-3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CSS</a:t>
            </a:r>
            <a:r>
              <a:rPr dirty="0" sz="1500" spc="-2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global</a:t>
            </a:r>
            <a:r>
              <a:rPr dirty="0" sz="1500" spc="-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scope</a:t>
            </a:r>
            <a:r>
              <a:rPr dirty="0" sz="1500" spc="-2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problem</a:t>
            </a:r>
            <a:r>
              <a:rPr dirty="0" sz="1500" spc="-1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takes</a:t>
            </a:r>
            <a:r>
              <a:rPr dirty="0" sz="1500" spc="-3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up</a:t>
            </a:r>
            <a:r>
              <a:rPr dirty="0" sz="1500" spc="-2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most</a:t>
            </a:r>
            <a:r>
              <a:rPr dirty="0" sz="1500" spc="-2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of</a:t>
            </a:r>
            <a:r>
              <a:rPr dirty="0" sz="1500" spc="-3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your</a:t>
            </a:r>
            <a:r>
              <a:rPr dirty="0" sz="1500" spc="-3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time</a:t>
            </a:r>
            <a:r>
              <a:rPr dirty="0" sz="1500" spc="-2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when</a:t>
            </a:r>
            <a:r>
              <a:rPr dirty="0" sz="1500" spc="-2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you</a:t>
            </a:r>
            <a:r>
              <a:rPr dirty="0" sz="1500" spc="-3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have</a:t>
            </a:r>
            <a:r>
              <a:rPr dirty="0" sz="1500" spc="-2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to</a:t>
            </a:r>
            <a:r>
              <a:rPr dirty="0" sz="1500" spc="-40">
                <a:latin typeface="Verdana"/>
                <a:cs typeface="Verdana"/>
              </a:rPr>
              <a:t> </a:t>
            </a:r>
            <a:r>
              <a:rPr dirty="0" sz="1500" spc="-20">
                <a:latin typeface="Verdana"/>
                <a:cs typeface="Verdana"/>
              </a:rPr>
              <a:t>find </a:t>
            </a:r>
            <a:r>
              <a:rPr dirty="0" sz="1500">
                <a:latin typeface="Verdana"/>
                <a:cs typeface="Verdana"/>
              </a:rPr>
              <a:t>what</a:t>
            </a:r>
            <a:r>
              <a:rPr dirty="0" sz="1500" spc="-4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a</a:t>
            </a:r>
            <a:r>
              <a:rPr dirty="0" sz="1500" spc="-4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particular</a:t>
            </a:r>
            <a:r>
              <a:rPr dirty="0" sz="1500" spc="-1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style</a:t>
            </a:r>
            <a:r>
              <a:rPr dirty="0" sz="1500" spc="-2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does,</a:t>
            </a:r>
            <a:r>
              <a:rPr dirty="0" sz="1500" spc="-3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or</a:t>
            </a:r>
            <a:r>
              <a:rPr dirty="0" sz="1500" spc="-4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if</a:t>
            </a:r>
            <a:r>
              <a:rPr dirty="0" sz="1500" spc="-4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getting</a:t>
            </a:r>
            <a:r>
              <a:rPr dirty="0" sz="1500" spc="-2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rid</a:t>
            </a:r>
            <a:r>
              <a:rPr dirty="0" sz="1500" spc="-2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of</a:t>
            </a:r>
            <a:r>
              <a:rPr dirty="0" sz="1500" spc="-4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CSS</a:t>
            </a:r>
            <a:r>
              <a:rPr dirty="0" sz="1500" spc="-3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files</a:t>
            </a:r>
            <a:r>
              <a:rPr dirty="0" sz="1500" spc="-2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leaves</a:t>
            </a:r>
            <a:r>
              <a:rPr dirty="0" sz="1500" spc="-2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you</a:t>
            </a:r>
            <a:r>
              <a:rPr dirty="0" sz="1500" spc="-4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nervously</a:t>
            </a:r>
            <a:r>
              <a:rPr dirty="0" sz="1500" spc="-1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wondering</a:t>
            </a:r>
            <a:r>
              <a:rPr dirty="0" sz="1500" spc="-1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if</a:t>
            </a:r>
            <a:r>
              <a:rPr dirty="0" sz="1500" spc="-3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you</a:t>
            </a:r>
            <a:r>
              <a:rPr dirty="0" sz="1500" spc="-50">
                <a:latin typeface="Verdana"/>
                <a:cs typeface="Verdana"/>
              </a:rPr>
              <a:t> </a:t>
            </a:r>
            <a:r>
              <a:rPr dirty="0" sz="1500" spc="-10">
                <a:latin typeface="Verdana"/>
                <a:cs typeface="Verdana"/>
              </a:rPr>
              <a:t>might </a:t>
            </a:r>
            <a:r>
              <a:rPr dirty="0" sz="1500">
                <a:latin typeface="Verdana"/>
                <a:cs typeface="Verdana"/>
              </a:rPr>
              <a:t>break</a:t>
            </a:r>
            <a:r>
              <a:rPr dirty="0" sz="1500" spc="-3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something</a:t>
            </a:r>
            <a:r>
              <a:rPr dirty="0" sz="1500" spc="-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somewhere</a:t>
            </a:r>
            <a:r>
              <a:rPr dirty="0" sz="1500" spc="-2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else</a:t>
            </a:r>
            <a:r>
              <a:rPr dirty="0" sz="1500" spc="-2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in</a:t>
            </a:r>
            <a:r>
              <a:rPr dirty="0" sz="1500" spc="-1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the</a:t>
            </a:r>
            <a:r>
              <a:rPr dirty="0" sz="1500" spc="-3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code</a:t>
            </a:r>
            <a:r>
              <a:rPr dirty="0" sz="1500" spc="-2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base,</a:t>
            </a:r>
            <a:r>
              <a:rPr dirty="0" sz="1500" spc="-2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I</a:t>
            </a:r>
            <a:r>
              <a:rPr dirty="0" sz="1500" spc="-3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feel</a:t>
            </a:r>
            <a:r>
              <a:rPr dirty="0" sz="1500" spc="-30">
                <a:latin typeface="Verdana"/>
                <a:cs typeface="Verdana"/>
              </a:rPr>
              <a:t> </a:t>
            </a:r>
            <a:r>
              <a:rPr dirty="0" sz="1500" spc="-20">
                <a:latin typeface="Verdana"/>
                <a:cs typeface="Verdana"/>
              </a:rPr>
              <a:t>you.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00">
              <a:latin typeface="Verdana"/>
              <a:cs typeface="Verdana"/>
            </a:endParaRPr>
          </a:p>
          <a:p>
            <a:pPr marL="57785" marR="5080">
              <a:lnSpc>
                <a:spcPct val="95100"/>
              </a:lnSpc>
            </a:pPr>
            <a:r>
              <a:rPr dirty="0" sz="1500">
                <a:latin typeface="Verdana"/>
                <a:cs typeface="Verdana"/>
              </a:rPr>
              <a:t>CSS</a:t>
            </a:r>
            <a:r>
              <a:rPr dirty="0" sz="1500" spc="-3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Modules</a:t>
            </a:r>
            <a:r>
              <a:rPr dirty="0" sz="1500" spc="-3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solve</a:t>
            </a:r>
            <a:r>
              <a:rPr dirty="0" sz="1500" spc="-2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this</a:t>
            </a:r>
            <a:r>
              <a:rPr dirty="0" sz="1500" spc="-1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problem</a:t>
            </a:r>
            <a:r>
              <a:rPr dirty="0" sz="1500" spc="-3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by</a:t>
            </a:r>
            <a:r>
              <a:rPr dirty="0" sz="1500" spc="-4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making</a:t>
            </a:r>
            <a:r>
              <a:rPr dirty="0" sz="1500" spc="-1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sure</a:t>
            </a:r>
            <a:r>
              <a:rPr dirty="0" sz="1500" spc="-4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that</a:t>
            </a:r>
            <a:r>
              <a:rPr dirty="0" sz="1500" spc="-4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all</a:t>
            </a:r>
            <a:r>
              <a:rPr dirty="0" sz="1500" spc="-2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of</a:t>
            </a:r>
            <a:r>
              <a:rPr dirty="0" sz="1500" spc="-4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the</a:t>
            </a:r>
            <a:r>
              <a:rPr dirty="0" sz="1500" spc="-4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styles</a:t>
            </a:r>
            <a:r>
              <a:rPr dirty="0" sz="1500" spc="-1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for</a:t>
            </a:r>
            <a:r>
              <a:rPr dirty="0" sz="1500" spc="-5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a</a:t>
            </a:r>
            <a:r>
              <a:rPr dirty="0" sz="1500" spc="-4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component</a:t>
            </a:r>
            <a:r>
              <a:rPr dirty="0" sz="1500" spc="-3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are</a:t>
            </a:r>
            <a:r>
              <a:rPr dirty="0" sz="1500" spc="-4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in</a:t>
            </a:r>
            <a:r>
              <a:rPr dirty="0" sz="1500" spc="-3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one</a:t>
            </a:r>
            <a:r>
              <a:rPr dirty="0" sz="1500" spc="-45">
                <a:latin typeface="Verdana"/>
                <a:cs typeface="Verdana"/>
              </a:rPr>
              <a:t> </a:t>
            </a:r>
            <a:r>
              <a:rPr dirty="0" sz="1500" spc="-10">
                <a:latin typeface="Verdana"/>
                <a:cs typeface="Verdana"/>
              </a:rPr>
              <a:t>single </a:t>
            </a:r>
            <a:r>
              <a:rPr dirty="0" sz="1500">
                <a:latin typeface="Verdana"/>
                <a:cs typeface="Verdana"/>
              </a:rPr>
              <a:t>place</a:t>
            </a:r>
            <a:r>
              <a:rPr dirty="0" sz="1500" spc="-3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and</a:t>
            </a:r>
            <a:r>
              <a:rPr dirty="0" sz="1500" spc="-4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apply</a:t>
            </a:r>
            <a:r>
              <a:rPr dirty="0" sz="1500" spc="-3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only</a:t>
            </a:r>
            <a:r>
              <a:rPr dirty="0" sz="1500" spc="-2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to</a:t>
            </a:r>
            <a:r>
              <a:rPr dirty="0" sz="1500" spc="-5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that</a:t>
            </a:r>
            <a:r>
              <a:rPr dirty="0" sz="1500" spc="-4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particular</a:t>
            </a:r>
            <a:r>
              <a:rPr dirty="0" sz="1500" spc="-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component.</a:t>
            </a:r>
            <a:r>
              <a:rPr dirty="0" sz="1500" spc="-4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This</a:t>
            </a:r>
            <a:r>
              <a:rPr dirty="0" sz="1500" spc="-2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certainly</a:t>
            </a:r>
            <a:r>
              <a:rPr dirty="0" sz="1500" spc="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solves</a:t>
            </a:r>
            <a:r>
              <a:rPr dirty="0" sz="1500" spc="-2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the</a:t>
            </a:r>
            <a:r>
              <a:rPr dirty="0" sz="1500" spc="-4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global</a:t>
            </a:r>
            <a:r>
              <a:rPr dirty="0" sz="1500" spc="-3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scope</a:t>
            </a:r>
            <a:r>
              <a:rPr dirty="0" sz="1500" spc="-2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problem</a:t>
            </a:r>
            <a:r>
              <a:rPr dirty="0" sz="1500" spc="-3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of</a:t>
            </a:r>
            <a:r>
              <a:rPr dirty="0" sz="1500" spc="-50">
                <a:latin typeface="Verdana"/>
                <a:cs typeface="Verdana"/>
              </a:rPr>
              <a:t> </a:t>
            </a:r>
            <a:r>
              <a:rPr dirty="0" sz="1500" spc="-20">
                <a:latin typeface="Verdana"/>
                <a:cs typeface="Verdana"/>
              </a:rPr>
              <a:t>CSS. </a:t>
            </a:r>
            <a:r>
              <a:rPr dirty="0" sz="1500">
                <a:latin typeface="Verdana"/>
                <a:cs typeface="Verdana"/>
              </a:rPr>
              <a:t>Their</a:t>
            </a:r>
            <a:r>
              <a:rPr dirty="0" sz="1500" spc="-4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composition</a:t>
            </a:r>
            <a:r>
              <a:rPr dirty="0" sz="1500" spc="-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feature</a:t>
            </a:r>
            <a:r>
              <a:rPr dirty="0" sz="1500" spc="-3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acts</a:t>
            </a:r>
            <a:r>
              <a:rPr dirty="0" sz="1500" spc="-4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as</a:t>
            </a:r>
            <a:r>
              <a:rPr dirty="0" sz="1500" spc="-4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a</a:t>
            </a:r>
            <a:r>
              <a:rPr dirty="0" sz="1500" spc="-5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weapon</a:t>
            </a:r>
            <a:r>
              <a:rPr dirty="0" sz="1500" spc="-4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to</a:t>
            </a:r>
            <a:r>
              <a:rPr dirty="0" sz="1500" spc="-4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represent</a:t>
            </a:r>
            <a:r>
              <a:rPr dirty="0" sz="1500" spc="-4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shared</a:t>
            </a:r>
            <a:r>
              <a:rPr dirty="0" sz="1500" spc="-4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styles</a:t>
            </a:r>
            <a:r>
              <a:rPr dirty="0" sz="1500" spc="-2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between</a:t>
            </a:r>
            <a:r>
              <a:rPr dirty="0" sz="1500" spc="-4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states</a:t>
            </a:r>
            <a:r>
              <a:rPr dirty="0" sz="1500" spc="-4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in</a:t>
            </a:r>
            <a:r>
              <a:rPr dirty="0" sz="1500" spc="-4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your</a:t>
            </a:r>
            <a:r>
              <a:rPr dirty="0" sz="1500" spc="-50">
                <a:latin typeface="Verdana"/>
                <a:cs typeface="Verdana"/>
              </a:rPr>
              <a:t> </a:t>
            </a:r>
            <a:r>
              <a:rPr dirty="0" sz="1500" spc="-10">
                <a:latin typeface="Verdana"/>
                <a:cs typeface="Verdana"/>
              </a:rPr>
              <a:t>application.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500">
              <a:latin typeface="Verdana"/>
              <a:cs typeface="Verdana"/>
            </a:endParaRPr>
          </a:p>
          <a:p>
            <a:pPr marL="57785" marR="609600">
              <a:lnSpc>
                <a:spcPts val="1680"/>
              </a:lnSpc>
            </a:pPr>
            <a:r>
              <a:rPr dirty="0" sz="1500">
                <a:latin typeface="Verdana"/>
                <a:cs typeface="Verdana"/>
              </a:rPr>
              <a:t>CSS</a:t>
            </a:r>
            <a:r>
              <a:rPr dirty="0" sz="1500" spc="-4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Modules</a:t>
            </a:r>
            <a:r>
              <a:rPr dirty="0" sz="1500" spc="-2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let</a:t>
            </a:r>
            <a:r>
              <a:rPr dirty="0" sz="1500" spc="-3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you</a:t>
            </a:r>
            <a:r>
              <a:rPr dirty="0" sz="1500" spc="-4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use</a:t>
            </a:r>
            <a:r>
              <a:rPr dirty="0" sz="1500" spc="-4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the</a:t>
            </a:r>
            <a:r>
              <a:rPr dirty="0" sz="1500" spc="-4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same</a:t>
            </a:r>
            <a:r>
              <a:rPr dirty="0" sz="1500" spc="-4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CSS</a:t>
            </a:r>
            <a:r>
              <a:rPr dirty="0" sz="1500" spc="-3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class</a:t>
            </a:r>
            <a:r>
              <a:rPr dirty="0" sz="1500" spc="-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name</a:t>
            </a:r>
            <a:r>
              <a:rPr dirty="0" sz="1500" spc="-4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in</a:t>
            </a:r>
            <a:r>
              <a:rPr dirty="0" sz="1500" spc="-3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different</a:t>
            </a:r>
            <a:r>
              <a:rPr dirty="0" sz="1500" spc="-3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files</a:t>
            </a:r>
            <a:r>
              <a:rPr dirty="0" sz="1500" spc="-1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without</a:t>
            </a:r>
            <a:r>
              <a:rPr dirty="0" sz="1500" spc="-3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worrying</a:t>
            </a:r>
            <a:r>
              <a:rPr dirty="0" sz="1500" spc="-1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about</a:t>
            </a:r>
            <a:r>
              <a:rPr dirty="0" sz="1500" spc="-40">
                <a:latin typeface="Verdana"/>
                <a:cs typeface="Verdana"/>
              </a:rPr>
              <a:t> </a:t>
            </a:r>
            <a:r>
              <a:rPr dirty="0" sz="1500" spc="-10">
                <a:latin typeface="Verdana"/>
                <a:cs typeface="Verdana"/>
              </a:rPr>
              <a:t>naming clashes.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4826889"/>
            <a:ext cx="10217150" cy="69024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ct val="95400"/>
              </a:lnSpc>
              <a:spcBef>
                <a:spcPts val="180"/>
              </a:spcBef>
            </a:pPr>
            <a:r>
              <a:rPr dirty="0" sz="1500">
                <a:latin typeface="Verdana"/>
                <a:cs typeface="Verdana"/>
              </a:rPr>
              <a:t>CSS</a:t>
            </a:r>
            <a:r>
              <a:rPr dirty="0" sz="1500" spc="-4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files</a:t>
            </a:r>
            <a:r>
              <a:rPr dirty="0" sz="1500" spc="-2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in</a:t>
            </a:r>
            <a:r>
              <a:rPr dirty="0" sz="1500" spc="-3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which</a:t>
            </a:r>
            <a:r>
              <a:rPr dirty="0" sz="1500" spc="-3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all</a:t>
            </a:r>
            <a:r>
              <a:rPr dirty="0" sz="1500" spc="-2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class</a:t>
            </a:r>
            <a:r>
              <a:rPr dirty="0" sz="1500" spc="-1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names</a:t>
            </a:r>
            <a:r>
              <a:rPr dirty="0" sz="1500" spc="-4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and</a:t>
            </a:r>
            <a:r>
              <a:rPr dirty="0" sz="1500" spc="-4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animation</a:t>
            </a:r>
            <a:r>
              <a:rPr dirty="0" sz="1500" spc="-1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names</a:t>
            </a:r>
            <a:r>
              <a:rPr dirty="0" sz="1500" spc="-4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are</a:t>
            </a:r>
            <a:r>
              <a:rPr dirty="0" sz="1500" spc="-4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scoped</a:t>
            </a:r>
            <a:r>
              <a:rPr dirty="0" sz="1500" spc="-3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locally</a:t>
            </a:r>
            <a:r>
              <a:rPr dirty="0" sz="1500" spc="1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by</a:t>
            </a:r>
            <a:r>
              <a:rPr dirty="0" sz="1500" spc="-5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default.</a:t>
            </a:r>
            <a:r>
              <a:rPr dirty="0" sz="1500" spc="-3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CSS</a:t>
            </a:r>
            <a:r>
              <a:rPr dirty="0" sz="1500" spc="-4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Modules</a:t>
            </a:r>
            <a:r>
              <a:rPr dirty="0" sz="1500" spc="-25">
                <a:latin typeface="Verdana"/>
                <a:cs typeface="Verdana"/>
              </a:rPr>
              <a:t> </a:t>
            </a:r>
            <a:r>
              <a:rPr dirty="0" sz="1500" spc="-10">
                <a:latin typeface="Verdana"/>
                <a:cs typeface="Verdana"/>
              </a:rPr>
              <a:t>allows </a:t>
            </a:r>
            <a:r>
              <a:rPr dirty="0" sz="1500">
                <a:latin typeface="Verdana"/>
                <a:cs typeface="Verdana"/>
              </a:rPr>
              <a:t>the</a:t>
            </a:r>
            <a:r>
              <a:rPr dirty="0" sz="1500" spc="-4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scoping</a:t>
            </a:r>
            <a:r>
              <a:rPr dirty="0" sz="1500" spc="-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of</a:t>
            </a:r>
            <a:r>
              <a:rPr dirty="0" sz="1500" spc="-4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CSS</a:t>
            </a:r>
            <a:r>
              <a:rPr dirty="0" sz="1500" spc="-3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by</a:t>
            </a:r>
            <a:r>
              <a:rPr dirty="0" sz="1500" spc="-3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automatically</a:t>
            </a:r>
            <a:r>
              <a:rPr dirty="0" sz="1500" spc="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creating</a:t>
            </a:r>
            <a:r>
              <a:rPr dirty="0" sz="1500" spc="-10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a</a:t>
            </a:r>
            <a:r>
              <a:rPr dirty="0" sz="1500" spc="-3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unique</a:t>
            </a:r>
            <a:r>
              <a:rPr dirty="0" sz="1500" spc="-2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classname</a:t>
            </a:r>
            <a:r>
              <a:rPr dirty="0" sz="1500" spc="-1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of</a:t>
            </a:r>
            <a:r>
              <a:rPr dirty="0" sz="1500" spc="-45">
                <a:latin typeface="Verdana"/>
                <a:cs typeface="Verdana"/>
              </a:rPr>
              <a:t> </a:t>
            </a:r>
            <a:r>
              <a:rPr dirty="0" sz="1500">
                <a:latin typeface="Verdana"/>
                <a:cs typeface="Verdana"/>
              </a:rPr>
              <a:t>the</a:t>
            </a:r>
            <a:r>
              <a:rPr dirty="0" sz="1500" spc="-45">
                <a:latin typeface="Verdana"/>
                <a:cs typeface="Verdana"/>
              </a:rPr>
              <a:t> </a:t>
            </a:r>
            <a:r>
              <a:rPr dirty="0" sz="1500" spc="-10">
                <a:latin typeface="Verdana"/>
                <a:cs typeface="Verdana"/>
              </a:rPr>
              <a:t>format </a:t>
            </a:r>
            <a:r>
              <a:rPr dirty="0" sz="1500" spc="-10" b="1">
                <a:latin typeface="Verdana"/>
                <a:cs typeface="Verdana"/>
              </a:rPr>
              <a:t>[filename]\_[classname]\_\_[hash]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23135" y="5712663"/>
            <a:ext cx="1533525" cy="705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latin typeface="Verdana"/>
                <a:cs typeface="Verdana"/>
              </a:rPr>
              <a:t>Syntax: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dirty="0" sz="1500" spc="-10">
                <a:latin typeface="Verdana"/>
                <a:cs typeface="Verdana"/>
              </a:rPr>
              <a:t>App.module.css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72335">
              <a:lnSpc>
                <a:spcPct val="100000"/>
              </a:lnSpc>
              <a:spcBef>
                <a:spcPts val="100"/>
              </a:spcBef>
            </a:pPr>
            <a:r>
              <a:rPr dirty="0" sz="3600" spc="-330"/>
              <a:t>CSS</a:t>
            </a:r>
            <a:r>
              <a:rPr dirty="0" sz="3600" spc="-275"/>
              <a:t> </a:t>
            </a:r>
            <a:r>
              <a:rPr dirty="0" sz="3600" spc="-185"/>
              <a:t>in</a:t>
            </a:r>
            <a:r>
              <a:rPr dirty="0" sz="3600" spc="-250"/>
              <a:t> </a:t>
            </a:r>
            <a:r>
              <a:rPr dirty="0" sz="3600" spc="-315"/>
              <a:t>JS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345135"/>
            <a:ext cx="15036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65"/>
              <a:t>CSS</a:t>
            </a:r>
            <a:r>
              <a:rPr dirty="0" spc="-190"/>
              <a:t> </a:t>
            </a:r>
            <a:r>
              <a:rPr dirty="0" spc="-140"/>
              <a:t>in</a:t>
            </a:r>
            <a:r>
              <a:rPr dirty="0" spc="-195"/>
              <a:t> </a:t>
            </a:r>
            <a:r>
              <a:rPr dirty="0" spc="-170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997356"/>
            <a:ext cx="10158095" cy="3831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785" marR="532130">
              <a:lnSpc>
                <a:spcPct val="107500"/>
              </a:lnSpc>
              <a:spcBef>
                <a:spcPts val="100"/>
              </a:spcBef>
            </a:pPr>
            <a:r>
              <a:rPr dirty="0" sz="1600" spc="-20">
                <a:latin typeface="Verdana"/>
                <a:cs typeface="Verdana"/>
              </a:rPr>
              <a:t>"CSS-</a:t>
            </a:r>
            <a:r>
              <a:rPr dirty="0" sz="1600" spc="-45">
                <a:latin typeface="Verdana"/>
                <a:cs typeface="Verdana"/>
              </a:rPr>
              <a:t>in-</a:t>
            </a:r>
            <a:r>
              <a:rPr dirty="0" sz="1600">
                <a:latin typeface="Verdana"/>
                <a:cs typeface="Verdana"/>
              </a:rPr>
              <a:t>JS"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refers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pattern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where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CSS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composed using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JavaScript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instead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defined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in </a:t>
            </a:r>
            <a:r>
              <a:rPr dirty="0" sz="1600">
                <a:latin typeface="Verdana"/>
                <a:cs typeface="Verdana"/>
              </a:rPr>
              <a:t>external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files.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functionality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but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provided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third-</a:t>
            </a:r>
            <a:r>
              <a:rPr dirty="0" sz="1600">
                <a:latin typeface="Verdana"/>
                <a:cs typeface="Verdana"/>
              </a:rPr>
              <a:t>party </a:t>
            </a:r>
            <a:r>
              <a:rPr dirty="0" sz="1600" spc="-10">
                <a:latin typeface="Verdana"/>
                <a:cs typeface="Verdana"/>
              </a:rPr>
              <a:t>libraries.</a:t>
            </a: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930"/>
              </a:spcBef>
            </a:pPr>
            <a:r>
              <a:rPr dirty="0" sz="1600" spc="-20">
                <a:latin typeface="Verdana"/>
                <a:cs typeface="Verdana"/>
              </a:rPr>
              <a:t>CSS-</a:t>
            </a:r>
            <a:r>
              <a:rPr dirty="0" sz="1600" spc="-45">
                <a:latin typeface="Verdana"/>
                <a:cs typeface="Verdana"/>
              </a:rPr>
              <a:t>in-</a:t>
            </a:r>
            <a:r>
              <a:rPr dirty="0" sz="1600">
                <a:latin typeface="Verdana"/>
                <a:cs typeface="Verdana"/>
              </a:rPr>
              <a:t>JS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technique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enables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JavaScript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style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components.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this</a:t>
            </a: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 sz="1600">
                <a:latin typeface="Verdana"/>
                <a:cs typeface="Verdana"/>
              </a:rPr>
              <a:t>JavaScript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parsed,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CSS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generated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(usually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&lt;style&gt;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element)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attached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DOM.</a:t>
            </a: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935"/>
              </a:spcBef>
            </a:pPr>
            <a:r>
              <a:rPr dirty="0" sz="1600" spc="-20">
                <a:latin typeface="Verdana"/>
                <a:cs typeface="Verdana"/>
              </a:rPr>
              <a:t>E.g.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930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Styled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140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600" spc="-10">
                <a:latin typeface="Verdana"/>
                <a:cs typeface="Verdana"/>
              </a:rPr>
              <a:t>Glamorous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140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600" spc="-25">
                <a:latin typeface="Verdana"/>
                <a:cs typeface="Verdana"/>
              </a:rPr>
              <a:t>react-jss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130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600" spc="-10">
                <a:latin typeface="Verdana"/>
                <a:cs typeface="Verdana"/>
              </a:rPr>
              <a:t>Redium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140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600" spc="-10">
                <a:latin typeface="Verdana"/>
                <a:cs typeface="Verdana"/>
              </a:rPr>
              <a:t>Emotion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345135"/>
            <a:ext cx="15036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65"/>
              <a:t>CSS</a:t>
            </a:r>
            <a:r>
              <a:rPr dirty="0" spc="-190"/>
              <a:t> </a:t>
            </a:r>
            <a:r>
              <a:rPr dirty="0" spc="-140"/>
              <a:t>in</a:t>
            </a:r>
            <a:r>
              <a:rPr dirty="0" spc="-195"/>
              <a:t> </a:t>
            </a:r>
            <a:r>
              <a:rPr dirty="0" spc="-170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6254"/>
            <a:ext cx="9631045" cy="3308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Styled</a:t>
            </a:r>
            <a:r>
              <a:rPr dirty="0" u="sng" sz="16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Component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install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Styled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using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NPM,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command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below: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sz="1600" b="1" i="1">
                <a:latin typeface="Verdana"/>
                <a:cs typeface="Verdana"/>
              </a:rPr>
              <a:t>npm</a:t>
            </a:r>
            <a:r>
              <a:rPr dirty="0" sz="1600" spc="-20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install </a:t>
            </a:r>
            <a:r>
              <a:rPr dirty="0" sz="1600" spc="-10" b="1" i="1">
                <a:latin typeface="Verdana"/>
                <a:cs typeface="Verdana"/>
              </a:rPr>
              <a:t>styled-components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99100"/>
              </a:lnSpc>
            </a:pPr>
            <a:r>
              <a:rPr dirty="0" sz="1600">
                <a:latin typeface="Verdana"/>
                <a:cs typeface="Verdana"/>
              </a:rPr>
              <a:t>Styled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utilizes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tagged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template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literals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style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8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removes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the </a:t>
            </a:r>
            <a:r>
              <a:rPr dirty="0" sz="1600">
                <a:latin typeface="Verdana"/>
                <a:cs typeface="Verdana"/>
              </a:rPr>
              <a:t>mapping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between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styles.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means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you're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defining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styles, </a:t>
            </a:r>
            <a:r>
              <a:rPr dirty="0" sz="1600">
                <a:latin typeface="Verdana"/>
                <a:cs typeface="Verdana"/>
              </a:rPr>
              <a:t>you're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actually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creating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normal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component,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styles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attached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it.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64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.</a:t>
            </a:r>
            <a:r>
              <a:rPr dirty="0" sz="1600" spc="-8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out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more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about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theming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1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Styled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documentation.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u="sng" sz="1600" spc="-10" b="1" i="1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https://</a:t>
            </a:r>
            <a:r>
              <a:rPr dirty="0" u="sng" sz="1600" spc="-10" b="1" i="1">
                <a:uFill>
                  <a:solidFill>
                    <a:srgbClr val="000000"/>
                  </a:solidFill>
                </a:uFill>
                <a:latin typeface="Verdana"/>
                <a:cs typeface="Verdana"/>
                <a:hlinkClick r:id="rId2"/>
              </a:rPr>
              <a:t>www.styled-components.com/docs/advanced#theming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345135"/>
            <a:ext cx="19342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-185"/>
              <a:t> </a:t>
            </a:r>
            <a:r>
              <a:rPr dirty="0" spc="-150"/>
              <a:t>Keys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22349"/>
            <a:ext cx="9949815" cy="3051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Extracting</a:t>
            </a:r>
            <a:r>
              <a:rPr dirty="0" u="sng" sz="16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Components</a:t>
            </a:r>
            <a:r>
              <a:rPr dirty="0" u="sng" sz="16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with</a:t>
            </a:r>
            <a:r>
              <a:rPr dirty="0" u="sng" sz="1600" spc="-7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Keys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z="1600">
                <a:latin typeface="Segoe UI"/>
                <a:cs typeface="Segoe UI"/>
              </a:rPr>
              <a:t>Keys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only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make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sense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in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the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context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of</a:t>
            </a:r>
            <a:r>
              <a:rPr dirty="0" sz="1600" spc="-4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the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surrounding</a:t>
            </a:r>
            <a:r>
              <a:rPr dirty="0" sz="1600" spc="5">
                <a:latin typeface="Segoe UI"/>
                <a:cs typeface="Segoe UI"/>
              </a:rPr>
              <a:t> </a:t>
            </a:r>
            <a:r>
              <a:rPr dirty="0" sz="1600" spc="-10">
                <a:latin typeface="Segoe UI"/>
                <a:cs typeface="Segoe UI"/>
              </a:rPr>
              <a:t>array.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dirty="0" sz="1600">
                <a:latin typeface="Segoe UI"/>
                <a:cs typeface="Segoe UI"/>
              </a:rPr>
              <a:t>A</a:t>
            </a:r>
            <a:r>
              <a:rPr dirty="0" sz="1600" spc="-1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good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rule</a:t>
            </a:r>
            <a:r>
              <a:rPr dirty="0" sz="1600" spc="-1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of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thumb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is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that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elements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inside</a:t>
            </a:r>
            <a:r>
              <a:rPr dirty="0" sz="1600" spc="-1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the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map()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call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need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 spc="-10">
                <a:latin typeface="Segoe UI"/>
                <a:cs typeface="Segoe UI"/>
              </a:rPr>
              <a:t>keys.</a:t>
            </a:r>
            <a:endParaRPr sz="160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  <a:spcBef>
                <a:spcPts val="1505"/>
              </a:spcBef>
            </a:pPr>
            <a:r>
              <a:rPr dirty="0" sz="1600">
                <a:latin typeface="Segoe UI"/>
                <a:cs typeface="Segoe UI"/>
              </a:rPr>
              <a:t>Keys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serve</a:t>
            </a:r>
            <a:r>
              <a:rPr dirty="0" sz="1600" spc="-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as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a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hint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to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React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but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they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don’t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get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passed</a:t>
            </a:r>
            <a:r>
              <a:rPr dirty="0" sz="1600" spc="-1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to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your</a:t>
            </a:r>
            <a:r>
              <a:rPr dirty="0" sz="1600" spc="-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components.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If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you</a:t>
            </a:r>
            <a:r>
              <a:rPr dirty="0" sz="1600" spc="-1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need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the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same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value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in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 spc="-20">
                <a:latin typeface="Segoe UI"/>
                <a:cs typeface="Segoe UI"/>
              </a:rPr>
              <a:t>your </a:t>
            </a:r>
            <a:r>
              <a:rPr dirty="0" sz="1600">
                <a:latin typeface="Segoe UI"/>
                <a:cs typeface="Segoe UI"/>
              </a:rPr>
              <a:t>component,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pass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it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explicitly</a:t>
            </a:r>
            <a:r>
              <a:rPr dirty="0" sz="1600" spc="-1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as</a:t>
            </a:r>
            <a:r>
              <a:rPr dirty="0" sz="1600" spc="-4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a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prop</a:t>
            </a:r>
            <a:r>
              <a:rPr dirty="0" sz="1600" spc="-1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with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a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different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 spc="-10">
                <a:latin typeface="Segoe UI"/>
                <a:cs typeface="Segoe UI"/>
              </a:rPr>
              <a:t>name.</a:t>
            </a: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</a:pPr>
            <a:endParaRPr sz="16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Embedding</a:t>
            </a:r>
            <a:r>
              <a:rPr dirty="0" u="sng" sz="16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map()</a:t>
            </a:r>
            <a:r>
              <a:rPr dirty="0" u="sng" sz="16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in</a:t>
            </a:r>
            <a:r>
              <a:rPr dirty="0" u="sng" sz="16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JSX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dirty="0" sz="1600">
                <a:latin typeface="Segoe UI"/>
                <a:cs typeface="Segoe UI"/>
              </a:rPr>
              <a:t>JSX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allows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embedding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any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expression</a:t>
            </a:r>
            <a:r>
              <a:rPr dirty="0" sz="1600" spc="-1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in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curly</a:t>
            </a:r>
            <a:r>
              <a:rPr dirty="0" sz="1600" spc="-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braces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so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we</a:t>
            </a:r>
            <a:r>
              <a:rPr dirty="0" sz="1600" spc="-1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could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inline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the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map()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 spc="-10">
                <a:latin typeface="Segoe UI"/>
                <a:cs typeface="Segoe UI"/>
              </a:rPr>
              <a:t>result.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 sz="3600" spc="80"/>
              <a:t>React</a:t>
            </a:r>
            <a:r>
              <a:rPr dirty="0" sz="3600" spc="-235"/>
              <a:t> </a:t>
            </a:r>
            <a:r>
              <a:rPr dirty="0" sz="3600"/>
              <a:t>Components</a:t>
            </a:r>
            <a:r>
              <a:rPr dirty="0" sz="3600" spc="-215"/>
              <a:t> </a:t>
            </a:r>
            <a:r>
              <a:rPr dirty="0" sz="3600" spc="-185"/>
              <a:t>Styling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-165"/>
              <a:t> </a:t>
            </a:r>
            <a:r>
              <a:rPr dirty="0"/>
              <a:t>Components</a:t>
            </a:r>
            <a:r>
              <a:rPr dirty="0" spc="-140"/>
              <a:t> </a:t>
            </a:r>
            <a:r>
              <a:rPr dirty="0" spc="-145"/>
              <a:t>Styling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997356"/>
            <a:ext cx="9965690" cy="3519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7785" marR="5080">
              <a:lnSpc>
                <a:spcPct val="107200"/>
              </a:lnSpc>
              <a:spcBef>
                <a:spcPts val="105"/>
              </a:spcBef>
            </a:pPr>
            <a:r>
              <a:rPr dirty="0" sz="1600">
                <a:latin typeface="Verdana"/>
                <a:cs typeface="Verdana"/>
              </a:rPr>
              <a:t>There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number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ways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style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components.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Choosing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right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styling </a:t>
            </a: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isn’t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perfect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absolute.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It’s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specific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decision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should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serve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particular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use </a:t>
            </a:r>
            <a:r>
              <a:rPr dirty="0" sz="1600">
                <a:latin typeface="Verdana"/>
                <a:cs typeface="Verdana"/>
              </a:rPr>
              <a:t>case,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personal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preferences,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above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architectural goals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way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work.</a:t>
            </a: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930"/>
              </a:spcBef>
            </a:pPr>
            <a:r>
              <a:rPr dirty="0" sz="1600" b="1" i="1">
                <a:latin typeface="Verdana"/>
                <a:cs typeface="Verdana"/>
              </a:rPr>
              <a:t>There</a:t>
            </a:r>
            <a:r>
              <a:rPr dirty="0" sz="1600" spc="-40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seems</a:t>
            </a:r>
            <a:r>
              <a:rPr dirty="0" sz="1600" spc="-35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to</a:t>
            </a:r>
            <a:r>
              <a:rPr dirty="0" sz="1600" spc="-40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be</a:t>
            </a:r>
            <a:r>
              <a:rPr dirty="0" sz="1600" spc="-30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a</a:t>
            </a:r>
            <a:r>
              <a:rPr dirty="0" sz="1600" spc="-40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number</a:t>
            </a:r>
            <a:r>
              <a:rPr dirty="0" sz="1600" spc="-35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of</a:t>
            </a:r>
            <a:r>
              <a:rPr dirty="0" sz="1600" spc="-35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ways</a:t>
            </a:r>
            <a:r>
              <a:rPr dirty="0" sz="1600" spc="-35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of</a:t>
            </a:r>
            <a:r>
              <a:rPr dirty="0" sz="1600" spc="-35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styling</a:t>
            </a:r>
            <a:r>
              <a:rPr dirty="0" sz="1600" spc="-35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React</a:t>
            </a:r>
            <a:r>
              <a:rPr dirty="0" sz="1600" spc="-25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components</a:t>
            </a:r>
            <a:r>
              <a:rPr dirty="0" sz="1600" spc="-30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used</a:t>
            </a:r>
            <a:r>
              <a:rPr dirty="0" sz="1600" spc="-35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widely</a:t>
            </a:r>
            <a:r>
              <a:rPr dirty="0" sz="1600" spc="-5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in</a:t>
            </a:r>
            <a:r>
              <a:rPr dirty="0" sz="1600" spc="-40" b="1" i="1">
                <a:latin typeface="Verdana"/>
                <a:cs typeface="Verdana"/>
              </a:rPr>
              <a:t> </a:t>
            </a:r>
            <a:r>
              <a:rPr dirty="0" sz="1600" spc="-25" b="1" i="1">
                <a:latin typeface="Verdana"/>
                <a:cs typeface="Verdana"/>
              </a:rPr>
              <a:t>the</a:t>
            </a: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 sz="1600" b="1" i="1">
                <a:latin typeface="Verdana"/>
                <a:cs typeface="Verdana"/>
              </a:rPr>
              <a:t>industry</a:t>
            </a:r>
            <a:r>
              <a:rPr dirty="0" sz="1600" spc="-50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for</a:t>
            </a:r>
            <a:r>
              <a:rPr dirty="0" sz="1600" spc="-50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production</a:t>
            </a:r>
            <a:r>
              <a:rPr dirty="0" sz="1600" spc="-30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level</a:t>
            </a:r>
            <a:r>
              <a:rPr dirty="0" sz="1600" spc="-40" b="1" i="1">
                <a:latin typeface="Verdana"/>
                <a:cs typeface="Verdana"/>
              </a:rPr>
              <a:t> </a:t>
            </a:r>
            <a:r>
              <a:rPr dirty="0" sz="1600" spc="-10" b="1" i="1">
                <a:latin typeface="Verdana"/>
                <a:cs typeface="Verdana"/>
              </a:rPr>
              <a:t>work: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935"/>
              </a:spcBef>
              <a:buClr>
                <a:srgbClr val="A42F0F"/>
              </a:buClr>
              <a:buSzPct val="62500"/>
              <a:buFont typeface="Wingdings"/>
              <a:buChar char="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Inline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CSS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A42F0F"/>
              </a:buClr>
              <a:buFont typeface="Wingdings"/>
              <a:buChar char=""/>
            </a:pP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Clr>
                <a:srgbClr val="A42F0F"/>
              </a:buClr>
              <a:buSzPct val="62500"/>
              <a:buFont typeface="Wingdings"/>
              <a:buChar char="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Normal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CSS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(External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Stylesheet)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935"/>
              </a:spcBef>
              <a:buClr>
                <a:srgbClr val="A42F0F"/>
              </a:buClr>
              <a:buSzPct val="62500"/>
              <a:buFont typeface="Wingdings"/>
              <a:buChar char="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CSS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Modules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930"/>
              </a:spcBef>
              <a:buClr>
                <a:srgbClr val="A42F0F"/>
              </a:buClr>
              <a:buSzPct val="62500"/>
              <a:buFont typeface="Wingdings"/>
              <a:buChar char="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CSS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JS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4718408"/>
            <a:ext cx="10006330" cy="54991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each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We’ll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look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dependencies,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difficulty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level,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whether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not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approach is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really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good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not.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44064">
              <a:lnSpc>
                <a:spcPct val="100000"/>
              </a:lnSpc>
              <a:spcBef>
                <a:spcPts val="100"/>
              </a:spcBef>
            </a:pPr>
            <a:r>
              <a:rPr dirty="0" sz="3600" spc="-210"/>
              <a:t>Inline</a:t>
            </a:r>
            <a:r>
              <a:rPr dirty="0" sz="3600" spc="-220"/>
              <a:t> </a:t>
            </a:r>
            <a:r>
              <a:rPr dirty="0" sz="3600" spc="-355"/>
              <a:t>CSS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70"/>
              <a:t>Inline</a:t>
            </a:r>
            <a:r>
              <a:rPr dirty="0" spc="-155"/>
              <a:t> </a:t>
            </a:r>
            <a:r>
              <a:rPr dirty="0" spc="-290"/>
              <a:t>CSS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16254"/>
            <a:ext cx="10230485" cy="37611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Dependencies:</a:t>
            </a:r>
            <a:r>
              <a:rPr dirty="0" sz="1600" spc="-100">
                <a:latin typeface="Verdana"/>
                <a:cs typeface="Verdana"/>
              </a:rPr>
              <a:t> </a:t>
            </a:r>
            <a:r>
              <a:rPr dirty="0" sz="1600" spc="-20" b="1">
                <a:latin typeface="Verdana"/>
                <a:cs typeface="Verdana"/>
              </a:rPr>
              <a:t>None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Difficulty: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20" b="1">
                <a:latin typeface="Verdana"/>
                <a:cs typeface="Verdana"/>
              </a:rPr>
              <a:t>Easy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sz="1600">
                <a:latin typeface="Verdana"/>
                <a:cs typeface="Verdana"/>
              </a:rPr>
              <a:t>Approach: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Worst</a:t>
            </a:r>
            <a:endParaRPr sz="1600">
              <a:latin typeface="Verdana"/>
              <a:cs typeface="Verdana"/>
            </a:endParaRPr>
          </a:p>
          <a:p>
            <a:pPr marL="57785" marR="5080">
              <a:lnSpc>
                <a:spcPct val="107100"/>
              </a:lnSpc>
              <a:spcBef>
                <a:spcPts val="1800"/>
              </a:spcBef>
            </a:pPr>
            <a:r>
              <a:rPr dirty="0" sz="1600">
                <a:latin typeface="Verdana"/>
                <a:cs typeface="Verdana"/>
              </a:rPr>
              <a:t>I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don’t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think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anyone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introduction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inline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CSS.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CSS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styling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sent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the</a:t>
            </a:r>
            <a:r>
              <a:rPr dirty="0" sz="1600" spc="50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element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directly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using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HTML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JSX.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include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JavaScript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CSS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React </a:t>
            </a:r>
            <a:r>
              <a:rPr dirty="0" sz="1600">
                <a:latin typeface="Verdana"/>
                <a:cs typeface="Verdana"/>
              </a:rPr>
              <a:t>components,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although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there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few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restrictions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such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camel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casing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any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property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names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which </a:t>
            </a:r>
            <a:r>
              <a:rPr dirty="0" sz="1600">
                <a:latin typeface="Verdana"/>
                <a:cs typeface="Verdana"/>
              </a:rPr>
              <a:t>contain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hyphen.</a:t>
            </a:r>
            <a:endParaRPr sz="1600">
              <a:latin typeface="Verdana"/>
              <a:cs typeface="Verdana"/>
            </a:endParaRPr>
          </a:p>
          <a:p>
            <a:pPr marL="57785" marR="412115">
              <a:lnSpc>
                <a:spcPct val="106900"/>
              </a:lnSpc>
              <a:spcBef>
                <a:spcPts val="1800"/>
              </a:spcBef>
            </a:pP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other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word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style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attribute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accepts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JavaScript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camelCased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properties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rather </a:t>
            </a:r>
            <a:r>
              <a:rPr dirty="0" sz="1600">
                <a:latin typeface="Verdana"/>
                <a:cs typeface="Verdana"/>
              </a:rPr>
              <a:t>than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CSS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string.</a:t>
            </a: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935"/>
              </a:spcBef>
            </a:pP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style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two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ways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using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JavaScript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inline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style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attribute.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70"/>
              <a:t>Inline</a:t>
            </a:r>
            <a:r>
              <a:rPr dirty="0" spc="-155"/>
              <a:t> </a:t>
            </a:r>
            <a:r>
              <a:rPr dirty="0" spc="-290"/>
              <a:t>CSS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16254"/>
            <a:ext cx="9297035" cy="3030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A42F0F"/>
              </a:buClr>
              <a:buFont typeface="Wingdings"/>
              <a:buChar char=""/>
              <a:tabLst>
                <a:tab pos="355600" algn="l"/>
              </a:tabLst>
            </a:pPr>
            <a:r>
              <a:rPr dirty="0" sz="1600" b="1">
                <a:latin typeface="Verdana"/>
                <a:cs typeface="Verdana"/>
              </a:rPr>
              <a:t>With</a:t>
            </a:r>
            <a:r>
              <a:rPr dirty="0" sz="1600" spc="-4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the</a:t>
            </a:r>
            <a:r>
              <a:rPr dirty="0" sz="1600" spc="-6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inline</a:t>
            </a:r>
            <a:r>
              <a:rPr dirty="0" sz="1600" spc="-1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style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attribute</a:t>
            </a:r>
            <a:r>
              <a:rPr dirty="0" sz="1600" spc="-4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(the</a:t>
            </a:r>
            <a:r>
              <a:rPr dirty="0" sz="1600" spc="-4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value</a:t>
            </a:r>
            <a:r>
              <a:rPr dirty="0" sz="1600" spc="-3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must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be</a:t>
            </a:r>
            <a:r>
              <a:rPr dirty="0" sz="1600" spc="-4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a</a:t>
            </a:r>
            <a:r>
              <a:rPr dirty="0" sz="1600" spc="-4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JavaScript </a:t>
            </a:r>
            <a:r>
              <a:rPr dirty="0" sz="1600" spc="-10" b="1">
                <a:latin typeface="Verdana"/>
                <a:cs typeface="Verdana"/>
              </a:rPr>
              <a:t>object)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A42F0F"/>
              </a:buClr>
              <a:buFont typeface="Wingdings"/>
              <a:buChar char=""/>
            </a:pP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camelCased</a:t>
            </a:r>
            <a:r>
              <a:rPr dirty="0" sz="1600" spc="-9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Property</a:t>
            </a:r>
            <a:r>
              <a:rPr dirty="0" sz="1600" spc="-10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Names</a:t>
            </a: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930"/>
              </a:spcBef>
            </a:pPr>
            <a:r>
              <a:rPr dirty="0" sz="1600">
                <a:latin typeface="Verdana"/>
                <a:cs typeface="Verdana"/>
              </a:rPr>
              <a:t>Since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inline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CSS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written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JavaScript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properties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two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names,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like</a:t>
            </a: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 sz="1600" spc="-20" b="1">
                <a:latin typeface="Verdana"/>
                <a:cs typeface="Verdana"/>
              </a:rPr>
              <a:t>background-</a:t>
            </a:r>
            <a:r>
              <a:rPr dirty="0" sz="1600" b="1">
                <a:latin typeface="Verdana"/>
                <a:cs typeface="Verdana"/>
              </a:rPr>
              <a:t>color</a:t>
            </a:r>
            <a:r>
              <a:rPr dirty="0" sz="1600">
                <a:latin typeface="Verdana"/>
                <a:cs typeface="Verdana"/>
              </a:rPr>
              <a:t>,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must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written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camel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case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syntax:</a:t>
            </a: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935"/>
              </a:spcBef>
            </a:pP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backgroundColor</a:t>
            </a:r>
            <a:r>
              <a:rPr dirty="0" sz="1600" spc="2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instead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0" b="1">
                <a:latin typeface="Verdana"/>
                <a:cs typeface="Verdana"/>
              </a:rPr>
              <a:t>background-</a:t>
            </a:r>
            <a:r>
              <a:rPr dirty="0" sz="1600" spc="-10" b="1">
                <a:latin typeface="Verdana"/>
                <a:cs typeface="Verdana"/>
              </a:rPr>
              <a:t>color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30"/>
              </a:spcBef>
              <a:buClr>
                <a:srgbClr val="A42F0F"/>
              </a:buClr>
              <a:buFont typeface="Wingdings"/>
              <a:buChar char=""/>
              <a:tabLst>
                <a:tab pos="355600" algn="l"/>
              </a:tabLst>
            </a:pPr>
            <a:r>
              <a:rPr dirty="0" sz="1600" b="1">
                <a:latin typeface="Verdana"/>
                <a:cs typeface="Verdana"/>
              </a:rPr>
              <a:t>With</a:t>
            </a:r>
            <a:r>
              <a:rPr dirty="0" sz="1600" spc="-8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JavaScript</a:t>
            </a:r>
            <a:r>
              <a:rPr dirty="0" sz="1600" spc="-40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Object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also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styling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information,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refer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style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attribute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85"/>
              <a:t>Normal</a:t>
            </a:r>
            <a:r>
              <a:rPr dirty="0" sz="3600" spc="-220"/>
              <a:t> </a:t>
            </a:r>
            <a:r>
              <a:rPr dirty="0" sz="3600" spc="-330"/>
              <a:t>CSS</a:t>
            </a:r>
            <a:r>
              <a:rPr dirty="0" sz="3600" spc="-240"/>
              <a:t> </a:t>
            </a:r>
            <a:r>
              <a:rPr dirty="0" sz="3600" spc="-185"/>
              <a:t>(External</a:t>
            </a:r>
            <a:r>
              <a:rPr dirty="0" sz="3600" spc="-240"/>
              <a:t> </a:t>
            </a:r>
            <a:r>
              <a:rPr dirty="0" sz="3600" spc="-150"/>
              <a:t>Stylesheet)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5"/>
              <a:t>Normal</a:t>
            </a:r>
            <a:r>
              <a:rPr dirty="0" spc="-204"/>
              <a:t> </a:t>
            </a:r>
            <a:r>
              <a:rPr dirty="0" spc="-254"/>
              <a:t>CSS</a:t>
            </a:r>
            <a:r>
              <a:rPr dirty="0" spc="-180"/>
              <a:t> </a:t>
            </a:r>
            <a:r>
              <a:rPr dirty="0" spc="-145"/>
              <a:t>(External</a:t>
            </a:r>
            <a:r>
              <a:rPr dirty="0" spc="-195"/>
              <a:t> </a:t>
            </a:r>
            <a:r>
              <a:rPr dirty="0" spc="-114"/>
              <a:t>Stylesheet)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16254"/>
            <a:ext cx="10151745" cy="32721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Dependencies:</a:t>
            </a:r>
            <a:r>
              <a:rPr dirty="0" sz="1600" spc="-100">
                <a:latin typeface="Verdana"/>
                <a:cs typeface="Verdana"/>
              </a:rPr>
              <a:t> </a:t>
            </a:r>
            <a:r>
              <a:rPr dirty="0" sz="1600" spc="-20" b="1">
                <a:latin typeface="Verdana"/>
                <a:cs typeface="Verdana"/>
              </a:rPr>
              <a:t>None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Difficulty: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20" b="1">
                <a:latin typeface="Verdana"/>
                <a:cs typeface="Verdana"/>
              </a:rPr>
              <a:t>Easy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sz="1600">
                <a:latin typeface="Verdana"/>
                <a:cs typeface="Verdana"/>
              </a:rPr>
              <a:t>Approach: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 spc="-20" b="1">
                <a:latin typeface="Verdana"/>
                <a:cs typeface="Verdana"/>
              </a:rPr>
              <a:t>Okay</a:t>
            </a:r>
            <a:endParaRPr sz="1600">
              <a:latin typeface="Verdana"/>
              <a:cs typeface="Verdana"/>
            </a:endParaRPr>
          </a:p>
          <a:p>
            <a:pPr marL="57785" marR="5080">
              <a:lnSpc>
                <a:spcPct val="106900"/>
              </a:lnSpc>
              <a:spcBef>
                <a:spcPts val="1805"/>
              </a:spcBef>
            </a:pP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write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CSS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styling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separate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file,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just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save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file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.css file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extension, </a:t>
            </a:r>
            <a:r>
              <a:rPr dirty="0" sz="1600" spc="-25">
                <a:latin typeface="Verdana"/>
                <a:cs typeface="Verdana"/>
              </a:rPr>
              <a:t>and </a:t>
            </a:r>
            <a:r>
              <a:rPr dirty="0" sz="1600">
                <a:latin typeface="Verdana"/>
                <a:cs typeface="Verdana"/>
              </a:rPr>
              <a:t>import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application.</a:t>
            </a:r>
            <a:endParaRPr sz="1600">
              <a:latin typeface="Verdana"/>
              <a:cs typeface="Verdana"/>
            </a:endParaRPr>
          </a:p>
          <a:p>
            <a:pPr marL="57785" marR="29845">
              <a:lnSpc>
                <a:spcPct val="107100"/>
              </a:lnSpc>
              <a:spcBef>
                <a:spcPts val="1795"/>
              </a:spcBef>
            </a:pPr>
            <a:r>
              <a:rPr dirty="0" sz="1600">
                <a:latin typeface="Verdana"/>
                <a:cs typeface="Verdana"/>
              </a:rPr>
              <a:t>Normal/Regular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CSS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common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approach,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mean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step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better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inline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CSS.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styles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imported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any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number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pages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elements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unlike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inline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CSS,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directly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particular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element.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Normal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CSS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several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advantages,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such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native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browser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support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(it </a:t>
            </a:r>
            <a:r>
              <a:rPr dirty="0" sz="1600">
                <a:latin typeface="Verdana"/>
                <a:cs typeface="Verdana"/>
              </a:rPr>
              <a:t>requires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dependencies),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there’s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extra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tooling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learn.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4489475"/>
            <a:ext cx="10246360" cy="8108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105"/>
              </a:spcBef>
            </a:pP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maintain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any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number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style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sheets,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easier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customize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styles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needed.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But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regular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CSS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might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major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problem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you’re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working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bigger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project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with </a:t>
            </a:r>
            <a:r>
              <a:rPr dirty="0" sz="1600">
                <a:latin typeface="Verdana"/>
                <a:cs typeface="Verdana"/>
              </a:rPr>
              <a:t>lots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people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involved,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especially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without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agreed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style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guide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writing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CSS.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2025-06-14T06:42:13Z</dcterms:created>
  <dcterms:modified xsi:type="dcterms:W3CDTF">2025-06-14T06:42:13Z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2016</vt:lpwstr>
  </property>
</Properties>
</file>