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9216" y="3116402"/>
            <a:ext cx="1090041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345135"/>
            <a:ext cx="808735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dirty="0" sz="3600" spc="-30"/>
              <a:t>How</a:t>
            </a:r>
            <a:r>
              <a:rPr dirty="0" sz="3600" spc="-260"/>
              <a:t> </a:t>
            </a:r>
            <a:r>
              <a:rPr dirty="0" sz="3600"/>
              <a:t>to</a:t>
            </a:r>
            <a:r>
              <a:rPr dirty="0" sz="3600" spc="-260"/>
              <a:t> </a:t>
            </a:r>
            <a:r>
              <a:rPr dirty="0" sz="3600" spc="200"/>
              <a:t>Add</a:t>
            </a:r>
            <a:r>
              <a:rPr dirty="0" sz="3600" spc="-270"/>
              <a:t> </a:t>
            </a:r>
            <a:r>
              <a:rPr dirty="0" sz="3600" spc="-130"/>
              <a:t>Font</a:t>
            </a:r>
            <a:r>
              <a:rPr dirty="0" sz="3600" spc="-240"/>
              <a:t> </a:t>
            </a:r>
            <a:r>
              <a:rPr dirty="0" sz="3600"/>
              <a:t>Awesome</a:t>
            </a:r>
            <a:r>
              <a:rPr dirty="0" sz="3600" spc="-240"/>
              <a:t> </a:t>
            </a:r>
            <a:r>
              <a:rPr dirty="0" sz="3600" spc="-45"/>
              <a:t>Icon</a:t>
            </a:r>
            <a:r>
              <a:rPr dirty="0" sz="3600" spc="-260"/>
              <a:t> </a:t>
            </a:r>
            <a:r>
              <a:rPr dirty="0" sz="3600" spc="-185"/>
              <a:t>in</a:t>
            </a:r>
            <a:r>
              <a:rPr dirty="0" sz="3600" spc="-260"/>
              <a:t> </a:t>
            </a:r>
            <a:r>
              <a:rPr dirty="0" sz="3600" spc="80"/>
              <a:t>React</a:t>
            </a:r>
            <a:r>
              <a:rPr dirty="0" sz="3600" spc="-245"/>
              <a:t> </a:t>
            </a:r>
            <a:r>
              <a:rPr dirty="0" sz="3600" spc="175"/>
              <a:t>App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19100">
              <a:lnSpc>
                <a:spcPct val="100000"/>
              </a:lnSpc>
              <a:spcBef>
                <a:spcPts val="100"/>
              </a:spcBef>
            </a:pPr>
            <a:r>
              <a:rPr dirty="0" sz="3600" spc="-30"/>
              <a:t>How</a:t>
            </a:r>
            <a:r>
              <a:rPr dirty="0" sz="3600" spc="-260"/>
              <a:t> </a:t>
            </a:r>
            <a:r>
              <a:rPr dirty="0" sz="3600"/>
              <a:t>to</a:t>
            </a:r>
            <a:r>
              <a:rPr dirty="0" sz="3600" spc="-254"/>
              <a:t> </a:t>
            </a:r>
            <a:r>
              <a:rPr dirty="0" sz="3600" spc="-250"/>
              <a:t>Install</a:t>
            </a:r>
            <a:r>
              <a:rPr dirty="0" sz="3600" spc="-225"/>
              <a:t> </a:t>
            </a:r>
            <a:r>
              <a:rPr dirty="0" sz="3600" spc="130"/>
              <a:t>and</a:t>
            </a:r>
            <a:r>
              <a:rPr dirty="0" sz="3600" spc="-254"/>
              <a:t> </a:t>
            </a:r>
            <a:r>
              <a:rPr dirty="0" sz="3600" spc="-215"/>
              <a:t>Use</a:t>
            </a:r>
            <a:r>
              <a:rPr dirty="0" sz="3600" spc="-260"/>
              <a:t> </a:t>
            </a:r>
            <a:r>
              <a:rPr dirty="0" sz="3600" spc="-120"/>
              <a:t>Bootstrap</a:t>
            </a:r>
            <a:r>
              <a:rPr dirty="0" sz="3600" spc="-225"/>
              <a:t> </a:t>
            </a:r>
            <a:r>
              <a:rPr dirty="0" sz="3600" spc="-185"/>
              <a:t>in</a:t>
            </a:r>
            <a:r>
              <a:rPr dirty="0" sz="3600" spc="-254"/>
              <a:t> </a:t>
            </a:r>
            <a:r>
              <a:rPr dirty="0" sz="3600" spc="80"/>
              <a:t>React</a:t>
            </a:r>
            <a:r>
              <a:rPr dirty="0" sz="3600" spc="-215"/>
              <a:t> </a:t>
            </a:r>
            <a:r>
              <a:rPr dirty="0" sz="3600" spc="-315"/>
              <a:t>JS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23900">
              <a:lnSpc>
                <a:spcPct val="100000"/>
              </a:lnSpc>
              <a:spcBef>
                <a:spcPts val="100"/>
              </a:spcBef>
            </a:pPr>
            <a:r>
              <a:rPr dirty="0" sz="3600" spc="-30"/>
              <a:t>How</a:t>
            </a:r>
            <a:r>
              <a:rPr dirty="0" sz="3600" spc="-270"/>
              <a:t> </a:t>
            </a:r>
            <a:r>
              <a:rPr dirty="0" sz="3600"/>
              <a:t>to</a:t>
            </a:r>
            <a:r>
              <a:rPr dirty="0" sz="3600" spc="-265"/>
              <a:t> </a:t>
            </a:r>
            <a:r>
              <a:rPr dirty="0" sz="3600" spc="-135"/>
              <a:t>use</a:t>
            </a:r>
            <a:r>
              <a:rPr dirty="0" sz="3600" spc="-265"/>
              <a:t> </a:t>
            </a:r>
            <a:r>
              <a:rPr dirty="0" sz="3600" spc="-20"/>
              <a:t>Material</a:t>
            </a:r>
            <a:r>
              <a:rPr dirty="0" sz="3600" spc="-235"/>
              <a:t> </a:t>
            </a:r>
            <a:r>
              <a:rPr dirty="0" sz="3600" spc="-505"/>
              <a:t>UI</a:t>
            </a:r>
            <a:r>
              <a:rPr dirty="0" sz="3600" spc="-265"/>
              <a:t> </a:t>
            </a:r>
            <a:r>
              <a:rPr dirty="0" sz="3600" spc="-150"/>
              <a:t>Icons</a:t>
            </a:r>
            <a:r>
              <a:rPr dirty="0" sz="3600" spc="-254"/>
              <a:t> </a:t>
            </a:r>
            <a:r>
              <a:rPr dirty="0" sz="3600" spc="-185"/>
              <a:t>in</a:t>
            </a:r>
            <a:r>
              <a:rPr dirty="0" sz="3600" spc="-265"/>
              <a:t> </a:t>
            </a:r>
            <a:r>
              <a:rPr dirty="0" sz="3600" spc="80"/>
              <a:t>React</a:t>
            </a:r>
            <a:r>
              <a:rPr dirty="0" sz="3600" spc="-240"/>
              <a:t> </a:t>
            </a:r>
            <a:r>
              <a:rPr dirty="0" sz="3600" spc="175"/>
              <a:t>App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5265">
              <a:lnSpc>
                <a:spcPct val="100000"/>
              </a:lnSpc>
              <a:spcBef>
                <a:spcPts val="100"/>
              </a:spcBef>
            </a:pPr>
            <a:r>
              <a:rPr dirty="0" sz="3600" spc="-55"/>
              <a:t>Multiple</a:t>
            </a:r>
            <a:r>
              <a:rPr dirty="0" sz="3600" spc="-250"/>
              <a:t> </a:t>
            </a:r>
            <a:r>
              <a:rPr dirty="0" sz="3600" spc="-90"/>
              <a:t>classnames</a:t>
            </a:r>
            <a:r>
              <a:rPr dirty="0" sz="3600" spc="-210"/>
              <a:t> </a:t>
            </a:r>
            <a:r>
              <a:rPr dirty="0" sz="3600" spc="-140"/>
              <a:t>with</a:t>
            </a:r>
            <a:r>
              <a:rPr dirty="0" sz="3600" spc="-250"/>
              <a:t> </a:t>
            </a:r>
            <a:r>
              <a:rPr dirty="0" sz="3600" spc="-330"/>
              <a:t>CSS</a:t>
            </a:r>
            <a:r>
              <a:rPr dirty="0" sz="3600" spc="-254"/>
              <a:t> </a:t>
            </a:r>
            <a:r>
              <a:rPr dirty="0" sz="3600" spc="-10"/>
              <a:t>Modules</a:t>
            </a:r>
            <a:r>
              <a:rPr dirty="0" sz="3600" spc="-250"/>
              <a:t> </a:t>
            </a:r>
            <a:r>
              <a:rPr dirty="0" sz="3600" spc="-185"/>
              <a:t>in</a:t>
            </a:r>
            <a:r>
              <a:rPr dirty="0" sz="3600" spc="-250"/>
              <a:t> </a:t>
            </a:r>
            <a:r>
              <a:rPr dirty="0" sz="3600" spc="70"/>
              <a:t>React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Multiple</a:t>
            </a:r>
            <a:r>
              <a:rPr dirty="0" spc="-180"/>
              <a:t> </a:t>
            </a:r>
            <a:r>
              <a:rPr dirty="0" spc="-75"/>
              <a:t>classnames</a:t>
            </a:r>
            <a:r>
              <a:rPr dirty="0" spc="-125"/>
              <a:t> </a:t>
            </a:r>
            <a:r>
              <a:rPr dirty="0" spc="-110"/>
              <a:t>with</a:t>
            </a:r>
            <a:r>
              <a:rPr dirty="0" spc="-195"/>
              <a:t> </a:t>
            </a:r>
            <a:r>
              <a:rPr dirty="0" spc="-265"/>
              <a:t>CSS</a:t>
            </a:r>
            <a:r>
              <a:rPr dirty="0" spc="-170"/>
              <a:t> </a:t>
            </a:r>
            <a:r>
              <a:rPr dirty="0" spc="-20"/>
              <a:t>Modules</a:t>
            </a:r>
            <a:r>
              <a:rPr dirty="0" spc="-180"/>
              <a:t> </a:t>
            </a:r>
            <a:r>
              <a:rPr dirty="0" spc="-140"/>
              <a:t>in</a:t>
            </a:r>
            <a:r>
              <a:rPr dirty="0" spc="-190"/>
              <a:t> </a:t>
            </a:r>
            <a:r>
              <a:rPr dirty="0" spc="40"/>
              <a:t>React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97356"/>
            <a:ext cx="10189210" cy="30302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5"/>
              </a:spcBef>
            </a:pP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classnames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Modules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classnames </a:t>
            </a:r>
            <a:r>
              <a:rPr dirty="0" sz="1600">
                <a:latin typeface="Verdana"/>
                <a:cs typeface="Verdana"/>
              </a:rPr>
              <a:t>package.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time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writing,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classnames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about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4.1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million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downloads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week.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how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it:</a:t>
            </a:r>
            <a:endParaRPr sz="1600">
              <a:latin typeface="Verdana"/>
              <a:cs typeface="Verdana"/>
            </a:endParaRPr>
          </a:p>
          <a:p>
            <a:pPr marL="229235" indent="-216535">
              <a:lnSpc>
                <a:spcPct val="100000"/>
              </a:lnSpc>
              <a:spcBef>
                <a:spcPts val="1930"/>
              </a:spcBef>
              <a:buSzPct val="93750"/>
              <a:buAutoNum type="arabicPeriod"/>
              <a:tabLst>
                <a:tab pos="229235" algn="l"/>
              </a:tabLst>
            </a:pPr>
            <a:r>
              <a:rPr dirty="0" sz="1600" b="1">
                <a:latin typeface="Verdana"/>
                <a:cs typeface="Verdana"/>
              </a:rPr>
              <a:t>First,</a:t>
            </a:r>
            <a:r>
              <a:rPr dirty="0" sz="1600" spc="-7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let’s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install</a:t>
            </a:r>
            <a:r>
              <a:rPr dirty="0" sz="1600" spc="-6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classnames.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With</a:t>
            </a:r>
            <a:r>
              <a:rPr dirty="0" sz="1600" spc="-50" b="1">
                <a:latin typeface="Verdana"/>
                <a:cs typeface="Verdana"/>
              </a:rPr>
              <a:t> </a:t>
            </a:r>
            <a:r>
              <a:rPr dirty="0" sz="1600" spc="-20" b="1">
                <a:latin typeface="Verdana"/>
                <a:cs typeface="Verdana"/>
              </a:rPr>
              <a:t>npm: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1600">
                <a:latin typeface="Verdana"/>
                <a:cs typeface="Verdana"/>
              </a:rPr>
              <a:t>npm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install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classnames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--save</a:t>
            </a:r>
            <a:endParaRPr sz="1600">
              <a:latin typeface="Verdana"/>
              <a:cs typeface="Verdana"/>
            </a:endParaRPr>
          </a:p>
          <a:p>
            <a:pPr marL="12700" marR="80645" indent="217804">
              <a:lnSpc>
                <a:spcPct val="107500"/>
              </a:lnSpc>
              <a:spcBef>
                <a:spcPts val="1789"/>
              </a:spcBef>
              <a:buSzPct val="93750"/>
              <a:buAutoNum type="arabicPeriod" startAt="2"/>
              <a:tabLst>
                <a:tab pos="230504" algn="l"/>
              </a:tabLst>
            </a:pPr>
            <a:r>
              <a:rPr dirty="0" sz="1600" b="1">
                <a:latin typeface="Verdana"/>
                <a:cs typeface="Verdana"/>
              </a:rPr>
              <a:t>Then,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import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it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into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the</a:t>
            </a:r>
            <a:r>
              <a:rPr dirty="0" sz="1600" spc="-6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component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where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you</a:t>
            </a:r>
            <a:r>
              <a:rPr dirty="0" sz="1600" spc="-5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want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to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use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multiple</a:t>
            </a:r>
            <a:r>
              <a:rPr dirty="0" sz="1600" spc="-8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classnames.</a:t>
            </a:r>
            <a:r>
              <a:rPr dirty="0" sz="1600" spc="-20" b="1">
                <a:latin typeface="Verdana"/>
                <a:cs typeface="Verdana"/>
              </a:rPr>
              <a:t> When </a:t>
            </a:r>
            <a:r>
              <a:rPr dirty="0" sz="1600" b="1">
                <a:latin typeface="Verdana"/>
                <a:cs typeface="Verdana"/>
              </a:rPr>
              <a:t>importing</a:t>
            </a:r>
            <a:r>
              <a:rPr dirty="0" sz="1600" spc="-1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it,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I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like</a:t>
            </a:r>
            <a:r>
              <a:rPr dirty="0" sz="1600" spc="-1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to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call</a:t>
            </a:r>
            <a:r>
              <a:rPr dirty="0" sz="1600" spc="-1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it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cx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instead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of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classnames</a:t>
            </a:r>
            <a:r>
              <a:rPr dirty="0" sz="1600" spc="-1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since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it’s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less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verbose.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1600">
                <a:latin typeface="Verdana"/>
                <a:cs typeface="Verdana"/>
              </a:rPr>
              <a:t>import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cx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'classnames'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Multiple</a:t>
            </a:r>
            <a:r>
              <a:rPr dirty="0" spc="-180"/>
              <a:t> </a:t>
            </a:r>
            <a:r>
              <a:rPr dirty="0" spc="-75"/>
              <a:t>classnames</a:t>
            </a:r>
            <a:r>
              <a:rPr dirty="0" spc="-125"/>
              <a:t> </a:t>
            </a:r>
            <a:r>
              <a:rPr dirty="0" spc="-110"/>
              <a:t>with</a:t>
            </a:r>
            <a:r>
              <a:rPr dirty="0" spc="-195"/>
              <a:t> </a:t>
            </a:r>
            <a:r>
              <a:rPr dirty="0" spc="-265"/>
              <a:t>CSS</a:t>
            </a:r>
            <a:r>
              <a:rPr dirty="0" spc="-170"/>
              <a:t> </a:t>
            </a:r>
            <a:r>
              <a:rPr dirty="0" spc="-20"/>
              <a:t>Modules</a:t>
            </a:r>
            <a:r>
              <a:rPr dirty="0" spc="-180"/>
              <a:t> </a:t>
            </a:r>
            <a:r>
              <a:rPr dirty="0" spc="-140"/>
              <a:t>in</a:t>
            </a:r>
            <a:r>
              <a:rPr dirty="0" spc="-190"/>
              <a:t> </a:t>
            </a:r>
            <a:r>
              <a:rPr dirty="0" spc="40"/>
              <a:t>React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16254"/>
            <a:ext cx="9909810" cy="3468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9870" indent="-217170">
              <a:lnSpc>
                <a:spcPct val="100000"/>
              </a:lnSpc>
              <a:spcBef>
                <a:spcPts val="95"/>
              </a:spcBef>
              <a:buSzPct val="93750"/>
              <a:buAutoNum type="arabicPeriod" startAt="3"/>
              <a:tabLst>
                <a:tab pos="229870" algn="l"/>
              </a:tabLst>
            </a:pPr>
            <a:r>
              <a:rPr dirty="0" sz="1600" b="1">
                <a:latin typeface="Verdana"/>
                <a:cs typeface="Verdana"/>
              </a:rPr>
              <a:t>Apply</a:t>
            </a:r>
            <a:r>
              <a:rPr dirty="0" sz="1600" spc="-5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multiple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classes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like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spc="-25" b="1">
                <a:latin typeface="Verdana"/>
                <a:cs typeface="Verdana"/>
              </a:rPr>
              <a:t>so: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AutoNum type="arabicPeriod" startAt="3"/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//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Joining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Modules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classes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>
                <a:latin typeface="Verdana"/>
                <a:cs typeface="Verdana"/>
              </a:rPr>
              <a:t>&lt;div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className={ </a:t>
            </a:r>
            <a:r>
              <a:rPr dirty="0" sz="1600" spc="-10">
                <a:latin typeface="Verdana"/>
                <a:cs typeface="Verdana"/>
              </a:rPr>
              <a:t>cx(styles.myClass1,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styles.myClass2)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}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/&gt;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1600" b="1">
                <a:latin typeface="Verdana"/>
                <a:cs typeface="Verdana"/>
              </a:rPr>
              <a:t>Or,</a:t>
            </a:r>
            <a:r>
              <a:rPr dirty="0" sz="1600" spc="-6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conditionally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apply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classes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like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this: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1600">
                <a:latin typeface="Verdana"/>
                <a:cs typeface="Verdana"/>
              </a:rPr>
              <a:t>//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Conditionally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displaying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Modules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classes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>
                <a:latin typeface="Verdana"/>
                <a:cs typeface="Verdana"/>
              </a:rPr>
              <a:t>&lt;div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className={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cx(styles.myClass1,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{[styles.myClass2]: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false})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}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/&gt;</a:t>
            </a:r>
            <a:endParaRPr sz="1600">
              <a:latin typeface="Verdana"/>
              <a:cs typeface="Verdana"/>
            </a:endParaRPr>
          </a:p>
          <a:p>
            <a:pPr marL="12700" marR="5080" indent="217170">
              <a:lnSpc>
                <a:spcPct val="106900"/>
              </a:lnSpc>
              <a:spcBef>
                <a:spcPts val="1815"/>
              </a:spcBef>
              <a:buSzPct val="93750"/>
              <a:buAutoNum type="arabicPeriod" startAt="4"/>
              <a:tabLst>
                <a:tab pos="229870" algn="l"/>
              </a:tabLst>
            </a:pPr>
            <a:r>
              <a:rPr dirty="0" sz="1600" b="1">
                <a:latin typeface="Verdana"/>
                <a:cs typeface="Verdana"/>
              </a:rPr>
              <a:t>Using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CSS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Modules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with</a:t>
            </a:r>
            <a:r>
              <a:rPr dirty="0" sz="1600" spc="-6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classnames</a:t>
            </a:r>
            <a:r>
              <a:rPr dirty="0" sz="1600" spc="-1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also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gives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us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the</a:t>
            </a:r>
            <a:r>
              <a:rPr dirty="0" sz="1600" spc="-6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ability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to</a:t>
            </a:r>
            <a:r>
              <a:rPr dirty="0" sz="1600" spc="-5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add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some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cool,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prop- </a:t>
            </a:r>
            <a:r>
              <a:rPr dirty="0" sz="1600" b="1">
                <a:latin typeface="Verdana"/>
                <a:cs typeface="Verdana"/>
              </a:rPr>
              <a:t>based logic</a:t>
            </a:r>
            <a:r>
              <a:rPr dirty="0" sz="1600" spc="-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to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our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components.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73500">
              <a:lnSpc>
                <a:spcPct val="100000"/>
              </a:lnSpc>
              <a:spcBef>
                <a:spcPts val="100"/>
              </a:spcBef>
            </a:pPr>
            <a:r>
              <a:rPr dirty="0" sz="3600" spc="80"/>
              <a:t>React</a:t>
            </a:r>
            <a:r>
              <a:rPr dirty="0" sz="3600" spc="-265"/>
              <a:t> </a:t>
            </a:r>
            <a:r>
              <a:rPr dirty="0" sz="3600" spc="-380"/>
              <a:t>Sass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85"/>
              <a:t> </a:t>
            </a:r>
            <a:r>
              <a:rPr dirty="0" spc="-300"/>
              <a:t>Sass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883056"/>
            <a:ext cx="10133965" cy="326961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What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is</a:t>
            </a:r>
            <a:r>
              <a:rPr dirty="0" u="sng" sz="16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Sass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600">
                <a:latin typeface="Verdana"/>
                <a:cs typeface="Verdana"/>
              </a:rPr>
              <a:t>Sass is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 CSS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pre-</a:t>
            </a:r>
            <a:r>
              <a:rPr dirty="0" sz="1600" spc="-10">
                <a:latin typeface="Verdana"/>
                <a:cs typeface="Verdana"/>
              </a:rPr>
              <a:t>processor.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600">
                <a:latin typeface="Verdana"/>
                <a:cs typeface="Verdana"/>
              </a:rPr>
              <a:t>Sass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executed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server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sends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browser.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600">
              <a:latin typeface="Verdana"/>
              <a:cs typeface="Verdana"/>
            </a:endParaRPr>
          </a:p>
          <a:p>
            <a:pPr marL="12700" marR="543560">
              <a:lnSpc>
                <a:spcPct val="107500"/>
              </a:lnSpc>
              <a:spcBef>
                <a:spcPts val="5"/>
              </a:spcBef>
            </a:pPr>
            <a:r>
              <a:rPr dirty="0" sz="1600">
                <a:latin typeface="Verdana"/>
                <a:cs typeface="Verdana"/>
              </a:rPr>
              <a:t>Sass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claims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it’s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most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mature,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stable,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powerful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professional-</a:t>
            </a:r>
            <a:r>
              <a:rPr dirty="0" sz="1600">
                <a:latin typeface="Verdana"/>
                <a:cs typeface="Verdana"/>
              </a:rPr>
              <a:t>grade CSS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extension </a:t>
            </a:r>
            <a:r>
              <a:rPr dirty="0" sz="1600">
                <a:latin typeface="Verdana"/>
                <a:cs typeface="Verdana"/>
              </a:rPr>
              <a:t>language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world.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6900"/>
              </a:lnSpc>
              <a:spcBef>
                <a:spcPts val="5"/>
              </a:spcBef>
            </a:pPr>
            <a:r>
              <a:rPr dirty="0" sz="1600">
                <a:latin typeface="Verdana"/>
                <a:cs typeface="Verdana"/>
              </a:rPr>
              <a:t>It’s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preprocessor,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special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features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such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variables,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nested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rules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mixins </a:t>
            </a:r>
            <a:r>
              <a:rPr dirty="0" sz="1600">
                <a:latin typeface="Verdana"/>
                <a:cs typeface="Verdana"/>
              </a:rPr>
              <a:t>(sometimes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referred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“syntactic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sugar”)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regular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aim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make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coding </a:t>
            </a:r>
            <a:r>
              <a:rPr dirty="0" sz="1600">
                <a:latin typeface="Verdana"/>
                <a:cs typeface="Verdana"/>
              </a:rPr>
              <a:t>process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simpler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efficient.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Just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programming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languages,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Sass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allows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of </a:t>
            </a:r>
            <a:r>
              <a:rPr dirty="0" sz="1600">
                <a:latin typeface="Verdana"/>
                <a:cs typeface="Verdana"/>
              </a:rPr>
              <a:t>variables,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nesting,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partials,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imports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functions,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super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powers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regular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CSS.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85"/>
              <a:t> </a:t>
            </a:r>
            <a:r>
              <a:rPr dirty="0" spc="-300"/>
              <a:t>Sass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883056"/>
            <a:ext cx="10194925" cy="400113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Can</a:t>
            </a:r>
            <a:r>
              <a:rPr dirty="0" u="sng" sz="16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use</a:t>
            </a:r>
            <a:r>
              <a:rPr dirty="0" u="sng" sz="16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Sass?</a:t>
            </a:r>
            <a:endParaRPr sz="1600">
              <a:latin typeface="Verdana"/>
              <a:cs typeface="Verdana"/>
            </a:endParaRPr>
          </a:p>
          <a:p>
            <a:pPr marL="12700" marR="282575">
              <a:lnSpc>
                <a:spcPts val="1600"/>
              </a:lnSpc>
              <a:spcBef>
                <a:spcPts val="1100"/>
              </a:spcBef>
            </a:pP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create-</a:t>
            </a:r>
            <a:r>
              <a:rPr dirty="0" sz="1600" spc="-30">
                <a:latin typeface="Verdana"/>
                <a:cs typeface="Verdana"/>
              </a:rPr>
              <a:t>react-</a:t>
            </a:r>
            <a:r>
              <a:rPr dirty="0" sz="1600">
                <a:latin typeface="Verdana"/>
                <a:cs typeface="Verdana"/>
              </a:rPr>
              <a:t>app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project,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easily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install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Sass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React projects.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600">
                <a:latin typeface="Verdana"/>
                <a:cs typeface="Verdana"/>
              </a:rPr>
              <a:t>Install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Sass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running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command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terminal: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600" spc="-10">
                <a:latin typeface="Verdana"/>
                <a:cs typeface="Verdana"/>
              </a:rPr>
              <a:t>C:\Users\Your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Name&gt;npm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install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node-sass</a:t>
            </a:r>
            <a:endParaRPr sz="1600">
              <a:latin typeface="Verdana"/>
              <a:cs typeface="Verdana"/>
            </a:endParaRPr>
          </a:p>
          <a:p>
            <a:pPr marL="12700" marR="4483100">
              <a:lnSpc>
                <a:spcPct val="140600"/>
              </a:lnSpc>
            </a:pPr>
            <a:r>
              <a:rPr dirty="0" sz="1600">
                <a:latin typeface="Verdana"/>
                <a:cs typeface="Verdana"/>
              </a:rPr>
              <a:t>Now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ready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include Sass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project! </a:t>
            </a:r>
            <a:r>
              <a:rPr dirty="0" sz="1600">
                <a:latin typeface="Verdana"/>
                <a:cs typeface="Verdana"/>
              </a:rPr>
              <a:t>Dependencies: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 spc="-20" b="1">
                <a:latin typeface="Verdana"/>
                <a:cs typeface="Verdana"/>
              </a:rPr>
              <a:t>node-sass</a:t>
            </a:r>
            <a:endParaRPr sz="1600">
              <a:latin typeface="Verdana"/>
              <a:cs typeface="Verdana"/>
            </a:endParaRPr>
          </a:p>
          <a:p>
            <a:pPr marL="12700" marR="8198484">
              <a:lnSpc>
                <a:spcPts val="2700"/>
              </a:lnSpc>
              <a:spcBef>
                <a:spcPts val="220"/>
              </a:spcBef>
            </a:pPr>
            <a:r>
              <a:rPr dirty="0" sz="1600">
                <a:latin typeface="Verdana"/>
                <a:cs typeface="Verdana"/>
              </a:rPr>
              <a:t>Difficulty: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20" b="1">
                <a:latin typeface="Verdana"/>
                <a:cs typeface="Verdana"/>
              </a:rPr>
              <a:t>Easy </a:t>
            </a:r>
            <a:r>
              <a:rPr dirty="0" sz="1600">
                <a:latin typeface="Verdana"/>
                <a:cs typeface="Verdana"/>
              </a:rPr>
              <a:t>Approach: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 spc="-20" b="1">
                <a:latin typeface="Verdana"/>
                <a:cs typeface="Verdana"/>
              </a:rPr>
              <a:t>Best </a:t>
            </a:r>
            <a:r>
              <a:rPr dirty="0" sz="1600" b="1">
                <a:latin typeface="Verdana"/>
                <a:cs typeface="Verdana"/>
              </a:rPr>
              <a:t>Create</a:t>
            </a:r>
            <a:r>
              <a:rPr dirty="0" sz="1600" spc="-1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Sass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spc="-20" b="1">
                <a:latin typeface="Verdana"/>
                <a:cs typeface="Verdana"/>
              </a:rPr>
              <a:t>file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ts val="2700"/>
              </a:lnSpc>
            </a:pP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Sass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same way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files,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Sass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extension </a:t>
            </a:r>
            <a:r>
              <a:rPr dirty="0" sz="1600" spc="-10">
                <a:latin typeface="Verdana"/>
                <a:cs typeface="Verdana"/>
              </a:rPr>
              <a:t>.scss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Sass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variables and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Sass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85"/>
              <a:t> </a:t>
            </a:r>
            <a:r>
              <a:rPr dirty="0" spc="-300"/>
              <a:t>Sass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883056"/>
            <a:ext cx="10194925" cy="345503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Create</a:t>
            </a:r>
            <a:r>
              <a:rPr dirty="0" u="sng" sz="16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</a:t>
            </a:r>
            <a:r>
              <a:rPr dirty="0" u="sng" sz="16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Sass</a:t>
            </a:r>
            <a:r>
              <a:rPr dirty="0" u="sng" sz="16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file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40600"/>
              </a:lnSpc>
            </a:pP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Sass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same way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files,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Sass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extension </a:t>
            </a:r>
            <a:r>
              <a:rPr dirty="0" sz="1600" spc="-10">
                <a:latin typeface="Verdana"/>
                <a:cs typeface="Verdana"/>
              </a:rPr>
              <a:t>.scss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Sass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variables and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Sass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20">
                <a:solidFill>
                  <a:srgbClr val="FF0000"/>
                </a:solidFill>
                <a:latin typeface="Verdana"/>
                <a:cs typeface="Verdana"/>
              </a:rPr>
              <a:t>e.g.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600">
                <a:solidFill>
                  <a:srgbClr val="6F2F9F"/>
                </a:solidFill>
                <a:latin typeface="Verdana"/>
                <a:cs typeface="Verdana"/>
              </a:rPr>
              <a:t>$myColor:</a:t>
            </a:r>
            <a:r>
              <a:rPr dirty="0" sz="1600" spc="-75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6F2F9F"/>
                </a:solidFill>
                <a:latin typeface="Verdana"/>
                <a:cs typeface="Verdana"/>
              </a:rPr>
              <a:t>red;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6F2F9F"/>
                </a:solidFill>
                <a:latin typeface="Verdana"/>
                <a:cs typeface="Verdana"/>
              </a:rPr>
              <a:t>h1</a:t>
            </a:r>
            <a:r>
              <a:rPr dirty="0" sz="1600" spc="-2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6F2F9F"/>
                </a:solidFill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marL="155575">
              <a:lnSpc>
                <a:spcPct val="100000"/>
              </a:lnSpc>
              <a:spcBef>
                <a:spcPts val="780"/>
              </a:spcBef>
            </a:pPr>
            <a:r>
              <a:rPr dirty="0" sz="1600">
                <a:solidFill>
                  <a:srgbClr val="6F2F9F"/>
                </a:solidFill>
                <a:latin typeface="Verdana"/>
                <a:cs typeface="Verdana"/>
              </a:rPr>
              <a:t>color:</a:t>
            </a:r>
            <a:r>
              <a:rPr dirty="0" sz="1600" spc="-55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6F2F9F"/>
                </a:solidFill>
                <a:latin typeface="Verdana"/>
                <a:cs typeface="Verdana"/>
              </a:rPr>
              <a:t>$myColor;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600" spc="-50">
                <a:solidFill>
                  <a:srgbClr val="6F2F9F"/>
                </a:solidFill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/>
              <a:t>How</a:t>
            </a:r>
            <a:r>
              <a:rPr dirty="0" sz="3600" spc="-260"/>
              <a:t> </a:t>
            </a:r>
            <a:r>
              <a:rPr dirty="0" sz="3600"/>
              <a:t>to</a:t>
            </a:r>
            <a:r>
              <a:rPr dirty="0" sz="3600" spc="-245"/>
              <a:t> </a:t>
            </a:r>
            <a:r>
              <a:rPr dirty="0" sz="3600" spc="200"/>
              <a:t>Add</a:t>
            </a:r>
            <a:r>
              <a:rPr dirty="0" sz="3600" spc="-280"/>
              <a:t> </a:t>
            </a:r>
            <a:r>
              <a:rPr dirty="0" sz="3600" spc="120"/>
              <a:t>Google</a:t>
            </a:r>
            <a:r>
              <a:rPr dirty="0" sz="3600" spc="-245"/>
              <a:t> </a:t>
            </a:r>
            <a:r>
              <a:rPr dirty="0" sz="3600" spc="-130"/>
              <a:t>Font</a:t>
            </a:r>
            <a:r>
              <a:rPr dirty="0" sz="3600" spc="-225"/>
              <a:t> </a:t>
            </a:r>
            <a:r>
              <a:rPr dirty="0" sz="3600" spc="-110"/>
              <a:t>into</a:t>
            </a:r>
            <a:r>
              <a:rPr dirty="0" sz="3600" spc="-250"/>
              <a:t> </a:t>
            </a:r>
            <a:r>
              <a:rPr dirty="0" sz="3600" spc="80"/>
              <a:t>React</a:t>
            </a:r>
            <a:r>
              <a:rPr dirty="0" sz="3600" spc="-260"/>
              <a:t> </a:t>
            </a:r>
            <a:r>
              <a:rPr dirty="0" sz="3600" spc="-10"/>
              <a:t>Applications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2025-06-14T06:43:13Z</dcterms:created>
  <dcterms:modified xsi:type="dcterms:W3CDTF">2025-06-14T06:43:13Z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