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9216" y="2568066"/>
            <a:ext cx="10856468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345135"/>
            <a:ext cx="166623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Mounting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1016254"/>
            <a:ext cx="10175875" cy="372935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very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first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stage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 marL="57785" marR="502284">
              <a:lnSpc>
                <a:spcPct val="106900"/>
              </a:lnSpc>
              <a:spcBef>
                <a:spcPts val="1810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done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constructor.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After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getting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ready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is </a:t>
            </a:r>
            <a:r>
              <a:rPr dirty="0" sz="1600">
                <a:latin typeface="Verdana"/>
                <a:cs typeface="Verdana"/>
              </a:rPr>
              <a:t>ready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mount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DOM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first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time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web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page.</a:t>
            </a:r>
            <a:endParaRPr sz="1600">
              <a:latin typeface="Verdana"/>
              <a:cs typeface="Verdana"/>
            </a:endParaRPr>
          </a:p>
          <a:p>
            <a:pPr marL="57785">
              <a:lnSpc>
                <a:spcPct val="100000"/>
              </a:lnSpc>
              <a:spcBef>
                <a:spcPts val="1935"/>
              </a:spcBef>
            </a:pPr>
            <a:r>
              <a:rPr dirty="0" sz="1600">
                <a:latin typeface="Verdana"/>
                <a:cs typeface="Verdana"/>
              </a:rPr>
              <a:t>Mounting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means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putting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DOM.</a:t>
            </a:r>
            <a:endParaRPr sz="1600">
              <a:latin typeface="Verdana"/>
              <a:cs typeface="Verdana"/>
            </a:endParaRPr>
          </a:p>
          <a:p>
            <a:pPr marL="57785" marR="5080">
              <a:lnSpc>
                <a:spcPct val="106900"/>
              </a:lnSpc>
              <a:spcBef>
                <a:spcPts val="1800"/>
              </a:spcBef>
            </a:pP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four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built-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order,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mounting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means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phase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4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 in</a:t>
            </a:r>
            <a:r>
              <a:rPr dirty="0" sz="1600" spc="-25">
                <a:latin typeface="Verdana"/>
                <a:cs typeface="Verdana"/>
              </a:rPr>
              <a:t> it: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 spc="-10">
                <a:latin typeface="Verdana"/>
                <a:cs typeface="Verdana"/>
              </a:rPr>
              <a:t>constructor()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 spc="-10">
                <a:latin typeface="Verdana"/>
                <a:cs typeface="Verdana"/>
              </a:rPr>
              <a:t>getDerivedStateFromProps()</a:t>
            </a:r>
            <a:endParaRPr sz="16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930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 spc="-10">
                <a:latin typeface="Verdana"/>
                <a:cs typeface="Verdana"/>
              </a:rPr>
              <a:t>render()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77416" y="4965572"/>
            <a:ext cx="26530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lr>
                <a:srgbClr val="A42F0F"/>
              </a:buClr>
              <a:buFont typeface="Wingdings"/>
              <a:buChar char=""/>
              <a:tabLst>
                <a:tab pos="355600" algn="l"/>
              </a:tabLst>
            </a:pPr>
            <a:r>
              <a:rPr dirty="0" sz="1600" spc="-10">
                <a:latin typeface="Verdana"/>
                <a:cs typeface="Verdana"/>
              </a:rPr>
              <a:t>componentDidMount()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3135" y="5439257"/>
            <a:ext cx="9576435" cy="5467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69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render()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required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always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optional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be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define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them.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Mounting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16254"/>
            <a:ext cx="10192385" cy="40582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constructor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600">
              <a:latin typeface="Verdana"/>
              <a:cs typeface="Verdana"/>
            </a:endParaRPr>
          </a:p>
          <a:p>
            <a:pPr marL="12700" marR="13716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constructor()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before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anything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else,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initiated,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it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natural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place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values.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constructor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before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every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called.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 marR="17462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main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purpose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initialize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bind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event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handlers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 spc="-10">
                <a:latin typeface="Verdana"/>
                <a:cs typeface="Verdana"/>
              </a:rPr>
              <a:t>instance.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Verdana"/>
                <a:cs typeface="Verdana"/>
              </a:rPr>
              <a:t>Syntax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-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constructor(props)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40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constructor()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props</a:t>
            </a:r>
            <a:r>
              <a:rPr dirty="0" sz="1600">
                <a:latin typeface="Verdana"/>
                <a:cs typeface="Verdana"/>
              </a:rPr>
              <a:t>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arguments,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always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start</a:t>
            </a:r>
            <a:r>
              <a:rPr dirty="0" sz="1600" spc="5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super(props)</a:t>
            </a:r>
            <a:r>
              <a:rPr dirty="0" sz="1600" spc="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before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anything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else,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initiate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parent's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constructor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method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allows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inherit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parent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(</a:t>
            </a:r>
            <a:r>
              <a:rPr dirty="0" sz="1600" spc="-10" b="1">
                <a:latin typeface="Verdana"/>
                <a:cs typeface="Verdana"/>
              </a:rPr>
              <a:t>React.Component</a:t>
            </a:r>
            <a:r>
              <a:rPr dirty="0" sz="1600" spc="-10">
                <a:latin typeface="Verdana"/>
                <a:cs typeface="Verdana"/>
              </a:rPr>
              <a:t>).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Mounting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893724"/>
            <a:ext cx="10133330" cy="372681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getDerivedStateFromProps</a:t>
            </a:r>
            <a:endParaRPr sz="1600">
              <a:latin typeface="Verdana"/>
              <a:cs typeface="Verdana"/>
            </a:endParaRPr>
          </a:p>
          <a:p>
            <a:pPr marL="12700" marR="30480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just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before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render()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of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depends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just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before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both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initial </a:t>
            </a:r>
            <a:r>
              <a:rPr dirty="0" sz="1600">
                <a:latin typeface="Verdana"/>
                <a:cs typeface="Verdana"/>
              </a:rPr>
              <a:t>mount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subsequent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requests.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Verdana"/>
                <a:cs typeface="Verdana"/>
              </a:rPr>
              <a:t>Syntax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-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static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getDerivedStateFromProps(props,state)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enables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internal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result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This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very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rare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cases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</a:t>
            </a:r>
            <a:r>
              <a:rPr dirty="0" sz="1600" spc="-10">
                <a:latin typeface="Verdana"/>
                <a:cs typeface="Verdana"/>
              </a:rPr>
              <a:t> instance.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natural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place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based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initial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props.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takes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argument,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object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state.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Mounting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893724"/>
            <a:ext cx="9939020" cy="3354704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render()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51900"/>
              </a:lnSpc>
              <a:spcBef>
                <a:spcPts val="1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render()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required, 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actually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outputs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HTML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DOM.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required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class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render()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does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not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modify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same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result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time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invoked,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does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directly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interact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browser.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latin typeface="Verdana"/>
                <a:cs typeface="Verdana"/>
              </a:rPr>
              <a:t>Syntax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-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render()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Verdana"/>
              <a:cs typeface="Verdana"/>
            </a:endParaRPr>
          </a:p>
          <a:p>
            <a:pPr marL="12700" marR="240665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While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observes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this.props()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this.state()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following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types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like: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array,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fragments,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string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numbers,</a:t>
            </a:r>
            <a:r>
              <a:rPr dirty="0" sz="1600" spc="-1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booleans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null.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61035" rIns="0" bIns="0" rtlCol="0" vert="horz">
            <a:spAutoFit/>
          </a:bodyPr>
          <a:lstStyle/>
          <a:p>
            <a:pPr marL="1434465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How</a:t>
            </a:r>
            <a:r>
              <a:rPr dirty="0" sz="3600" spc="-280"/>
              <a:t> </a:t>
            </a:r>
            <a:r>
              <a:rPr dirty="0" sz="3600"/>
              <a:t>to</a:t>
            </a:r>
            <a:r>
              <a:rPr dirty="0" sz="3600" spc="-275"/>
              <a:t> </a:t>
            </a:r>
            <a:r>
              <a:rPr dirty="0" sz="3600" spc="-135"/>
              <a:t>use</a:t>
            </a:r>
            <a:r>
              <a:rPr dirty="0" sz="3600" spc="-270"/>
              <a:t> </a:t>
            </a:r>
            <a:r>
              <a:rPr dirty="0" sz="3600" spc="-20"/>
              <a:t>Material</a:t>
            </a:r>
            <a:r>
              <a:rPr dirty="0" sz="3600" spc="-260"/>
              <a:t> </a:t>
            </a:r>
            <a:r>
              <a:rPr dirty="0" sz="3600" spc="-505"/>
              <a:t>UI</a:t>
            </a:r>
            <a:r>
              <a:rPr dirty="0" sz="3600" spc="-270"/>
              <a:t> </a:t>
            </a:r>
            <a:r>
              <a:rPr dirty="0" sz="3600" spc="-185"/>
              <a:t>in</a:t>
            </a:r>
            <a:r>
              <a:rPr dirty="0" sz="3600" spc="-260"/>
              <a:t> </a:t>
            </a:r>
            <a:r>
              <a:rPr dirty="0" sz="3600" spc="80"/>
              <a:t>React</a:t>
            </a:r>
            <a:r>
              <a:rPr dirty="0" sz="3600" spc="-275"/>
              <a:t> </a:t>
            </a:r>
            <a:r>
              <a:rPr dirty="0" sz="3600" spc="175"/>
              <a:t>App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How</a:t>
            </a:r>
            <a:r>
              <a:rPr dirty="0" sz="3600" spc="-260"/>
              <a:t> </a:t>
            </a:r>
            <a:r>
              <a:rPr dirty="0" sz="3600"/>
              <a:t>to</a:t>
            </a:r>
            <a:r>
              <a:rPr dirty="0" sz="3600" spc="-245"/>
              <a:t> </a:t>
            </a:r>
            <a:r>
              <a:rPr dirty="0" sz="3600" spc="-140"/>
              <a:t>Type</a:t>
            </a:r>
            <a:r>
              <a:rPr dirty="0" sz="3600" spc="-260"/>
              <a:t> </a:t>
            </a:r>
            <a:r>
              <a:rPr dirty="0" sz="3600" spc="-229"/>
              <a:t>Emoji</a:t>
            </a:r>
            <a:r>
              <a:rPr dirty="0" sz="3600" spc="-260"/>
              <a:t> </a:t>
            </a:r>
            <a:r>
              <a:rPr dirty="0" sz="3600" spc="-185"/>
              <a:t>in</a:t>
            </a:r>
            <a:r>
              <a:rPr dirty="0" sz="3600" spc="-254"/>
              <a:t> </a:t>
            </a:r>
            <a:r>
              <a:rPr dirty="0" sz="3600" spc="-325"/>
              <a:t>VS</a:t>
            </a:r>
            <a:r>
              <a:rPr dirty="0" sz="3600" spc="-265"/>
              <a:t> </a:t>
            </a:r>
            <a:r>
              <a:rPr dirty="0" sz="3600" spc="245"/>
              <a:t>Code</a:t>
            </a:r>
            <a:r>
              <a:rPr dirty="0" sz="3600" spc="-260"/>
              <a:t> </a:t>
            </a:r>
            <a:r>
              <a:rPr dirty="0" sz="3600" spc="-185"/>
              <a:t>in</a:t>
            </a:r>
            <a:r>
              <a:rPr dirty="0" sz="3600" spc="-265"/>
              <a:t> </a:t>
            </a:r>
            <a:r>
              <a:rPr dirty="0" sz="3600" spc="-305"/>
              <a:t>2020</a:t>
            </a:r>
            <a:r>
              <a:rPr dirty="0" sz="3600" spc="-229"/>
              <a:t> </a:t>
            </a:r>
            <a:r>
              <a:rPr dirty="0" sz="3600" spc="765"/>
              <a:t>|</a:t>
            </a:r>
            <a:r>
              <a:rPr dirty="0" sz="3600" spc="-254"/>
              <a:t> </a:t>
            </a:r>
            <a:r>
              <a:rPr dirty="0" sz="3600" spc="-325"/>
              <a:t>VS</a:t>
            </a:r>
            <a:r>
              <a:rPr dirty="0" sz="3600" spc="-275"/>
              <a:t> </a:t>
            </a:r>
            <a:r>
              <a:rPr dirty="0" sz="3600" spc="225"/>
              <a:t>Code </a:t>
            </a:r>
            <a:r>
              <a:rPr dirty="0" sz="3600" spc="-229"/>
              <a:t>Emoji</a:t>
            </a:r>
            <a:r>
              <a:rPr dirty="0" sz="3600" spc="-225"/>
              <a:t> </a:t>
            </a:r>
            <a:r>
              <a:rPr dirty="0" sz="3600" spc="-65"/>
              <a:t>Extension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0070" y="11684"/>
            <a:ext cx="8381365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500" spc="-20"/>
              <a:t>How</a:t>
            </a:r>
            <a:r>
              <a:rPr dirty="0" sz="2500" spc="-180"/>
              <a:t> </a:t>
            </a:r>
            <a:r>
              <a:rPr dirty="0" sz="2500"/>
              <a:t>to</a:t>
            </a:r>
            <a:r>
              <a:rPr dirty="0" sz="2500" spc="-165"/>
              <a:t> </a:t>
            </a:r>
            <a:r>
              <a:rPr dirty="0" sz="2500" spc="-95"/>
              <a:t>Type</a:t>
            </a:r>
            <a:r>
              <a:rPr dirty="0" sz="2500" spc="-190"/>
              <a:t> </a:t>
            </a:r>
            <a:r>
              <a:rPr dirty="0" sz="2500" spc="-170"/>
              <a:t>Emoji</a:t>
            </a:r>
            <a:r>
              <a:rPr dirty="0" sz="2500" spc="-135"/>
              <a:t> </a:t>
            </a:r>
            <a:r>
              <a:rPr dirty="0" sz="2500" spc="-145"/>
              <a:t>in</a:t>
            </a:r>
            <a:r>
              <a:rPr dirty="0" sz="2500" spc="-175"/>
              <a:t> </a:t>
            </a:r>
            <a:r>
              <a:rPr dirty="0" sz="2500" spc="-245"/>
              <a:t>VS</a:t>
            </a:r>
            <a:r>
              <a:rPr dirty="0" sz="2500" spc="-155"/>
              <a:t> </a:t>
            </a:r>
            <a:r>
              <a:rPr dirty="0" sz="2500" spc="155"/>
              <a:t>Code</a:t>
            </a:r>
            <a:r>
              <a:rPr dirty="0" sz="2500" spc="-155"/>
              <a:t> </a:t>
            </a:r>
            <a:r>
              <a:rPr dirty="0" sz="2500" spc="-145"/>
              <a:t>in</a:t>
            </a:r>
            <a:r>
              <a:rPr dirty="0" sz="2500" spc="-175"/>
              <a:t> </a:t>
            </a:r>
            <a:r>
              <a:rPr dirty="0" sz="2500" spc="-220"/>
              <a:t>2020</a:t>
            </a:r>
            <a:r>
              <a:rPr dirty="0" sz="2500" spc="-155"/>
              <a:t> </a:t>
            </a:r>
            <a:r>
              <a:rPr dirty="0" sz="2500" spc="530"/>
              <a:t>|</a:t>
            </a:r>
            <a:r>
              <a:rPr dirty="0" sz="2500" spc="-195"/>
              <a:t> </a:t>
            </a:r>
            <a:r>
              <a:rPr dirty="0" sz="2500" spc="-245"/>
              <a:t>VS</a:t>
            </a:r>
            <a:r>
              <a:rPr dirty="0" sz="2500" spc="-145"/>
              <a:t> </a:t>
            </a:r>
            <a:r>
              <a:rPr dirty="0" sz="2500" spc="155"/>
              <a:t>Code</a:t>
            </a:r>
            <a:r>
              <a:rPr dirty="0" sz="2500" spc="-160"/>
              <a:t> </a:t>
            </a:r>
            <a:r>
              <a:rPr dirty="0" sz="2500" spc="-100"/>
              <a:t>Emoji </a:t>
            </a:r>
            <a:r>
              <a:rPr dirty="0" sz="2500" spc="-10"/>
              <a:t>Extension</a:t>
            </a:r>
            <a:endParaRPr sz="2500"/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16254"/>
            <a:ext cx="5796915" cy="3696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Step</a:t>
            </a:r>
            <a:r>
              <a:rPr dirty="0" sz="1600" spc="-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by</a:t>
            </a:r>
            <a:r>
              <a:rPr dirty="0" sz="1600" spc="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Step</a:t>
            </a:r>
            <a:r>
              <a:rPr dirty="0" sz="1600" spc="-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on</a:t>
            </a:r>
            <a:r>
              <a:rPr dirty="0" sz="1600" spc="-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How</a:t>
            </a:r>
            <a:r>
              <a:rPr dirty="0" sz="1600" spc="-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to</a:t>
            </a:r>
            <a:r>
              <a:rPr dirty="0" sz="1600" spc="-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type</a:t>
            </a:r>
            <a:r>
              <a:rPr dirty="0" sz="1600" spc="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emoji</a:t>
            </a:r>
            <a:r>
              <a:rPr dirty="0" sz="1600" spc="-2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on</a:t>
            </a:r>
            <a:r>
              <a:rPr dirty="0" sz="1600" spc="-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VS</a:t>
            </a:r>
            <a:r>
              <a:rPr dirty="0" sz="1600" spc="-3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 spc="-20">
                <a:solidFill>
                  <a:srgbClr val="2D2D2D"/>
                </a:solidFill>
                <a:latin typeface="Arial MT"/>
                <a:cs typeface="Arial MT"/>
              </a:rPr>
              <a:t>Code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1:</a:t>
            </a:r>
            <a:r>
              <a:rPr dirty="0" sz="1600" spc="-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Open</a:t>
            </a:r>
            <a:r>
              <a:rPr dirty="0" sz="1600" spc="-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VS</a:t>
            </a:r>
            <a:r>
              <a:rPr dirty="0" sz="1600" spc="-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Code</a:t>
            </a:r>
            <a:r>
              <a:rPr dirty="0" sz="1600" spc="-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D2D2D"/>
                </a:solidFill>
                <a:latin typeface="Arial MT"/>
                <a:cs typeface="Arial MT"/>
              </a:rPr>
              <a:t>IDE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2:</a:t>
            </a:r>
            <a:r>
              <a:rPr dirty="0" sz="1600" spc="-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Click</a:t>
            </a:r>
            <a:r>
              <a:rPr dirty="0" sz="1600" spc="-4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on</a:t>
            </a:r>
            <a:r>
              <a:rPr dirty="0" sz="1600" spc="-3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the</a:t>
            </a:r>
            <a:r>
              <a:rPr dirty="0" sz="1600" spc="-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Extension</a:t>
            </a:r>
            <a:r>
              <a:rPr dirty="0" sz="1600" spc="-4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 spc="-25">
                <a:solidFill>
                  <a:srgbClr val="2D2D2D"/>
                </a:solidFill>
                <a:latin typeface="Arial MT"/>
                <a:cs typeface="Arial MT"/>
              </a:rPr>
              <a:t>Tab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3:</a:t>
            </a:r>
            <a:r>
              <a:rPr dirty="0" sz="1600" spc="-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search</a:t>
            </a:r>
            <a:r>
              <a:rPr dirty="0" sz="1600" spc="-2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for</a:t>
            </a:r>
            <a:r>
              <a:rPr dirty="0" sz="1600" spc="-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 spc="-10" b="1">
                <a:solidFill>
                  <a:srgbClr val="2D2D2D"/>
                </a:solidFill>
                <a:latin typeface="Arial"/>
                <a:cs typeface="Arial"/>
              </a:rPr>
              <a:t>:emojisense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4:</a:t>
            </a:r>
            <a:r>
              <a:rPr dirty="0" sz="1600" spc="-2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Instal</a:t>
            </a:r>
            <a:r>
              <a:rPr dirty="0" sz="1600" spc="-25">
                <a:solidFill>
                  <a:srgbClr val="2D2D2D"/>
                </a:solidFill>
                <a:latin typeface="Arial MT"/>
                <a:cs typeface="Arial MT"/>
              </a:rPr>
              <a:t> it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2D2D2D"/>
                </a:solidFill>
                <a:latin typeface="Arial"/>
                <a:cs typeface="Arial"/>
              </a:rPr>
              <a:t>Now,</a:t>
            </a:r>
            <a:r>
              <a:rPr dirty="0" sz="1600" spc="-55" b="1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D2D2D"/>
                </a:solidFill>
                <a:latin typeface="Arial"/>
                <a:cs typeface="Arial"/>
              </a:rPr>
              <a:t>you</a:t>
            </a:r>
            <a:r>
              <a:rPr dirty="0" sz="1600" spc="5" b="1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D2D2D"/>
                </a:solidFill>
                <a:latin typeface="Arial"/>
                <a:cs typeface="Arial"/>
              </a:rPr>
              <a:t>have</a:t>
            </a:r>
            <a:r>
              <a:rPr dirty="0" sz="1600" spc="15" b="1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D2D2D"/>
                </a:solidFill>
                <a:latin typeface="Arial"/>
                <a:cs typeface="Arial"/>
              </a:rPr>
              <a:t>to</a:t>
            </a:r>
            <a:r>
              <a:rPr dirty="0" sz="1600" spc="-30" b="1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D2D2D"/>
                </a:solidFill>
                <a:latin typeface="Arial"/>
                <a:cs typeface="Arial"/>
              </a:rPr>
              <a:t>edit</a:t>
            </a:r>
            <a:r>
              <a:rPr dirty="0" sz="1600" spc="-15" b="1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D2D2D"/>
                </a:solidFill>
                <a:latin typeface="Arial"/>
                <a:cs typeface="Arial"/>
              </a:rPr>
              <a:t>the</a:t>
            </a:r>
            <a:r>
              <a:rPr dirty="0" sz="1600" spc="-15" b="1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D2D2D"/>
                </a:solidFill>
                <a:latin typeface="Arial"/>
                <a:cs typeface="Arial"/>
              </a:rPr>
              <a:t>.json</a:t>
            </a:r>
            <a:r>
              <a:rPr dirty="0" sz="1600" spc="-15" b="1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D2D2D"/>
                </a:solidFill>
                <a:latin typeface="Arial"/>
                <a:cs typeface="Arial"/>
              </a:rPr>
              <a:t>file</a:t>
            </a:r>
            <a:r>
              <a:rPr dirty="0" sz="1600" spc="-10" b="1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D2D2D"/>
                </a:solidFill>
                <a:latin typeface="Arial"/>
                <a:cs typeface="Arial"/>
              </a:rPr>
              <a:t>to</a:t>
            </a:r>
            <a:r>
              <a:rPr dirty="0" sz="1600" spc="-20" b="1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D2D2D"/>
                </a:solidFill>
                <a:latin typeface="Arial"/>
                <a:cs typeface="Arial"/>
              </a:rPr>
              <a:t>make</a:t>
            </a:r>
            <a:r>
              <a:rPr dirty="0" sz="1600" spc="-25" b="1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D2D2D"/>
                </a:solidFill>
                <a:latin typeface="Arial"/>
                <a:cs typeface="Arial"/>
              </a:rPr>
              <a:t>it</a:t>
            </a:r>
            <a:r>
              <a:rPr dirty="0" sz="1600" spc="-20" b="1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1600" b="1">
                <a:solidFill>
                  <a:srgbClr val="2D2D2D"/>
                </a:solidFill>
                <a:latin typeface="Arial"/>
                <a:cs typeface="Arial"/>
              </a:rPr>
              <a:t>work</a:t>
            </a:r>
            <a:r>
              <a:rPr dirty="0" sz="1600" spc="-60" b="1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1600" spc="-10" b="1">
                <a:solidFill>
                  <a:srgbClr val="2D2D2D"/>
                </a:solidFill>
                <a:latin typeface="Arial"/>
                <a:cs typeface="Arial"/>
              </a:rPr>
              <a:t>perfectly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5:</a:t>
            </a:r>
            <a:r>
              <a:rPr dirty="0" sz="1600" spc="-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Go to</a:t>
            </a:r>
            <a:r>
              <a:rPr dirty="0" sz="1600" spc="-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 spc="-10" b="1">
                <a:solidFill>
                  <a:srgbClr val="2D2D2D"/>
                </a:solidFill>
                <a:latin typeface="Arial"/>
                <a:cs typeface="Arial"/>
              </a:rPr>
              <a:t>setting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6:</a:t>
            </a:r>
            <a:r>
              <a:rPr dirty="0" sz="1600" spc="-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click</a:t>
            </a:r>
            <a:r>
              <a:rPr dirty="0" sz="1600" spc="-5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on</a:t>
            </a:r>
            <a:r>
              <a:rPr dirty="0" sz="1600" spc="-2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the</a:t>
            </a:r>
            <a:r>
              <a:rPr dirty="0" sz="1600" spc="-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 b="1">
                <a:solidFill>
                  <a:srgbClr val="2D2D2D"/>
                </a:solidFill>
                <a:latin typeface="Arial"/>
                <a:cs typeface="Arial"/>
              </a:rPr>
              <a:t>extension </a:t>
            </a:r>
            <a:r>
              <a:rPr dirty="0" sz="1600" spc="-25">
                <a:solidFill>
                  <a:srgbClr val="2D2D2D"/>
                </a:solidFill>
                <a:latin typeface="Arial MT"/>
                <a:cs typeface="Arial MT"/>
              </a:rPr>
              <a:t>tab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4933569"/>
            <a:ext cx="21564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7: click</a:t>
            </a:r>
            <a:r>
              <a:rPr dirty="0" sz="1600" spc="-3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on</a:t>
            </a:r>
            <a:r>
              <a:rPr dirty="0" sz="1600" spc="-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 spc="-10" b="1">
                <a:solidFill>
                  <a:srgbClr val="2D2D2D"/>
                </a:solidFill>
                <a:latin typeface="Arial"/>
                <a:cs typeface="Arial"/>
              </a:rPr>
              <a:t>:emojisense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3135" y="5423103"/>
            <a:ext cx="6289675" cy="759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8:</a:t>
            </a:r>
            <a:r>
              <a:rPr dirty="0" sz="1600" spc="-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now</a:t>
            </a:r>
            <a:r>
              <a:rPr dirty="0" sz="1600" spc="-2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on</a:t>
            </a:r>
            <a:r>
              <a:rPr dirty="0" sz="1600" spc="-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the</a:t>
            </a:r>
            <a:r>
              <a:rPr dirty="0" sz="1600" spc="-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right</a:t>
            </a:r>
            <a:r>
              <a:rPr dirty="0" sz="1600" spc="-2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side</a:t>
            </a:r>
            <a:r>
              <a:rPr dirty="0" sz="1600" spc="-2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of</a:t>
            </a:r>
            <a:r>
              <a:rPr dirty="0" sz="1600" spc="-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the</a:t>
            </a:r>
            <a:r>
              <a:rPr dirty="0" sz="1600" spc="-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screen,</a:t>
            </a:r>
            <a:r>
              <a:rPr dirty="0" sz="1600" spc="-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click</a:t>
            </a:r>
            <a:r>
              <a:rPr dirty="0" sz="1600" spc="-5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on</a:t>
            </a:r>
            <a:r>
              <a:rPr dirty="0" sz="1600" spc="-1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Edit</a:t>
            </a:r>
            <a:r>
              <a:rPr dirty="0" sz="1600" spc="-4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in</a:t>
            </a:r>
            <a:r>
              <a:rPr dirty="0" sz="1600" spc="-4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 b="1">
                <a:solidFill>
                  <a:srgbClr val="2D2D2D"/>
                </a:solidFill>
                <a:latin typeface="Arial"/>
                <a:cs typeface="Arial"/>
              </a:rPr>
              <a:t>setting.json</a:t>
            </a:r>
            <a:r>
              <a:rPr dirty="0" sz="1600" spc="25" b="1">
                <a:solidFill>
                  <a:srgbClr val="2D2D2D"/>
                </a:solidFill>
                <a:latin typeface="Arial"/>
                <a:cs typeface="Arial"/>
              </a:rPr>
              <a:t> </a:t>
            </a:r>
            <a:r>
              <a:rPr dirty="0" sz="1600" spc="-20">
                <a:solidFill>
                  <a:srgbClr val="2D2D2D"/>
                </a:solidFill>
                <a:latin typeface="Arial MT"/>
                <a:cs typeface="Arial MT"/>
              </a:rPr>
              <a:t>file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then</a:t>
            </a:r>
            <a:r>
              <a:rPr dirty="0" sz="1600" spc="-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add</a:t>
            </a:r>
            <a:r>
              <a:rPr dirty="0" sz="1600" spc="-1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some code</a:t>
            </a:r>
            <a:r>
              <a:rPr dirty="0" sz="1600" spc="-2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2D2D2D"/>
                </a:solidFill>
                <a:latin typeface="Arial MT"/>
                <a:cs typeface="Arial MT"/>
              </a:rPr>
              <a:t>in</a:t>
            </a:r>
            <a:r>
              <a:rPr dirty="0" sz="1600" spc="-45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1600" spc="-10" b="1">
                <a:solidFill>
                  <a:srgbClr val="2D2D2D"/>
                </a:solidFill>
                <a:latin typeface="Arial"/>
                <a:cs typeface="Arial"/>
              </a:rPr>
              <a:t>settings.json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61035" rIns="0" bIns="0" rtlCol="0" vert="horz">
            <a:spAutoFit/>
          </a:bodyPr>
          <a:lstStyle/>
          <a:p>
            <a:pPr marL="2705735">
              <a:lnSpc>
                <a:spcPct val="100000"/>
              </a:lnSpc>
              <a:spcBef>
                <a:spcPts val="100"/>
              </a:spcBef>
            </a:pPr>
            <a:r>
              <a:rPr dirty="0" sz="3600" spc="-50"/>
              <a:t>Phase</a:t>
            </a:r>
            <a:r>
              <a:rPr dirty="0" sz="3600" spc="-240"/>
              <a:t> </a:t>
            </a:r>
            <a:r>
              <a:rPr dirty="0" sz="3600"/>
              <a:t>of</a:t>
            </a:r>
            <a:r>
              <a:rPr dirty="0" sz="3600" spc="-235"/>
              <a:t> </a:t>
            </a:r>
            <a:r>
              <a:rPr dirty="0" sz="3600" spc="45"/>
              <a:t>Component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3723004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5"/>
              <a:t>Phase</a:t>
            </a:r>
            <a:r>
              <a:rPr dirty="0" spc="-195"/>
              <a:t> </a:t>
            </a:r>
            <a:r>
              <a:rPr dirty="0"/>
              <a:t>of</a:t>
            </a:r>
            <a:r>
              <a:rPr dirty="0" spc="-215"/>
              <a:t> </a:t>
            </a:r>
            <a:r>
              <a:rPr dirty="0" spc="40"/>
              <a:t>Component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7356"/>
            <a:ext cx="10069830" cy="36182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676910">
              <a:lnSpc>
                <a:spcPct val="107200"/>
              </a:lnSpc>
              <a:spcBef>
                <a:spcPts val="105"/>
              </a:spcBef>
            </a:pPr>
            <a:r>
              <a:rPr dirty="0" sz="1600">
                <a:latin typeface="Verdana"/>
                <a:cs typeface="Verdana"/>
              </a:rPr>
              <a:t>Everything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component.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React,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designed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follow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natural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cycle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life.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born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(creation),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grow </a:t>
            </a:r>
            <a:r>
              <a:rPr dirty="0" sz="1600">
                <a:latin typeface="Verdana"/>
                <a:cs typeface="Verdana"/>
              </a:rPr>
              <a:t>(updating),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finally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(deletion).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14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component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lifecycle</a:t>
            </a:r>
            <a:r>
              <a:rPr dirty="0" sz="1600" spc="-1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12700" marR="256540">
              <a:lnSpc>
                <a:spcPct val="107000"/>
              </a:lnSpc>
              <a:spcBef>
                <a:spcPts val="1800"/>
              </a:spcBef>
            </a:pP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phase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component’s </a:t>
            </a:r>
            <a:r>
              <a:rPr dirty="0" sz="1600">
                <a:latin typeface="Verdana"/>
                <a:cs typeface="Verdana"/>
              </a:rPr>
              <a:t>life,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provides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certain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built-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events/methods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lifecycle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hooks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lifecycle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methods</a:t>
            </a: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These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give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opportunities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control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manipulate how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application.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9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Phase</a:t>
            </a:r>
            <a:r>
              <a:rPr dirty="0" u="sng" sz="16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of</a:t>
            </a:r>
            <a:r>
              <a:rPr dirty="0" u="sng" sz="16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Component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b="1">
                <a:latin typeface="Verdana"/>
                <a:cs typeface="Verdana"/>
              </a:rPr>
              <a:t>Mounting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-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Mounting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process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inserting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DOM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tree.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16900"/>
              </a:lnSpc>
              <a:spcBef>
                <a:spcPts val="1800"/>
              </a:spcBef>
            </a:pPr>
            <a:r>
              <a:rPr dirty="0" sz="1600" b="1">
                <a:latin typeface="Verdana"/>
                <a:cs typeface="Verdana"/>
              </a:rPr>
              <a:t>Updating</a:t>
            </a:r>
            <a:r>
              <a:rPr dirty="0" sz="1600" spc="-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-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process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changes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nodes already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DOM.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23135" y="4861940"/>
            <a:ext cx="858964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latin typeface="Verdana"/>
                <a:cs typeface="Verdana"/>
              </a:rPr>
              <a:t>Unmounting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-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Unmounting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process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removing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DOM.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723135" y="5334101"/>
            <a:ext cx="9903460" cy="595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100"/>
              </a:spcBef>
            </a:pPr>
            <a:r>
              <a:rPr dirty="0" sz="1600" b="1">
                <a:solidFill>
                  <a:srgbClr val="FF0000"/>
                </a:solidFill>
                <a:latin typeface="Verdana"/>
                <a:cs typeface="Verdana"/>
              </a:rPr>
              <a:t>Error</a:t>
            </a:r>
            <a:r>
              <a:rPr dirty="0" sz="1600" spc="-2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b="1">
                <a:solidFill>
                  <a:srgbClr val="FF0000"/>
                </a:solidFill>
                <a:latin typeface="Verdana"/>
                <a:cs typeface="Verdana"/>
              </a:rPr>
              <a:t>Handling</a:t>
            </a:r>
            <a:r>
              <a:rPr dirty="0" sz="1600" spc="-15" b="1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-</a:t>
            </a:r>
            <a:r>
              <a:rPr dirty="0" sz="1600" spc="-5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These</a:t>
            </a:r>
            <a:r>
              <a:rPr dirty="0" sz="1600" spc="-3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are</a:t>
            </a:r>
            <a:r>
              <a:rPr dirty="0" sz="1600" spc="-5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used</a:t>
            </a:r>
            <a:r>
              <a:rPr dirty="0" sz="1600" spc="-3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when</a:t>
            </a:r>
            <a:r>
              <a:rPr dirty="0" sz="1600" spc="-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there</a:t>
            </a:r>
            <a:r>
              <a:rPr dirty="0" sz="1600" spc="-3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is</a:t>
            </a:r>
            <a:r>
              <a:rPr dirty="0" sz="1600" spc="-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error</a:t>
            </a:r>
            <a:r>
              <a:rPr dirty="0" sz="1600" spc="-4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during</a:t>
            </a:r>
            <a:r>
              <a:rPr dirty="0" sz="16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rendering,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in</a:t>
            </a:r>
            <a:r>
              <a:rPr dirty="0" sz="1600" spc="-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lifecycle</a:t>
            </a:r>
            <a:r>
              <a:rPr dirty="0" sz="1600" spc="-2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method</a:t>
            </a:r>
            <a:r>
              <a:rPr dirty="0" sz="1600" spc="-2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or</a:t>
            </a:r>
            <a:r>
              <a:rPr dirty="0" sz="1600" spc="-4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FF0000"/>
                </a:solidFill>
                <a:latin typeface="Verdana"/>
                <a:cs typeface="Verdana"/>
              </a:rPr>
              <a:t>in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the</a:t>
            </a:r>
            <a:r>
              <a:rPr dirty="0" sz="1600" spc="-6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constructor</a:t>
            </a:r>
            <a:r>
              <a:rPr dirty="0" sz="1600" spc="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of</a:t>
            </a:r>
            <a:r>
              <a:rPr dirty="0" sz="1600" spc="-5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any</a:t>
            </a:r>
            <a:r>
              <a:rPr dirty="0" sz="1600" spc="-5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0000"/>
                </a:solidFill>
                <a:latin typeface="Verdana"/>
                <a:cs typeface="Verdana"/>
              </a:rPr>
              <a:t>child</a:t>
            </a:r>
            <a:r>
              <a:rPr dirty="0" sz="1600" spc="-35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0000"/>
                </a:solidFill>
                <a:latin typeface="Verdana"/>
                <a:cs typeface="Verdana"/>
              </a:rPr>
              <a:t>component.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6103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100"/>
              </a:spcBef>
            </a:pPr>
            <a:r>
              <a:rPr dirty="0" sz="3600" spc="55"/>
              <a:t>Component</a:t>
            </a:r>
            <a:r>
              <a:rPr dirty="0" sz="3600" spc="-195"/>
              <a:t> </a:t>
            </a:r>
            <a:r>
              <a:rPr dirty="0" sz="3600"/>
              <a:t>lifecycle</a:t>
            </a:r>
            <a:r>
              <a:rPr dirty="0" sz="3600" spc="-210"/>
              <a:t> </a:t>
            </a:r>
            <a:r>
              <a:rPr dirty="0" sz="3600" spc="-130"/>
              <a:t>hooks</a:t>
            </a:r>
            <a:r>
              <a:rPr dirty="0" sz="3600" spc="-175"/>
              <a:t> </a:t>
            </a:r>
            <a:r>
              <a:rPr dirty="0" sz="3600" spc="-155"/>
              <a:t>or</a:t>
            </a:r>
            <a:r>
              <a:rPr dirty="0" sz="3600" spc="-185"/>
              <a:t> </a:t>
            </a:r>
            <a:r>
              <a:rPr dirty="0" sz="3600"/>
              <a:t>lifecycle</a:t>
            </a:r>
            <a:r>
              <a:rPr dirty="0" sz="3600" spc="-210"/>
              <a:t> </a:t>
            </a:r>
            <a:r>
              <a:rPr dirty="0" sz="3600" spc="-10"/>
              <a:t>methods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836930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Component</a:t>
            </a:r>
            <a:r>
              <a:rPr dirty="0" spc="-65"/>
              <a:t> </a:t>
            </a:r>
            <a:r>
              <a:rPr dirty="0"/>
              <a:t>lifecycle</a:t>
            </a:r>
            <a:r>
              <a:rPr dirty="0" spc="-90"/>
              <a:t> </a:t>
            </a:r>
            <a:r>
              <a:rPr dirty="0" spc="-105"/>
              <a:t>hooks </a:t>
            </a:r>
            <a:r>
              <a:rPr dirty="0" spc="-125"/>
              <a:t>or</a:t>
            </a:r>
            <a:r>
              <a:rPr dirty="0" spc="-105"/>
              <a:t> </a:t>
            </a:r>
            <a:r>
              <a:rPr dirty="0"/>
              <a:t>lifecycle</a:t>
            </a:r>
            <a:r>
              <a:rPr dirty="0" spc="-105"/>
              <a:t> </a:t>
            </a:r>
            <a:r>
              <a:rPr dirty="0" spc="-10"/>
              <a:t>methods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7356"/>
            <a:ext cx="9818370" cy="1560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5"/>
              </a:spcBef>
            </a:pP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each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phase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component’s</a:t>
            </a:r>
            <a:r>
              <a:rPr dirty="0" sz="1600">
                <a:latin typeface="Verdana"/>
                <a:cs typeface="Verdana"/>
              </a:rPr>
              <a:t> life,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provides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access 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certain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40">
                <a:latin typeface="Verdana"/>
                <a:cs typeface="Verdana"/>
              </a:rPr>
              <a:t>built-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10">
                <a:latin typeface="Verdana"/>
                <a:cs typeface="Verdana"/>
              </a:rPr>
              <a:t> events/methods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lifecycle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hooks</a:t>
            </a:r>
            <a:r>
              <a:rPr dirty="0" sz="1600" spc="-55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lifecycle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methods</a:t>
            </a:r>
            <a:r>
              <a:rPr dirty="0" sz="1600">
                <a:latin typeface="Verdana"/>
                <a:cs typeface="Verdana"/>
              </a:rPr>
              <a:t>.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These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give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opportunities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control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manipulate how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application.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dirty="0" sz="1600">
                <a:latin typeface="Verdana"/>
                <a:cs typeface="Verdana"/>
              </a:rPr>
              <a:t>Every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own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lifecycle.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lifecycle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defined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600">
                <a:latin typeface="Verdana"/>
                <a:cs typeface="Verdana"/>
              </a:rPr>
              <a:t>sequence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executed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different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stages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component’s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existence.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31264" y="2641090"/>
            <a:ext cx="9982200" cy="41407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561035" rIns="0" bIns="0" rtlCol="0" vert="horz">
            <a:spAutoFit/>
          </a:bodyPr>
          <a:lstStyle/>
          <a:p>
            <a:pPr marL="4051935">
              <a:lnSpc>
                <a:spcPct val="100000"/>
              </a:lnSpc>
              <a:spcBef>
                <a:spcPts val="100"/>
              </a:spcBef>
            </a:pPr>
            <a:r>
              <a:rPr dirty="0" sz="3600" spc="-10"/>
              <a:t>Mounting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2025-06-14T06:43:33Z</dcterms:created>
  <dcterms:modified xsi:type="dcterms:W3CDTF">2025-06-14T06:43:33Z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