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77870" y="3116402"/>
            <a:ext cx="5052695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-1523"/>
            <a:ext cx="2851404" cy="685952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4911852"/>
            <a:ext cx="1590675" cy="508000"/>
          </a:xfrm>
          <a:custGeom>
            <a:avLst/>
            <a:gdLst/>
            <a:ahLst/>
            <a:cxnLst/>
            <a:rect l="l" t="t" r="r" b="b"/>
            <a:pathLst>
              <a:path w="1590675" h="508000">
                <a:moveTo>
                  <a:pt x="0" y="0"/>
                </a:moveTo>
                <a:lnTo>
                  <a:pt x="0" y="503948"/>
                </a:lnTo>
                <a:lnTo>
                  <a:pt x="1244650" y="507491"/>
                </a:lnTo>
                <a:lnTo>
                  <a:pt x="1344930" y="507491"/>
                </a:lnTo>
                <a:lnTo>
                  <a:pt x="1349502" y="502665"/>
                </a:lnTo>
                <a:lnTo>
                  <a:pt x="1353058" y="499617"/>
                </a:lnTo>
                <a:lnTo>
                  <a:pt x="1583436" y="268858"/>
                </a:lnTo>
                <a:lnTo>
                  <a:pt x="1588722" y="261714"/>
                </a:lnTo>
                <a:lnTo>
                  <a:pt x="1590484" y="254571"/>
                </a:lnTo>
                <a:lnTo>
                  <a:pt x="1588722" y="247427"/>
                </a:lnTo>
                <a:lnTo>
                  <a:pt x="1583436" y="240283"/>
                </a:lnTo>
                <a:lnTo>
                  <a:pt x="1354582" y="11302"/>
                </a:lnTo>
                <a:lnTo>
                  <a:pt x="1349502" y="11302"/>
                </a:lnTo>
                <a:lnTo>
                  <a:pt x="1349502" y="6476"/>
                </a:lnTo>
                <a:lnTo>
                  <a:pt x="1344930" y="6476"/>
                </a:lnTo>
                <a:lnTo>
                  <a:pt x="134010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30070" y="345135"/>
            <a:ext cx="1666239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-1523"/>
            <a:ext cx="12189460" cy="6859905"/>
            <a:chOff x="0" y="-1523"/>
            <a:chExt cx="12189460" cy="685990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88952" cy="685800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-1523"/>
              <a:ext cx="2851404" cy="6859524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0" y="0"/>
              <a:ext cx="182880" cy="6858000"/>
            </a:xfrm>
            <a:custGeom>
              <a:avLst/>
              <a:gdLst/>
              <a:ahLst/>
              <a:cxnLst/>
              <a:rect l="l" t="t" r="r" b="b"/>
              <a:pathLst>
                <a:path w="182880" h="6858000">
                  <a:moveTo>
                    <a:pt x="182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82880" y="6858000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766E5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0" y="4323588"/>
            <a:ext cx="1741170" cy="779145"/>
          </a:xfrm>
          <a:custGeom>
            <a:avLst/>
            <a:gdLst/>
            <a:ahLst/>
            <a:cxnLst/>
            <a:rect l="l" t="t" r="r" b="b"/>
            <a:pathLst>
              <a:path w="1741170" h="779145">
                <a:moveTo>
                  <a:pt x="1345057" y="0"/>
                </a:moveTo>
                <a:lnTo>
                  <a:pt x="0" y="0"/>
                </a:lnTo>
                <a:lnTo>
                  <a:pt x="0" y="778763"/>
                </a:lnTo>
                <a:lnTo>
                  <a:pt x="1345057" y="778763"/>
                </a:lnTo>
                <a:lnTo>
                  <a:pt x="1354748" y="777956"/>
                </a:lnTo>
                <a:lnTo>
                  <a:pt x="1362678" y="775827"/>
                </a:lnTo>
                <a:lnTo>
                  <a:pt x="1368845" y="772816"/>
                </a:lnTo>
                <a:lnTo>
                  <a:pt x="1373251" y="769366"/>
                </a:lnTo>
                <a:lnTo>
                  <a:pt x="1373251" y="764667"/>
                </a:lnTo>
                <a:lnTo>
                  <a:pt x="1377950" y="764667"/>
                </a:lnTo>
                <a:lnTo>
                  <a:pt x="1734058" y="408178"/>
                </a:lnTo>
                <a:lnTo>
                  <a:pt x="1739344" y="399587"/>
                </a:lnTo>
                <a:lnTo>
                  <a:pt x="1741106" y="388794"/>
                </a:lnTo>
                <a:lnTo>
                  <a:pt x="1739344" y="377120"/>
                </a:lnTo>
                <a:lnTo>
                  <a:pt x="1734058" y="365887"/>
                </a:lnTo>
                <a:lnTo>
                  <a:pt x="1377950" y="14097"/>
                </a:lnTo>
                <a:lnTo>
                  <a:pt x="1377950" y="9398"/>
                </a:lnTo>
                <a:lnTo>
                  <a:pt x="1373251" y="9398"/>
                </a:lnTo>
                <a:lnTo>
                  <a:pt x="1368845" y="5947"/>
                </a:lnTo>
                <a:lnTo>
                  <a:pt x="1362678" y="2936"/>
                </a:lnTo>
                <a:lnTo>
                  <a:pt x="1354748" y="807"/>
                </a:lnTo>
                <a:lnTo>
                  <a:pt x="1345057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296416" y="5663894"/>
            <a:ext cx="27787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3A372A"/>
                </a:solidFill>
                <a:latin typeface="Arial"/>
                <a:cs typeface="Arial"/>
              </a:rPr>
              <a:t>By:</a:t>
            </a:r>
            <a:r>
              <a:rPr dirty="0" sz="2800" spc="-125" b="1">
                <a:solidFill>
                  <a:srgbClr val="3A372A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3A372A"/>
                </a:solidFill>
                <a:latin typeface="Arial"/>
                <a:cs typeface="Arial"/>
              </a:rPr>
              <a:t>Ajeet</a:t>
            </a:r>
            <a:r>
              <a:rPr dirty="0" sz="2800" spc="-80" b="1">
                <a:solidFill>
                  <a:srgbClr val="3A372A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3A372A"/>
                </a:solidFill>
                <a:latin typeface="Arial"/>
                <a:cs typeface="Arial"/>
              </a:rPr>
              <a:t>Kumar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1217675" y="5638800"/>
            <a:ext cx="10971530" cy="0"/>
          </a:xfrm>
          <a:custGeom>
            <a:avLst/>
            <a:gdLst/>
            <a:ahLst/>
            <a:cxnLst/>
            <a:rect l="l" t="t" r="r" b="b"/>
            <a:pathLst>
              <a:path w="10971530" h="0">
                <a:moveTo>
                  <a:pt x="0" y="0"/>
                </a:moveTo>
                <a:lnTo>
                  <a:pt x="10971276" y="0"/>
                </a:lnTo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123945" y="250647"/>
            <a:ext cx="585152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75">
                <a:solidFill>
                  <a:srgbClr val="FF0000"/>
                </a:solidFill>
              </a:rPr>
              <a:t>React</a:t>
            </a:r>
            <a:r>
              <a:rPr dirty="0" sz="4000" spc="-270">
                <a:solidFill>
                  <a:srgbClr val="FF0000"/>
                </a:solidFill>
              </a:rPr>
              <a:t> </a:t>
            </a:r>
            <a:r>
              <a:rPr dirty="0" sz="4000" spc="-225">
                <a:solidFill>
                  <a:srgbClr val="FF0000"/>
                </a:solidFill>
              </a:rPr>
              <a:t>Js</a:t>
            </a:r>
            <a:r>
              <a:rPr dirty="0" sz="4000" spc="-290">
                <a:solidFill>
                  <a:srgbClr val="FF0000"/>
                </a:solidFill>
              </a:rPr>
              <a:t> </a:t>
            </a:r>
            <a:r>
              <a:rPr dirty="0" sz="4000" spc="-65">
                <a:solidFill>
                  <a:srgbClr val="FF0000"/>
                </a:solidFill>
              </a:rPr>
              <a:t>Online</a:t>
            </a:r>
            <a:r>
              <a:rPr dirty="0" sz="4000" spc="-295">
                <a:solidFill>
                  <a:srgbClr val="FF0000"/>
                </a:solidFill>
              </a:rPr>
              <a:t> </a:t>
            </a:r>
            <a:r>
              <a:rPr dirty="0" sz="4000" spc="-170">
                <a:solidFill>
                  <a:srgbClr val="FF0000"/>
                </a:solidFill>
              </a:rPr>
              <a:t>Training</a:t>
            </a:r>
            <a:endParaRPr sz="4000"/>
          </a:p>
        </p:txBody>
      </p:sp>
      <p:pic>
        <p:nvPicPr>
          <p:cNvPr id="11" name="object 1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79676" y="6161530"/>
            <a:ext cx="685800" cy="598932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382015" y="4599813"/>
            <a:ext cx="367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08276" y="1752600"/>
            <a:ext cx="9144000" cy="325831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Updating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1016254"/>
            <a:ext cx="9798685" cy="20053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16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getDerivedStateFromProps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06900"/>
              </a:lnSpc>
              <a:spcBef>
                <a:spcPts val="1810"/>
              </a:spcBef>
            </a:pPr>
            <a:r>
              <a:rPr dirty="0" sz="1600">
                <a:latin typeface="Verdana"/>
                <a:cs typeface="Verdana"/>
              </a:rPr>
              <a:t>Also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updates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getDerivedStateFromProps</a:t>
            </a:r>
            <a:r>
              <a:rPr dirty="0" sz="1600" spc="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method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called.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This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first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method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is </a:t>
            </a:r>
            <a:r>
              <a:rPr dirty="0" sz="1600">
                <a:latin typeface="Verdana"/>
                <a:cs typeface="Verdana"/>
              </a:rPr>
              <a:t>called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when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gets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updated.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35"/>
              </a:spcBef>
            </a:pPr>
            <a:r>
              <a:rPr dirty="0" sz="1600">
                <a:latin typeface="Verdana"/>
                <a:cs typeface="Verdana"/>
              </a:rPr>
              <a:t>This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still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natural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place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set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object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based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initial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props.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600" b="1">
                <a:latin typeface="Verdana"/>
                <a:cs typeface="Verdana"/>
              </a:rPr>
              <a:t>Syntax</a:t>
            </a:r>
            <a:r>
              <a:rPr dirty="0" sz="1600" spc="-30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-</a:t>
            </a:r>
            <a:r>
              <a:rPr dirty="0" sz="1600" spc="-20" b="1">
                <a:latin typeface="Verdana"/>
                <a:cs typeface="Verdana"/>
              </a:rPr>
              <a:t> </a:t>
            </a:r>
            <a:r>
              <a:rPr dirty="0" sz="1600" spc="-10" b="1">
                <a:latin typeface="Verdana"/>
                <a:cs typeface="Verdana"/>
              </a:rPr>
              <a:t>getDerivedStateFromProps(state,props)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Updating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1016254"/>
            <a:ext cx="9904730" cy="3017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16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shouldComponentUpdate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06900"/>
              </a:lnSpc>
              <a:spcBef>
                <a:spcPts val="1810"/>
              </a:spcBef>
            </a:pP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shouldComponentUpdate()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method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can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return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Boolean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value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specifies </a:t>
            </a:r>
            <a:r>
              <a:rPr dirty="0" sz="1600" spc="-10">
                <a:latin typeface="Verdana"/>
                <a:cs typeface="Verdana"/>
              </a:rPr>
              <a:t>whether </a:t>
            </a: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should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continue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with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rendering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or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not.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35"/>
              </a:spcBef>
            </a:pP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default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value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true.</a:t>
            </a:r>
            <a:endParaRPr sz="1600">
              <a:latin typeface="Verdana"/>
              <a:cs typeface="Verdana"/>
            </a:endParaRPr>
          </a:p>
          <a:p>
            <a:pPr marL="12700" marR="41275">
              <a:lnSpc>
                <a:spcPct val="107200"/>
              </a:lnSpc>
              <a:spcBef>
                <a:spcPts val="1795"/>
              </a:spcBef>
            </a:pPr>
            <a:r>
              <a:rPr dirty="0" sz="1600">
                <a:latin typeface="Verdana"/>
                <a:cs typeface="Verdana"/>
              </a:rPr>
              <a:t>This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method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re-</a:t>
            </a:r>
            <a:r>
              <a:rPr dirty="0" sz="1600">
                <a:latin typeface="Verdana"/>
                <a:cs typeface="Verdana"/>
              </a:rPr>
              <a:t>renders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every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change.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This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method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defines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if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should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be </a:t>
            </a:r>
            <a:r>
              <a:rPr dirty="0" sz="1600" spc="-10">
                <a:latin typeface="Verdana"/>
                <a:cs typeface="Verdana"/>
              </a:rPr>
              <a:t>re-</a:t>
            </a:r>
            <a:r>
              <a:rPr dirty="0" sz="1600">
                <a:latin typeface="Verdana"/>
                <a:cs typeface="Verdana"/>
              </a:rPr>
              <a:t>rendered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or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not.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shouldComponentUpdate()</a:t>
            </a:r>
            <a:r>
              <a:rPr dirty="0" sz="1600">
                <a:latin typeface="Verdana"/>
                <a:cs typeface="Verdana"/>
              </a:rPr>
              <a:t> method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invoked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before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rendering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when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new </a:t>
            </a:r>
            <a:r>
              <a:rPr dirty="0" sz="1600">
                <a:latin typeface="Verdana"/>
                <a:cs typeface="Verdana"/>
              </a:rPr>
              <a:t>props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or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are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received.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Verdana"/>
              <a:cs typeface="Verdana"/>
            </a:endParaRPr>
          </a:p>
          <a:p>
            <a:pPr marL="84455">
              <a:lnSpc>
                <a:spcPct val="100000"/>
              </a:lnSpc>
            </a:pPr>
            <a:r>
              <a:rPr dirty="0" sz="1600" b="1">
                <a:latin typeface="Verdana"/>
                <a:cs typeface="Verdana"/>
              </a:rPr>
              <a:t>Syntax</a:t>
            </a:r>
            <a:r>
              <a:rPr dirty="0" sz="1600" spc="-15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-</a:t>
            </a:r>
            <a:r>
              <a:rPr dirty="0" sz="1600" spc="-15" b="1">
                <a:latin typeface="Verdana"/>
                <a:cs typeface="Verdana"/>
              </a:rPr>
              <a:t> </a:t>
            </a:r>
            <a:r>
              <a:rPr dirty="0" sz="1600" spc="-10" b="1">
                <a:latin typeface="Verdana"/>
                <a:cs typeface="Verdana"/>
              </a:rPr>
              <a:t>shouldComponentUpdate()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Updating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893724"/>
            <a:ext cx="9625330" cy="2242185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u="sng" sz="16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getSnapshotBeforeUpdate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010"/>
              </a:spcBef>
            </a:pP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getSnapshotBeforeUpdate()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method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have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access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props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before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the </a:t>
            </a:r>
            <a:r>
              <a:rPr dirty="0" sz="1600">
                <a:latin typeface="Verdana"/>
                <a:cs typeface="Verdana"/>
              </a:rPr>
              <a:t>update,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meaning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even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after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update,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can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check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what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values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were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before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the </a:t>
            </a:r>
            <a:r>
              <a:rPr dirty="0" sz="1600" spc="-10">
                <a:latin typeface="Verdana"/>
                <a:cs typeface="Verdana"/>
              </a:rPr>
              <a:t>update.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Verdana"/>
              <a:cs typeface="Verdana"/>
            </a:endParaRPr>
          </a:p>
          <a:p>
            <a:pPr marL="12700" marR="1263015">
              <a:lnSpc>
                <a:spcPct val="100000"/>
              </a:lnSpc>
            </a:pPr>
            <a:r>
              <a:rPr dirty="0" sz="1600">
                <a:latin typeface="Verdana"/>
                <a:cs typeface="Verdana"/>
              </a:rPr>
              <a:t>If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getSnapshotBeforeUpdate()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method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present,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should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also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include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the </a:t>
            </a:r>
            <a:r>
              <a:rPr dirty="0" sz="1600" spc="-10">
                <a:latin typeface="Verdana"/>
                <a:cs typeface="Verdana"/>
              </a:rPr>
              <a:t>componentDidUpdate()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method,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otherwise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will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get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error.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Updating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893724"/>
            <a:ext cx="9010015" cy="1876425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u="sng" sz="16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componentDidUpdate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51900"/>
              </a:lnSpc>
              <a:spcBef>
                <a:spcPts val="15"/>
              </a:spcBef>
            </a:pP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componentDidUpdate</a:t>
            </a:r>
            <a:r>
              <a:rPr dirty="0" sz="1600">
                <a:latin typeface="Verdana"/>
                <a:cs typeface="Verdana"/>
              </a:rPr>
              <a:t> method is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called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after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 is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updated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DOM. </a:t>
            </a:r>
            <a:r>
              <a:rPr dirty="0" sz="1600">
                <a:latin typeface="Verdana"/>
                <a:cs typeface="Verdana"/>
              </a:rPr>
              <a:t>This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method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called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after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all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changes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are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updated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DOM.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930"/>
              </a:spcBef>
            </a:pP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b="1">
                <a:latin typeface="Verdana"/>
                <a:cs typeface="Verdana"/>
              </a:rPr>
              <a:t>Syntax</a:t>
            </a:r>
            <a:r>
              <a:rPr dirty="0" sz="1600" spc="-30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-</a:t>
            </a:r>
            <a:r>
              <a:rPr dirty="0" sz="1600" spc="-25" b="1">
                <a:latin typeface="Verdana"/>
                <a:cs typeface="Verdana"/>
              </a:rPr>
              <a:t> </a:t>
            </a:r>
            <a:r>
              <a:rPr dirty="0" sz="1600" spc="-10" b="1">
                <a:latin typeface="Verdana"/>
                <a:cs typeface="Verdana"/>
              </a:rPr>
              <a:t>componentDidUpdate</a:t>
            </a:r>
            <a:r>
              <a:rPr dirty="0" sz="1600" spc="20" b="1">
                <a:latin typeface="Verdana"/>
                <a:cs typeface="Verdana"/>
              </a:rPr>
              <a:t> </a:t>
            </a:r>
            <a:r>
              <a:rPr dirty="0" sz="1600" spc="-25" b="1">
                <a:latin typeface="Verdana"/>
                <a:cs typeface="Verdana"/>
              </a:rPr>
              <a:t>()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612900">
              <a:lnSpc>
                <a:spcPct val="100000"/>
              </a:lnSpc>
              <a:spcBef>
                <a:spcPts val="100"/>
              </a:spcBef>
            </a:pPr>
            <a:r>
              <a:rPr dirty="0" sz="3600" spc="-85"/>
              <a:t>Unmounting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0070" y="345135"/>
            <a:ext cx="21234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70"/>
              <a:t>Unmounting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77416" y="997356"/>
            <a:ext cx="10113645" cy="1713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7785" marR="5080">
              <a:lnSpc>
                <a:spcPct val="107500"/>
              </a:lnSpc>
              <a:spcBef>
                <a:spcPts val="100"/>
              </a:spcBef>
            </a:pP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next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phase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lifecycle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when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removed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from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DOM,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or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unmounting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as </a:t>
            </a: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likes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call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it.</a:t>
            </a:r>
            <a:endParaRPr sz="1600">
              <a:latin typeface="Verdana"/>
              <a:cs typeface="Verdana"/>
            </a:endParaRPr>
          </a:p>
          <a:p>
            <a:pPr marL="57785">
              <a:lnSpc>
                <a:spcPct val="100000"/>
              </a:lnSpc>
              <a:spcBef>
                <a:spcPts val="1125"/>
              </a:spcBef>
            </a:pPr>
            <a:r>
              <a:rPr dirty="0" sz="1600">
                <a:latin typeface="Verdana"/>
                <a:cs typeface="Verdana"/>
              </a:rPr>
              <a:t>During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this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phase,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removed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from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DOM.</a:t>
            </a:r>
            <a:endParaRPr sz="1600">
              <a:latin typeface="Verdana"/>
              <a:cs typeface="Verdana"/>
            </a:endParaRPr>
          </a:p>
          <a:p>
            <a:pPr marL="57785">
              <a:lnSpc>
                <a:spcPct val="100000"/>
              </a:lnSpc>
              <a:spcBef>
                <a:spcPts val="1140"/>
              </a:spcBef>
            </a:pP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only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built-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method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gets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called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when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unmounted:</a:t>
            </a:r>
            <a:endParaRPr sz="16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135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600" spc="-10">
                <a:latin typeface="Verdana"/>
                <a:cs typeface="Verdana"/>
              </a:rPr>
              <a:t>componentWillUnmount()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0070" y="345135"/>
            <a:ext cx="21234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70"/>
              <a:t>Unmounting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1016254"/>
            <a:ext cx="10152380" cy="37306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16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componentWillUnmount</a:t>
            </a:r>
            <a:endParaRPr sz="1600">
              <a:latin typeface="Verdana"/>
              <a:cs typeface="Verdana"/>
            </a:endParaRPr>
          </a:p>
          <a:p>
            <a:pPr marL="12700" marR="283210">
              <a:lnSpc>
                <a:spcPct val="106900"/>
              </a:lnSpc>
              <a:spcBef>
                <a:spcPts val="1810"/>
              </a:spcBef>
            </a:pP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componentWillUnmount method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called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when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about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removed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from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DOM.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tabLst>
                <a:tab pos="2900680" algn="l"/>
              </a:tabLst>
            </a:pPr>
            <a:r>
              <a:rPr dirty="0" sz="1600">
                <a:latin typeface="Verdana"/>
                <a:cs typeface="Verdana"/>
              </a:rPr>
              <a:t>This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method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called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just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before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unmounted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or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destroyed.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this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method</a:t>
            </a:r>
            <a:r>
              <a:rPr dirty="0" sz="1600" spc="-114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setState() </a:t>
            </a:r>
            <a:r>
              <a:rPr dirty="0" sz="1600">
                <a:latin typeface="Verdana"/>
                <a:cs typeface="Verdana"/>
              </a:rPr>
              <a:t>method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should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never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used,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reason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this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method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never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45">
                <a:latin typeface="Verdana"/>
                <a:cs typeface="Verdana"/>
              </a:rPr>
              <a:t>re-</a:t>
            </a:r>
            <a:r>
              <a:rPr dirty="0" sz="1600">
                <a:latin typeface="Verdana"/>
                <a:cs typeface="Verdana"/>
              </a:rPr>
              <a:t>rendered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component </a:t>
            </a:r>
            <a:r>
              <a:rPr dirty="0" sz="1600">
                <a:latin typeface="Verdana"/>
                <a:cs typeface="Verdana"/>
              </a:rPr>
              <a:t>instance.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Once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unmounted</a:t>
            </a:r>
            <a:r>
              <a:rPr dirty="0" sz="1600">
                <a:latin typeface="Verdana"/>
                <a:cs typeface="Verdana"/>
              </a:rPr>
              <a:t>	it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can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never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mounted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again.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600" b="1">
                <a:latin typeface="Verdana"/>
                <a:cs typeface="Verdana"/>
              </a:rPr>
              <a:t>Syntax</a:t>
            </a:r>
            <a:r>
              <a:rPr dirty="0" sz="1600" spc="-20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-</a:t>
            </a:r>
            <a:r>
              <a:rPr dirty="0" sz="1600" spc="-10" b="1">
                <a:latin typeface="Verdana"/>
                <a:cs typeface="Verdana"/>
              </a:rPr>
              <a:t> componentWillUnmount()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Verdana"/>
              <a:cs typeface="Verdana"/>
            </a:endParaRPr>
          </a:p>
          <a:p>
            <a:pPr marL="12700" marR="625475">
              <a:lnSpc>
                <a:spcPct val="100000"/>
              </a:lnSpc>
            </a:pPr>
            <a:r>
              <a:rPr dirty="0" sz="1600">
                <a:latin typeface="Verdana"/>
                <a:cs typeface="Verdana"/>
              </a:rPr>
              <a:t>This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method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for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canceling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network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requests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or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removing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event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handlers,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invalidating </a:t>
            </a:r>
            <a:r>
              <a:rPr dirty="0" sz="1600">
                <a:latin typeface="Verdana"/>
                <a:cs typeface="Verdana"/>
              </a:rPr>
              <a:t>timers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or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cleaning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any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subscriptions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created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using</a:t>
            </a:r>
            <a:r>
              <a:rPr dirty="0" sz="1600" spc="-10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componentDidMount().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80"/>
              <a:t>React</a:t>
            </a:r>
            <a:r>
              <a:rPr dirty="0" sz="3600" spc="-265"/>
              <a:t> </a:t>
            </a:r>
            <a:r>
              <a:rPr dirty="0" sz="3600" spc="55"/>
              <a:t>Component</a:t>
            </a:r>
            <a:r>
              <a:rPr dirty="0" sz="3600" spc="-245"/>
              <a:t> </a:t>
            </a:r>
            <a:r>
              <a:rPr dirty="0" sz="3600" spc="-95"/>
              <a:t>API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0070" y="345135"/>
            <a:ext cx="3935729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0"/>
              <a:t>React</a:t>
            </a:r>
            <a:r>
              <a:rPr dirty="0" spc="25"/>
              <a:t> </a:t>
            </a:r>
            <a:r>
              <a:rPr dirty="0"/>
              <a:t>Component</a:t>
            </a:r>
            <a:r>
              <a:rPr dirty="0" spc="50"/>
              <a:t> </a:t>
            </a:r>
            <a:r>
              <a:rPr dirty="0" spc="-85"/>
              <a:t>API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77416" y="1022349"/>
            <a:ext cx="10154285" cy="3075305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57785" marR="5080">
              <a:lnSpc>
                <a:spcPts val="1880"/>
              </a:lnSpc>
              <a:spcBef>
                <a:spcPts val="190"/>
              </a:spcBef>
            </a:pPr>
            <a:r>
              <a:rPr dirty="0" sz="1600">
                <a:latin typeface="Verdana"/>
                <a:cs typeface="Verdana"/>
              </a:rPr>
              <a:t>ReactJS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top-</a:t>
            </a:r>
            <a:r>
              <a:rPr dirty="0" sz="1600">
                <a:latin typeface="Verdana"/>
                <a:cs typeface="Verdana"/>
              </a:rPr>
              <a:t>level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API.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makes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code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completely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individual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reusable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the </a:t>
            </a:r>
            <a:r>
              <a:rPr dirty="0" sz="1600">
                <a:latin typeface="Verdana"/>
                <a:cs typeface="Verdana"/>
              </a:rPr>
              <a:t>application.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9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includes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various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methods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for:</a:t>
            </a:r>
            <a:endParaRPr sz="1600">
              <a:latin typeface="Verdana"/>
              <a:cs typeface="Verdana"/>
            </a:endParaRPr>
          </a:p>
          <a:p>
            <a:pPr marL="299085" indent="-286385">
              <a:lnSpc>
                <a:spcPts val="1820"/>
              </a:lnSpc>
              <a:buClr>
                <a:srgbClr val="A42F0F"/>
              </a:buClr>
              <a:buSzPct val="62500"/>
              <a:buFont typeface="Wingdings"/>
              <a:buChar char=""/>
              <a:tabLst>
                <a:tab pos="299085" algn="l"/>
              </a:tabLst>
            </a:pPr>
            <a:r>
              <a:rPr dirty="0" sz="1600">
                <a:latin typeface="Verdana"/>
                <a:cs typeface="Verdana"/>
              </a:rPr>
              <a:t>Creating</a:t>
            </a:r>
            <a:r>
              <a:rPr dirty="0" sz="1600" spc="-10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elements</a:t>
            </a:r>
            <a:endParaRPr sz="16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780"/>
              </a:spcBef>
              <a:buClr>
                <a:srgbClr val="A42F0F"/>
              </a:buClr>
              <a:buSzPct val="62500"/>
              <a:buFont typeface="Wingdings"/>
              <a:buChar char=""/>
              <a:tabLst>
                <a:tab pos="299085" algn="l"/>
              </a:tabLst>
            </a:pPr>
            <a:r>
              <a:rPr dirty="0" sz="1600" spc="-20">
                <a:latin typeface="Verdana"/>
                <a:cs typeface="Verdana"/>
              </a:rPr>
              <a:t>Transforming </a:t>
            </a:r>
            <a:r>
              <a:rPr dirty="0" sz="1600" spc="-10">
                <a:latin typeface="Verdana"/>
                <a:cs typeface="Verdana"/>
              </a:rPr>
              <a:t>elements</a:t>
            </a:r>
            <a:endParaRPr sz="16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785"/>
              </a:spcBef>
              <a:buClr>
                <a:srgbClr val="A42F0F"/>
              </a:buClr>
              <a:buSzPct val="62500"/>
              <a:buFont typeface="Wingdings"/>
              <a:buChar char=""/>
              <a:tabLst>
                <a:tab pos="299085" algn="l"/>
              </a:tabLst>
            </a:pPr>
            <a:r>
              <a:rPr dirty="0" sz="1600" spc="-10">
                <a:latin typeface="Verdana"/>
                <a:cs typeface="Verdana"/>
              </a:rPr>
              <a:t>Fragments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Verdana"/>
              <a:cs typeface="Verdana"/>
            </a:endParaRPr>
          </a:p>
          <a:p>
            <a:pPr marL="57785" marR="40640">
              <a:lnSpc>
                <a:spcPts val="1880"/>
              </a:lnSpc>
            </a:pPr>
            <a:r>
              <a:rPr dirty="0" sz="1600">
                <a:latin typeface="Verdana"/>
                <a:cs typeface="Verdana"/>
              </a:rPr>
              <a:t>Here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are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going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explain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three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most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important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methods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available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component </a:t>
            </a:r>
            <a:r>
              <a:rPr dirty="0" sz="1600" spc="-20">
                <a:latin typeface="Verdana"/>
                <a:cs typeface="Verdana"/>
              </a:rPr>
              <a:t>API.</a:t>
            </a:r>
            <a:endParaRPr sz="1600">
              <a:latin typeface="Verdana"/>
              <a:cs typeface="Verdana"/>
            </a:endParaRPr>
          </a:p>
          <a:p>
            <a:pPr marL="299085" indent="-286385">
              <a:lnSpc>
                <a:spcPts val="1810"/>
              </a:lnSpc>
              <a:buClr>
                <a:srgbClr val="A42F0F"/>
              </a:buClr>
              <a:buFont typeface="Wingdings"/>
              <a:buChar char=""/>
              <a:tabLst>
                <a:tab pos="299085" algn="l"/>
              </a:tabLst>
            </a:pPr>
            <a:r>
              <a:rPr dirty="0" sz="1600" spc="-10">
                <a:latin typeface="Verdana"/>
                <a:cs typeface="Verdana"/>
              </a:rPr>
              <a:t>setState()</a:t>
            </a:r>
            <a:endParaRPr sz="16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780"/>
              </a:spcBef>
              <a:buClr>
                <a:srgbClr val="A42F0F"/>
              </a:buClr>
              <a:buFont typeface="Wingdings"/>
              <a:buChar char=""/>
              <a:tabLst>
                <a:tab pos="299085" algn="l"/>
              </a:tabLst>
            </a:pPr>
            <a:r>
              <a:rPr dirty="0" sz="1600" spc="-10">
                <a:latin typeface="Verdana"/>
                <a:cs typeface="Verdana"/>
              </a:rPr>
              <a:t>forceUpdate()</a:t>
            </a:r>
            <a:endParaRPr sz="16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785"/>
              </a:spcBef>
              <a:buClr>
                <a:srgbClr val="A42F0F"/>
              </a:buClr>
              <a:buFont typeface="Wingdings"/>
              <a:buChar char=""/>
              <a:tabLst>
                <a:tab pos="299085" algn="l"/>
              </a:tabLst>
            </a:pPr>
            <a:r>
              <a:rPr dirty="0" sz="1600" spc="-10">
                <a:latin typeface="Verdana"/>
                <a:cs typeface="Verdana"/>
              </a:rPr>
              <a:t>findDOMNode()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0070" y="345135"/>
            <a:ext cx="3935729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0"/>
              <a:t>React</a:t>
            </a:r>
            <a:r>
              <a:rPr dirty="0" spc="25"/>
              <a:t> </a:t>
            </a:r>
            <a:r>
              <a:rPr dirty="0"/>
              <a:t>Component</a:t>
            </a:r>
            <a:r>
              <a:rPr dirty="0" spc="50"/>
              <a:t> </a:t>
            </a:r>
            <a:r>
              <a:rPr dirty="0" spc="-85"/>
              <a:t>API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77416" y="1016254"/>
            <a:ext cx="10072370" cy="27489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7785">
              <a:lnSpc>
                <a:spcPct val="100000"/>
              </a:lnSpc>
              <a:spcBef>
                <a:spcPts val="95"/>
              </a:spcBef>
            </a:pPr>
            <a:r>
              <a:rPr dirty="0" u="sng" sz="16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setState()</a:t>
            </a:r>
            <a:endParaRPr sz="1600">
              <a:latin typeface="Arial"/>
              <a:cs typeface="Arial"/>
            </a:endParaRPr>
          </a:p>
          <a:p>
            <a:pPr algn="just" marL="57785" marR="5080">
              <a:lnSpc>
                <a:spcPct val="100000"/>
              </a:lnSpc>
              <a:spcBef>
                <a:spcPts val="1185"/>
              </a:spcBef>
            </a:pPr>
            <a:r>
              <a:rPr dirty="0" sz="1600">
                <a:latin typeface="Verdana"/>
                <a:cs typeface="Verdana"/>
              </a:rPr>
              <a:t>This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method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used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update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component.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This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method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does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not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always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replace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immediately.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Instead,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only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adds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changes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original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state.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primary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method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update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user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interface(UI)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response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event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handlers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server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responses.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130"/>
              </a:spcBef>
            </a:pPr>
            <a:endParaRPr sz="1600">
              <a:latin typeface="Verdana"/>
              <a:cs typeface="Verdana"/>
            </a:endParaRPr>
          </a:p>
          <a:p>
            <a:pPr marL="57785">
              <a:lnSpc>
                <a:spcPct val="100000"/>
              </a:lnSpc>
              <a:spcBef>
                <a:spcPts val="5"/>
              </a:spcBef>
            </a:pPr>
            <a:r>
              <a:rPr dirty="0" sz="1600" spc="-10" b="1">
                <a:solidFill>
                  <a:srgbClr val="FF0000"/>
                </a:solidFill>
                <a:latin typeface="Arial"/>
                <a:cs typeface="Arial"/>
              </a:rPr>
              <a:t>Syntax</a:t>
            </a:r>
            <a:endParaRPr sz="160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  <a:spcBef>
                <a:spcPts val="825"/>
              </a:spcBef>
            </a:pPr>
            <a:r>
              <a:rPr dirty="0" sz="1600" spc="-10" b="1">
                <a:solidFill>
                  <a:srgbClr val="006699"/>
                </a:solidFill>
                <a:latin typeface="Verdana"/>
                <a:cs typeface="Verdana"/>
              </a:rPr>
              <a:t>this</a:t>
            </a:r>
            <a:r>
              <a:rPr dirty="0" sz="1600" spc="-10">
                <a:latin typeface="Verdana"/>
                <a:cs typeface="Verdana"/>
              </a:rPr>
              <a:t>.stateState(object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newState[,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function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callback]);</a:t>
            </a:r>
            <a:endParaRPr sz="1600">
              <a:latin typeface="Verdana"/>
              <a:cs typeface="Verdana"/>
            </a:endParaRPr>
          </a:p>
          <a:p>
            <a:pPr algn="just" marL="57785">
              <a:lnSpc>
                <a:spcPts val="1900"/>
              </a:lnSpc>
              <a:spcBef>
                <a:spcPts val="1035"/>
              </a:spcBef>
            </a:pP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above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syntax,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there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optional</a:t>
            </a:r>
            <a:r>
              <a:rPr dirty="0" sz="1600" spc="-85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callback</a:t>
            </a:r>
            <a:r>
              <a:rPr dirty="0" sz="1600" spc="10" b="1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function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which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executed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once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setState()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is</a:t>
            </a:r>
            <a:endParaRPr sz="1600">
              <a:latin typeface="Verdana"/>
              <a:cs typeface="Verdana"/>
            </a:endParaRPr>
          </a:p>
          <a:p>
            <a:pPr algn="just" marL="57785">
              <a:lnSpc>
                <a:spcPts val="1900"/>
              </a:lnSpc>
            </a:pPr>
            <a:r>
              <a:rPr dirty="0" sz="1600">
                <a:latin typeface="Verdana"/>
                <a:cs typeface="Verdana"/>
              </a:rPr>
              <a:t>completed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35">
                <a:latin typeface="Verdana"/>
                <a:cs typeface="Verdana"/>
              </a:rPr>
              <a:t>re-</a:t>
            </a:r>
            <a:r>
              <a:rPr dirty="0" sz="1600" spc="-10">
                <a:latin typeface="Verdana"/>
                <a:cs typeface="Verdana"/>
              </a:rPr>
              <a:t>rendered.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612900">
              <a:lnSpc>
                <a:spcPct val="100000"/>
              </a:lnSpc>
              <a:spcBef>
                <a:spcPts val="100"/>
              </a:spcBef>
            </a:pPr>
            <a:r>
              <a:rPr dirty="0" sz="3600" spc="-10"/>
              <a:t>Mounting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0070" y="345135"/>
            <a:ext cx="3935729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0"/>
              <a:t>React</a:t>
            </a:r>
            <a:r>
              <a:rPr dirty="0" spc="25"/>
              <a:t> </a:t>
            </a:r>
            <a:r>
              <a:rPr dirty="0"/>
              <a:t>Component</a:t>
            </a:r>
            <a:r>
              <a:rPr dirty="0" spc="50"/>
              <a:t> </a:t>
            </a:r>
            <a:r>
              <a:rPr dirty="0" spc="-85"/>
              <a:t>API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77416" y="1016254"/>
            <a:ext cx="10206355" cy="349440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7785">
              <a:lnSpc>
                <a:spcPct val="100000"/>
              </a:lnSpc>
              <a:spcBef>
                <a:spcPts val="95"/>
              </a:spcBef>
            </a:pPr>
            <a:r>
              <a:rPr dirty="0" u="sng" sz="16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forceUpdate()</a:t>
            </a:r>
            <a:endParaRPr sz="1600">
              <a:latin typeface="Arial"/>
              <a:cs typeface="Arial"/>
            </a:endParaRPr>
          </a:p>
          <a:p>
            <a:pPr marL="57785">
              <a:lnSpc>
                <a:spcPct val="100000"/>
              </a:lnSpc>
              <a:spcBef>
                <a:spcPts val="1185"/>
              </a:spcBef>
            </a:pPr>
            <a:r>
              <a:rPr dirty="0" sz="1600">
                <a:latin typeface="Verdana"/>
                <a:cs typeface="Verdana"/>
              </a:rPr>
              <a:t>This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method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allows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update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manually.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130"/>
              </a:spcBef>
            </a:pPr>
            <a:endParaRPr sz="1600">
              <a:latin typeface="Verdana"/>
              <a:cs typeface="Verdana"/>
            </a:endParaRPr>
          </a:p>
          <a:p>
            <a:pPr marL="57785">
              <a:lnSpc>
                <a:spcPct val="100000"/>
              </a:lnSpc>
            </a:pPr>
            <a:r>
              <a:rPr dirty="0" sz="1600" spc="-10" b="1">
                <a:solidFill>
                  <a:srgbClr val="FF0000"/>
                </a:solidFill>
                <a:latin typeface="Arial"/>
                <a:cs typeface="Arial"/>
              </a:rPr>
              <a:t>Syntax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1600" spc="-10">
                <a:latin typeface="Verdana"/>
                <a:cs typeface="Verdana"/>
              </a:rPr>
              <a:t>Component.forceUpdate(callback);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805"/>
              </a:spcBef>
            </a:pPr>
            <a:endParaRPr sz="1600">
              <a:latin typeface="Verdana"/>
              <a:cs typeface="Verdana"/>
            </a:endParaRPr>
          </a:p>
          <a:p>
            <a:pPr marL="57785">
              <a:lnSpc>
                <a:spcPct val="100000"/>
              </a:lnSpc>
            </a:pPr>
            <a:r>
              <a:rPr dirty="0" u="sng" sz="16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findDOMNode()</a:t>
            </a:r>
            <a:endParaRPr sz="1600">
              <a:latin typeface="Arial"/>
              <a:cs typeface="Arial"/>
            </a:endParaRPr>
          </a:p>
          <a:p>
            <a:pPr marL="57785">
              <a:lnSpc>
                <a:spcPts val="1900"/>
              </a:lnSpc>
              <a:spcBef>
                <a:spcPts val="1190"/>
              </a:spcBef>
            </a:pPr>
            <a:r>
              <a:rPr dirty="0" sz="1600">
                <a:latin typeface="Verdana"/>
                <a:cs typeface="Verdana"/>
              </a:rPr>
              <a:t>For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DOM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manipulation, you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need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</a:t>
            </a:r>
            <a:r>
              <a:rPr dirty="0" sz="1600" spc="-90">
                <a:latin typeface="Verdana"/>
                <a:cs typeface="Verdana"/>
              </a:rPr>
              <a:t> </a:t>
            </a:r>
            <a:r>
              <a:rPr dirty="0" sz="1600" spc="-10" b="1">
                <a:latin typeface="Verdana"/>
                <a:cs typeface="Verdana"/>
              </a:rPr>
              <a:t>ReactDOM.findDOMNode()</a:t>
            </a:r>
            <a:r>
              <a:rPr dirty="0" sz="1600" spc="15" b="1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method.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This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method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allows</a:t>
            </a:r>
            <a:endParaRPr sz="1600">
              <a:latin typeface="Verdana"/>
              <a:cs typeface="Verdana"/>
            </a:endParaRPr>
          </a:p>
          <a:p>
            <a:pPr marL="57785">
              <a:lnSpc>
                <a:spcPts val="1900"/>
              </a:lnSpc>
            </a:pPr>
            <a:r>
              <a:rPr dirty="0" sz="1600">
                <a:latin typeface="Verdana"/>
                <a:cs typeface="Verdana"/>
              </a:rPr>
              <a:t>us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find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or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access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underlying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DOM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node.</a:t>
            </a:r>
            <a:endParaRPr sz="1600">
              <a:latin typeface="Verdana"/>
              <a:cs typeface="Verdana"/>
            </a:endParaRPr>
          </a:p>
          <a:p>
            <a:pPr marL="57785">
              <a:lnSpc>
                <a:spcPct val="100000"/>
              </a:lnSpc>
              <a:spcBef>
                <a:spcPts val="180"/>
              </a:spcBef>
            </a:pPr>
            <a:r>
              <a:rPr dirty="0" sz="1600" spc="-10" b="1">
                <a:solidFill>
                  <a:srgbClr val="FF0000"/>
                </a:solidFill>
                <a:latin typeface="Arial"/>
                <a:cs typeface="Arial"/>
              </a:rPr>
              <a:t>Syntax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dirty="0" sz="1600" spc="-10">
                <a:latin typeface="Verdana"/>
                <a:cs typeface="Verdana"/>
              </a:rPr>
              <a:t>ReactDOM.findDOMNode(component);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Mounting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77416" y="1016254"/>
            <a:ext cx="10175875" cy="372935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7785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Verdana"/>
                <a:cs typeface="Verdana"/>
              </a:rPr>
              <a:t>This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very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first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stage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where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created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with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props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state.</a:t>
            </a:r>
            <a:endParaRPr sz="1600">
              <a:latin typeface="Verdana"/>
              <a:cs typeface="Verdana"/>
            </a:endParaRPr>
          </a:p>
          <a:p>
            <a:pPr marL="57785" marR="502284">
              <a:lnSpc>
                <a:spcPct val="106900"/>
              </a:lnSpc>
              <a:spcBef>
                <a:spcPts val="1810"/>
              </a:spcBef>
            </a:pPr>
            <a:r>
              <a:rPr dirty="0" sz="1600">
                <a:latin typeface="Verdana"/>
                <a:cs typeface="Verdana"/>
              </a:rPr>
              <a:t>This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all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done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within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constructor.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After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getting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ready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with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props,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our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is </a:t>
            </a:r>
            <a:r>
              <a:rPr dirty="0" sz="1600">
                <a:latin typeface="Verdana"/>
                <a:cs typeface="Verdana"/>
              </a:rPr>
              <a:t>ready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mount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DOM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rendered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for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first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time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web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page.</a:t>
            </a:r>
            <a:endParaRPr sz="1600">
              <a:latin typeface="Verdana"/>
              <a:cs typeface="Verdana"/>
            </a:endParaRPr>
          </a:p>
          <a:p>
            <a:pPr marL="57785">
              <a:lnSpc>
                <a:spcPct val="100000"/>
              </a:lnSpc>
              <a:spcBef>
                <a:spcPts val="1935"/>
              </a:spcBef>
            </a:pPr>
            <a:r>
              <a:rPr dirty="0" sz="1600">
                <a:latin typeface="Verdana"/>
                <a:cs typeface="Verdana"/>
              </a:rPr>
              <a:t>Mounting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means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putting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elements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into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DOM.</a:t>
            </a:r>
            <a:endParaRPr sz="1600">
              <a:latin typeface="Verdana"/>
              <a:cs typeface="Verdana"/>
            </a:endParaRPr>
          </a:p>
          <a:p>
            <a:pPr marL="57785" marR="5080">
              <a:lnSpc>
                <a:spcPct val="106900"/>
              </a:lnSpc>
              <a:spcBef>
                <a:spcPts val="1800"/>
              </a:spcBef>
            </a:pP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four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built-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methods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gets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called,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this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order,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when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mounting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10">
                <a:latin typeface="Verdana"/>
                <a:cs typeface="Verdana"/>
              </a:rPr>
              <a:t> means </a:t>
            </a:r>
            <a:r>
              <a:rPr dirty="0" sz="1600">
                <a:latin typeface="Verdana"/>
                <a:cs typeface="Verdana"/>
              </a:rPr>
              <a:t>this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phase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has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4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methods in</a:t>
            </a:r>
            <a:r>
              <a:rPr dirty="0" sz="1600" spc="-25">
                <a:latin typeface="Verdana"/>
                <a:cs typeface="Verdana"/>
              </a:rPr>
              <a:t> it: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600" spc="-10">
                <a:latin typeface="Verdana"/>
                <a:cs typeface="Verdana"/>
              </a:rPr>
              <a:t>constructor()</a:t>
            </a:r>
            <a:endParaRPr sz="16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935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600" spc="-10">
                <a:latin typeface="Verdana"/>
                <a:cs typeface="Verdana"/>
              </a:rPr>
              <a:t>getDerivedStateFromProps()</a:t>
            </a:r>
            <a:endParaRPr sz="16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930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600" spc="-10">
                <a:latin typeface="Verdana"/>
                <a:cs typeface="Verdana"/>
              </a:rPr>
              <a:t>render()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677416" y="4965572"/>
            <a:ext cx="26530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600" spc="-10">
                <a:latin typeface="Verdana"/>
                <a:cs typeface="Verdana"/>
              </a:rPr>
              <a:t>componentDidMount()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723135" y="5439257"/>
            <a:ext cx="9576435" cy="546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6900"/>
              </a:lnSpc>
              <a:spcBef>
                <a:spcPts val="100"/>
              </a:spcBef>
            </a:pP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render()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method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required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will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always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called,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others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are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optional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will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be </a:t>
            </a:r>
            <a:r>
              <a:rPr dirty="0" sz="1600">
                <a:latin typeface="Verdana"/>
                <a:cs typeface="Verdana"/>
              </a:rPr>
              <a:t>called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if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define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them.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Mounting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1016254"/>
            <a:ext cx="10192385" cy="40582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16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constructor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endParaRPr sz="1600">
              <a:latin typeface="Verdana"/>
              <a:cs typeface="Verdana"/>
            </a:endParaRPr>
          </a:p>
          <a:p>
            <a:pPr marL="12700" marR="137160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constructor()</a:t>
            </a:r>
            <a:r>
              <a:rPr dirty="0" sz="1600" spc="-20" b="1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method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called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before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anything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else,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when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initiated,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it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natural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place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set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up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initial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other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initial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values.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5"/>
              </a:spcBef>
            </a:pP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constructor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method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called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before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every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other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method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called.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Verdana"/>
              <a:cs typeface="Verdana"/>
            </a:endParaRPr>
          </a:p>
          <a:p>
            <a:pPr marL="12700" marR="174625">
              <a:lnSpc>
                <a:spcPct val="100000"/>
              </a:lnSpc>
            </a:pP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main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purpose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this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method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initialize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props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bind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event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handlers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the </a:t>
            </a:r>
            <a:r>
              <a:rPr dirty="0" sz="1600" spc="-10">
                <a:latin typeface="Verdana"/>
                <a:cs typeface="Verdana"/>
              </a:rPr>
              <a:t>instance.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95"/>
              </a:spcBef>
            </a:pP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600" b="1">
                <a:latin typeface="Verdana"/>
                <a:cs typeface="Verdana"/>
              </a:rPr>
              <a:t>Syntax</a:t>
            </a:r>
            <a:r>
              <a:rPr dirty="0" sz="1600" spc="-30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-</a:t>
            </a:r>
            <a:r>
              <a:rPr dirty="0" sz="1600" spc="-20" b="1">
                <a:latin typeface="Verdana"/>
                <a:cs typeface="Verdana"/>
              </a:rPr>
              <a:t> </a:t>
            </a:r>
            <a:r>
              <a:rPr dirty="0" sz="1600" spc="-10" b="1">
                <a:latin typeface="Verdana"/>
                <a:cs typeface="Verdana"/>
              </a:rPr>
              <a:t>constructor(props)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405"/>
              </a:spcBef>
            </a:pP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constructor()</a:t>
            </a:r>
            <a:r>
              <a:rPr dirty="0" sz="1600" spc="-20" b="1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method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called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with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props</a:t>
            </a:r>
            <a:r>
              <a:rPr dirty="0" sz="1600">
                <a:latin typeface="Verdana"/>
                <a:cs typeface="Verdana"/>
              </a:rPr>
              <a:t>,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as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arguments,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should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always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start</a:t>
            </a:r>
            <a:r>
              <a:rPr dirty="0" sz="1600" spc="50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by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calling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85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super(props)</a:t>
            </a:r>
            <a:r>
              <a:rPr dirty="0" sz="1600" spc="5" b="1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before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anything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else,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this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will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initiate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parent's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constructor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method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allows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inherit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methods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from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parent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(</a:t>
            </a:r>
            <a:r>
              <a:rPr dirty="0" sz="1600" spc="-10" b="1">
                <a:latin typeface="Verdana"/>
                <a:cs typeface="Verdana"/>
              </a:rPr>
              <a:t>React.Component</a:t>
            </a:r>
            <a:r>
              <a:rPr dirty="0" sz="1600" spc="-10">
                <a:latin typeface="Verdana"/>
                <a:cs typeface="Verdana"/>
              </a:rPr>
              <a:t>).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Mounting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893724"/>
            <a:ext cx="10133330" cy="3726815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u="sng" sz="16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getDerivedStateFromProps</a:t>
            </a:r>
            <a:endParaRPr sz="1600">
              <a:latin typeface="Verdana"/>
              <a:cs typeface="Verdana"/>
            </a:endParaRPr>
          </a:p>
          <a:p>
            <a:pPr marL="12700" marR="30480">
              <a:lnSpc>
                <a:spcPct val="100000"/>
              </a:lnSpc>
              <a:spcBef>
                <a:spcPts val="1010"/>
              </a:spcBef>
            </a:pPr>
            <a:r>
              <a:rPr dirty="0" sz="1600">
                <a:latin typeface="Verdana"/>
                <a:cs typeface="Verdana"/>
              </a:rPr>
              <a:t>This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method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called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just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before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render()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method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called.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This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method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used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when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of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depends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props.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This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method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called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just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before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render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method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both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initial </a:t>
            </a:r>
            <a:r>
              <a:rPr dirty="0" sz="1600">
                <a:latin typeface="Verdana"/>
                <a:cs typeface="Verdana"/>
              </a:rPr>
              <a:t>mount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or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subsequent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requests.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this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method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can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set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state.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600" b="1">
                <a:latin typeface="Verdana"/>
                <a:cs typeface="Verdana"/>
              </a:rPr>
              <a:t>Syntax</a:t>
            </a:r>
            <a:r>
              <a:rPr dirty="0" sz="1600" spc="-35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-</a:t>
            </a:r>
            <a:r>
              <a:rPr dirty="0" sz="1600" spc="-25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static</a:t>
            </a:r>
            <a:r>
              <a:rPr dirty="0" sz="1600" spc="-30" b="1">
                <a:latin typeface="Verdana"/>
                <a:cs typeface="Verdana"/>
              </a:rPr>
              <a:t> </a:t>
            </a:r>
            <a:r>
              <a:rPr dirty="0" sz="1600" spc="-10" b="1">
                <a:latin typeface="Verdana"/>
                <a:cs typeface="Verdana"/>
              </a:rPr>
              <a:t>getDerivedStateFromProps(props,state)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Verdana"/>
                <a:cs typeface="Verdana"/>
              </a:rPr>
              <a:t>This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method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enables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update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internal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result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changes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props.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This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Verdana"/>
                <a:cs typeface="Verdana"/>
              </a:rPr>
              <a:t>method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used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very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rare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cases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method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does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not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have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access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class</a:t>
            </a:r>
            <a:r>
              <a:rPr dirty="0" sz="1600" spc="-10">
                <a:latin typeface="Verdana"/>
                <a:cs typeface="Verdana"/>
              </a:rPr>
              <a:t> instance.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1600">
                <a:latin typeface="Verdana"/>
                <a:cs typeface="Verdana"/>
              </a:rPr>
              <a:t>This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natural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place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set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object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based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initial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props.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takes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props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argument,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returns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object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with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changes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state.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Mounting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893724"/>
            <a:ext cx="9939020" cy="3354704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u="sng" sz="16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render()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51900"/>
              </a:lnSpc>
              <a:spcBef>
                <a:spcPts val="15"/>
              </a:spcBef>
            </a:pP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render()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method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required, and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method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actually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outputs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HTML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DOM. </a:t>
            </a:r>
            <a:r>
              <a:rPr dirty="0" sz="1600">
                <a:latin typeface="Verdana"/>
                <a:cs typeface="Verdana"/>
              </a:rPr>
              <a:t>This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method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only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required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method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class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component.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render()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function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does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not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Verdana"/>
                <a:cs typeface="Verdana"/>
              </a:rPr>
              <a:t>modify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component.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returns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same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result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each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time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invoked,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but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this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method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does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Verdana"/>
                <a:cs typeface="Verdana"/>
              </a:rPr>
              <a:t>not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directly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interact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with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browser.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600" b="1">
                <a:latin typeface="Verdana"/>
                <a:cs typeface="Verdana"/>
              </a:rPr>
              <a:t>Syntax</a:t>
            </a:r>
            <a:r>
              <a:rPr dirty="0" sz="1600" spc="-30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-</a:t>
            </a:r>
            <a:r>
              <a:rPr dirty="0" sz="1600" spc="-20" b="1">
                <a:latin typeface="Verdana"/>
                <a:cs typeface="Verdana"/>
              </a:rPr>
              <a:t> </a:t>
            </a:r>
            <a:r>
              <a:rPr dirty="0" sz="1600" spc="-10" b="1">
                <a:latin typeface="Verdana"/>
                <a:cs typeface="Verdana"/>
              </a:rPr>
              <a:t>render()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Verdana"/>
              <a:cs typeface="Verdana"/>
            </a:endParaRPr>
          </a:p>
          <a:p>
            <a:pPr marL="12700" marR="240665">
              <a:lnSpc>
                <a:spcPct val="100000"/>
              </a:lnSpc>
            </a:pPr>
            <a:r>
              <a:rPr dirty="0" sz="1600">
                <a:latin typeface="Verdana"/>
                <a:cs typeface="Verdana"/>
              </a:rPr>
              <a:t>While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calling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this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method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observes</a:t>
            </a:r>
            <a:r>
              <a:rPr dirty="0" sz="1600" spc="-8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this.props()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this.state()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value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returns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the </a:t>
            </a:r>
            <a:r>
              <a:rPr dirty="0" sz="1600">
                <a:latin typeface="Verdana"/>
                <a:cs typeface="Verdana"/>
              </a:rPr>
              <a:t>following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types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like: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7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elements,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array,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fragments,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string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numbers,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booleans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or</a:t>
            </a:r>
            <a:r>
              <a:rPr dirty="0" sz="1600" spc="-7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null.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Mounting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893724"/>
            <a:ext cx="10012045" cy="1383665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u="sng" sz="16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componentDidMount</a:t>
            </a:r>
            <a:endParaRPr sz="1600">
              <a:latin typeface="Verdana"/>
              <a:cs typeface="Verdana"/>
            </a:endParaRPr>
          </a:p>
          <a:p>
            <a:pPr marL="12700" marR="890269">
              <a:lnSpc>
                <a:spcPct val="100000"/>
              </a:lnSpc>
              <a:spcBef>
                <a:spcPts val="1010"/>
              </a:spcBef>
            </a:pP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componentDidMount()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method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called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after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rendered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means componentDidMount()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called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just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after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mounted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(inserted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into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tree).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1600">
                <a:latin typeface="Verdana"/>
                <a:cs typeface="Verdana"/>
              </a:rPr>
              <a:t>This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where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run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statements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requires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already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placed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DOM.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723135" y="2863723"/>
            <a:ext cx="36290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Verdana"/>
                <a:cs typeface="Verdana"/>
              </a:rPr>
              <a:t>Syntax</a:t>
            </a:r>
            <a:r>
              <a:rPr dirty="0" sz="1600" spc="-30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-</a:t>
            </a:r>
            <a:r>
              <a:rPr dirty="0" sz="1600" spc="-20" b="1">
                <a:latin typeface="Verdana"/>
                <a:cs typeface="Verdana"/>
              </a:rPr>
              <a:t> </a:t>
            </a:r>
            <a:r>
              <a:rPr dirty="0" sz="1600" spc="-10" b="1">
                <a:latin typeface="Verdana"/>
                <a:cs typeface="Verdana"/>
              </a:rPr>
              <a:t>componentDidMount()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612900">
              <a:lnSpc>
                <a:spcPct val="100000"/>
              </a:lnSpc>
              <a:spcBef>
                <a:spcPts val="100"/>
              </a:spcBef>
            </a:pPr>
            <a:r>
              <a:rPr dirty="0" sz="3600" spc="-10"/>
              <a:t>Updating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Updating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77416" y="1016254"/>
            <a:ext cx="9571990" cy="36969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7785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next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phase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lifecycle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when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updated.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Verdana"/>
              <a:cs typeface="Verdana"/>
            </a:endParaRPr>
          </a:p>
          <a:p>
            <a:pPr marL="57785">
              <a:lnSpc>
                <a:spcPct val="100000"/>
              </a:lnSpc>
            </a:pP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updated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whenever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there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change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component's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or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props.</a:t>
            </a:r>
            <a:endParaRPr sz="1600">
              <a:latin typeface="Verdana"/>
              <a:cs typeface="Verdana"/>
            </a:endParaRPr>
          </a:p>
          <a:p>
            <a:pPr marL="57785">
              <a:lnSpc>
                <a:spcPct val="100000"/>
              </a:lnSpc>
              <a:spcBef>
                <a:spcPts val="1930"/>
              </a:spcBef>
            </a:pP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five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30">
                <a:latin typeface="Verdana"/>
                <a:cs typeface="Verdana"/>
              </a:rPr>
              <a:t>built-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methods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gets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called,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this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30">
                <a:latin typeface="Verdana"/>
                <a:cs typeface="Verdana"/>
              </a:rPr>
              <a:t>order,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when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updated:</a:t>
            </a:r>
            <a:endParaRPr sz="16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935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600" spc="-10">
                <a:latin typeface="Verdana"/>
                <a:cs typeface="Verdana"/>
              </a:rPr>
              <a:t>getDerivedStateFromProps()</a:t>
            </a:r>
            <a:endParaRPr sz="16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935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600" spc="-10">
                <a:latin typeface="Verdana"/>
                <a:cs typeface="Verdana"/>
              </a:rPr>
              <a:t>shouldComponentUpdate()</a:t>
            </a:r>
            <a:endParaRPr sz="16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930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600" spc="-10">
                <a:latin typeface="Verdana"/>
                <a:cs typeface="Verdana"/>
              </a:rPr>
              <a:t>render()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A42F0F"/>
              </a:buClr>
              <a:buFont typeface="Wingdings"/>
              <a:buChar char=""/>
            </a:pPr>
            <a:endParaRPr sz="16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600" spc="-10">
                <a:latin typeface="Verdana"/>
                <a:cs typeface="Verdana"/>
              </a:rPr>
              <a:t>getSnapshotBeforeUpdate()</a:t>
            </a:r>
            <a:endParaRPr sz="16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935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600" spc="-10">
                <a:latin typeface="Verdana"/>
                <a:cs typeface="Verdana"/>
              </a:rPr>
              <a:t>componentDidUpdate()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723135" y="4915814"/>
            <a:ext cx="9598025" cy="547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7000"/>
              </a:lnSpc>
              <a:spcBef>
                <a:spcPts val="100"/>
              </a:spcBef>
            </a:pP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render()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method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required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will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always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called,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others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are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optional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will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be </a:t>
            </a:r>
            <a:r>
              <a:rPr dirty="0" sz="1600">
                <a:latin typeface="Verdana"/>
                <a:cs typeface="Verdana"/>
              </a:rPr>
              <a:t>called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if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define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them.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Windows User</dc:creator>
  <dc:title>PowerPoint Presentation</dc:title>
  <dcterms:created xsi:type="dcterms:W3CDTF">2025-06-14T06:44:00Z</dcterms:created>
  <dcterms:modified xsi:type="dcterms:W3CDTF">2025-06-14T06:44:00Z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2021-11-18T00:00:00Z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2025-06-14T00:00:00Z</vt:filetime>
  </property>
  <property fmtid="{D5CDD505-2E9C-101B-9397-08002B2CF9AE}" pid="5" name="Producer">
    <vt:lpwstr>Microsoft® PowerPoint® 2016</vt:lpwstr>
  </property>
</Properties>
</file>